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015-8A0C-4E42-B62B-5BFB58588A2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436-8D6B-41ED-B5FF-03B8E55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439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015-8A0C-4E42-B62B-5BFB58588A2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436-8D6B-41ED-B5FF-03B8E55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363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015-8A0C-4E42-B62B-5BFB58588A2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436-8D6B-41ED-B5FF-03B8E55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143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015-8A0C-4E42-B62B-5BFB58588A2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436-8D6B-41ED-B5FF-03B8E55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29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015-8A0C-4E42-B62B-5BFB58588A2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436-8D6B-41ED-B5FF-03B8E55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429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015-8A0C-4E42-B62B-5BFB58588A2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436-8D6B-41ED-B5FF-03B8E55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216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015-8A0C-4E42-B62B-5BFB58588A2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436-8D6B-41ED-B5FF-03B8E55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137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015-8A0C-4E42-B62B-5BFB58588A2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436-8D6B-41ED-B5FF-03B8E55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99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015-8A0C-4E42-B62B-5BFB58588A2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436-8D6B-41ED-B5FF-03B8E55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7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015-8A0C-4E42-B62B-5BFB58588A2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436-8D6B-41ED-B5FF-03B8E55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33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84015-8A0C-4E42-B62B-5BFB58588A2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F4436-8D6B-41ED-B5FF-03B8E55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51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84015-8A0C-4E42-B62B-5BFB58588A20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F4436-8D6B-41ED-B5FF-03B8E55216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97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1" descr="20150513_16345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2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72000"/>
            <a:ext cx="2057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blumen-pflanzen148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24400"/>
            <a:ext cx="19812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2" descr="thanks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78" name="WordArt 18" descr="hoa4"/>
          <p:cNvSpPr>
            <a:spLocks noChangeArrowheads="1" noChangeShapeType="1" noTextEdit="1"/>
          </p:cNvSpPr>
          <p:nvPr/>
        </p:nvSpPr>
        <p:spPr bwMode="auto">
          <a:xfrm>
            <a:off x="2280138" y="4572000"/>
            <a:ext cx="4495800" cy="1143000"/>
          </a:xfrm>
          <a:prstGeom prst="rect">
            <a:avLst/>
          </a:prstGeom>
          <a:solidFill>
            <a:srgbClr val="FFFF00"/>
          </a:solidFill>
          <a:scene3d>
            <a:camera prst="perspectiveHeroicExtremeRightFacing"/>
            <a:lightRig rig="threePt" dir="t"/>
          </a:scene3d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1" hangingPunct="1">
              <a:defRPr/>
            </a:pPr>
            <a:r>
              <a:rPr lang="en-US" sz="3600" b="1" i="1" kern="10" dirty="0">
                <a:ln w="9525">
                  <a:solidFill>
                    <a:srgbClr val="FF6600"/>
                  </a:solidFill>
                  <a:round/>
                  <a:headEnd/>
                  <a:tailEnd/>
                </a:ln>
                <a:blipFill dpi="0" rotWithShape="1">
                  <a:blip r:embed="rId5"/>
                  <a:srcRect/>
                  <a:stretch>
                    <a:fillRect/>
                  </a:stretch>
                </a:blip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ENGLISH 8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 txBox="1">
            <a:spLocks/>
          </p:cNvSpPr>
          <p:nvPr/>
        </p:nvSpPr>
        <p:spPr>
          <a:xfrm>
            <a:off x="1234314" y="1028700"/>
            <a:ext cx="6173649" cy="5715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FontTx/>
              <a:buNone/>
              <a:defRPr/>
            </a:pP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315654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lolem5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4638"/>
            <a:ext cx="8534400" cy="620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b/ What did Stout Nut’s mother make Little Pea do all day?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371600" y="6248400"/>
            <a:ext cx="60198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  <a:sym typeface="Wingdings" pitchFamily="2" charset="2"/>
              </a:rPr>
              <a:t>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She made Little Pea do chores all day.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8442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lolem10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57200"/>
            <a:ext cx="8229600" cy="565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62000" y="0"/>
            <a:ext cx="6858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c/ How did Little Pea get her new clothes?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0" y="6324600"/>
            <a:ext cx="8839200" cy="427038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A fairy magically changed Little Pea’s rags into beautiful clothes</a:t>
            </a:r>
            <a:r>
              <a:rPr kumimoji="0" lang="en-US" sz="2200" b="1" i="0" u="none" strike="noStrike" cap="none" normalizeH="0" baseline="0" dirty="0">
                <a:ln>
                  <a:noFill/>
                </a:ln>
                <a:solidFill>
                  <a:schemeClr val="hlink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57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lolem19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"/>
            <a:ext cx="83058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990600" y="0"/>
            <a:ext cx="60198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d/ Who did the prince decide to marry?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62000" y="6324600"/>
            <a:ext cx="75438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1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He decided to marry the girl who owned the shoe.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95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7b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2400"/>
            <a:ext cx="78882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19200" y="0"/>
            <a:ext cx="64008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e/ Is this a true story? How do you know?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133600" y="6324600"/>
            <a:ext cx="41148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No, It isn’t. It’s a folktale.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489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lolem21"/>
          <p:cNvPicPr>
            <a:picLocks noGrp="1" noChangeAspect="1" noChangeArrowheads="1"/>
          </p:cNvPicPr>
          <p:nvPr>
            <p:ph type="title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2296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1219200" y="61913"/>
            <a:ext cx="6705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8" dist="17961" dir="13500000">
              <a:schemeClr val="bg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  What is the moral lesson from the story?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8600" y="4052888"/>
            <a:ext cx="8915400" cy="519112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800080"/>
                </a:solidFill>
                <a:effectLst/>
                <a:latin typeface=".VnBodoniH" pitchFamily="34" charset="0"/>
                <a:cs typeface="Arial" pitchFamily="34" charset="0"/>
              </a:rPr>
              <a:t>“ONE GOOD TURN DESERVES ANOTHER”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838200" y="4800600"/>
            <a:ext cx="7315200" cy="990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>
                <a:ln>
                  <a:noFill/>
                </a:ln>
                <a:solidFill>
                  <a:srgbClr val="FF00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ở hiền gặp lành</a:t>
            </a:r>
          </a:p>
        </p:txBody>
      </p:sp>
    </p:spTree>
    <p:extLst>
      <p:ext uri="{BB962C8B-B14F-4D97-AF65-F5344CB8AC3E}">
        <p14:creationId xmlns:p14="http://schemas.microsoft.com/office/powerpoint/2010/main" val="122237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5483407"/>
              </p:ext>
            </p:extLst>
          </p:nvPr>
        </p:nvGraphicFramePr>
        <p:xfrm>
          <a:off x="0" y="0"/>
          <a:ext cx="9108504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8" name="Slide" r:id="rId3" imgW="4572049" imgH="3429015" progId="PowerPoint.Slide.8">
                  <p:embed/>
                </p:oleObj>
              </mc:Choice>
              <mc:Fallback>
                <p:oleObj name="Slide" r:id="rId3" imgW="4572049" imgH="3429015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08504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986608" y="116632"/>
            <a:ext cx="20574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sy="50000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* HOMEWORK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691680" y="1647056"/>
            <a:ext cx="5257800" cy="2286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hlink"/>
                </a:solidFill>
                <a:effectLst/>
                <a:latin typeface="Arial" pitchFamily="34" charset="0"/>
                <a:cs typeface="Arial" pitchFamily="34" charset="0"/>
              </a:rPr>
              <a:t>-Learn new words.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hlink"/>
                </a:solidFill>
                <a:effectLst/>
                <a:latin typeface="Arial" pitchFamily="34" charset="0"/>
                <a:cs typeface="Arial" pitchFamily="34" charset="0"/>
              </a:rPr>
              <a:t>-Answer the questions in notebook again.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hlink"/>
                </a:solidFill>
                <a:effectLst/>
                <a:latin typeface="Arial" pitchFamily="34" charset="0"/>
                <a:cs typeface="Arial" pitchFamily="34" charset="0"/>
              </a:rPr>
              <a:t>-Retell the story.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hlink"/>
                </a:solidFill>
                <a:effectLst/>
                <a:latin typeface="Arial" pitchFamily="34" charset="0"/>
                <a:cs typeface="Arial" pitchFamily="34" charset="0"/>
              </a:rPr>
              <a:t>-Prepare new lesson: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cs typeface="Arial" pitchFamily="34" charset="0"/>
              </a:rPr>
              <a:t>Unit 4-WRITE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Monotype Corsiva" pitchFamily="66" charset="0"/>
                <a:cs typeface="Arial" pitchFamily="34" charset="0"/>
              </a:rPr>
              <a:t>(How the Tiger got his stripes)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1" i="0" u="none" strike="noStrike" cap="none" normalizeH="0" baseline="0" dirty="0">
                <a:ln>
                  <a:noFill/>
                </a:ln>
                <a:solidFill>
                  <a:schemeClr val="hlink"/>
                </a:solidFill>
                <a:effectLst/>
                <a:latin typeface="Monotype Corsiva" pitchFamily="66" charset="0"/>
                <a:cs typeface="Arial" pitchFamily="34" charset="0"/>
              </a:rPr>
              <a:t>**********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85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63238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Slide" r:id="rId3" imgW="4572049" imgH="3429015" progId="PowerPoint.Slide.8">
                  <p:embed/>
                </p:oleObj>
              </mc:Choice>
              <mc:Fallback>
                <p:oleObj name="Slide" r:id="rId3" imgW="4572049" imgH="3429015" progId="PowerPoint.Slide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643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676400" y="1752600"/>
            <a:ext cx="4657725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>
              <a:buNone/>
            </a:pPr>
            <a:r>
              <a:rPr lang="en-US" sz="3600" kern="10" spc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effectLst/>
                <a:latin typeface="Arial Black"/>
              </a:rPr>
              <a:t>UNIT 4 - OUR PAST</a:t>
            </a: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914400" y="3657600"/>
            <a:ext cx="7010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Georgia"/>
              </a:rPr>
              <a:t>LESSON 3 : READ</a:t>
            </a:r>
          </a:p>
        </p:txBody>
      </p:sp>
      <p:sp>
        <p:nvSpPr>
          <p:cNvPr id="5" name="WordArt 5"/>
          <p:cNvSpPr>
            <a:spLocks noChangeArrowheads="1" noChangeShapeType="1" noTextEdit="1"/>
          </p:cNvSpPr>
          <p:nvPr/>
        </p:nvSpPr>
        <p:spPr bwMode="auto">
          <a:xfrm>
            <a:off x="1371600" y="5029200"/>
            <a:ext cx="5867400" cy="1143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>
              <a:buNone/>
            </a:pPr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THE LOST SHOE</a:t>
            </a:r>
          </a:p>
        </p:txBody>
      </p:sp>
    </p:spTree>
    <p:extLst>
      <p:ext uri="{BB962C8B-B14F-4D97-AF65-F5344CB8AC3E}">
        <p14:creationId xmlns:p14="http://schemas.microsoft.com/office/powerpoint/2010/main" val="2937620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496" y="44624"/>
            <a:ext cx="9144000" cy="976313"/>
            <a:chOff x="0" y="0"/>
            <a:chExt cx="5760" cy="61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Unit 4: OUR PAST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660033"/>
                  </a:solidFill>
                  <a:effectLst/>
                  <a:latin typeface="Arial" pitchFamily="34" charset="0"/>
                  <a:cs typeface="Arial" pitchFamily="34" charset="0"/>
                </a:rPr>
                <a:t>     </a:t>
              </a: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rgbClr val="660033"/>
                  </a:solidFill>
                  <a:effectLst/>
                  <a:latin typeface="Arial" pitchFamily="34" charset="0"/>
                  <a:cs typeface="Arial" pitchFamily="34" charset="0"/>
                </a:rPr>
                <a:t>Lesson 3: READ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76" name="Picture 4" descr="lolem0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077" name="Picture 5" descr="untitled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 descr="untitled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" y="980728"/>
            <a:ext cx="914400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381000" y="1738313"/>
            <a:ext cx="8458200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400" i="1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How many characters are there in this story? Who are they?</a:t>
            </a:r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533400" y="3446289"/>
            <a:ext cx="17272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1. a farmer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auto">
          <a:xfrm>
            <a:off x="533400" y="4070176"/>
            <a:ext cx="36560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2. the farmer’s daughter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533400" y="4603576"/>
            <a:ext cx="36210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3. the farmer’s new wife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533400" y="5136976"/>
            <a:ext cx="39735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4. the new wife’s daughter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33400" y="5746576"/>
            <a:ext cx="1420813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5. a fairy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533400" y="6356176"/>
            <a:ext cx="1690688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6. a prince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4191000" y="4070176"/>
            <a:ext cx="1741488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cs typeface="Arial" pitchFamily="34" charset="0"/>
              </a:rPr>
              <a:t>(Little Pea)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4343400" y="5136976"/>
            <a:ext cx="1757363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cs typeface="Arial" pitchFamily="34" charset="0"/>
              </a:rPr>
              <a:t>(Stout Nut)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WordArt 7"/>
          <p:cNvSpPr>
            <a:spLocks noChangeArrowheads="1" noChangeShapeType="1" noTextEdit="1"/>
          </p:cNvSpPr>
          <p:nvPr/>
        </p:nvSpPr>
        <p:spPr bwMode="auto">
          <a:xfrm>
            <a:off x="251520" y="2411735"/>
            <a:ext cx="8458200" cy="6572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US" sz="2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There are six </a:t>
            </a:r>
            <a:r>
              <a:rPr lang="en-US" sz="2400" i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charaters</a:t>
            </a:r>
            <a:r>
              <a:rPr lang="en-US" sz="2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 in this story.</a:t>
            </a:r>
            <a:endParaRPr lang="en-US" sz="24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126385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5496" y="-27384"/>
            <a:ext cx="9144000" cy="976313"/>
            <a:chOff x="0" y="0"/>
            <a:chExt cx="5760" cy="61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Unit 4: OUR PAST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660033"/>
                  </a:solidFill>
                  <a:effectLst/>
                  <a:latin typeface="Arial" pitchFamily="34" charset="0"/>
                  <a:cs typeface="Arial" pitchFamily="34" charset="0"/>
                </a:rPr>
                <a:t>     </a:t>
              </a: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rgbClr val="660033"/>
                  </a:solidFill>
                  <a:effectLst/>
                  <a:latin typeface="Arial" pitchFamily="34" charset="0"/>
                  <a:cs typeface="Arial" pitchFamily="34" charset="0"/>
                </a:rPr>
                <a:t>Lesson 3: READ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4100" name="Picture 4" descr="lolem0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1371600"/>
            <a:ext cx="2590800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cs typeface="Arial" pitchFamily="34" charset="0"/>
              </a:rPr>
              <a:t>* VOCABULARY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00400" y="2057400"/>
            <a:ext cx="5715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2. 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upset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(adj) &gt;&lt; 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happy: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đau khổ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00400" y="1371600"/>
            <a:ext cx="5334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cs typeface="Arial" pitchFamily="34" charset="0"/>
              </a:rPr>
              <a:t>1. 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cruel  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(</a:t>
            </a:r>
            <a:r>
              <a:rPr kumimoji="0" lang="en-US" sz="2400" b="0" i="0" u="none" strike="noStrike" cap="none" normalizeH="0" baseline="0" dirty="0" err="1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adj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)</a:t>
            </a:r>
            <a:r>
              <a:rPr kumimoji="0" lang="en-US" sz="2800" b="1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 &gt;&lt; kind: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cs typeface="Arial" pitchFamily="34" charset="0"/>
              </a:rPr>
              <a:t>độc</a:t>
            </a:r>
            <a:r>
              <a:rPr kumimoji="0" lang="en-US" sz="2800" b="0" i="0" u="none" strike="noStrike" cap="none" normalizeH="0" baseline="0" dirty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 dirty="0" err="1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cs typeface="Arial" pitchFamily="34" charset="0"/>
              </a:rPr>
              <a:t>ác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3200400" y="27432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3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. festival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(n):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lễ hội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3200400" y="34290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4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. prince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(n):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hoàng tử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3200400" y="41148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5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. fairy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(n):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cs typeface="Arial" pitchFamily="34" charset="0"/>
              </a:rPr>
              <a:t>bà tiên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200400" y="4800600"/>
            <a:ext cx="388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6</a:t>
            </a: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. drop </a:t>
            </a:r>
            <a:r>
              <a:rPr kumimoji="0" lang="en-US" sz="2400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Arial" pitchFamily="34" charset="0"/>
                <a:cs typeface="Arial" pitchFamily="34" charset="0"/>
              </a:rPr>
              <a:t>(v): </a:t>
            </a:r>
            <a:r>
              <a:rPr kumimoji="0" lang="en-US" sz="2800" b="0" i="0" u="none" strike="noStrike" cap="none" normalizeH="0" baseline="0">
                <a:ln>
                  <a:noFill/>
                </a:ln>
                <a:solidFill>
                  <a:srgbClr val="009900"/>
                </a:solidFill>
                <a:effectLst/>
                <a:latin typeface="Times New Roman" pitchFamily="18" charset="0"/>
                <a:cs typeface="Arial" pitchFamily="34" charset="0"/>
              </a:rPr>
              <a:t>đánh rõi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34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9"/>
          <p:cNvGrpSpPr>
            <a:grpSpLocks/>
          </p:cNvGrpSpPr>
          <p:nvPr/>
        </p:nvGrpSpPr>
        <p:grpSpPr bwMode="auto">
          <a:xfrm>
            <a:off x="152400" y="152400"/>
            <a:ext cx="9144000" cy="976313"/>
            <a:chOff x="0" y="0"/>
            <a:chExt cx="5760" cy="615"/>
          </a:xfrm>
        </p:grpSpPr>
        <p:sp>
          <p:nvSpPr>
            <p:cNvPr id="10" name="Text Box 10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Unit 4: OUR PAST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660033"/>
                  </a:solidFill>
                  <a:effectLst/>
                  <a:latin typeface="Arial" pitchFamily="34" charset="0"/>
                  <a:cs typeface="Arial" pitchFamily="34" charset="0"/>
                </a:rPr>
                <a:t>     </a:t>
              </a: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rgbClr val="660033"/>
                  </a:solidFill>
                  <a:effectLst/>
                  <a:latin typeface="Arial" pitchFamily="34" charset="0"/>
                  <a:cs typeface="Arial" pitchFamily="34" charset="0"/>
                </a:rPr>
                <a:t>Lesson 3: READ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31" name="Picture 11" descr="lolem0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0" y="1087909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* VOCABULARY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0" y="18288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2. upset (adj) &gt;&lt; </a:t>
            </a: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cs typeface="Arial" pitchFamily="34" charset="0"/>
              </a:rPr>
              <a:t>happy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0" y="13716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cs typeface="Arial" pitchFamily="34" charset="0"/>
              </a:rPr>
              <a:t>1. cruel  (adj) &gt;&lt; kind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2667000" y="1371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3. festival (n)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2667000" y="1828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4. prince (n)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7"/>
          <p:cNvSpPr txBox="1">
            <a:spLocks noChangeArrowheads="1"/>
          </p:cNvSpPr>
          <p:nvPr/>
        </p:nvSpPr>
        <p:spPr bwMode="auto">
          <a:xfrm>
            <a:off x="4419600" y="1371600"/>
            <a:ext cx="137653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5. fairy (n)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4419600" y="1828800"/>
            <a:ext cx="166456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6. drop (v)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9"/>
          <p:cNvSpPr txBox="1">
            <a:spLocks noChangeArrowheads="1"/>
          </p:cNvSpPr>
          <p:nvPr/>
        </p:nvSpPr>
        <p:spPr bwMode="auto">
          <a:xfrm>
            <a:off x="0" y="2301875"/>
            <a:ext cx="2286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* TRUE/ FALSE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20"/>
          <p:cNvSpPr txBox="1">
            <a:spLocks noChangeArrowheads="1"/>
          </p:cNvSpPr>
          <p:nvPr/>
        </p:nvSpPr>
        <p:spPr bwMode="auto">
          <a:xfrm>
            <a:off x="304800" y="2819400"/>
            <a:ext cx="8839200" cy="374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cs typeface="Arial" pitchFamily="34" charset="0"/>
              </a:rPr>
              <a:t>___1. Little Pea was a poor farmer’s daughter.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cs typeface="Arial" pitchFamily="34" charset="0"/>
              </a:rPr>
              <a:t>___2. Her father got married again after her mother died.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cs typeface="Arial" pitchFamily="34" charset="0"/>
              </a:rPr>
              <a:t>___3. The second mother was very nice.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cs typeface="Arial" pitchFamily="34" charset="0"/>
              </a:rPr>
              <a:t>___4. Her second mother didn’t make her do chores all day.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cs typeface="Arial" pitchFamily="34" charset="0"/>
              </a:rPr>
              <a:t>___5. A fairy changed Little Pea’s rags into beautiful clothes to take  part in the festival.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9900CC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9900CC"/>
                </a:solidFill>
                <a:effectLst/>
                <a:latin typeface="Arial" pitchFamily="34" charset="0"/>
                <a:cs typeface="Arial" pitchFamily="34" charset="0"/>
              </a:rPr>
              <a:t>___6. The prince decided to marry the girl who was the most beautiful.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21"/>
          <p:cNvSpPr txBox="1">
            <a:spLocks noChangeArrowheads="1"/>
          </p:cNvSpPr>
          <p:nvPr/>
        </p:nvSpPr>
        <p:spPr bwMode="auto">
          <a:xfrm>
            <a:off x="381000" y="2743200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366192" y="3403848"/>
            <a:ext cx="533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395536" y="4051920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644008" y="4282752"/>
            <a:ext cx="527484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4495800" y="43434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cruel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 Box 21"/>
          <p:cNvSpPr txBox="1">
            <a:spLocks noChangeArrowheads="1"/>
          </p:cNvSpPr>
          <p:nvPr/>
        </p:nvSpPr>
        <p:spPr bwMode="auto">
          <a:xfrm>
            <a:off x="395536" y="4623519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563888" y="4869160"/>
            <a:ext cx="134386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Text Box 23"/>
          <p:cNvSpPr txBox="1">
            <a:spLocks noChangeArrowheads="1"/>
          </p:cNvSpPr>
          <p:nvPr/>
        </p:nvSpPr>
        <p:spPr bwMode="auto">
          <a:xfrm>
            <a:off x="3505200" y="4876800"/>
            <a:ext cx="1295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made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 Box 21"/>
          <p:cNvSpPr txBox="1">
            <a:spLocks noChangeArrowheads="1"/>
          </p:cNvSpPr>
          <p:nvPr/>
        </p:nvSpPr>
        <p:spPr bwMode="auto">
          <a:xfrm>
            <a:off x="395536" y="5271591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T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 Box 21"/>
          <p:cNvSpPr txBox="1">
            <a:spLocks noChangeArrowheads="1"/>
          </p:cNvSpPr>
          <p:nvPr/>
        </p:nvSpPr>
        <p:spPr bwMode="auto">
          <a:xfrm>
            <a:off x="467544" y="6135687"/>
            <a:ext cx="533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dirty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F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>
            <a:off x="6660232" y="6409609"/>
            <a:ext cx="2088232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Text Box 24"/>
          <p:cNvSpPr txBox="1">
            <a:spLocks noChangeArrowheads="1"/>
          </p:cNvSpPr>
          <p:nvPr/>
        </p:nvSpPr>
        <p:spPr bwMode="auto">
          <a:xfrm>
            <a:off x="6742112" y="6461125"/>
            <a:ext cx="2438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owned the shoe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16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7" grpId="0"/>
      <p:bldP spid="29" grpId="0"/>
      <p:bldP spid="31" grpId="0"/>
      <p:bldP spid="33" grpId="0"/>
      <p:bldP spid="34" grpId="0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6512" y="-27384"/>
            <a:ext cx="9144000" cy="976313"/>
            <a:chOff x="0" y="0"/>
            <a:chExt cx="5760" cy="61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Unit 4: OUR PAST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660033"/>
                  </a:solidFill>
                  <a:effectLst/>
                  <a:latin typeface="Arial" pitchFamily="34" charset="0"/>
                  <a:cs typeface="Arial" pitchFamily="34" charset="0"/>
                </a:rPr>
                <a:t>     </a:t>
              </a: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rgbClr val="660033"/>
                  </a:solidFill>
                  <a:effectLst/>
                  <a:latin typeface="Arial" pitchFamily="34" charset="0"/>
                  <a:cs typeface="Arial" pitchFamily="34" charset="0"/>
                </a:rPr>
                <a:t>Lesson 3: READ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148" name="Picture 4" descr="lolem0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0" y="1087909"/>
            <a:ext cx="2362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* VOCABULARY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0" y="1828800"/>
            <a:ext cx="2667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2. upset (adj) &gt;&lt; </a:t>
            </a: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cs typeface="Arial" pitchFamily="34" charset="0"/>
              </a:rPr>
              <a:t>happy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0" y="1371600"/>
            <a:ext cx="2514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800080"/>
                </a:solidFill>
                <a:effectLst/>
                <a:latin typeface="Arial" pitchFamily="34" charset="0"/>
                <a:cs typeface="Arial" pitchFamily="34" charset="0"/>
              </a:rPr>
              <a:t>1. cruel  (adj) &gt;&lt; kind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15"/>
          <p:cNvSpPr txBox="1">
            <a:spLocks noChangeArrowheads="1"/>
          </p:cNvSpPr>
          <p:nvPr/>
        </p:nvSpPr>
        <p:spPr bwMode="auto">
          <a:xfrm>
            <a:off x="2667000" y="1371600"/>
            <a:ext cx="1752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3. festival (n)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2667000" y="1828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Arial" pitchFamily="34" charset="0"/>
                <a:cs typeface="Arial" pitchFamily="34" charset="0"/>
              </a:rPr>
              <a:t>4. prince (n)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4419600" y="1371600"/>
            <a:ext cx="1376536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>
                <a:ln>
                  <a:noFill/>
                </a:ln>
                <a:solidFill>
                  <a:srgbClr val="006600"/>
                </a:solidFill>
                <a:effectLst/>
                <a:latin typeface="Arial" pitchFamily="34" charset="0"/>
                <a:cs typeface="Arial" pitchFamily="34" charset="0"/>
              </a:rPr>
              <a:t>5. fairy (n)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419600" y="1828800"/>
            <a:ext cx="166456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6. drop (v)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2590800"/>
            <a:ext cx="8915400" cy="298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a/ Little Pea’s father was a ______.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b/ Little Pea’s mother _____ when she was young.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c/ Little Pea _____ to do the housework all day after her father got married _____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d/ The prince wanted to ____________ a girl from Little Pea’s village.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e/ Stout Nut’s mother did not make _____ _____  for Little Pea.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660033"/>
                </a:solidFill>
                <a:effectLst/>
                <a:latin typeface="Arial" pitchFamily="34" charset="0"/>
                <a:cs typeface="Arial" pitchFamily="34" charset="0"/>
              </a:rPr>
              <a:t>f/ The prince found Little Pea’s ____ shoe.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0" y="2133600"/>
            <a:ext cx="807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1/ complete sentences with words from the story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3276600" y="25908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farmer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 Box 8"/>
          <p:cNvSpPr txBox="1">
            <a:spLocks noChangeArrowheads="1"/>
          </p:cNvSpPr>
          <p:nvPr/>
        </p:nvSpPr>
        <p:spPr bwMode="auto">
          <a:xfrm>
            <a:off x="2667000" y="2924944"/>
            <a:ext cx="1304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died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524000" y="3212976"/>
            <a:ext cx="1219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had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990600" y="3501008"/>
            <a:ext cx="11668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again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2832348" y="3789040"/>
            <a:ext cx="2171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choose/ marry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Box 12"/>
          <p:cNvSpPr txBox="1">
            <a:spLocks noChangeArrowheads="1"/>
          </p:cNvSpPr>
          <p:nvPr/>
        </p:nvSpPr>
        <p:spPr bwMode="auto">
          <a:xfrm>
            <a:off x="4953000" y="4077072"/>
            <a:ext cx="1247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clothes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343400" y="4077072"/>
            <a:ext cx="738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new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 Box 14"/>
          <p:cNvSpPr txBox="1">
            <a:spLocks noChangeArrowheads="1"/>
          </p:cNvSpPr>
          <p:nvPr/>
        </p:nvSpPr>
        <p:spPr bwMode="auto">
          <a:xfrm>
            <a:off x="3810000" y="4437112"/>
            <a:ext cx="685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CC0000"/>
                </a:solidFill>
                <a:effectLst/>
                <a:latin typeface="Arial" pitchFamily="34" charset="0"/>
                <a:cs typeface="Arial" pitchFamily="34" charset="0"/>
              </a:rPr>
              <a:t>lost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1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2400" y="152400"/>
            <a:ext cx="9144000" cy="976313"/>
            <a:chOff x="0" y="0"/>
            <a:chExt cx="5760" cy="615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0" y="0"/>
              <a:ext cx="5760" cy="61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>
                  <a:ln>
                    <a:noFill/>
                  </a:ln>
                  <a:solidFill>
                    <a:srgbClr val="0000CC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pitchFamily="34" charset="0"/>
                  <a:cs typeface="Arial" pitchFamily="34" charset="0"/>
                </a:rPr>
                <a:t>Unit 4: OUR PAST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800" b="1" i="0" u="none" strike="noStrike" cap="none" normalizeH="0" baseline="0">
                  <a:ln>
                    <a:noFill/>
                  </a:ln>
                  <a:solidFill>
                    <a:srgbClr val="660033"/>
                  </a:solidFill>
                  <a:effectLst/>
                  <a:latin typeface="Arial" pitchFamily="34" charset="0"/>
                  <a:cs typeface="Arial" pitchFamily="34" charset="0"/>
                </a:rPr>
                <a:t>     </a:t>
              </a:r>
              <a:r>
                <a:rPr kumimoji="0" lang="en-US" sz="2000" b="1" i="0" u="none" strike="noStrike" cap="none" normalizeH="0" baseline="0">
                  <a:ln>
                    <a:noFill/>
                  </a:ln>
                  <a:solidFill>
                    <a:srgbClr val="660033"/>
                  </a:solidFill>
                  <a:effectLst/>
                  <a:latin typeface="Arial" pitchFamily="34" charset="0"/>
                  <a:cs typeface="Arial" pitchFamily="34" charset="0"/>
                </a:rPr>
                <a:t>Lesson 3: READ</a:t>
              </a: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7172" name="Picture 4" descr="lolem0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20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0" y="1124744"/>
            <a:ext cx="3276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2/ Answer the questions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07504" y="1459632"/>
            <a:ext cx="3465513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a/ Who was Little Pea?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36512" y="1916832"/>
            <a:ext cx="9144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b/ What did Stout Nut’s mother make Little Pea do all day?</a:t>
            </a: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5496" y="2395736"/>
            <a:ext cx="68580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c/ How did Little Pea get her new clothes?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35496" y="2852936"/>
            <a:ext cx="60198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d/ Who did the prince decide to marry?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35496" y="3356992"/>
            <a:ext cx="6400800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e/ Is this a true story? How do you know?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37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67000" y="304800"/>
            <a:ext cx="3465513" cy="457200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8" dist="17961" dir="13500000">
              <a:srgbClr val="99CCFF">
                <a:gamma/>
                <a:shade val="60000"/>
                <a:invGamma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a/ Who was Little Pea?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5" name="Picture 3" descr="lolem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62000"/>
            <a:ext cx="7010400" cy="539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447800" y="6186488"/>
            <a:ext cx="6096000" cy="519112"/>
          </a:xfrm>
          <a:prstGeom prst="rect">
            <a:avLst/>
          </a:prstGeom>
          <a:solidFill>
            <a:srgbClr val="99CCFF"/>
          </a:solidFill>
          <a:ln>
            <a:noFill/>
          </a:ln>
          <a:effectLst>
            <a:prstShdw prst="shdw13" dist="53882" dir="13500000">
              <a:schemeClr val="bg2">
                <a:alpha val="50000"/>
              </a:scheme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>
                <a:ln>
                  <a:noFill/>
                </a:ln>
                <a:solidFill>
                  <a:srgbClr val="0000FF"/>
                </a:solidFill>
                <a:effectLst/>
                <a:latin typeface="Arial" pitchFamily="34" charset="0"/>
                <a:cs typeface="Arial" pitchFamily="34" charset="0"/>
              </a:rPr>
              <a:t>She was a poor farmer’s daughter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83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677</Words>
  <Application>Microsoft Office PowerPoint</Application>
  <PresentationFormat>On-screen Show (4:3)</PresentationFormat>
  <Paragraphs>108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6" baseType="lpstr">
      <vt:lpstr>.VnBodoniH</vt:lpstr>
      <vt:lpstr>Arial</vt:lpstr>
      <vt:lpstr>Arial Black</vt:lpstr>
      <vt:lpstr>Calibri</vt:lpstr>
      <vt:lpstr>Georgia</vt:lpstr>
      <vt:lpstr>Impact</vt:lpstr>
      <vt:lpstr>Monotype Corsiva</vt:lpstr>
      <vt:lpstr>Times New Roman</vt:lpstr>
      <vt:lpstr>Wingdings</vt:lpstr>
      <vt:lpstr>Office Theme</vt:lpstr>
      <vt:lpstr>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Mr Vuong</cp:lastModifiedBy>
  <cp:revision>6</cp:revision>
  <dcterms:created xsi:type="dcterms:W3CDTF">2021-12-13T00:48:40Z</dcterms:created>
  <dcterms:modified xsi:type="dcterms:W3CDTF">2022-07-26T13:48:54Z</dcterms:modified>
</cp:coreProperties>
</file>