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39" r:id="rId2"/>
    <p:sldId id="309" r:id="rId3"/>
    <p:sldId id="312" r:id="rId4"/>
    <p:sldId id="311" r:id="rId5"/>
    <p:sldId id="317" r:id="rId6"/>
    <p:sldId id="313" r:id="rId7"/>
    <p:sldId id="315" r:id="rId8"/>
    <p:sldId id="316" r:id="rId9"/>
    <p:sldId id="321" r:id="rId10"/>
    <p:sldId id="319" r:id="rId11"/>
    <p:sldId id="329" r:id="rId12"/>
    <p:sldId id="322" r:id="rId13"/>
    <p:sldId id="333" r:id="rId14"/>
    <p:sldId id="323" r:id="rId15"/>
    <p:sldId id="332" r:id="rId16"/>
    <p:sldId id="325" r:id="rId17"/>
    <p:sldId id="334" r:id="rId18"/>
    <p:sldId id="326" r:id="rId19"/>
    <p:sldId id="336" r:id="rId20"/>
    <p:sldId id="335" r:id="rId21"/>
    <p:sldId id="282" r:id="rId22"/>
    <p:sldId id="338" r:id="rId23"/>
  </p:sldIdLst>
  <p:sldSz cx="9144000" cy="6858000" type="screen4x3"/>
  <p:notesSz cx="6858000" cy="9144000"/>
  <p:defaultTextStyle>
    <a:defPPr>
      <a:defRPr lang="vi-VN"/>
    </a:defPPr>
    <a:lvl1pPr algn="ctr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.VnLinus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.VnLinus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.VnLinus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.VnLinus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20000"/>
      </a:spcBef>
      <a:spcAft>
        <a:spcPct val="0"/>
      </a:spcAft>
      <a:defRPr sz="3200" b="1" kern="1200">
        <a:solidFill>
          <a:srgbClr val="FF0000"/>
        </a:solidFill>
        <a:latin typeface=".VnLinus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rgbClr val="FF0000"/>
        </a:solidFill>
        <a:latin typeface=".VnLinus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rgbClr val="FF0000"/>
        </a:solidFill>
        <a:latin typeface=".VnLinus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rgbClr val="FF0000"/>
        </a:solidFill>
        <a:latin typeface=".VnLinus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rgbClr val="FF0000"/>
        </a:solidFill>
        <a:latin typeface=".VnLinus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  <a:srgbClr val="FFFF00"/>
    <a:srgbClr val="6BBEC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6A9AA963-5460-49EA-AD9A-A1B52BA46B68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027D09CF-B3B0-47A0-96AE-79D8E5955AEA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9395858-3DEA-476B-A150-CD9D5868EA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6519B08E-7450-42F5-9B62-86E3221A9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9557AC1-ABFD-428E-ADB6-8AD3DD9EB6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6AF299DA-E118-4B91-B7C7-EA2674EC0FA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89101785-E309-4156-8EF8-9FC7DA6D4CF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E5BA285A-AB25-4290-ACAE-E50BB80C93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7DCA2450-C2CF-40C6-AFCF-6B04286256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3EAFF5EB-059B-425F-B1C5-C886205A87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08F8E246-9412-4E3A-A620-166B477A9B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EF384EA4-28A4-4AF5-8B64-80BE7050EA99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ADA518B6-6FBC-4456-992A-123D9886913C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0539C519-2199-4C33-9163-C4684075DA29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8C3BF2C4-CDF3-4D03-B4CA-CAA05FB307CA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1260D646-8901-4F72-87E8-4C5F2BEDC8F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A4DC7876-C9B3-4BBB-9307-FD9E43521D9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C73A0861-DB33-4A19-9F8F-0C076D5449D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FFFD8898-93AB-42B8-B331-DC333C266C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A6EDB88D-876C-40C0-8A0B-24E0690A9F4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77D55973-77AD-4F4A-915D-A2F479D3165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1293BFE3-C992-4358-A189-47140E02EA0D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D100C553-8E37-4A1D-9DA8-EFE2133A101F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317C2466-8658-437C-AF81-B4085EE39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E2A0C8AA-E18D-4F20-B40F-D02AEA94A2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20066B37-87E9-4411-90C3-FE99CA1A8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96E6D4-A4FE-4B0D-B5D5-6F8D32F1F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36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C29AE7-902F-4892-BD29-05C3BD9E1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E52154-CB29-4F51-8F09-C14132A184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169A49A-19CE-498C-BF6C-D34E01AF8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73BC1-6648-421F-9DA6-253A1F9A7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34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84F392-A8BD-44BD-BD49-D333662B2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90FC65-7823-472D-BEC2-A95EB0B9F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2034FC2-89E6-4334-A401-3562FFE09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3F760-5C84-49A6-B2A3-C075D314F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29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AEB3E0-6921-4A1F-889A-29415D9FC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7279F1-9E3C-4729-89FC-3AC0B0F03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ADAD2C-C29D-4235-9E8A-1452E91D3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52A8E7-64DC-4AB0-8BC6-9D9A66CF77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08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9F5BB2-6270-4090-99BA-8E9CBDBD7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B58943-54E6-41B3-8E88-34F8468A3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7A85D25-B9D5-490A-B720-FA393F496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473EF-5AFA-4B9B-835F-166A79E418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16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4B8154-D6D4-441A-A95E-1FF6F90D9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748B69-B3BE-4D66-88D6-D4AB374185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0FE67A-700C-4A8E-8E99-90ECAA18F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26C8F-9E82-41D0-AE4F-06F79BD0B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51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7A6768-C1E4-43A7-988E-F8183EA18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CCCD16-3869-4B3F-A8C0-A0BCCB68B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56B5AE5-E6FB-400A-8D7B-D92735C0B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6346-EE2D-488A-BF11-F9F027F68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52CD812-5B4A-4859-9182-2ED78FFDB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5259B59-115B-4052-8106-836E21C4B2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A29AF53-5256-45B5-8092-C883AD21F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6A686-C061-4ED1-95C0-427B81A06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87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7CFAFC-98A6-4097-B35E-37FE37084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3412A2-58D1-4E50-BD54-C438580EC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BC6114F-3064-4104-87BD-2426B7CE97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36C56-367F-4150-9F0D-8ACEDD9D7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24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3499777-37CB-4160-8F58-0E9990ECF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C90AA9D-27F7-45B1-95E8-AEA152AF2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873D2C7-9914-4BEE-A4DA-D667F47B7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F7A26-E137-4683-BFD3-64BD16FF2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1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6BB121-F590-474C-BAC7-DE305B597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313C8F-F8DC-4DC9-916C-F5B813364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FE6C99A-F926-42B8-B7CE-E85ADBD8F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706B8-70B6-45C4-B49E-5BBDD31ED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86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A522EB-28B1-4257-B017-BD83BF6C0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6AA7E2-7AA5-46D6-80A0-FE97AB398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DF422F1-7E7A-4205-A8AB-D409BD5EC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6092B-BFE3-4A60-BDD8-0ED2ED923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70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5BC3A00D-F09E-4449-A34C-A53E296BDBC5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FAE230-C855-48FB-9E6A-B55D55A23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C00352-4F65-4FED-A491-031B5B866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9445" name="Rectangle 5">
            <a:extLst>
              <a:ext uri="{FF2B5EF4-FFF2-40B4-BE49-F238E27FC236}">
                <a16:creationId xmlns:a16="http://schemas.microsoft.com/office/drawing/2014/main" id="{94703821-8B3B-4E4D-8106-32DE5B9519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6" name="Rectangle 6">
            <a:extLst>
              <a:ext uri="{FF2B5EF4-FFF2-40B4-BE49-F238E27FC236}">
                <a16:creationId xmlns:a16="http://schemas.microsoft.com/office/drawing/2014/main" id="{4AAE6EA4-8BF3-4F16-BEAB-586F7AC8AF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smtClean="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9447" name="Rectangle 7">
            <a:extLst>
              <a:ext uri="{FF2B5EF4-FFF2-40B4-BE49-F238E27FC236}">
                <a16:creationId xmlns:a16="http://schemas.microsoft.com/office/drawing/2014/main" id="{AB17412B-EE3C-4ED5-A986-F43FCBF892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</a:lstStyle>
          <a:p>
            <a:fld id="{DCC406DA-CB9E-46E8-81CA-24E147F23DC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B3B546E4-BB99-4BFC-8105-93F5F69DD3BD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0833962B-2969-455B-BCCD-0B4064756064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6A72FD86-AACD-4392-A121-A93122CD37F3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id="{C96B782F-8C64-4D9F-BD70-41F84488AE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id="{D840BB14-A2E4-4B60-9263-D482906F57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id="{B53D62C8-344C-422E-ACCB-2C55FB95B1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id="{1B2C44EA-D2B4-498A-8C32-AD073EADA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id="{D7762603-66AB-489E-A1C3-AF9137B89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id="{334C560F-53C2-40EF-A9DB-95F0BEF936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id="{582C5659-16A1-4CAC-A7F6-775F4DD7C4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id="{2A10BAD3-C719-422E-BBF2-8522746905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FFD73F42-981A-4FB5-BB87-615EBAD567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AA768AED-1F59-43FE-96C1-DA9FC2D3357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4615F812-391B-4753-9F61-03EF145C94F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id="{83604DE3-179D-47A0-8DF0-D6AA5C3D3B7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id="{EC5C3F23-286F-4A6B-A9A9-FDE74CD07DC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id="{815F3BB8-7CD8-4AFF-BF9E-77F5C908DEC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id="{18CAB2FF-0A7D-4F28-9F90-D7FCE83B8D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id="{6D93093E-53E0-4368-B092-BA25896E908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id="{F5AD380D-6EEF-470E-96F8-59DA01C35D8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F234A408-2F4D-456D-ACAF-1A123C4334E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id="{3C78A4B4-3744-4206-B434-0F59524FA84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id="{24B50A68-7B5A-44C5-B4D5-45854D1DA87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id="{E3D2F558-C915-4D2B-AB36-3B7512E9472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id="{D0CB5DFA-ACAE-4CF9-A55F-13691A7BF49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id="{3F4C58BA-8D36-4E00-B354-BBAE7B6D6CA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id="{FAFECA57-3820-4607-9D3F-C3B32A4F963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id="{107ECFA0-810C-4F06-B646-6159FC5C682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id="{4A59E9E4-E809-44E6-A2E8-8860B936A19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07EC4CEB-C968-40C5-8CE3-49054F515DFA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id="{D7519901-5998-46EF-B576-C5715E3FF032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id="{D3E7808D-6355-49C9-91B2-B25D8E63FD07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5DD9AC29-F56C-49EC-8379-179DA7180633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8B0E176F-424C-4230-855F-04D59475A96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id="{E00FAAB7-A61B-4624-A3C0-1DD143FC12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2D509767-4BE0-4451-B7B7-3014CEB6864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id="{EE25F23E-5766-4C19-80AD-35305011B1A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id="{C4EA90CD-18E5-4579-BEBF-56CC53E4020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id="{E810230A-35EB-48F8-BC3D-AEA4DC812DC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id="{65A3CEE2-6167-4951-B6D0-958A1BA31A71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id="{08692142-1052-4C9C-9B4C-D25A36E8BEC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id="{A3351A2B-A06D-4DDB-8F1B-26F5E52650C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id="{3CF0F220-0DC5-4D7A-943A-5832E2133F0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id="{5C819293-92B3-4D7E-B64C-699C6612FA6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id="{2E5B97C3-CC32-44C4-994C-54DA19D68C3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06F3D2C3-732C-40FA-A5AF-68E82668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>
            <a:extLst>
              <a:ext uri="{FF2B5EF4-FFF2-40B4-BE49-F238E27FC236}">
                <a16:creationId xmlns:a16="http://schemas.microsoft.com/office/drawing/2014/main" id="{EC9A5AD1-AC19-4576-8E27-EDCF97FF68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>
            <a:extLst>
              <a:ext uri="{FF2B5EF4-FFF2-40B4-BE49-F238E27FC236}">
                <a16:creationId xmlns:a16="http://schemas.microsoft.com/office/drawing/2014/main" id="{4E09BE78-FCA8-4C05-B3B8-BD0A6B2A76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>
            <a:extLst>
              <a:ext uri="{FF2B5EF4-FFF2-40B4-BE49-F238E27FC236}">
                <a16:creationId xmlns:a16="http://schemas.microsoft.com/office/drawing/2014/main" id="{8752C29A-6AAE-453A-ABA3-AC82801D2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EAA2D48B-F401-4229-AA15-2E08C3675E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A2BF1F-1ECB-40BA-B4D1-115F20814AB8}"/>
              </a:ext>
            </a:extLst>
          </p:cNvPr>
          <p:cNvSpPr txBox="1">
            <a:spLocks/>
          </p:cNvSpPr>
          <p:nvPr/>
        </p:nvSpPr>
        <p:spPr>
          <a:xfrm>
            <a:off x="1235075" y="1028700"/>
            <a:ext cx="6172200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28FDA19-5ABB-4F84-B79B-6FD6D6CC1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706437"/>
          </a:xfrm>
        </p:spPr>
        <p:txBody>
          <a:bodyPr/>
          <a:lstStyle/>
          <a:p>
            <a:pPr algn="l" eaLnBrk="1" hangingPunct="1"/>
            <a:r>
              <a:rPr lang="en-US" altLang="en-US" sz="4000"/>
              <a:t>1b) </a:t>
            </a:r>
            <a:r>
              <a:rPr lang="en-US" altLang="en-US" sz="4000" u="sng"/>
              <a:t>Complete the dialogue below. </a:t>
            </a:r>
            <a:endParaRPr lang="en-US" altLang="en-US" sz="40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B131AED-8CE8-4F91-91DB-C79D4C870C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 eaLnBrk="1" hangingPunct="1">
              <a:buFontTx/>
              <a:buAutoNum type="alphaLcParenR"/>
            </a:pPr>
            <a:r>
              <a:rPr lang="en-US" altLang="en-US"/>
              <a:t>Lan: 	</a:t>
            </a:r>
            <a:r>
              <a:rPr lang="en-US" altLang="en-US">
                <a:solidFill>
                  <a:srgbClr val="FF0066"/>
                </a:solidFill>
              </a:rPr>
              <a:t>............................................   ?</a:t>
            </a:r>
            <a:endParaRPr lang="en-US" altLang="en-US" u="sng">
              <a:solidFill>
                <a:srgbClr val="FF0066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	Nga: 	No, I ate noodles.</a:t>
            </a:r>
          </a:p>
          <a:p>
            <a:pPr marL="609600" indent="-609600" eaLnBrk="1" hangingPunct="1">
              <a:buFontTx/>
              <a:buAutoNum type="alphaLcParenR" startAt="2"/>
            </a:pPr>
            <a:r>
              <a:rPr lang="en-US" altLang="en-US"/>
              <a:t>Ba:   	How did you get to school?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	Nam: 	</a:t>
            </a:r>
            <a:r>
              <a:rPr lang="en-US" altLang="en-US">
                <a:solidFill>
                  <a:srgbClr val="FF0066"/>
                </a:solidFill>
              </a:rPr>
              <a:t>…………………………………… </a:t>
            </a:r>
            <a:r>
              <a:rPr lang="en-US" altLang="en-US" u="sng">
                <a:solidFill>
                  <a:srgbClr val="FF0066"/>
                </a:solidFill>
              </a:rPr>
              <a:t> </a:t>
            </a:r>
            <a:endParaRPr lang="en-US" altLang="en-US">
              <a:solidFill>
                <a:srgbClr val="FF0066"/>
              </a:solidFill>
            </a:endParaRPr>
          </a:p>
          <a:p>
            <a:pPr marL="609600" indent="-609600" eaLnBrk="1" hangingPunct="1">
              <a:buFontTx/>
              <a:buAutoNum type="alphaLcParenR" startAt="3"/>
            </a:pPr>
            <a:r>
              <a:rPr lang="en-US" altLang="en-US"/>
              <a:t>Minh: 	 </a:t>
            </a:r>
            <a:r>
              <a:rPr lang="en-US" altLang="en-US">
                <a:solidFill>
                  <a:srgbClr val="FF0066"/>
                </a:solidFill>
              </a:rPr>
              <a:t>.............................................. ?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/>
              <a:t>  </a:t>
            </a:r>
            <a:r>
              <a:rPr lang="en-US" altLang="en-US" b="1"/>
              <a:t>Hoa:   I was at home.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          d)  Chi: 	Which subject did you have          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                       yesterday?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/>
              <a:t>	          Ba: </a:t>
            </a:r>
            <a:r>
              <a:rPr lang="en-US" altLang="en-US">
                <a:solidFill>
                  <a:srgbClr val="FF0066"/>
                </a:solidFill>
              </a:rPr>
              <a:t>	………………..</a:t>
            </a:r>
            <a:endParaRPr lang="en-US" altLang="en-US"/>
          </a:p>
        </p:txBody>
      </p:sp>
      <p:sp>
        <p:nvSpPr>
          <p:cNvPr id="243718" name="Rectangle 6">
            <a:extLst>
              <a:ext uri="{FF2B5EF4-FFF2-40B4-BE49-F238E27FC236}">
                <a16:creationId xmlns:a16="http://schemas.microsoft.com/office/drawing/2014/main" id="{E1F2F48B-3994-456C-813C-E1A2AAE4D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384300"/>
            <a:ext cx="55451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0" i="1">
                <a:solidFill>
                  <a:srgbClr val="FF0066"/>
                </a:solidFill>
                <a:latin typeface=".VnTime" panose="020B7200000000000000" pitchFamily="34" charset="0"/>
              </a:rPr>
              <a:t>Did you</a:t>
            </a:r>
            <a:r>
              <a:rPr lang="en-US" altLang="en-US" b="0" u="sng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u="sng">
                <a:solidFill>
                  <a:srgbClr val="FF0066"/>
                </a:solidFill>
                <a:latin typeface=".VnTime" panose="020B7200000000000000" pitchFamily="34" charset="0"/>
              </a:rPr>
              <a:t>eat rice for lunch</a:t>
            </a:r>
          </a:p>
        </p:txBody>
      </p:sp>
      <p:sp>
        <p:nvSpPr>
          <p:cNvPr id="243719" name="Rectangle 7">
            <a:extLst>
              <a:ext uri="{FF2B5EF4-FFF2-40B4-BE49-F238E27FC236}">
                <a16:creationId xmlns:a16="http://schemas.microsoft.com/office/drawing/2014/main" id="{5C3A4471-1B9D-4246-ACB7-172AF82BE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154363"/>
            <a:ext cx="55451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0">
                <a:solidFill>
                  <a:srgbClr val="FF0066"/>
                </a:solidFill>
                <a:latin typeface=".VnTime" panose="020B7200000000000000" pitchFamily="34" charset="0"/>
              </a:rPr>
              <a:t>I </a:t>
            </a:r>
            <a:r>
              <a:rPr lang="en-US" altLang="en-US" u="sng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u="sng">
                <a:solidFill>
                  <a:srgbClr val="FF0066"/>
                </a:solidFill>
                <a:latin typeface=".VnTime" panose="020B7200000000000000" pitchFamily="34" charset="0"/>
              </a:rPr>
              <a:t>rode a bike</a:t>
            </a:r>
            <a:r>
              <a:rPr lang="en-US" altLang="en-US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0">
                <a:solidFill>
                  <a:srgbClr val="FF0066"/>
                </a:solidFill>
                <a:latin typeface=".VnTime" panose="020B7200000000000000" pitchFamily="34" charset="0"/>
              </a:rPr>
              <a:t>to school</a:t>
            </a:r>
            <a:r>
              <a:rPr lang="en-US" altLang="en-US">
                <a:solidFill>
                  <a:srgbClr val="FF0066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43720" name="Rectangle 8">
            <a:extLst>
              <a:ext uri="{FF2B5EF4-FFF2-40B4-BE49-F238E27FC236}">
                <a16:creationId xmlns:a16="http://schemas.microsoft.com/office/drawing/2014/main" id="{FD3F958F-5517-4C85-9FD5-D59BDAACF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3716338"/>
            <a:ext cx="55451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0">
                <a:solidFill>
                  <a:srgbClr val="FF0066"/>
                </a:solidFill>
                <a:latin typeface=".VnTime" panose="020B7200000000000000" pitchFamily="34" charset="0"/>
              </a:rPr>
              <a:t>Where were you</a:t>
            </a:r>
            <a:r>
              <a:rPr lang="en-US" altLang="en-US" b="0" u="sng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u="sng">
                <a:solidFill>
                  <a:srgbClr val="FF0066"/>
                </a:solidFill>
                <a:latin typeface=".VnTime" panose="020B7200000000000000" pitchFamily="34" charset="0"/>
              </a:rPr>
              <a:t>yesterday</a:t>
            </a:r>
          </a:p>
        </p:txBody>
      </p:sp>
      <p:sp>
        <p:nvSpPr>
          <p:cNvPr id="243721" name="Rectangle 9">
            <a:extLst>
              <a:ext uri="{FF2B5EF4-FFF2-40B4-BE49-F238E27FC236}">
                <a16:creationId xmlns:a16="http://schemas.microsoft.com/office/drawing/2014/main" id="{3510DDB4-F650-4E86-95C7-66E329FB1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6005513"/>
            <a:ext cx="55451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0">
                <a:solidFill>
                  <a:srgbClr val="FF0066"/>
                </a:solidFill>
                <a:latin typeface=".VnTime" panose="020B7200000000000000" pitchFamily="34" charset="0"/>
              </a:rPr>
              <a:t>I had</a:t>
            </a:r>
            <a:r>
              <a:rPr lang="en-US" altLang="en-US" b="0" u="sng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600" i="1" u="sng">
                <a:solidFill>
                  <a:srgbClr val="FF0066"/>
                </a:solidFill>
                <a:latin typeface=".VnTime" panose="020B7200000000000000" pitchFamily="34" charset="0"/>
              </a:rPr>
              <a:t>Math</a:t>
            </a:r>
            <a:r>
              <a:rPr lang="en-US" altLang="en-US" sz="3600" b="0">
                <a:solidFill>
                  <a:srgbClr val="FF0066"/>
                </a:solidFill>
                <a:latin typeface="Comic Sans MS" panose="030F0702030302020204" pitchFamily="66" charset="0"/>
              </a:rPr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8" grpId="0"/>
      <p:bldP spid="243719" grpId="0"/>
      <p:bldP spid="243720" grpId="0"/>
      <p:bldP spid="2437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6D79CC6-DE8C-42E7-BDED-B259D3ACE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0066"/>
                </a:solidFill>
                <a:latin typeface=".VnMysticalH" panose="020B7200000000000000" pitchFamily="34" charset="0"/>
              </a:rPr>
              <a:t>Unit 4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: 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Our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p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as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t</a:t>
            </a:r>
            <a:br>
              <a:rPr lang="en-US" altLang="en-US" sz="3200" b="1">
                <a:solidFill>
                  <a:srgbClr val="FF0066"/>
                </a:solidFill>
                <a:latin typeface=".VnLinus" panose="020B7200000000000000" pitchFamily="34" charset="0"/>
              </a:rPr>
            </a:br>
            <a:r>
              <a:rPr lang="en-US" altLang="en-US" b="1">
                <a:solidFill>
                  <a:srgbClr val="FF0066"/>
                </a:solidFill>
                <a:latin typeface=".VnLinus" panose="020B7200000000000000" pitchFamily="34" charset="0"/>
              </a:rPr>
              <a:t>Language focus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536C438-2121-4015-81D3-4CF33390D5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4608512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Universe" panose="020B7200000000000000" pitchFamily="34" charset="0"/>
              </a:rPr>
              <a:t>I. </a:t>
            </a:r>
            <a:r>
              <a:rPr lang="en-US" altLang="en-US" sz="4000" b="1" u="sng">
                <a:solidFill>
                  <a:srgbClr val="FF0000"/>
                </a:solidFill>
                <a:latin typeface=".VnUniverse" panose="020B7200000000000000" pitchFamily="34" charset="0"/>
              </a:rPr>
              <a:t>Past simple</a:t>
            </a:r>
            <a:endParaRPr lang="vi-VN" altLang="en-US" sz="4000" b="1" u="sng">
              <a:solidFill>
                <a:srgbClr val="FF0000"/>
              </a:solidFill>
              <a:latin typeface=".VnUnivers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253960" name="Rectangle 8">
            <a:extLst>
              <a:ext uri="{FF2B5EF4-FFF2-40B4-BE49-F238E27FC236}">
                <a16:creationId xmlns:a16="http://schemas.microsoft.com/office/drawing/2014/main" id="{66F87D9B-3921-44AB-B2F9-D4463CC55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79216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>
                <a:latin typeface=".VnUniverse" panose="020B7200000000000000" pitchFamily="34" charset="0"/>
              </a:rPr>
              <a:t>II. </a:t>
            </a:r>
            <a:r>
              <a:rPr lang="en-US" altLang="en-US" sz="4000" u="sng">
                <a:latin typeface=".VnUniverse" panose="020B7200000000000000" pitchFamily="34" charset="0"/>
              </a:rPr>
              <a:t>Prepositions of time</a:t>
            </a:r>
            <a:endParaRPr lang="vi-VN" altLang="en-US" sz="4000" i="1" u="sng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b="0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3962" name="Rectangle 10">
            <a:extLst>
              <a:ext uri="{FF2B5EF4-FFF2-40B4-BE49-F238E27FC236}">
                <a16:creationId xmlns:a16="http://schemas.microsoft.com/office/drawing/2014/main" id="{50425090-166B-4306-8843-3B6C96030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781300"/>
            <a:ext cx="7488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(in,  on,  at,   after,   before,  between)</a:t>
            </a:r>
            <a:endParaRPr lang="vi-VN" altLang="en-US" i="1" u="sng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b="0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3963" name="Rectangle 11">
            <a:extLst>
              <a:ext uri="{FF2B5EF4-FFF2-40B4-BE49-F238E27FC236}">
                <a16:creationId xmlns:a16="http://schemas.microsoft.com/office/drawing/2014/main" id="{ABDBEDD0-AA7E-41D1-B0EC-438DA5AF9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02025"/>
            <a:ext cx="74882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latin typeface="Times New Roman" panose="02020603050405020304" pitchFamily="18" charset="0"/>
              </a:rPr>
              <a:t>1. Look at the table</a:t>
            </a:r>
            <a:endParaRPr lang="vi-VN" altLang="en-US" i="1" u="sng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b="0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0" grpId="0"/>
      <p:bldP spid="253962" grpId="0"/>
      <p:bldP spid="2539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766E33E-90DD-46A3-A2FD-91AFE7FBD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06437"/>
          </a:xfrm>
        </p:spPr>
        <p:txBody>
          <a:bodyPr/>
          <a:lstStyle/>
          <a:p>
            <a:pPr algn="l" eaLnBrk="1" hangingPunct="1"/>
            <a:r>
              <a:rPr lang="en-US" altLang="en-US"/>
              <a:t>*</a:t>
            </a:r>
            <a:r>
              <a:rPr lang="en-US" altLang="en-US" u="sng"/>
              <a:t>Look at the table </a:t>
            </a:r>
          </a:p>
        </p:txBody>
      </p:sp>
      <p:graphicFrame>
        <p:nvGraphicFramePr>
          <p:cNvPr id="246827" name="Group 43">
            <a:extLst>
              <a:ext uri="{FF2B5EF4-FFF2-40B4-BE49-F238E27FC236}">
                <a16:creationId xmlns:a16="http://schemas.microsoft.com/office/drawing/2014/main" id="{8992D997-AB1D-4732-B9E9-9BC510511D4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50825" y="1628775"/>
          <a:ext cx="3960813" cy="3403600"/>
        </p:xfrm>
        <a:graphic>
          <a:graphicData uri="http://schemas.openxmlformats.org/drawingml/2006/table">
            <a:tbl>
              <a:tblPr/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in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November 1997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Monday, July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at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6pm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842" name="Group 58">
            <a:extLst>
              <a:ext uri="{FF2B5EF4-FFF2-40B4-BE49-F238E27FC236}">
                <a16:creationId xmlns:a16="http://schemas.microsoft.com/office/drawing/2014/main" id="{D556B6A5-30D9-47D6-B99F-7B1D0EFA84C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05338" y="1628775"/>
          <a:ext cx="3857625" cy="3384550"/>
        </p:xfrm>
        <a:graphic>
          <a:graphicData uri="http://schemas.openxmlformats.org/drawingml/2006/table">
            <a:tbl>
              <a:tblPr/>
              <a:tblGrid>
                <a:gridCol w="157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between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7am &amp; 8am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after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omic Sans MS" pitchFamily="66" charset="0"/>
                        </a:rPr>
                        <a:t>before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32C10A3-27EE-44E9-B58D-AD75EAD2B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0066"/>
                </a:solidFill>
                <a:latin typeface=".VnMysticalH" panose="020B7200000000000000" pitchFamily="34" charset="0"/>
              </a:rPr>
              <a:t>Unit 4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: 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Our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p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as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t</a:t>
            </a:r>
            <a:br>
              <a:rPr lang="en-US" altLang="en-US" sz="3200" b="1">
                <a:solidFill>
                  <a:srgbClr val="FF0066"/>
                </a:solidFill>
                <a:latin typeface=".VnLinus" panose="020B7200000000000000" pitchFamily="34" charset="0"/>
              </a:rPr>
            </a:br>
            <a:r>
              <a:rPr lang="en-US" altLang="en-US" b="1" u="sng">
                <a:solidFill>
                  <a:srgbClr val="FF0066"/>
                </a:solidFill>
                <a:latin typeface=".VnLinus" panose="020B7200000000000000" pitchFamily="34" charset="0"/>
              </a:rPr>
              <a:t>P</a:t>
            </a:r>
            <a:r>
              <a:rPr lang="vi-VN" altLang="en-US" b="1" u="sng">
                <a:solidFill>
                  <a:srgbClr val="FF0066"/>
                </a:solidFill>
                <a:latin typeface=".VnLinus" panose="020B7200000000000000" pitchFamily="34" charset="0"/>
              </a:rPr>
              <a:t>er</a:t>
            </a:r>
            <a:r>
              <a:rPr lang="en-US" altLang="en-US" b="1" u="sng">
                <a:solidFill>
                  <a:srgbClr val="FF0066"/>
                </a:solidFill>
                <a:latin typeface=".VnLinus" panose="020B7200000000000000" pitchFamily="34" charset="0"/>
              </a:rPr>
              <a:t>iod 25</a:t>
            </a:r>
            <a:r>
              <a:rPr lang="en-US" altLang="en-US" b="1">
                <a:solidFill>
                  <a:srgbClr val="FF0066"/>
                </a:solidFill>
                <a:latin typeface=".VnLinus" panose="020B7200000000000000" pitchFamily="34" charset="0"/>
              </a:rPr>
              <a:t>: Language focus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631EDFE-BBFB-4D6C-BD78-C3CC5450F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4391025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Universe" panose="020B7200000000000000" pitchFamily="34" charset="0"/>
              </a:rPr>
              <a:t>I. </a:t>
            </a:r>
            <a:r>
              <a:rPr lang="en-US" altLang="en-US" sz="4000" b="1" u="sng">
                <a:solidFill>
                  <a:srgbClr val="FF0000"/>
                </a:solidFill>
                <a:latin typeface=".VnUniverse" panose="020B7200000000000000" pitchFamily="34" charset="0"/>
              </a:rPr>
              <a:t>Past simple</a:t>
            </a:r>
            <a:endParaRPr lang="vi-VN" altLang="en-US" sz="4000" b="1" u="sng">
              <a:solidFill>
                <a:srgbClr val="FF0000"/>
              </a:solidFill>
              <a:latin typeface=".VnUnivers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947E77-98B8-465D-8B65-B1B6325FF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4978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>
                <a:latin typeface=".VnUniverse" panose="020B7200000000000000" pitchFamily="34" charset="0"/>
              </a:rPr>
              <a:t>II. </a:t>
            </a:r>
            <a:r>
              <a:rPr lang="en-US" altLang="en-US" sz="4000" u="sng">
                <a:latin typeface=".VnUniverse" panose="020B7200000000000000" pitchFamily="34" charset="0"/>
              </a:rPr>
              <a:t>Prepositions of time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4000">
                <a:latin typeface=".VnUniverse" panose="020B7200000000000000" pitchFamily="34" charset="0"/>
              </a:rPr>
              <a:t>(</a:t>
            </a:r>
            <a:r>
              <a:rPr lang="en-US" altLang="en-US" sz="4000" i="1">
                <a:latin typeface=".VnUniverse" panose="020B7200000000000000" pitchFamily="34" charset="0"/>
              </a:rPr>
              <a:t>in, on, at, after, before, between)</a:t>
            </a:r>
            <a:endParaRPr lang="vi-VN" altLang="en-US" sz="4000" i="1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09957EAF-95EC-4320-8185-95B2CB36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646488"/>
            <a:ext cx="79216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800">
                <a:latin typeface=".VnUniverse" panose="020B7200000000000000" pitchFamily="34" charset="0"/>
              </a:rPr>
              <a:t>  </a:t>
            </a:r>
            <a:r>
              <a:rPr lang="en-US" altLang="en-US" sz="2800">
                <a:solidFill>
                  <a:schemeClr val="tx1"/>
                </a:solidFill>
                <a:latin typeface=".VnUniverse" panose="020B7200000000000000" pitchFamily="34" charset="0"/>
              </a:rPr>
              <a:t>1. </a:t>
            </a:r>
            <a:r>
              <a:rPr lang="en-US" altLang="en-US" sz="2800" b="0" u="sng">
                <a:solidFill>
                  <a:schemeClr val="tx1"/>
                </a:solidFill>
                <a:latin typeface="Comic Sans MS" panose="030F0702030302020204" pitchFamily="66" charset="0"/>
              </a:rPr>
              <a:t>Look at the table 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0AD783F6-D103-4B81-9DFE-592185F8E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708275"/>
            <a:ext cx="79216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800">
                <a:latin typeface=".VnUniverse" panose="020B7200000000000000" pitchFamily="34" charset="0"/>
              </a:rPr>
              <a:t>  </a:t>
            </a:r>
            <a:endParaRPr lang="en-US" altLang="en-US" sz="2800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id="{9F77DE8E-7286-4445-AAB2-7DFC93849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294188"/>
            <a:ext cx="79216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800">
                <a:latin typeface=".VnUniverse" panose="020B7200000000000000" pitchFamily="34" charset="0"/>
              </a:rPr>
              <a:t>  </a:t>
            </a:r>
            <a:r>
              <a:rPr lang="en-US" altLang="en-US" sz="2800">
                <a:solidFill>
                  <a:schemeClr val="tx1"/>
                </a:solidFill>
                <a:latin typeface=".VnUniverse" panose="020B7200000000000000" pitchFamily="34" charset="0"/>
              </a:rPr>
              <a:t>2. </a:t>
            </a:r>
            <a:r>
              <a:rPr lang="en-US" altLang="en-US" b="0" u="sng">
                <a:solidFill>
                  <a:schemeClr val="tx1"/>
                </a:solidFill>
                <a:latin typeface=".VnTime" panose="020B7200000000000000" pitchFamily="34" charset="0"/>
              </a:rPr>
              <a:t>Complete the sentences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4D9598E-BAB2-4DBA-A075-BFF6E7733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7305675" cy="684213"/>
          </a:xfrm>
        </p:spPr>
        <p:txBody>
          <a:bodyPr/>
          <a:lstStyle/>
          <a:p>
            <a:pPr algn="l" eaLnBrk="1" hangingPunct="1"/>
            <a:r>
              <a:rPr lang="en-US" altLang="en-US"/>
              <a:t>* </a:t>
            </a:r>
            <a:r>
              <a:rPr lang="en-US" altLang="en-US" u="sng"/>
              <a:t>Complete the sentences</a:t>
            </a:r>
            <a:endParaRPr lang="en-US" altLang="en-US"/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3C3C893A-1B54-450E-9D2A-BCEEFEA6C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8604250" cy="4032250"/>
          </a:xfrm>
        </p:spPr>
        <p:txBody>
          <a:bodyPr/>
          <a:lstStyle/>
          <a:p>
            <a:pPr marL="609600" indent="-609600" eaLnBrk="1" hangingPunct="1">
              <a:buFontTx/>
              <a:buAutoNum type="alphaLcParenR"/>
            </a:pPr>
            <a:r>
              <a:rPr lang="en-US" altLang="en-US"/>
              <a:t>I’ll see you </a:t>
            </a:r>
            <a:r>
              <a:rPr lang="en-US" altLang="en-US" u="sng">
                <a:solidFill>
                  <a:srgbClr val="FF0066"/>
                </a:solidFill>
              </a:rPr>
              <a:t>on </a:t>
            </a:r>
            <a:r>
              <a:rPr lang="en-US" altLang="en-US"/>
              <a:t>Wednesday.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altLang="en-US"/>
              <a:t>I’m going to Laos ___ January.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altLang="en-US"/>
              <a:t>We must be there </a:t>
            </a:r>
            <a:r>
              <a:rPr lang="en-US" altLang="en-US" u="sng"/>
              <a:t>___      </a:t>
            </a:r>
            <a:r>
              <a:rPr lang="en-US" altLang="en-US"/>
              <a:t>8.30 and 9.15.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altLang="en-US"/>
              <a:t>The bank closes ___ 3.pm. If you arrive </a:t>
            </a:r>
            <a:r>
              <a:rPr lang="en-US" altLang="en-US" u="sng"/>
              <a:t>___   </a:t>
            </a:r>
            <a:r>
              <a:rPr lang="en-US" altLang="en-US"/>
              <a:t>  3.pm, the bank will be closed.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altLang="en-US"/>
              <a:t>I’ll be home </a:t>
            </a:r>
            <a:r>
              <a:rPr lang="en-US" altLang="en-US" u="sng"/>
              <a:t>___     </a:t>
            </a:r>
            <a:r>
              <a:rPr lang="en-US" altLang="en-US"/>
              <a:t> seven because I want to see the seven o’clock news.</a:t>
            </a:r>
          </a:p>
        </p:txBody>
      </p:sp>
      <p:sp>
        <p:nvSpPr>
          <p:cNvPr id="247812" name="Rectangle 4">
            <a:extLst>
              <a:ext uri="{FF2B5EF4-FFF2-40B4-BE49-F238E27FC236}">
                <a16:creationId xmlns:a16="http://schemas.microsoft.com/office/drawing/2014/main" id="{CE8BD53F-7DDE-4CCF-B312-888B14A62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844675"/>
            <a:ext cx="5762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0">
                <a:solidFill>
                  <a:srgbClr val="FF0066"/>
                </a:solidFill>
                <a:latin typeface="Comic Sans MS" panose="030F0702030302020204" pitchFamily="66" charset="0"/>
              </a:rPr>
              <a:t>in</a:t>
            </a:r>
          </a:p>
        </p:txBody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id="{678B6627-B878-4665-BC65-97166F051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478088"/>
            <a:ext cx="18002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0">
                <a:solidFill>
                  <a:srgbClr val="FF0066"/>
                </a:solidFill>
                <a:latin typeface="Comic Sans MS" panose="030F0702030302020204" pitchFamily="66" charset="0"/>
              </a:rPr>
              <a:t>between</a:t>
            </a:r>
          </a:p>
        </p:txBody>
      </p:sp>
      <p:sp>
        <p:nvSpPr>
          <p:cNvPr id="247814" name="Rectangle 6">
            <a:extLst>
              <a:ext uri="{FF2B5EF4-FFF2-40B4-BE49-F238E27FC236}">
                <a16:creationId xmlns:a16="http://schemas.microsoft.com/office/drawing/2014/main" id="{C2DD6813-F9D3-4801-9EEF-5F50EFC70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070225"/>
            <a:ext cx="7207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0">
                <a:solidFill>
                  <a:srgbClr val="FF0066"/>
                </a:solidFill>
                <a:latin typeface="Comic Sans MS" panose="030F0702030302020204" pitchFamily="66" charset="0"/>
              </a:rPr>
              <a:t>at</a:t>
            </a: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9A3CFB78-06C2-47EE-BCFF-EA93AD5E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3544888"/>
            <a:ext cx="1368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0">
                <a:solidFill>
                  <a:srgbClr val="FF0066"/>
                </a:solidFill>
                <a:latin typeface="Comic Sans MS" panose="030F0702030302020204" pitchFamily="66" charset="0"/>
              </a:rPr>
              <a:t>after</a:t>
            </a:r>
          </a:p>
        </p:txBody>
      </p:sp>
      <p:sp>
        <p:nvSpPr>
          <p:cNvPr id="247816" name="Rectangle 8">
            <a:extLst>
              <a:ext uri="{FF2B5EF4-FFF2-40B4-BE49-F238E27FC236}">
                <a16:creationId xmlns:a16="http://schemas.microsoft.com/office/drawing/2014/main" id="{5EB5EBD9-D311-41FD-B483-02B62EA92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105275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b="0">
                <a:solidFill>
                  <a:srgbClr val="FF0066"/>
                </a:solidFill>
                <a:latin typeface="Comic Sans MS" panose="030F0702030302020204" pitchFamily="66" charset="0"/>
              </a:rPr>
              <a:t>before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  <p:bldP spid="247812" grpId="0"/>
      <p:bldP spid="247813" grpId="0"/>
      <p:bldP spid="247814" grpId="0"/>
      <p:bldP spid="247815" grpId="0"/>
      <p:bldP spid="2478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3A5F3CC-A118-42B5-BF23-125467CBB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0066"/>
                </a:solidFill>
                <a:latin typeface=".VnMysticalH" panose="020B7200000000000000" pitchFamily="34" charset="0"/>
              </a:rPr>
              <a:t>Unit 4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: 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Our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p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as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t</a:t>
            </a:r>
            <a:br>
              <a:rPr lang="en-US" altLang="en-US" sz="3200" b="1">
                <a:solidFill>
                  <a:srgbClr val="FF0066"/>
                </a:solidFill>
                <a:latin typeface=".VnLinus" panose="020B7200000000000000" pitchFamily="34" charset="0"/>
              </a:rPr>
            </a:br>
            <a:r>
              <a:rPr lang="en-US" altLang="en-US" b="1">
                <a:solidFill>
                  <a:srgbClr val="FF0066"/>
                </a:solidFill>
                <a:latin typeface=".VnLinus" panose="020B7200000000000000" pitchFamily="34" charset="0"/>
              </a:rPr>
              <a:t>Language focus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759DBC2-E5FD-48E4-8213-C59C6C71D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6191250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Universe" panose="020B7200000000000000" pitchFamily="34" charset="0"/>
              </a:rPr>
              <a:t>I. </a:t>
            </a:r>
            <a:r>
              <a:rPr lang="en-US" altLang="en-US" sz="4000" b="1" u="sng">
                <a:solidFill>
                  <a:srgbClr val="FF0000"/>
                </a:solidFill>
                <a:latin typeface=".VnUniverse" panose="020B7200000000000000" pitchFamily="34" charset="0"/>
              </a:rPr>
              <a:t>Past simple</a:t>
            </a:r>
            <a:endParaRPr lang="vi-VN" altLang="en-US" sz="4000" b="1" u="sng">
              <a:solidFill>
                <a:srgbClr val="FF0000"/>
              </a:solidFill>
              <a:latin typeface=".VnUnivers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17412" name="Rectangle 8">
            <a:extLst>
              <a:ext uri="{FF2B5EF4-FFF2-40B4-BE49-F238E27FC236}">
                <a16:creationId xmlns:a16="http://schemas.microsoft.com/office/drawing/2014/main" id="{9CF65E96-E228-4206-8D5D-60526DAC0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9001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>
                <a:latin typeface=".VnUniverse" panose="020B7200000000000000" pitchFamily="34" charset="0"/>
              </a:rPr>
              <a:t>II. </a:t>
            </a:r>
            <a:r>
              <a:rPr lang="en-US" altLang="en-US" sz="4000" u="sng">
                <a:latin typeface=".VnUniverse" panose="020B7200000000000000" pitchFamily="34" charset="0"/>
              </a:rPr>
              <a:t>Prepositions of time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4000" i="1">
                <a:latin typeface=".VnUniverse" panose="020B7200000000000000" pitchFamily="34" charset="0"/>
              </a:rPr>
              <a:t>(in,  on,  at,  after,  before,  between)</a:t>
            </a:r>
            <a:endParaRPr lang="vi-VN" altLang="en-US" sz="4000" i="1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8057" name="Rectangle 9">
            <a:extLst>
              <a:ext uri="{FF2B5EF4-FFF2-40B4-BE49-F238E27FC236}">
                <a16:creationId xmlns:a16="http://schemas.microsoft.com/office/drawing/2014/main" id="{05CB36A9-EB86-4C4B-9238-C148C76B1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717925"/>
            <a:ext cx="47529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>
                <a:latin typeface=".VnUniverse" panose="020B7200000000000000" pitchFamily="34" charset="0"/>
              </a:rPr>
              <a:t>III. </a:t>
            </a:r>
            <a:r>
              <a:rPr lang="en-US" altLang="en-US" sz="4000" u="sng">
                <a:latin typeface=".VnUniverse" panose="020B7200000000000000" pitchFamily="34" charset="0"/>
              </a:rPr>
              <a:t>Used to</a:t>
            </a:r>
            <a:endParaRPr lang="vi-VN" altLang="en-US" sz="4000" i="1" u="sng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b="0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8058" name="Rectangle 10">
            <a:extLst>
              <a:ext uri="{FF2B5EF4-FFF2-40B4-BE49-F238E27FC236}">
                <a16:creationId xmlns:a16="http://schemas.microsoft.com/office/drawing/2014/main" id="{AFD929EE-1AC4-4D13-B231-FF9CD597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438650"/>
            <a:ext cx="6985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latin typeface=".VnTime" panose="020B7200000000000000" pitchFamily="34" charset="0"/>
              </a:rPr>
              <a:t>1. Look at the pictures</a:t>
            </a:r>
            <a:endParaRPr lang="vi-VN" altLang="en-US" i="1" u="sng">
              <a:solidFill>
                <a:schemeClr val="tx1"/>
              </a:solidFill>
              <a:latin typeface=".VnTim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b="0" u="sng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7" grpId="0"/>
      <p:bldP spid="258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74081695-96CE-4E2F-84C5-C15239A18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68313"/>
          </a:xfrm>
        </p:spPr>
        <p:txBody>
          <a:bodyPr/>
          <a:lstStyle/>
          <a:p>
            <a:pPr algn="l" eaLnBrk="1" hangingPunct="1"/>
            <a:r>
              <a:rPr lang="en-US" altLang="en-US" sz="3600"/>
              <a:t>* </a:t>
            </a:r>
            <a:r>
              <a:rPr lang="en-US" altLang="en-US" sz="3600" u="sng"/>
              <a:t>Look at the pictures.</a:t>
            </a:r>
            <a:r>
              <a:rPr lang="en-US" altLang="en-US" sz="4000" u="sng"/>
              <a:t> </a:t>
            </a:r>
          </a:p>
        </p:txBody>
      </p:sp>
      <p:pic>
        <p:nvPicPr>
          <p:cNvPr id="249859" name="Picture 3" descr="Photograph">
            <a:extLst>
              <a:ext uri="{FF2B5EF4-FFF2-40B4-BE49-F238E27FC236}">
                <a16:creationId xmlns:a16="http://schemas.microsoft.com/office/drawing/2014/main" id="{AA3E12C5-66B7-41E7-9464-412A060D162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836613"/>
            <a:ext cx="5472113" cy="58324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9860" name="Text Box 4">
            <a:extLst>
              <a:ext uri="{FF2B5EF4-FFF2-40B4-BE49-F238E27FC236}">
                <a16:creationId xmlns:a16="http://schemas.microsoft.com/office/drawing/2014/main" id="{4F0F90B0-E1C3-4858-8347-9E2223E79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276475"/>
            <a:ext cx="33861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a/ </a:t>
            </a:r>
            <a:r>
              <a:rPr lang="en-US" altLang="en-US" sz="2800" i="1" u="sng">
                <a:solidFill>
                  <a:schemeClr val="tx1"/>
                </a:solidFill>
                <a:latin typeface="Arial" panose="020B0604020202020204" pitchFamily="34" charset="0"/>
              </a:rPr>
              <a:t>Nga:</a:t>
            </a:r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 Where is it? It’s isn’t in Hanoi.</a:t>
            </a:r>
          </a:p>
        </p:txBody>
      </p:sp>
      <p:sp>
        <p:nvSpPr>
          <p:cNvPr id="249861" name="Text Box 5">
            <a:extLst>
              <a:ext uri="{FF2B5EF4-FFF2-40B4-BE49-F238E27FC236}">
                <a16:creationId xmlns:a16="http://schemas.microsoft.com/office/drawing/2014/main" id="{7CD72AE2-ED22-4814-8E45-B4D0A040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3284538"/>
            <a:ext cx="3311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i="1" u="sng">
                <a:solidFill>
                  <a:schemeClr val="tx1"/>
                </a:solidFill>
                <a:latin typeface="Arial" panose="020B0604020202020204" pitchFamily="34" charset="0"/>
              </a:rPr>
              <a:t>Hoa:</a:t>
            </a:r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 No, it’s Hue.  I </a:t>
            </a:r>
            <a:r>
              <a:rPr lang="en-US" altLang="en-US" sz="2800" b="0">
                <a:solidFill>
                  <a:srgbClr val="FF0066"/>
                </a:solidFill>
                <a:latin typeface="Arial" panose="020B0604020202020204" pitchFamily="34" charset="0"/>
              </a:rPr>
              <a:t>used to stay</a:t>
            </a:r>
            <a:r>
              <a:rPr lang="en-US" altLang="en-US" sz="2800" b="0">
                <a:solidFill>
                  <a:schemeClr val="tx1"/>
                </a:solidFill>
                <a:latin typeface="Arial" panose="020B0604020202020204" pitchFamily="34" charset="0"/>
              </a:rPr>
              <a:t>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/>
      <p:bldP spid="249860" grpId="0"/>
      <p:bldP spid="2498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93E9A2A-7E88-437E-83FC-39E3C8CE3C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0066"/>
                </a:solidFill>
                <a:latin typeface=".VnMysticalH" panose="020B7200000000000000" pitchFamily="34" charset="0"/>
              </a:rPr>
              <a:t>Unit 4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: 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Our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p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as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t</a:t>
            </a:r>
            <a:br>
              <a:rPr lang="en-US" altLang="en-US" sz="3200" b="1">
                <a:solidFill>
                  <a:srgbClr val="FF0066"/>
                </a:solidFill>
                <a:latin typeface=".VnLinus" panose="020B7200000000000000" pitchFamily="34" charset="0"/>
              </a:rPr>
            </a:br>
            <a:r>
              <a:rPr lang="en-US" altLang="en-US" b="1">
                <a:solidFill>
                  <a:srgbClr val="FF0066"/>
                </a:solidFill>
                <a:latin typeface=".VnLinus" panose="020B7200000000000000" pitchFamily="34" charset="0"/>
              </a:rPr>
              <a:t>Language focus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DECEF4B-050D-40F0-A4D4-8BB73AB3B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4175125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Universe" panose="020B7200000000000000" pitchFamily="34" charset="0"/>
              </a:rPr>
              <a:t>I. </a:t>
            </a:r>
            <a:r>
              <a:rPr lang="en-US" altLang="en-US" sz="4000" b="1" u="sng">
                <a:solidFill>
                  <a:srgbClr val="FF0000"/>
                </a:solidFill>
                <a:latin typeface=".VnUniverse" panose="020B7200000000000000" pitchFamily="34" charset="0"/>
              </a:rPr>
              <a:t>Past simple</a:t>
            </a:r>
            <a:endParaRPr lang="vi-VN" altLang="en-US" sz="4000" b="1" u="sng">
              <a:solidFill>
                <a:srgbClr val="FF0000"/>
              </a:solidFill>
              <a:latin typeface=".VnUnivers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94C0865B-AFC5-441A-9BEC-A551EAFBF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205038"/>
            <a:ext cx="90360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>
                <a:latin typeface=".VnUniverse" panose="020B7200000000000000" pitchFamily="34" charset="0"/>
              </a:rPr>
              <a:t>II. </a:t>
            </a:r>
            <a:r>
              <a:rPr lang="en-US" altLang="en-US" sz="4000" u="sng">
                <a:latin typeface=".VnUniverse" panose="020B7200000000000000" pitchFamily="34" charset="0"/>
              </a:rPr>
              <a:t>Prepositions of time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4000" i="1">
                <a:latin typeface=".VnUniverse" panose="020B7200000000000000" pitchFamily="34" charset="0"/>
              </a:rPr>
              <a:t>      (in, on, at, after, before, between)</a:t>
            </a:r>
            <a:endParaRPr lang="vi-VN" altLang="en-US" sz="4000" i="1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918F26A4-2EAC-4CBF-B5BE-3B9ADCB85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429000"/>
            <a:ext cx="4537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>
                <a:latin typeface=".VnUniverse" panose="020B7200000000000000" pitchFamily="34" charset="0"/>
              </a:rPr>
              <a:t>III. </a:t>
            </a:r>
            <a:r>
              <a:rPr lang="en-US" altLang="en-US" sz="4000" u="sng">
                <a:latin typeface=".VnUniverse" panose="020B7200000000000000" pitchFamily="34" charset="0"/>
              </a:rPr>
              <a:t>Used to</a:t>
            </a:r>
            <a:endParaRPr lang="vi-VN" altLang="en-US" sz="4000" i="1" u="sng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b="0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B7929F53-48AB-46F1-B9E5-9E6B7F245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221163"/>
            <a:ext cx="6985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latin typeface=".VnTime" panose="020B7200000000000000" pitchFamily="34" charset="0"/>
              </a:rPr>
              <a:t>1. Look at the pictures</a:t>
            </a:r>
            <a:endParaRPr lang="vi-VN" altLang="en-US" i="1" u="sng">
              <a:solidFill>
                <a:schemeClr val="tx1"/>
              </a:solidFill>
              <a:latin typeface=".VnTim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b="0" u="sng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  <p:sp>
        <p:nvSpPr>
          <p:cNvPr id="262151" name="Rectangle 7">
            <a:extLst>
              <a:ext uri="{FF2B5EF4-FFF2-40B4-BE49-F238E27FC236}">
                <a16:creationId xmlns:a16="http://schemas.microsoft.com/office/drawing/2014/main" id="{782BDDEC-036C-4550-B1F6-FDD01E0FD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941888"/>
            <a:ext cx="6985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latin typeface=".VnTime" panose="020B7200000000000000" pitchFamily="34" charset="0"/>
              </a:rPr>
              <a:t>2. Complete the dialogue </a:t>
            </a:r>
            <a:endParaRPr lang="en-US" altLang="en-US" b="0" u="sng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>
            <a:extLst>
              <a:ext uri="{FF2B5EF4-FFF2-40B4-BE49-F238E27FC236}">
                <a16:creationId xmlns:a16="http://schemas.microsoft.com/office/drawing/2014/main" id="{CFD57EFA-A875-4BF2-B6D2-29E4D6784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820150" cy="5145087"/>
          </a:xfrm>
          <a:ln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Nga:</a:t>
            </a:r>
            <a:r>
              <a:rPr lang="en-US" altLang="en-US" sz="2800"/>
              <a:t>  Where is it? It isn’t Ha Noi.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Hoa:</a:t>
            </a:r>
            <a:r>
              <a:rPr lang="en-US" altLang="en-US" sz="2800"/>
              <a:t>  No, it’s Hue. I </a:t>
            </a:r>
            <a:r>
              <a:rPr lang="en-US" altLang="en-US" sz="2800">
                <a:solidFill>
                  <a:schemeClr val="folHlink"/>
                </a:solidFill>
              </a:rPr>
              <a:t>(0)</a:t>
            </a:r>
            <a:r>
              <a:rPr lang="en-US" altLang="en-US" sz="2800"/>
              <a:t> </a:t>
            </a:r>
            <a:r>
              <a:rPr lang="en-US" altLang="en-US" sz="2800" i="1" u="sng">
                <a:solidFill>
                  <a:srgbClr val="FF0066"/>
                </a:solidFill>
              </a:rPr>
              <a:t>used to stay</a:t>
            </a:r>
            <a:r>
              <a:rPr lang="en-US" altLang="en-US" sz="2800"/>
              <a:t> there.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Nga:</a:t>
            </a:r>
            <a:r>
              <a:rPr lang="en-US" altLang="en-US" sz="2800"/>
              <a:t>  Is that you. Hoa?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Hoa:</a:t>
            </a:r>
            <a:r>
              <a:rPr lang="en-US" altLang="en-US" sz="2800"/>
              <a:t>  Yes. I </a:t>
            </a:r>
            <a:r>
              <a:rPr lang="en-US" altLang="en-US" sz="2800">
                <a:solidFill>
                  <a:schemeClr val="folHlink"/>
                </a:solidFill>
              </a:rPr>
              <a:t>(1)</a:t>
            </a:r>
            <a:r>
              <a:rPr lang="en-US" altLang="en-US" sz="2800"/>
              <a:t> </a:t>
            </a:r>
            <a:r>
              <a:rPr lang="en-US" altLang="en-US" sz="2800" u="sng"/>
              <a:t>_______         </a:t>
            </a:r>
            <a:r>
              <a:rPr lang="en-US" altLang="en-US" sz="2800"/>
              <a:t> long hair.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Nga:</a:t>
            </a:r>
            <a:r>
              <a:rPr lang="en-US" altLang="en-US" sz="2800"/>
              <a:t>  Who is in this photo?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folHlink"/>
                </a:solidFill>
              </a:rPr>
              <a:t>Hoa:</a:t>
            </a:r>
            <a:r>
              <a:rPr lang="en-US" altLang="en-US" sz="2800"/>
              <a:t>  That is Loan. She </a:t>
            </a:r>
            <a:r>
              <a:rPr lang="en-US" altLang="en-US" sz="2800">
                <a:solidFill>
                  <a:schemeClr val="folHlink"/>
                </a:solidFill>
              </a:rPr>
              <a:t>(2)</a:t>
            </a:r>
            <a:r>
              <a:rPr lang="en-US" altLang="en-US" sz="2800"/>
              <a:t> </a:t>
            </a:r>
            <a:r>
              <a:rPr lang="en-US" altLang="en-US" sz="2800" u="sng"/>
              <a:t>_______        </a:t>
            </a:r>
            <a:r>
              <a:rPr lang="en-US" altLang="en-US" sz="280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          my next-door neighbor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                     </a:t>
            </a:r>
            <a:r>
              <a:rPr lang="en-US" altLang="en-US" sz="2800">
                <a:solidFill>
                  <a:schemeClr val="folHlink"/>
                </a:solidFill>
              </a:rPr>
              <a:t>Nga:</a:t>
            </a:r>
            <a:r>
              <a:rPr lang="en-US" altLang="en-US" sz="2800"/>
              <a:t>  Are they your parents?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                     </a:t>
            </a:r>
            <a:r>
              <a:rPr lang="en-US" altLang="en-US" sz="2800">
                <a:solidFill>
                  <a:schemeClr val="folHlink"/>
                </a:solidFill>
              </a:rPr>
              <a:t>Hoa :</a:t>
            </a:r>
            <a:r>
              <a:rPr lang="en-US" altLang="en-US" sz="2800"/>
              <a:t> No. They’re my aunt and uncle.   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                             They </a:t>
            </a:r>
            <a:r>
              <a:rPr lang="en-US" altLang="en-US" sz="2800">
                <a:solidFill>
                  <a:schemeClr val="folHlink"/>
                </a:solidFill>
              </a:rPr>
              <a:t>(3)</a:t>
            </a:r>
            <a:r>
              <a:rPr lang="en-US" altLang="en-US" sz="2800"/>
              <a:t> </a:t>
            </a:r>
            <a:r>
              <a:rPr lang="en-US" altLang="en-US" sz="2800" u="sng"/>
              <a:t>_______    </a:t>
            </a:r>
            <a:r>
              <a:rPr lang="en-US" altLang="en-US" sz="2800"/>
              <a:t>in Hue, too.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6B38584E-4F08-4AB9-9D6C-D5D330D1A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16013"/>
          </a:xfrm>
        </p:spPr>
        <p:txBody>
          <a:bodyPr/>
          <a:lstStyle/>
          <a:p>
            <a:pPr eaLnBrk="1" hangingPunct="1"/>
            <a:r>
              <a:rPr lang="en-US" altLang="en-US" sz="3200"/>
              <a:t>*Complete the dialogue</a:t>
            </a:r>
            <a:br>
              <a:rPr lang="en-US" altLang="en-US" sz="3200"/>
            </a:br>
            <a:r>
              <a:rPr lang="en-US" altLang="en-US" sz="3200"/>
              <a:t>( live   </a:t>
            </a:r>
            <a:r>
              <a:rPr lang="en-US" altLang="en-US" sz="3200">
                <a:solidFill>
                  <a:srgbClr val="FF0066"/>
                </a:solidFill>
              </a:rPr>
              <a:t>stay</a:t>
            </a:r>
            <a:r>
              <a:rPr lang="en-US" altLang="en-US" sz="3200"/>
              <a:t>    have     be )</a:t>
            </a:r>
          </a:p>
        </p:txBody>
      </p:sp>
      <p:sp>
        <p:nvSpPr>
          <p:cNvPr id="250886" name="Rectangle 6">
            <a:extLst>
              <a:ext uri="{FF2B5EF4-FFF2-40B4-BE49-F238E27FC236}">
                <a16:creationId xmlns:a16="http://schemas.microsoft.com/office/drawing/2014/main" id="{F3F55CF4-908A-401E-8CE6-FD62CCCEB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033713"/>
            <a:ext cx="2520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0" i="1">
                <a:solidFill>
                  <a:srgbClr val="FF0066"/>
                </a:solidFill>
                <a:latin typeface="Comic Sans MS" panose="030F0702030302020204" pitchFamily="66" charset="0"/>
              </a:rPr>
              <a:t>used to have</a:t>
            </a:r>
          </a:p>
        </p:txBody>
      </p:sp>
      <p:sp>
        <p:nvSpPr>
          <p:cNvPr id="250888" name="Rectangle 8">
            <a:extLst>
              <a:ext uri="{FF2B5EF4-FFF2-40B4-BE49-F238E27FC236}">
                <a16:creationId xmlns:a16="http://schemas.microsoft.com/office/drawing/2014/main" id="{D7F5873A-83AF-4663-BE1E-719E5BAE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114800"/>
            <a:ext cx="2520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0" i="1">
                <a:solidFill>
                  <a:srgbClr val="FF0066"/>
                </a:solidFill>
                <a:latin typeface="Comic Sans MS" panose="030F0702030302020204" pitchFamily="66" charset="0"/>
              </a:rPr>
              <a:t>used to be</a:t>
            </a:r>
          </a:p>
        </p:txBody>
      </p:sp>
      <p:sp>
        <p:nvSpPr>
          <p:cNvPr id="250891" name="Rectangle 11">
            <a:extLst>
              <a:ext uri="{FF2B5EF4-FFF2-40B4-BE49-F238E27FC236}">
                <a16:creationId xmlns:a16="http://schemas.microsoft.com/office/drawing/2014/main" id="{DA3D22A3-E84A-45F3-924A-41705049E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6165850"/>
            <a:ext cx="2520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0" i="1">
                <a:solidFill>
                  <a:srgbClr val="FF0066"/>
                </a:solidFill>
                <a:latin typeface="Comic Sans MS" panose="030F0702030302020204" pitchFamily="66" charset="0"/>
              </a:rPr>
              <a:t>used to live</a:t>
            </a:r>
          </a:p>
        </p:txBody>
      </p:sp>
      <p:pic>
        <p:nvPicPr>
          <p:cNvPr id="250892" name="Picture 12" descr="Photograph">
            <a:extLst>
              <a:ext uri="{FF2B5EF4-FFF2-40B4-BE49-F238E27FC236}">
                <a16:creationId xmlns:a16="http://schemas.microsoft.com/office/drawing/2014/main" id="{F6AC841E-5E55-4D00-B76E-5757D3CDD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5" t="28799" b="33600"/>
          <a:stretch>
            <a:fillRect/>
          </a:stretch>
        </p:blipFill>
        <p:spPr bwMode="auto">
          <a:xfrm>
            <a:off x="7035800" y="2495550"/>
            <a:ext cx="207327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93" name="Picture 13" descr="Photograph">
            <a:extLst>
              <a:ext uri="{FF2B5EF4-FFF2-40B4-BE49-F238E27FC236}">
                <a16:creationId xmlns:a16="http://schemas.microsoft.com/office/drawing/2014/main" id="{91E5FD52-60A1-477B-8607-3EC593D94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20" r="52260"/>
          <a:stretch>
            <a:fillRect/>
          </a:stretch>
        </p:blipFill>
        <p:spPr bwMode="auto">
          <a:xfrm>
            <a:off x="6877050" y="3213100"/>
            <a:ext cx="23749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94" name="Picture 14" descr="Photograph">
            <a:extLst>
              <a:ext uri="{FF2B5EF4-FFF2-40B4-BE49-F238E27FC236}">
                <a16:creationId xmlns:a16="http://schemas.microsoft.com/office/drawing/2014/main" id="{58581572-D415-46C9-9527-6D05BC19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7" t="64320"/>
          <a:stretch>
            <a:fillRect/>
          </a:stretch>
        </p:blipFill>
        <p:spPr bwMode="auto">
          <a:xfrm>
            <a:off x="0" y="4913313"/>
            <a:ext cx="24114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08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08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0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0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50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25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nimBg="1"/>
      <p:bldP spid="250886" grpId="0"/>
      <p:bldP spid="250888" grpId="0"/>
      <p:bldP spid="2508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A65619C-C3C5-457B-88F6-90908EAEB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0066"/>
                </a:solidFill>
                <a:latin typeface=".VnMysticalH" panose="020B7200000000000000" pitchFamily="34" charset="0"/>
              </a:rPr>
              <a:t>Unit 4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: 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Our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p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as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t</a:t>
            </a:r>
            <a:br>
              <a:rPr lang="en-US" altLang="en-US" sz="3200" b="1">
                <a:solidFill>
                  <a:srgbClr val="FF0066"/>
                </a:solidFill>
                <a:latin typeface=".VnLinus" panose="020B7200000000000000" pitchFamily="34" charset="0"/>
              </a:rPr>
            </a:br>
            <a:r>
              <a:rPr lang="en-US" altLang="en-US" b="1">
                <a:solidFill>
                  <a:srgbClr val="FF0066"/>
                </a:solidFill>
                <a:latin typeface=".VnLinus" panose="020B7200000000000000" pitchFamily="34" charset="0"/>
              </a:rPr>
              <a:t>Language focus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30D7C8B-9F1D-41BD-8DC1-F6EB2BBAC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4535487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Universe" panose="020B7200000000000000" pitchFamily="34" charset="0"/>
              </a:rPr>
              <a:t>I. </a:t>
            </a:r>
            <a:r>
              <a:rPr lang="en-US" altLang="en-US" sz="4000" b="1" u="sng">
                <a:solidFill>
                  <a:srgbClr val="FF0000"/>
                </a:solidFill>
                <a:latin typeface=".VnUniverse" panose="020B7200000000000000" pitchFamily="34" charset="0"/>
              </a:rPr>
              <a:t>Past simple</a:t>
            </a:r>
            <a:endParaRPr lang="vi-VN" altLang="en-US" sz="4000" b="1" u="sng">
              <a:solidFill>
                <a:srgbClr val="FF0000"/>
              </a:solidFill>
              <a:latin typeface=".VnUnivers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1D37FE4-D33A-4091-B3CF-927CF8A6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5038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>
                <a:latin typeface=".VnUniverse" panose="020B7200000000000000" pitchFamily="34" charset="0"/>
              </a:rPr>
              <a:t>II. </a:t>
            </a:r>
            <a:r>
              <a:rPr lang="en-US" altLang="en-US" sz="4000" u="sng">
                <a:latin typeface=".VnUniverse" panose="020B7200000000000000" pitchFamily="34" charset="0"/>
              </a:rPr>
              <a:t>Prepositions of time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4000" i="1">
                <a:latin typeface=".VnUniverse" panose="020B7200000000000000" pitchFamily="34" charset="0"/>
              </a:rPr>
              <a:t>     (in, on, at, after,  before,  between)</a:t>
            </a:r>
            <a:endParaRPr lang="vi-VN" altLang="en-US" sz="4000" i="1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777639AE-2D79-44C9-A6C4-42919FE7C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573463"/>
            <a:ext cx="4752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>
                <a:latin typeface=".VnUniverse" panose="020B7200000000000000" pitchFamily="34" charset="0"/>
              </a:rPr>
              <a:t>III. </a:t>
            </a:r>
            <a:r>
              <a:rPr lang="en-US" altLang="en-US" sz="4000" u="sng">
                <a:latin typeface=".VnUniverse" panose="020B7200000000000000" pitchFamily="34" charset="0"/>
              </a:rPr>
              <a:t>Used to</a:t>
            </a:r>
            <a:endParaRPr lang="vi-VN" altLang="en-US" sz="4000" i="1" u="sng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800" b="0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4199" name="Rectangle 7">
            <a:extLst>
              <a:ext uri="{FF2B5EF4-FFF2-40B4-BE49-F238E27FC236}">
                <a16:creationId xmlns:a16="http://schemas.microsoft.com/office/drawing/2014/main" id="{AAAC0B81-6185-4CB0-8FFA-CEB386358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365625"/>
            <a:ext cx="6985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latin typeface=".VnTime" panose="020B7200000000000000" pitchFamily="34" charset="0"/>
                <a:sym typeface="Wingdings 3" panose="05040102010807070707" pitchFamily="18" charset="2"/>
              </a:rPr>
              <a:t>     </a:t>
            </a:r>
            <a:r>
              <a:rPr lang="en-US" altLang="en-US" sz="4000">
                <a:solidFill>
                  <a:schemeClr val="tx1"/>
                </a:solidFill>
                <a:latin typeface=".VnTime" panose="020B7200000000000000" pitchFamily="34" charset="0"/>
                <a:sym typeface="Wingdings 3" panose="05040102010807070707" pitchFamily="18" charset="2"/>
              </a:rPr>
              <a:t>About you?</a:t>
            </a:r>
            <a:endParaRPr lang="en-US" altLang="en-US" sz="4000" b="0" u="sng">
              <a:solidFill>
                <a:schemeClr val="tx1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074E98C5-84F7-46BF-BFC9-B0E6467E4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0066"/>
                </a:solidFill>
                <a:latin typeface=".VnMysticalH" panose="020B7200000000000000" pitchFamily="34" charset="0"/>
              </a:rPr>
              <a:t>Unit 4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: 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Our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p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as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t</a:t>
            </a:r>
            <a:br>
              <a:rPr lang="en-US" altLang="en-US" sz="3200" b="1">
                <a:solidFill>
                  <a:srgbClr val="FF0066"/>
                </a:solidFill>
                <a:latin typeface=".VnLinus" panose="020B7200000000000000" pitchFamily="34" charset="0"/>
              </a:rPr>
            </a:br>
            <a:r>
              <a:rPr lang="en-US" altLang="en-US" b="1">
                <a:solidFill>
                  <a:srgbClr val="FF0066"/>
                </a:solidFill>
                <a:latin typeface=".VnLinus" panose="020B7200000000000000" pitchFamily="34" charset="0"/>
              </a:rPr>
              <a:t>Language focus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4476BB5F-E341-4E7A-AADF-15A3B7ECF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6911975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Universe" panose="020B7200000000000000" pitchFamily="34" charset="0"/>
              </a:rPr>
              <a:t>I. Past simple</a:t>
            </a:r>
            <a:endParaRPr lang="vi-VN" altLang="en-US" sz="4000" b="1">
              <a:solidFill>
                <a:srgbClr val="FF0000"/>
              </a:solidFill>
              <a:latin typeface=".VnUnivers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230404" name="Rectangle 4">
            <a:extLst>
              <a:ext uri="{FF2B5EF4-FFF2-40B4-BE49-F238E27FC236}">
                <a16:creationId xmlns:a16="http://schemas.microsoft.com/office/drawing/2014/main" id="{FFA19615-0EE9-4D80-8DFC-587EF421D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989138"/>
            <a:ext cx="87487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>
                <a:latin typeface=".VnUniverse" panose="020B7200000000000000" pitchFamily="34" charset="0"/>
              </a:rPr>
              <a:t>II. Prepositions of time</a:t>
            </a:r>
            <a:endParaRPr lang="vi-VN" altLang="en-US" sz="4000" i="1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0405" name="Rectangle 5">
            <a:extLst>
              <a:ext uri="{FF2B5EF4-FFF2-40B4-BE49-F238E27FC236}">
                <a16:creationId xmlns:a16="http://schemas.microsoft.com/office/drawing/2014/main" id="{4F4C3CB1-1303-4339-A40D-33FAAE7F4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565400"/>
            <a:ext cx="8137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4000">
                <a:latin typeface=".VnUniverse" panose="020B7200000000000000" pitchFamily="34" charset="0"/>
              </a:rPr>
              <a:t>III. Used to</a:t>
            </a:r>
            <a:endParaRPr lang="vi-VN" altLang="en-US" sz="4000" i="1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40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0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0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  <p:bldP spid="230403" grpId="0" build="p"/>
      <p:bldP spid="230404" grpId="0" build="p"/>
      <p:bldP spid="23040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16ABF5B-3707-4E67-BB6C-DD2032D0A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>
                <a:sym typeface="Wingdings 3" panose="05040102010807070707" pitchFamily="18" charset="2"/>
              </a:rPr>
              <a:t>Talk about you</a:t>
            </a:r>
            <a:endParaRPr lang="en-US" altLang="en-US" sz="5400" u="sng">
              <a:sym typeface="Wingdings 3" panose="05040102010807070707" pitchFamily="18" charset="2"/>
            </a:endParaRPr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CF9A2588-62DB-41E1-95E5-20DD10930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362200"/>
            <a:ext cx="8512175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>
                <a:solidFill>
                  <a:srgbClr val="FF0066"/>
                </a:solidFill>
              </a:rPr>
              <a:t>* What </a:t>
            </a:r>
            <a:r>
              <a:rPr lang="en-US" altLang="en-US" sz="4400" b="1" i="1">
                <a:solidFill>
                  <a:srgbClr val="FF0066"/>
                </a:solidFill>
              </a:rPr>
              <a:t>did</a:t>
            </a:r>
            <a:r>
              <a:rPr lang="en-US" altLang="en-US" sz="4400">
                <a:solidFill>
                  <a:srgbClr val="FF0066"/>
                </a:solidFill>
              </a:rPr>
              <a:t>  you </a:t>
            </a:r>
            <a:r>
              <a:rPr lang="en-US" altLang="en-US" sz="4400" b="1" i="1">
                <a:solidFill>
                  <a:srgbClr val="FF0066"/>
                </a:solidFill>
              </a:rPr>
              <a:t>use to do</a:t>
            </a:r>
            <a:r>
              <a:rPr lang="en-US" altLang="en-US" sz="4400">
                <a:solidFill>
                  <a:srgbClr val="FF0066"/>
                </a:solidFill>
              </a:rPr>
              <a:t>  last summer vacation?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>
            <a:extLst>
              <a:ext uri="{FF2B5EF4-FFF2-40B4-BE49-F238E27FC236}">
                <a16:creationId xmlns:a16="http://schemas.microsoft.com/office/drawing/2014/main" id="{F99E472F-8FD7-4C2B-ACF0-ED67D9D96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vi-VN" altLang="en-US" sz="3600" b="1">
              <a:latin typeface=".VnTeknical" panose="020B7200000000000000" pitchFamily="34" charset="0"/>
            </a:endParaRPr>
          </a:p>
          <a:p>
            <a:pPr eaLnBrk="1" hangingPunct="1"/>
            <a:r>
              <a:rPr lang="vi-VN" altLang="en-US" sz="3600" b="1">
                <a:latin typeface=".VnTeknical" panose="020B7200000000000000" pitchFamily="34" charset="0"/>
              </a:rPr>
              <a:t>Review and practice again</a:t>
            </a:r>
          </a:p>
          <a:p>
            <a:pPr eaLnBrk="1" hangingPunct="1"/>
            <a:r>
              <a:rPr lang="vi-VN" altLang="en-US" sz="3600" b="1">
                <a:latin typeface=".VnTeknical" panose="020B7200000000000000" pitchFamily="34" charset="0"/>
              </a:rPr>
              <a:t>Prepare : “</a:t>
            </a:r>
            <a:r>
              <a:rPr lang="en-US" altLang="en-US" sz="3600" b="1">
                <a:latin typeface=".VnTeknical" panose="020B7200000000000000" pitchFamily="34" charset="0"/>
              </a:rPr>
              <a:t>Getting started + Listen and read</a:t>
            </a:r>
            <a:r>
              <a:rPr lang="vi-VN" altLang="en-US" sz="3600" b="1">
                <a:latin typeface=".VnTeknical" panose="020B7200000000000000" pitchFamily="34" charset="0"/>
              </a:rPr>
              <a:t>”</a:t>
            </a:r>
            <a:r>
              <a:rPr lang="en-US" altLang="en-US" sz="3600" b="1">
                <a:latin typeface=".VnTeknical" panose="020B7200000000000000" pitchFamily="34" charset="0"/>
              </a:rPr>
              <a:t>-</a:t>
            </a:r>
            <a:r>
              <a:rPr lang="vi-VN" altLang="en-US" sz="3600" b="1">
                <a:latin typeface=".VnTeknical" panose="020B7200000000000000" pitchFamily="34" charset="0"/>
              </a:rPr>
              <a:t> Unit </a:t>
            </a:r>
            <a:r>
              <a:rPr lang="en-US" altLang="en-US" sz="3600" b="1">
                <a:latin typeface=".VnTeknical" panose="020B7200000000000000" pitchFamily="34" charset="0"/>
              </a:rPr>
              <a:t>5</a:t>
            </a:r>
            <a:r>
              <a:rPr lang="vi-VN" altLang="en-US" sz="3600" b="1">
                <a:latin typeface=".VnTeknical" panose="020B7200000000000000" pitchFamily="34" charset="0"/>
              </a:rPr>
              <a:t> .</a:t>
            </a:r>
          </a:p>
        </p:txBody>
      </p:sp>
      <p:sp>
        <p:nvSpPr>
          <p:cNvPr id="60420" name="WordArt 4">
            <a:extLst>
              <a:ext uri="{FF2B5EF4-FFF2-40B4-BE49-F238E27FC236}">
                <a16:creationId xmlns:a16="http://schemas.microsoft.com/office/drawing/2014/main" id="{2200B5B4-023B-43F0-A354-6B412B5391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68707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370"/>
              </a:avLst>
            </a:prstTxWarp>
          </a:bodyPr>
          <a:lstStyle/>
          <a:p>
            <a:r>
              <a:rPr lang="en-SG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Impact" panose="020B0806030902050204" pitchFamily="34" charset="0"/>
              </a:rPr>
              <a:t>Home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DA5AB54E-46FE-42F5-9AB1-639B7E17D5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5373688"/>
            <a:ext cx="8424863" cy="15113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1800" b="1" i="1">
              <a:latin typeface=".VnTime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i="1">
                <a:latin typeface="Times New Roman" pitchFamily="18" charset="0"/>
              </a:rPr>
              <a:t>Good-bye </a:t>
            </a:r>
            <a:r>
              <a:rPr lang="en-US" sz="7200" b="1" i="1">
                <a:latin typeface="Times New Roman" pitchFamily="18" charset="0"/>
                <a:sym typeface="Wingdings 2" pitchFamily="18" charset="2"/>
              </a:rPr>
              <a:t></a:t>
            </a:r>
            <a:r>
              <a:rPr lang="en-US" sz="2400" b="1" i="1">
                <a:latin typeface="Times New Roman" pitchFamily="18" charset="0"/>
              </a:rPr>
              <a:t>  See you again</a:t>
            </a:r>
          </a:p>
        </p:txBody>
      </p:sp>
      <p:sp>
        <p:nvSpPr>
          <p:cNvPr id="24579" name="WordArt 3">
            <a:extLst>
              <a:ext uri="{FF2B5EF4-FFF2-40B4-BE49-F238E27FC236}">
                <a16:creationId xmlns:a16="http://schemas.microsoft.com/office/drawing/2014/main" id="{DCCF8816-A64C-4CFD-A112-B06B7E128F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825" y="1844675"/>
            <a:ext cx="8713788" cy="34575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32"/>
              </a:avLst>
            </a:prstTxWarp>
          </a:bodyPr>
          <a:lstStyle/>
          <a:p>
            <a:r>
              <a:rPr lang="en-SG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.VnArabia" panose="020B7200000000000000" pitchFamily="34" charset="0"/>
              </a:rPr>
              <a:t>Thanks for your attention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D0E09BA-40F8-462C-9CA1-DDDE7D1BF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0066"/>
                </a:solidFill>
                <a:latin typeface=".VnMysticalH" panose="020B7200000000000000" pitchFamily="34" charset="0"/>
              </a:rPr>
              <a:t>Unit 4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: 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Our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p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as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t</a:t>
            </a:r>
            <a:br>
              <a:rPr lang="en-US" altLang="en-US" sz="3200" b="1">
                <a:solidFill>
                  <a:srgbClr val="FF0066"/>
                </a:solidFill>
                <a:latin typeface=".VnLinus" panose="020B7200000000000000" pitchFamily="34" charset="0"/>
              </a:rPr>
            </a:br>
            <a:r>
              <a:rPr lang="en-US" altLang="en-US" b="1">
                <a:solidFill>
                  <a:srgbClr val="FF0066"/>
                </a:solidFill>
                <a:latin typeface=".VnLinus" panose="020B7200000000000000" pitchFamily="34" charset="0"/>
              </a:rPr>
              <a:t>Language focus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FD8B5C8-B047-4194-9921-41AC73B3D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30363"/>
            <a:ext cx="4824412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Universe" panose="020B7200000000000000" pitchFamily="34" charset="0"/>
              </a:rPr>
              <a:t>I. </a:t>
            </a:r>
            <a:r>
              <a:rPr lang="en-US" altLang="en-US" sz="4000" b="1" u="sng">
                <a:solidFill>
                  <a:srgbClr val="FF0000"/>
                </a:solidFill>
                <a:latin typeface=".VnUniverse" panose="020B7200000000000000" pitchFamily="34" charset="0"/>
              </a:rPr>
              <a:t>Past simple</a:t>
            </a:r>
            <a:endParaRPr lang="vi-VN" altLang="en-US" sz="4000" b="1" u="sng">
              <a:solidFill>
                <a:srgbClr val="FF0000"/>
              </a:solidFill>
              <a:latin typeface=".VnUnivers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235526" name="Rectangle 6">
            <a:extLst>
              <a:ext uri="{FF2B5EF4-FFF2-40B4-BE49-F238E27FC236}">
                <a16:creationId xmlns:a16="http://schemas.microsoft.com/office/drawing/2014/main" id="{B6DBADD0-EDB6-4D03-9BA8-8E7014E66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3963"/>
            <a:ext cx="80629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800" b="0" u="sng">
                <a:solidFill>
                  <a:schemeClr val="tx1"/>
                </a:solidFill>
                <a:latin typeface="Comic Sans MS" panose="030F0702030302020204" pitchFamily="66" charset="0"/>
              </a:rPr>
              <a:t>1.Write the past simple form of each verb</a:t>
            </a:r>
            <a:r>
              <a:rPr lang="en-US" altLang="en-US" sz="2800" b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vi-VN" altLang="en-US" sz="2800" u="sng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EAC7888-477A-4106-9F6B-DB1BE0384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7993062" cy="1260475"/>
          </a:xfrm>
        </p:spPr>
        <p:txBody>
          <a:bodyPr/>
          <a:lstStyle/>
          <a:p>
            <a:pPr algn="l" eaLnBrk="1" hangingPunct="1"/>
            <a:r>
              <a:rPr lang="en-US" altLang="en-US" sz="4000"/>
              <a:t>1. </a:t>
            </a:r>
            <a:r>
              <a:rPr lang="en-US" altLang="en-US" sz="4000" u="sng"/>
              <a:t>Write the past simple form of each verb</a:t>
            </a:r>
            <a:r>
              <a:rPr lang="en-US" altLang="en-US" sz="4000"/>
              <a:t>.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4ACA8F6-5AAF-4317-B5E6-881A658E81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25908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/>
              <a:t>Ex</a:t>
            </a:r>
            <a:r>
              <a:rPr lang="en-US" altLang="en-US"/>
              <a:t>: Run </a:t>
            </a:r>
            <a:r>
              <a:rPr lang="en-US" altLang="en-US">
                <a:solidFill>
                  <a:srgbClr val="FF0066"/>
                </a:solidFill>
              </a:rPr>
              <a:t>=&gt; ran</a:t>
            </a:r>
          </a:p>
          <a:p>
            <a:pPr eaLnBrk="1" hangingPunct="1">
              <a:buFontTx/>
              <a:buNone/>
            </a:pPr>
            <a:r>
              <a:rPr lang="en-US" altLang="en-US"/>
              <a:t>1. Fly </a:t>
            </a:r>
          </a:p>
          <a:p>
            <a:pPr eaLnBrk="1" hangingPunct="1">
              <a:buFontTx/>
              <a:buNone/>
            </a:pPr>
            <a:r>
              <a:rPr lang="en-US" altLang="en-US"/>
              <a:t>2. Take </a:t>
            </a:r>
          </a:p>
          <a:p>
            <a:pPr eaLnBrk="1" hangingPunct="1">
              <a:buFontTx/>
              <a:buNone/>
            </a:pPr>
            <a:r>
              <a:rPr lang="en-US" altLang="en-US"/>
              <a:t>3. Go </a:t>
            </a:r>
          </a:p>
          <a:p>
            <a:pPr eaLnBrk="1" hangingPunct="1">
              <a:buFontTx/>
              <a:buNone/>
            </a:pPr>
            <a:r>
              <a:rPr lang="en-US" altLang="en-US"/>
              <a:t>4. Have </a:t>
            </a:r>
          </a:p>
          <a:p>
            <a:pPr eaLnBrk="1" hangingPunct="1">
              <a:buFontTx/>
              <a:buNone/>
            </a:pPr>
            <a:r>
              <a:rPr lang="en-US" altLang="en-US"/>
              <a:t>5. Do</a:t>
            </a:r>
          </a:p>
        </p:txBody>
      </p:sp>
      <p:sp>
        <p:nvSpPr>
          <p:cNvPr id="234500" name="Rectangle 4">
            <a:extLst>
              <a:ext uri="{FF2B5EF4-FFF2-40B4-BE49-F238E27FC236}">
                <a16:creationId xmlns:a16="http://schemas.microsoft.com/office/drawing/2014/main" id="{DC6FAEA2-8109-46E5-8A28-D2AE824C345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78300" y="1828800"/>
            <a:ext cx="1709738" cy="3657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6. Be </a:t>
            </a:r>
          </a:p>
          <a:p>
            <a:pPr eaLnBrk="1" hangingPunct="1">
              <a:buFontTx/>
              <a:buNone/>
            </a:pPr>
            <a:r>
              <a:rPr lang="en-US" altLang="en-US"/>
              <a:t>7. Ride </a:t>
            </a:r>
          </a:p>
          <a:p>
            <a:pPr eaLnBrk="1" hangingPunct="1">
              <a:buFontTx/>
              <a:buNone/>
            </a:pPr>
            <a:r>
              <a:rPr lang="en-US" altLang="en-US"/>
              <a:t>8. Eat </a:t>
            </a:r>
          </a:p>
          <a:p>
            <a:pPr eaLnBrk="1" hangingPunct="1">
              <a:buFontTx/>
              <a:buNone/>
            </a:pPr>
            <a:r>
              <a:rPr lang="en-US" altLang="en-US"/>
              <a:t>9. Sit </a:t>
            </a:r>
          </a:p>
          <a:p>
            <a:pPr eaLnBrk="1" hangingPunct="1">
              <a:buFontTx/>
              <a:buNone/>
            </a:pPr>
            <a:r>
              <a:rPr lang="en-US" altLang="en-US"/>
              <a:t>10. Come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234501" name="Rectangle 5">
            <a:extLst>
              <a:ext uri="{FF2B5EF4-FFF2-40B4-BE49-F238E27FC236}">
                <a16:creationId xmlns:a16="http://schemas.microsoft.com/office/drawing/2014/main" id="{8F5FE0DA-1ED2-4565-BC91-AAAD260D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2370138"/>
            <a:ext cx="5334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02" name="Rectangle 6">
            <a:extLst>
              <a:ext uri="{FF2B5EF4-FFF2-40B4-BE49-F238E27FC236}">
                <a16:creationId xmlns:a16="http://schemas.microsoft.com/office/drawing/2014/main" id="{526626E3-BA7C-4764-BCD8-625B10A05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297113"/>
            <a:ext cx="990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flew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03" name="Rectangle 7">
            <a:extLst>
              <a:ext uri="{FF2B5EF4-FFF2-40B4-BE49-F238E27FC236}">
                <a16:creationId xmlns:a16="http://schemas.microsoft.com/office/drawing/2014/main" id="{CA3A11B9-E2E2-42C2-B344-305FBA377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2873375"/>
            <a:ext cx="5334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04" name="Rectangle 8">
            <a:extLst>
              <a:ext uri="{FF2B5EF4-FFF2-40B4-BE49-F238E27FC236}">
                <a16:creationId xmlns:a16="http://schemas.microsoft.com/office/drawing/2014/main" id="{2D387D2D-85D6-452A-9BBE-EC753BF60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2873375"/>
            <a:ext cx="990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took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51C6D444-D10C-4557-895A-D678FB5F3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3378200"/>
            <a:ext cx="5334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5A091611-D415-4BE6-ACC0-EABEE6CF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3378200"/>
            <a:ext cx="990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went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363A30E9-3DA1-4662-89DC-F56FF95EA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3881438"/>
            <a:ext cx="5334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08" name="Rectangle 12">
            <a:extLst>
              <a:ext uri="{FF2B5EF4-FFF2-40B4-BE49-F238E27FC236}">
                <a16:creationId xmlns:a16="http://schemas.microsoft.com/office/drawing/2014/main" id="{A73F001A-6598-4864-8767-55F4C8E1C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3840163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had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09" name="Rectangle 13">
            <a:extLst>
              <a:ext uri="{FF2B5EF4-FFF2-40B4-BE49-F238E27FC236}">
                <a16:creationId xmlns:a16="http://schemas.microsoft.com/office/drawing/2014/main" id="{74532141-008A-4547-8F4B-A93B5E18D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4457700"/>
            <a:ext cx="5334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10" name="Rectangle 14">
            <a:extLst>
              <a:ext uri="{FF2B5EF4-FFF2-40B4-BE49-F238E27FC236}">
                <a16:creationId xmlns:a16="http://schemas.microsoft.com/office/drawing/2014/main" id="{AF77F89F-801C-4CA4-B9DF-7D6178EEE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457700"/>
            <a:ext cx="990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did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11" name="Rectangle 15">
            <a:extLst>
              <a:ext uri="{FF2B5EF4-FFF2-40B4-BE49-F238E27FC236}">
                <a16:creationId xmlns:a16="http://schemas.microsoft.com/office/drawing/2014/main" id="{C4DF31AC-002C-4C2B-9E63-AF395CD06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2370138"/>
            <a:ext cx="22860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 was/were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12" name="Rectangle 16">
            <a:extLst>
              <a:ext uri="{FF2B5EF4-FFF2-40B4-BE49-F238E27FC236}">
                <a16:creationId xmlns:a16="http://schemas.microsoft.com/office/drawing/2014/main" id="{D4F90045-807B-454D-94A9-8A13AEF40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2873375"/>
            <a:ext cx="22860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 rode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13" name="Rectangle 17">
            <a:extLst>
              <a:ext uri="{FF2B5EF4-FFF2-40B4-BE49-F238E27FC236}">
                <a16:creationId xmlns:a16="http://schemas.microsoft.com/office/drawing/2014/main" id="{DA54C7B6-FC18-4EBE-BA57-781E2D656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3378200"/>
            <a:ext cx="22860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 ate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14" name="Rectangle 18">
            <a:extLst>
              <a:ext uri="{FF2B5EF4-FFF2-40B4-BE49-F238E27FC236}">
                <a16:creationId xmlns:a16="http://schemas.microsoft.com/office/drawing/2014/main" id="{6CF68564-5645-483A-AC13-E2FD2E03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3881438"/>
            <a:ext cx="22860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 sat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4515" name="Rectangle 19">
            <a:extLst>
              <a:ext uri="{FF2B5EF4-FFF2-40B4-BE49-F238E27FC236}">
                <a16:creationId xmlns:a16="http://schemas.microsoft.com/office/drawing/2014/main" id="{33B2260F-3A77-48AC-9A1F-A63F4B9D3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386263"/>
            <a:ext cx="22860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b="0">
                <a:solidFill>
                  <a:srgbClr val="FF0066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 came</a:t>
            </a:r>
          </a:p>
          <a:p>
            <a:pPr algn="l" eaLnBrk="1" hangingPunct="1"/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4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4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4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34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4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3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3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3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1" grpId="0"/>
      <p:bldP spid="234502" grpId="0"/>
      <p:bldP spid="234503" grpId="0"/>
      <p:bldP spid="234504" grpId="0"/>
      <p:bldP spid="234505" grpId="0"/>
      <p:bldP spid="234506" grpId="0"/>
      <p:bldP spid="234507" grpId="0"/>
      <p:bldP spid="234508" grpId="0"/>
      <p:bldP spid="234509" grpId="0"/>
      <p:bldP spid="234510" grpId="0"/>
      <p:bldP spid="234511" grpId="0"/>
      <p:bldP spid="234512" grpId="0"/>
      <p:bldP spid="234513" grpId="0"/>
      <p:bldP spid="234514" grpId="0"/>
      <p:bldP spid="2345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BF994A-5529-4C40-B203-4C96744B2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0066"/>
                </a:solidFill>
                <a:latin typeface=".VnMysticalH" panose="020B7200000000000000" pitchFamily="34" charset="0"/>
              </a:rPr>
              <a:t>Unit 4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: 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Our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p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as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t</a:t>
            </a:r>
            <a:br>
              <a:rPr lang="en-US" altLang="en-US" sz="3200" b="1">
                <a:solidFill>
                  <a:srgbClr val="FF0066"/>
                </a:solidFill>
                <a:latin typeface=".VnLinus" panose="020B7200000000000000" pitchFamily="34" charset="0"/>
              </a:rPr>
            </a:br>
            <a:r>
              <a:rPr lang="en-US" altLang="en-US" b="1">
                <a:solidFill>
                  <a:srgbClr val="FF0066"/>
                </a:solidFill>
                <a:latin typeface=".VnLinus" panose="020B7200000000000000" pitchFamily="34" charset="0"/>
              </a:rPr>
              <a:t>Language focus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B1E5812-B4CE-4BCC-B480-74BE1884E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3527425" cy="503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Universe" panose="020B7200000000000000" pitchFamily="34" charset="0"/>
              </a:rPr>
              <a:t>I. </a:t>
            </a:r>
            <a:r>
              <a:rPr lang="en-US" altLang="en-US" sz="4000" b="1" u="sng">
                <a:solidFill>
                  <a:srgbClr val="FF0000"/>
                </a:solidFill>
                <a:latin typeface=".VnUniverse" panose="020B7200000000000000" pitchFamily="34" charset="0"/>
              </a:rPr>
              <a:t>Past simple</a:t>
            </a:r>
            <a:endParaRPr lang="vi-VN" altLang="en-US" sz="4000" b="1" u="sng">
              <a:solidFill>
                <a:srgbClr val="FF0000"/>
              </a:solidFill>
              <a:latin typeface=".VnUnivers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C2C1711-41AE-4DFC-8D94-B0B93A8FD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3963"/>
            <a:ext cx="80629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800" b="0" u="sng">
                <a:solidFill>
                  <a:schemeClr val="tx1"/>
                </a:solidFill>
                <a:latin typeface="Comic Sans MS" panose="030F0702030302020204" pitchFamily="66" charset="0"/>
              </a:rPr>
              <a:t>1.Write the past simple form of each verb</a:t>
            </a:r>
            <a:r>
              <a:rPr lang="en-US" altLang="en-US" sz="2800" b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vi-VN" altLang="en-US" sz="2800" u="sng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803B4B50-87DC-4733-B154-B83D67C8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213100"/>
            <a:ext cx="80629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800" b="0">
                <a:solidFill>
                  <a:schemeClr val="tx1"/>
                </a:solidFill>
                <a:latin typeface="Comic Sans MS" panose="030F0702030302020204" pitchFamily="66" charset="0"/>
              </a:rPr>
              <a:t>1a) </a:t>
            </a:r>
            <a:r>
              <a:rPr lang="en-US" altLang="en-US" sz="2800" b="0" u="sng">
                <a:solidFill>
                  <a:schemeClr val="tx1"/>
                </a:solidFill>
                <a:latin typeface="Comic Sans MS" panose="030F0702030302020204" pitchFamily="66" charset="0"/>
              </a:rPr>
              <a:t>Look at the pictures then ask and answer</a:t>
            </a:r>
            <a:r>
              <a:rPr lang="en-US" altLang="en-US" sz="2800" b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vi-VN" altLang="en-US" sz="2800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C751C0E-E139-44D9-93C1-420590FCD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52413" y="188913"/>
            <a:ext cx="8748713" cy="396875"/>
          </a:xfrm>
        </p:spPr>
        <p:txBody>
          <a:bodyPr/>
          <a:lstStyle/>
          <a:p>
            <a:pPr eaLnBrk="1" hangingPunct="1"/>
            <a:r>
              <a:rPr lang="en-US" altLang="en-US" sz="2800"/>
              <a:t>1a) </a:t>
            </a:r>
            <a:r>
              <a:rPr lang="en-US" altLang="en-US" sz="2800" u="sng"/>
              <a:t>Look at the pictures then ask and answer</a:t>
            </a:r>
            <a:r>
              <a:rPr lang="en-US" altLang="en-US" sz="2800"/>
              <a:t>.</a:t>
            </a:r>
          </a:p>
        </p:txBody>
      </p:sp>
      <p:pic>
        <p:nvPicPr>
          <p:cNvPr id="236547" name="Picture 3" descr="Country view">
            <a:extLst>
              <a:ext uri="{FF2B5EF4-FFF2-40B4-BE49-F238E27FC236}">
                <a16:creationId xmlns:a16="http://schemas.microsoft.com/office/drawing/2014/main" id="{FB62ADF1-3E64-4252-868D-9B75E4047DB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981075"/>
            <a:ext cx="6553200" cy="3816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6548" name="Text Box 4">
            <a:extLst>
              <a:ext uri="{FF2B5EF4-FFF2-40B4-BE49-F238E27FC236}">
                <a16:creationId xmlns:a16="http://schemas.microsoft.com/office/drawing/2014/main" id="{46B96E91-3909-46DD-A474-265208C6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33400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chemeClr val="tx2"/>
                </a:solidFill>
                <a:latin typeface="Arial" panose="020B0604020202020204" pitchFamily="34" charset="0"/>
              </a:rPr>
              <a:t>ride on a buffalo</a:t>
            </a: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E6FB311F-3684-4948-8D25-5EC398484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797425"/>
            <a:ext cx="5903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What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did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you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do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yesterday ?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28EED4AA-85CC-4175-A91E-E3D9D57A7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502275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I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rode</a:t>
            </a:r>
            <a:r>
              <a:rPr lang="en-US" altLang="en-US">
                <a:solidFill>
                  <a:schemeClr val="tx2"/>
                </a:solidFill>
                <a:latin typeface="Arial" panose="020B0604020202020204" pitchFamily="34" charset="0"/>
              </a:rPr>
              <a:t> on a buffalo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8" grpId="0"/>
      <p:bldP spid="236549" grpId="0"/>
      <p:bldP spid="2365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riding bike">
            <a:extLst>
              <a:ext uri="{FF2B5EF4-FFF2-40B4-BE49-F238E27FC236}">
                <a16:creationId xmlns:a16="http://schemas.microsoft.com/office/drawing/2014/main" id="{ECEFF731-29F1-49C4-8372-A3A63F2EA6A8}"/>
              </a:ext>
            </a:extLst>
          </p:cNvPr>
          <p:cNvPicPr>
            <a:picLocks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692150"/>
            <a:ext cx="6770687" cy="45847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21E424E9-8D8C-46E3-A116-E43B08F68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115888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600" b="0">
                <a:solidFill>
                  <a:schemeClr val="tx1"/>
                </a:solidFill>
                <a:latin typeface="Arial" panose="020B0604020202020204" pitchFamily="34" charset="0"/>
              </a:rPr>
              <a:t>Go to the park</a:t>
            </a:r>
          </a:p>
        </p:txBody>
      </p:sp>
      <p:sp>
        <p:nvSpPr>
          <p:cNvPr id="238597" name="Text Box 5">
            <a:extLst>
              <a:ext uri="{FF2B5EF4-FFF2-40B4-BE49-F238E27FC236}">
                <a16:creationId xmlns:a16="http://schemas.microsoft.com/office/drawing/2014/main" id="{E5412C12-74F1-40FF-8C8F-3535F7905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888" y="5165725"/>
            <a:ext cx="48561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.VnTime" panose="020B7200000000000000" pitchFamily="34" charset="0"/>
              </a:rPr>
              <a:t>Where </a:t>
            </a:r>
            <a:r>
              <a:rPr lang="en-US" altLang="en-US" sz="4400">
                <a:solidFill>
                  <a:schemeClr val="tx1"/>
                </a:solidFill>
                <a:latin typeface=".VnTime" panose="020B7200000000000000" pitchFamily="34" charset="0"/>
              </a:rPr>
              <a:t>did</a:t>
            </a:r>
            <a:r>
              <a:rPr lang="en-US" altLang="en-US" sz="4400">
                <a:latin typeface=".VnTime" panose="020B7200000000000000" pitchFamily="34" charset="0"/>
              </a:rPr>
              <a:t> they </a:t>
            </a:r>
            <a:r>
              <a:rPr lang="en-US" altLang="en-US" sz="4400">
                <a:solidFill>
                  <a:schemeClr val="tx1"/>
                </a:solidFill>
                <a:latin typeface=".VnTime" panose="020B7200000000000000" pitchFamily="34" charset="0"/>
              </a:rPr>
              <a:t>go</a:t>
            </a:r>
            <a:r>
              <a:rPr lang="en-US" altLang="en-US" sz="4400"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238598" name="Text Box 6">
            <a:extLst>
              <a:ext uri="{FF2B5EF4-FFF2-40B4-BE49-F238E27FC236}">
                <a16:creationId xmlns:a16="http://schemas.microsoft.com/office/drawing/2014/main" id="{52F14EFA-1332-4206-B3EE-BB67E87CE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5835650"/>
            <a:ext cx="5600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.VnTime" panose="020B7200000000000000" pitchFamily="34" charset="0"/>
              </a:rPr>
              <a:t>They </a:t>
            </a:r>
            <a:r>
              <a:rPr lang="en-US" altLang="en-US" sz="4400">
                <a:solidFill>
                  <a:schemeClr val="tx1"/>
                </a:solidFill>
                <a:latin typeface=".VnTime" panose="020B7200000000000000" pitchFamily="34" charset="0"/>
              </a:rPr>
              <a:t>went</a:t>
            </a:r>
            <a:r>
              <a:rPr lang="en-US" altLang="en-US" sz="4400">
                <a:latin typeface=".VnTime" panose="020B7200000000000000" pitchFamily="34" charset="0"/>
              </a:rPr>
              <a:t> to the park.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/>
      <p:bldP spid="2385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driving car">
            <a:extLst>
              <a:ext uri="{FF2B5EF4-FFF2-40B4-BE49-F238E27FC236}">
                <a16:creationId xmlns:a16="http://schemas.microsoft.com/office/drawing/2014/main" id="{A33814CB-4560-4A67-A85C-7298AEA60D5F}"/>
              </a:ext>
            </a:extLst>
          </p:cNvPr>
          <p:cNvPicPr>
            <a:picLocks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4275" y="836613"/>
            <a:ext cx="6483350" cy="41290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CA6DF476-94EC-4537-82B3-6AA63FCC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-9525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0">
                <a:solidFill>
                  <a:schemeClr val="tx1"/>
                </a:solidFill>
                <a:latin typeface="Arial" panose="020B0604020202020204" pitchFamily="34" charset="0"/>
              </a:rPr>
              <a:t>Come home</a:t>
            </a:r>
          </a:p>
        </p:txBody>
      </p:sp>
      <p:sp>
        <p:nvSpPr>
          <p:cNvPr id="239620" name="Text Box 4">
            <a:extLst>
              <a:ext uri="{FF2B5EF4-FFF2-40B4-BE49-F238E27FC236}">
                <a16:creationId xmlns:a16="http://schemas.microsoft.com/office/drawing/2014/main" id="{E4D4B677-629C-4586-B349-FAF41CF68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4814888"/>
            <a:ext cx="6707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tx1"/>
                </a:solidFill>
                <a:latin typeface=".VnTime" panose="020B7200000000000000" pitchFamily="34" charset="0"/>
              </a:rPr>
              <a:t>Did</a:t>
            </a:r>
            <a:r>
              <a:rPr lang="en-US" altLang="en-US" sz="4000">
                <a:latin typeface=".VnTime" panose="020B7200000000000000" pitchFamily="34" charset="0"/>
              </a:rPr>
              <a:t> he </a:t>
            </a:r>
            <a:r>
              <a:rPr lang="en-US" altLang="en-US" sz="4000">
                <a:solidFill>
                  <a:schemeClr val="tx1"/>
                </a:solidFill>
                <a:latin typeface=".VnTime" panose="020B7200000000000000" pitchFamily="34" charset="0"/>
              </a:rPr>
              <a:t>come</a:t>
            </a:r>
            <a:r>
              <a:rPr lang="en-US" altLang="en-US" sz="4000">
                <a:latin typeface=".VnTime" panose="020B7200000000000000" pitchFamily="34" charset="0"/>
              </a:rPr>
              <a:t> home last night ?</a:t>
            </a:r>
          </a:p>
        </p:txBody>
      </p:sp>
      <p:sp>
        <p:nvSpPr>
          <p:cNvPr id="239621" name="Text Box 5">
            <a:extLst>
              <a:ext uri="{FF2B5EF4-FFF2-40B4-BE49-F238E27FC236}">
                <a16:creationId xmlns:a16="http://schemas.microsoft.com/office/drawing/2014/main" id="{F772B8EC-3D11-4F49-8440-F5F26CAD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5319713"/>
            <a:ext cx="2697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.VnTime" panose="020B7200000000000000" pitchFamily="34" charset="0"/>
              </a:rPr>
              <a:t>Yes, he </a:t>
            </a:r>
            <a:r>
              <a:rPr lang="en-US" altLang="en-US" sz="4000">
                <a:solidFill>
                  <a:schemeClr val="tx1"/>
                </a:solidFill>
                <a:latin typeface=".VnTime" panose="020B7200000000000000" pitchFamily="34" charset="0"/>
              </a:rPr>
              <a:t>did</a:t>
            </a:r>
            <a:r>
              <a:rPr lang="en-US" altLang="en-US" sz="400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39622" name="Text Box 6">
            <a:extLst>
              <a:ext uri="{FF2B5EF4-FFF2-40B4-BE49-F238E27FC236}">
                <a16:creationId xmlns:a16="http://schemas.microsoft.com/office/drawing/2014/main" id="{9DA044C2-A57D-4348-AA0B-07AFEDAC3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895975"/>
            <a:ext cx="6692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.VnTime" panose="020B7200000000000000" pitchFamily="34" charset="0"/>
              </a:rPr>
              <a:t>Yes. He </a:t>
            </a:r>
            <a:r>
              <a:rPr lang="en-US" altLang="en-US" sz="4000">
                <a:solidFill>
                  <a:schemeClr val="tx1"/>
                </a:solidFill>
                <a:latin typeface=".VnTime" panose="020B7200000000000000" pitchFamily="34" charset="0"/>
              </a:rPr>
              <a:t>came</a:t>
            </a:r>
            <a:r>
              <a:rPr lang="en-US" altLang="en-US" sz="4000">
                <a:latin typeface=".VnTime" panose="020B7200000000000000" pitchFamily="34" charset="0"/>
              </a:rPr>
              <a:t> home last night.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/>
      <p:bldP spid="239621" grpId="0"/>
      <p:bldP spid="2396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05521C5-6C77-45E0-8F1C-DD1CF1DAE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0066"/>
                </a:solidFill>
                <a:latin typeface=".VnMysticalH" panose="020B7200000000000000" pitchFamily="34" charset="0"/>
              </a:rPr>
              <a:t>Unit 4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: 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Our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 p</a:t>
            </a:r>
            <a:r>
              <a:rPr lang="vi-VN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as</a:t>
            </a:r>
            <a:r>
              <a:rPr lang="en-US" altLang="en-US" sz="3200" b="1">
                <a:solidFill>
                  <a:srgbClr val="FF0066"/>
                </a:solidFill>
                <a:latin typeface=".VnMysticalH" panose="020B7200000000000000" pitchFamily="34" charset="0"/>
              </a:rPr>
              <a:t>t</a:t>
            </a:r>
            <a:br>
              <a:rPr lang="en-US" altLang="en-US" sz="3200" b="1">
                <a:solidFill>
                  <a:srgbClr val="FF0066"/>
                </a:solidFill>
                <a:latin typeface=".VnLinus" panose="020B7200000000000000" pitchFamily="34" charset="0"/>
              </a:rPr>
            </a:br>
            <a:r>
              <a:rPr lang="en-US" altLang="en-US" b="1">
                <a:solidFill>
                  <a:srgbClr val="FF0066"/>
                </a:solidFill>
                <a:latin typeface=".VnLinus" panose="020B7200000000000000" pitchFamily="34" charset="0"/>
              </a:rPr>
              <a:t>Language focus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7DB1B18-D46E-454C-97F3-0BD5B53174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4103687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.VnUniverse" panose="020B7200000000000000" pitchFamily="34" charset="0"/>
              </a:rPr>
              <a:t>I. </a:t>
            </a:r>
            <a:r>
              <a:rPr lang="en-US" altLang="en-US" sz="4000" b="1" u="sng">
                <a:solidFill>
                  <a:srgbClr val="FF0000"/>
                </a:solidFill>
                <a:latin typeface=".VnUniverse" panose="020B7200000000000000" pitchFamily="34" charset="0"/>
              </a:rPr>
              <a:t>Past simple</a:t>
            </a:r>
            <a:endParaRPr lang="vi-VN" altLang="en-US" sz="4000" b="1" u="sng">
              <a:solidFill>
                <a:srgbClr val="FF0000"/>
              </a:solidFill>
              <a:latin typeface=".VnUniverse" panose="020B7200000000000000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DD0D6806-2668-46AD-A6AD-A6539A329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16113"/>
            <a:ext cx="86042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b="0" u="sng">
                <a:solidFill>
                  <a:schemeClr val="tx1"/>
                </a:solidFill>
                <a:latin typeface="Comic Sans MS" panose="030F0702030302020204" pitchFamily="66" charset="0"/>
              </a:rPr>
              <a:t>1.Write the past simple form of each verb</a:t>
            </a:r>
            <a:r>
              <a:rPr lang="en-US" altLang="en-US" b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vi-VN" altLang="en-US" u="sng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id="{46B76179-FE01-48AC-B63D-E896ABBB9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81300"/>
            <a:ext cx="80629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800" b="0" i="1">
                <a:solidFill>
                  <a:schemeClr val="tx1"/>
                </a:solidFill>
                <a:latin typeface="Comic Sans MS" panose="030F0702030302020204" pitchFamily="66" charset="0"/>
              </a:rPr>
              <a:t>1a) Look at the pictures then ask and answer.</a:t>
            </a:r>
            <a:endParaRPr lang="vi-VN" altLang="en-US" sz="2800" i="1">
              <a:latin typeface=".VnUniverse" panose="020B7200000000000000" pitchFamily="34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800" b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5767" name="Rectangle 7">
            <a:extLst>
              <a:ext uri="{FF2B5EF4-FFF2-40B4-BE49-F238E27FC236}">
                <a16:creationId xmlns:a16="http://schemas.microsoft.com/office/drawing/2014/main" id="{3351AFAD-E01C-4649-ACC5-119F99334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430588"/>
            <a:ext cx="80629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rgbClr val="FF0000"/>
                </a:solidFill>
                <a:latin typeface=".VnLinus" panose="020B7200000000000000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2800" b="0" i="1">
                <a:solidFill>
                  <a:schemeClr val="tx1"/>
                </a:solidFill>
                <a:latin typeface="Comic Sans MS" panose="030F0702030302020204" pitchFamily="66" charset="0"/>
              </a:rPr>
              <a:t>1b) Complete the dialogue below.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7" grpId="0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vi-VN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Linu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vi-VN" sz="32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.VnLinus" pitchFamily="34" charset="0"/>
            <a:cs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1681</TotalTime>
  <Words>763</Words>
  <Application>Microsoft Office PowerPoint</Application>
  <PresentationFormat>On-screen Show (4:3)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.VnLinus</vt:lpstr>
      <vt:lpstr>Arial</vt:lpstr>
      <vt:lpstr>Comic Sans MS</vt:lpstr>
      <vt:lpstr>.VnMysticalH</vt:lpstr>
      <vt:lpstr>.VnUniverse</vt:lpstr>
      <vt:lpstr>Wingdings</vt:lpstr>
      <vt:lpstr>.VnTime</vt:lpstr>
      <vt:lpstr>Times New Roman</vt:lpstr>
      <vt:lpstr>Wingdings 3</vt:lpstr>
      <vt:lpstr>.VnTeknical</vt:lpstr>
      <vt:lpstr>Wingdings 2</vt:lpstr>
      <vt:lpstr>Crayons</vt:lpstr>
      <vt:lpstr>PowerPoint Presentation</vt:lpstr>
      <vt:lpstr>Unit 4 : Our past Language focus</vt:lpstr>
      <vt:lpstr>Unit 4 : Our past Language focus</vt:lpstr>
      <vt:lpstr>1. Write the past simple form of each verb.</vt:lpstr>
      <vt:lpstr>Unit 4 : Our past Language focus</vt:lpstr>
      <vt:lpstr>1a) Look at the pictures then ask and answer.</vt:lpstr>
      <vt:lpstr>PowerPoint Presentation</vt:lpstr>
      <vt:lpstr>PowerPoint Presentation</vt:lpstr>
      <vt:lpstr>Unit 4 : Our past Language focus</vt:lpstr>
      <vt:lpstr>1b) Complete the dialogue below. </vt:lpstr>
      <vt:lpstr>Unit 4 : Our past Language focus</vt:lpstr>
      <vt:lpstr>*Look at the table </vt:lpstr>
      <vt:lpstr>Unit 4 : Our past Period 25: Language focus</vt:lpstr>
      <vt:lpstr>* Complete the sentences</vt:lpstr>
      <vt:lpstr>Unit 4 : Our past Language focus</vt:lpstr>
      <vt:lpstr>* Look at the pictures. </vt:lpstr>
      <vt:lpstr>Unit 4 : Our past Language focus</vt:lpstr>
      <vt:lpstr>*Complete the dialogue ( live   stay    have     be )</vt:lpstr>
      <vt:lpstr>Unit 4 : Our past Language focus</vt:lpstr>
      <vt:lpstr>Talk about you</vt:lpstr>
      <vt:lpstr>PowerPoint Presentation</vt:lpstr>
      <vt:lpstr>PowerPoint Presentation</vt:lpstr>
    </vt:vector>
  </TitlesOfParts>
  <Company>Software for 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TTsoftware</dc:creator>
  <cp:lastModifiedBy>Mr Vuong</cp:lastModifiedBy>
  <cp:revision>55</cp:revision>
  <dcterms:created xsi:type="dcterms:W3CDTF">2008-10-21T19:16:22Z</dcterms:created>
  <dcterms:modified xsi:type="dcterms:W3CDTF">2022-07-26T13:49:29Z</dcterms:modified>
</cp:coreProperties>
</file>