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84" r:id="rId2"/>
    <p:sldId id="256" r:id="rId3"/>
    <p:sldId id="276" r:id="rId4"/>
    <p:sldId id="278" r:id="rId5"/>
    <p:sldId id="279" r:id="rId6"/>
    <p:sldId id="281" r:id="rId7"/>
    <p:sldId id="272" r:id="rId8"/>
    <p:sldId id="280" r:id="rId9"/>
    <p:sldId id="28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60606"/>
    <a:srgbClr val="000000"/>
    <a:srgbClr val="003300"/>
    <a:srgbClr val="008000"/>
    <a:srgbClr val="FF0000"/>
    <a:srgbClr val="66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675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AE13-660D-43B5-B1F2-7ECD71C0D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94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752F-E990-432E-B373-62A63A5153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0D49E-89AB-4844-A91E-3CF0CAC46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08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249DD-53E9-4748-AB7C-B5404C40CC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51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9FA1-7CAF-42A4-B518-CA2455B9A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78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E23D7-D84C-411A-BEE3-E334750CE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1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E7A04-2CE1-4601-9A05-7E901F4F5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25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9DFCE-9625-407E-A7FD-721D37DD4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8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2B9B9-9654-4F1D-B42B-3085A3257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1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44DA-5EFB-4214-8A81-7FB81AC7C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94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E84C1-2960-422A-A03D-41948FA09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41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6199-2C8B-4549-B4EE-1F17E31F1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0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494D599D-2DE1-466A-A003-28AFC42DC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38663"/>
            <a:ext cx="20574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19812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635125" y="1182688"/>
            <a:ext cx="5299075" cy="56991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2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22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5455" r="16727" b="2908"/>
          <a:stretch>
            <a:fillRect/>
          </a:stretch>
        </p:blipFill>
        <p:spPr bwMode="auto">
          <a:xfrm>
            <a:off x="3251200" y="4324350"/>
            <a:ext cx="19304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altLang="en-US" sz="4600" b="1" smtClean="0">
                <a:solidFill>
                  <a:srgbClr val="008000"/>
                </a:solidFill>
                <a:latin typeface=".VnUniverseH" pitchFamily="34" charset="0"/>
              </a:rPr>
              <a:t>Warm up</a:t>
            </a:r>
            <a:r>
              <a:rPr lang="en-US" altLang="en-US" sz="34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 smtClean="0"/>
          </a:p>
          <a:p>
            <a:pPr eaLnBrk="1" hangingPunct="1">
              <a:buFontTx/>
              <a:buChar char="-"/>
            </a:pPr>
            <a:endParaRPr lang="en-US" altLang="en-US" sz="2800" smtClean="0"/>
          </a:p>
          <a:p>
            <a:pPr eaLnBrk="1" hangingPunct="1">
              <a:buFontTx/>
              <a:buChar char="-"/>
            </a:pPr>
            <a:endParaRPr lang="en-US" altLang="en-US" sz="280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90600"/>
            <a:ext cx="8991600" cy="5867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0099"/>
                </a:solidFill>
              </a:rPr>
              <a:t>What  subjects do you learn in grade 8?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>
              <a:solidFill>
                <a:srgbClr val="0000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smtClean="0"/>
          </a:p>
        </p:txBody>
      </p:sp>
      <p:pic>
        <p:nvPicPr>
          <p:cNvPr id="2079" name="Picture 31" descr="DSC000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479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 descr="DSC00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 descr="DSC000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1676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 descr="DSC000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 descr="DSC000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3400"/>
            <a:ext cx="152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7" descr="DSC000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38" descr="DSC000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1536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39" descr="DSC0006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304800" y="3657600"/>
            <a:ext cx="1600200" cy="457200"/>
          </a:xfrm>
          <a:prstGeom prst="rect">
            <a:avLst/>
          </a:prstGeom>
          <a:solidFill>
            <a:srgbClr val="99FF3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Math</a:t>
            </a:r>
          </a:p>
        </p:txBody>
      </p:sp>
      <p:sp>
        <p:nvSpPr>
          <p:cNvPr id="2092" name="Rectangle 44"/>
          <p:cNvSpPr>
            <a:spLocks noChangeArrowheads="1"/>
          </p:cNvSpPr>
          <p:nvPr/>
        </p:nvSpPr>
        <p:spPr bwMode="auto">
          <a:xfrm>
            <a:off x="2438400" y="3657600"/>
            <a:ext cx="1828800" cy="457200"/>
          </a:xfrm>
          <a:prstGeom prst="rect">
            <a:avLst/>
          </a:prstGeom>
          <a:solidFill>
            <a:srgbClr val="99FF3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Physic</a:t>
            </a:r>
          </a:p>
        </p:txBody>
      </p:sp>
      <p:sp>
        <p:nvSpPr>
          <p:cNvPr id="2093" name="Rectangle 45"/>
          <p:cNvSpPr>
            <a:spLocks noChangeArrowheads="1"/>
          </p:cNvSpPr>
          <p:nvPr/>
        </p:nvSpPr>
        <p:spPr bwMode="auto">
          <a:xfrm>
            <a:off x="4724400" y="3733800"/>
            <a:ext cx="1828800" cy="457200"/>
          </a:xfrm>
          <a:prstGeom prst="rect">
            <a:avLst/>
          </a:prstGeom>
          <a:solidFill>
            <a:srgbClr val="99FF3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Chemistry</a:t>
            </a:r>
          </a:p>
        </p:txBody>
      </p:sp>
      <p:sp>
        <p:nvSpPr>
          <p:cNvPr id="2094" name="Rectangle 46"/>
          <p:cNvSpPr>
            <a:spLocks noChangeArrowheads="1"/>
          </p:cNvSpPr>
          <p:nvPr/>
        </p:nvSpPr>
        <p:spPr bwMode="auto">
          <a:xfrm>
            <a:off x="7086600" y="3657600"/>
            <a:ext cx="1600200" cy="457200"/>
          </a:xfrm>
          <a:prstGeom prst="rect">
            <a:avLst/>
          </a:prstGeom>
          <a:solidFill>
            <a:srgbClr val="99FF3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Biology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7010400" y="6172200"/>
            <a:ext cx="1752600" cy="457200"/>
          </a:xfrm>
          <a:prstGeom prst="rect">
            <a:avLst/>
          </a:prstGeom>
          <a:solidFill>
            <a:srgbClr val="99FF3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English</a:t>
            </a:r>
          </a:p>
        </p:txBody>
      </p: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4724400" y="6248400"/>
            <a:ext cx="1828800" cy="381000"/>
          </a:xfrm>
          <a:prstGeom prst="rect">
            <a:avLst/>
          </a:prstGeom>
          <a:solidFill>
            <a:srgbClr val="99FF3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Geography</a:t>
            </a:r>
          </a:p>
        </p:txBody>
      </p:sp>
      <p:sp>
        <p:nvSpPr>
          <p:cNvPr id="2097" name="Rectangle 49"/>
          <p:cNvSpPr>
            <a:spLocks noChangeArrowheads="1"/>
          </p:cNvSpPr>
          <p:nvPr/>
        </p:nvSpPr>
        <p:spPr bwMode="auto">
          <a:xfrm>
            <a:off x="2514600" y="6248400"/>
            <a:ext cx="1524000" cy="457200"/>
          </a:xfrm>
          <a:prstGeom prst="rect">
            <a:avLst/>
          </a:prstGeom>
          <a:solidFill>
            <a:srgbClr val="99FF3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History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228600" y="6248400"/>
            <a:ext cx="1676400" cy="457200"/>
          </a:xfrm>
          <a:prstGeom prst="rect">
            <a:avLst/>
          </a:prstGeom>
          <a:solidFill>
            <a:srgbClr val="99FF33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anose="020B7200000000000000" pitchFamily="34" charset="0"/>
              </a:rPr>
              <a:t>Literature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91" grpId="0" animBg="1"/>
      <p:bldP spid="2092" grpId="0" animBg="1"/>
      <p:bldP spid="2093" grpId="0" animBg="1"/>
      <p:bldP spid="2094" grpId="0" animBg="1"/>
      <p:bldP spid="2095" grpId="0" animBg="1"/>
      <p:bldP spid="2096" grpId="0" animBg="1"/>
      <p:bldP spid="2097" grpId="0" animBg="1"/>
      <p:bldP spid="20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99CC"/>
          </a:solidFill>
        </p:spPr>
        <p:txBody>
          <a:bodyPr/>
          <a:lstStyle/>
          <a:p>
            <a:pPr eaLnBrk="1" hangingPunct="1"/>
            <a:r>
              <a:rPr lang="en-US" altLang="en-US" sz="3400" b="1" smtClean="0">
                <a:solidFill>
                  <a:srgbClr val="CC0099"/>
                </a:solidFill>
                <a:latin typeface=".VnTime" pitchFamily="34" charset="0"/>
              </a:rPr>
              <a:t>		</a:t>
            </a:r>
            <a:r>
              <a:rPr lang="en-US" altLang="en-US" sz="3400" b="1" u="sng" smtClean="0">
                <a:solidFill>
                  <a:srgbClr val="CC0099"/>
                </a:solidFill>
                <a:latin typeface=".VnTime" pitchFamily="34" charset="0"/>
              </a:rPr>
              <a:t>Unit 5:</a:t>
            </a:r>
            <a:r>
              <a:rPr lang="en-US" altLang="en-US" sz="3400" smtClean="0">
                <a:solidFill>
                  <a:srgbClr val="CC0099"/>
                </a:solidFill>
                <a:latin typeface=".VnTime" pitchFamily="34" charset="0"/>
              </a:rPr>
              <a:t>    </a:t>
            </a: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study habits</a:t>
            </a:r>
            <a:b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</a:b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					Lesson 2: </a:t>
            </a:r>
            <a:r>
              <a:rPr lang="en-US" altLang="en-US" b="1" smtClean="0">
                <a:solidFill>
                  <a:srgbClr val="008000"/>
                </a:solidFill>
                <a:latin typeface=".VnUniverseH" pitchFamily="34" charset="0"/>
              </a:rPr>
              <a:t>speak</a:t>
            </a:r>
            <a:endParaRPr lang="en-US" altLang="en-US" sz="4600" b="1" smtClean="0">
              <a:solidFill>
                <a:srgbClr val="008000"/>
              </a:solidFill>
              <a:latin typeface=".VnUniverseH" pitchFamily="34" charset="0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-228600" y="1371600"/>
            <a:ext cx="9829800" cy="4343400"/>
          </a:xfrm>
          <a:prstGeom prst="irregularSeal2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en-US" sz="260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2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Work in groups.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2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Ask each other about your studies.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2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Use the questions and words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26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 in the boxes to help you.</a:t>
            </a:r>
          </a:p>
          <a:p>
            <a:pPr algn="ctr">
              <a:defRPr/>
            </a:pPr>
            <a:endParaRPr lang="en-US" altLang="en-US" sz="2600">
              <a:solidFill>
                <a:srgbClr val="6600CC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99CC"/>
          </a:solidFill>
        </p:spPr>
        <p:txBody>
          <a:bodyPr/>
          <a:lstStyle/>
          <a:p>
            <a:pPr eaLnBrk="1" hangingPunct="1"/>
            <a:r>
              <a:rPr lang="en-US" altLang="en-US" sz="3400" b="1" smtClean="0">
                <a:solidFill>
                  <a:srgbClr val="CC0099"/>
                </a:solidFill>
                <a:latin typeface=".VnTime" pitchFamily="34" charset="0"/>
              </a:rPr>
              <a:t>		</a:t>
            </a:r>
            <a:r>
              <a:rPr lang="en-US" altLang="en-US" sz="3400" b="1" u="sng" smtClean="0">
                <a:solidFill>
                  <a:srgbClr val="CC0099"/>
                </a:solidFill>
                <a:latin typeface=".VnTime" pitchFamily="34" charset="0"/>
              </a:rPr>
              <a:t>Unit 5:</a:t>
            </a:r>
            <a:r>
              <a:rPr lang="en-US" altLang="en-US" sz="3400" smtClean="0">
                <a:solidFill>
                  <a:srgbClr val="CC0099"/>
                </a:solidFill>
                <a:latin typeface=".VnTime" pitchFamily="34" charset="0"/>
              </a:rPr>
              <a:t>    </a:t>
            </a: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study habits</a:t>
            </a:r>
            <a:b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</a:b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					Lesson 2: </a:t>
            </a:r>
            <a:r>
              <a:rPr lang="en-US" altLang="en-US" b="1" smtClean="0">
                <a:solidFill>
                  <a:srgbClr val="008000"/>
                </a:solidFill>
                <a:latin typeface=".VnUniverseH" pitchFamily="34" charset="0"/>
              </a:rPr>
              <a:t>speak</a:t>
            </a:r>
            <a:endParaRPr lang="en-US" altLang="en-US" sz="4600" b="1" smtClean="0">
              <a:solidFill>
                <a:srgbClr val="008000"/>
              </a:solidFill>
              <a:latin typeface=".VnUniverseH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09600" y="37338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3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My parents help me with my homework.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81000" y="1447800"/>
            <a:ext cx="899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1.When do you do your homework?</a:t>
            </a:r>
          </a:p>
          <a:p>
            <a:pPr>
              <a:defRPr/>
            </a:pPr>
            <a:r>
              <a:rPr lang="en-US" altLang="en-US" sz="3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(after school; after dinner; late at night; etc)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38200" y="22860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3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I do my homework after dinner.</a:t>
            </a:r>
            <a:endParaRPr lang="en-US" altLang="en-US" sz="3000">
              <a:latin typeface=".VnTime" panose="020B7200000000000000" pitchFamily="34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52400" y="2819400"/>
            <a:ext cx="899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2. Who helps you with your homework?</a:t>
            </a:r>
          </a:p>
          <a:p>
            <a:pPr>
              <a:defRPr/>
            </a:pPr>
            <a:r>
              <a:rPr lang="en-US" altLang="en-US" sz="3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(your parents; your brothers/ sisters; a friend; etc)</a:t>
            </a:r>
            <a:endParaRPr lang="en-US" altLang="en-US" sz="3000">
              <a:latin typeface=".VnTime" panose="020B7200000000000000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76200" y="4267200"/>
            <a:ext cx="8915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3. How much time do you spend on these subjects: Math, Vietnamese, History, English, etc.</a:t>
            </a:r>
          </a:p>
          <a:p>
            <a:pPr>
              <a:defRPr/>
            </a:pPr>
            <a:r>
              <a:rPr lang="en-US" altLang="en-US" sz="3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(half an hour; two hours; less/more than an hour; etc.)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57200" y="5791200"/>
            <a:ext cx="8763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I spend half an hour on math.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962400" y="28194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685800" y="42672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1752600" y="6248400"/>
            <a:ext cx="1828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4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20" grpId="0"/>
      <p:bldP spid="34825" grpId="0"/>
      <p:bldP spid="348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99CC"/>
          </a:solidFill>
        </p:spPr>
        <p:txBody>
          <a:bodyPr/>
          <a:lstStyle/>
          <a:p>
            <a:pPr eaLnBrk="1" hangingPunct="1"/>
            <a:r>
              <a:rPr lang="en-US" altLang="en-US" sz="3400" b="1" smtClean="0">
                <a:solidFill>
                  <a:srgbClr val="CC0099"/>
                </a:solidFill>
                <a:latin typeface=".VnTime" pitchFamily="34" charset="0"/>
              </a:rPr>
              <a:t>		</a:t>
            </a:r>
            <a:r>
              <a:rPr lang="en-US" altLang="en-US" sz="3400" b="1" u="sng" smtClean="0">
                <a:solidFill>
                  <a:srgbClr val="CC0099"/>
                </a:solidFill>
                <a:latin typeface=".VnTime" pitchFamily="34" charset="0"/>
              </a:rPr>
              <a:t>Unit 5:</a:t>
            </a:r>
            <a:r>
              <a:rPr lang="en-US" altLang="en-US" sz="3400" smtClean="0">
                <a:solidFill>
                  <a:srgbClr val="CC0099"/>
                </a:solidFill>
                <a:latin typeface=".VnTime" pitchFamily="34" charset="0"/>
              </a:rPr>
              <a:t>    </a:t>
            </a: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study habits</a:t>
            </a:r>
            <a:b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</a:b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				</a:t>
            </a:r>
            <a:r>
              <a:rPr lang="en-US" altLang="en-US" sz="4000" smtClean="0">
                <a:solidFill>
                  <a:srgbClr val="CC0099"/>
                </a:solidFill>
                <a:latin typeface=".Vn3DH" pitchFamily="34" charset="0"/>
              </a:rPr>
              <a:t>Lesson 2: </a:t>
            </a:r>
            <a:r>
              <a:rPr lang="en-US" altLang="en-US" b="1" smtClean="0">
                <a:solidFill>
                  <a:srgbClr val="008000"/>
                </a:solidFill>
                <a:latin typeface=".VnUniverseH" pitchFamily="34" charset="0"/>
              </a:rPr>
              <a:t>speak</a:t>
            </a:r>
            <a:endParaRPr lang="en-US" altLang="en-US" sz="4600" b="1" smtClean="0">
              <a:solidFill>
                <a:srgbClr val="008000"/>
              </a:solidFill>
              <a:latin typeface=".VnUniverseH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81000" y="48768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3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I often do grammar exercises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2400" y="1752600"/>
            <a:ext cx="89916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3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4. Which subject do you need to improve?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3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(Biology; Physic; Chemistry; Geography; etc.)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9600" y="2743200"/>
            <a:ext cx="853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3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I need to improve my Chemistry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52400" y="3733800"/>
            <a:ext cx="8991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5. What do you do to improve your English?</a:t>
            </a:r>
          </a:p>
          <a:p>
            <a:pPr>
              <a:defRPr/>
            </a:pPr>
            <a:r>
              <a:rPr lang="en-US" altLang="en-US" sz="3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(do grammar exercises; read English stories; etc.)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4114800" y="3276600"/>
            <a:ext cx="152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2057400" y="5410200"/>
            <a:ext cx="2819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/>
      <p:bldP spid="368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99CC"/>
          </a:solidFill>
        </p:spPr>
        <p:txBody>
          <a:bodyPr/>
          <a:lstStyle/>
          <a:p>
            <a:pPr eaLnBrk="1" hangingPunct="1"/>
            <a:r>
              <a:rPr lang="en-US" altLang="en-US" sz="3400" b="1" smtClean="0">
                <a:solidFill>
                  <a:srgbClr val="CC0099"/>
                </a:solidFill>
                <a:latin typeface=".VnTime" pitchFamily="34" charset="0"/>
              </a:rPr>
              <a:t>		</a:t>
            </a:r>
            <a:r>
              <a:rPr lang="en-US" altLang="en-US" sz="3400" b="1" u="sng" smtClean="0">
                <a:solidFill>
                  <a:srgbClr val="CC0099"/>
                </a:solidFill>
                <a:latin typeface=".VnTime" pitchFamily="34" charset="0"/>
              </a:rPr>
              <a:t>Unit 5:</a:t>
            </a:r>
            <a:r>
              <a:rPr lang="en-US" altLang="en-US" sz="3400" smtClean="0">
                <a:solidFill>
                  <a:srgbClr val="CC0099"/>
                </a:solidFill>
                <a:latin typeface=".VnTime" pitchFamily="34" charset="0"/>
              </a:rPr>
              <a:t>    </a:t>
            </a: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study habits</a:t>
            </a:r>
            <a:b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</a:b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			</a:t>
            </a:r>
            <a:r>
              <a:rPr lang="en-US" altLang="en-US" sz="4000" smtClean="0">
                <a:solidFill>
                  <a:srgbClr val="CC0099"/>
                </a:solidFill>
                <a:latin typeface=".Vn3DH" pitchFamily="34" charset="0"/>
              </a:rPr>
              <a:t> Lesson 2: </a:t>
            </a:r>
            <a:r>
              <a:rPr lang="en-US" altLang="en-US" b="1" smtClean="0">
                <a:solidFill>
                  <a:srgbClr val="008000"/>
                </a:solidFill>
                <a:latin typeface=".VnUniverseH" pitchFamily="34" charset="0"/>
              </a:rPr>
              <a:t>speak</a:t>
            </a:r>
            <a:endParaRPr lang="en-US" altLang="en-US" sz="4600" b="1" smtClean="0">
              <a:solidFill>
                <a:srgbClr val="008000"/>
              </a:solidFill>
              <a:latin typeface=".VnUniverseH" pitchFamily="34" charset="0"/>
            </a:endParaRP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304800" y="2286000"/>
            <a:ext cx="8534400" cy="22860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6000" b="1" i="1">
                <a:latin typeface=".VnTime" pitchFamily="34" charset="0"/>
              </a:rPr>
              <a:t>Consolidation</a:t>
            </a:r>
          </a:p>
        </p:txBody>
      </p:sp>
      <p:pic>
        <p:nvPicPr>
          <p:cNvPr id="8196" name="Picture 1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7721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400" smtClean="0"/>
              <a:t/>
            </a:r>
            <a:br>
              <a:rPr lang="en-US" altLang="en-US" sz="3400" smtClean="0"/>
            </a:br>
            <a:endParaRPr lang="en-US" altLang="en-US" sz="340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25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smtClean="0"/>
          </a:p>
          <a:p>
            <a:pPr eaLnBrk="1" hangingPunct="1"/>
            <a:endParaRPr lang="en-US" altLang="en-US" sz="2400" smtClean="0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CC0099"/>
                </a:solidFill>
                <a:latin typeface=".VnTime" pitchFamily="34" charset="0"/>
              </a:rPr>
              <a:t>		</a:t>
            </a:r>
            <a:r>
              <a:rPr lang="en-US" altLang="en-US" sz="3400" b="1" u="sng">
                <a:solidFill>
                  <a:srgbClr val="CC0099"/>
                </a:solidFill>
                <a:latin typeface=".VnTime" pitchFamily="34" charset="0"/>
              </a:rPr>
              <a:t>Unit 5:</a:t>
            </a:r>
            <a:r>
              <a:rPr lang="en-US" altLang="en-US" sz="3400">
                <a:solidFill>
                  <a:srgbClr val="CC0099"/>
                </a:solidFill>
                <a:latin typeface=".VnTime" pitchFamily="34" charset="0"/>
              </a:rPr>
              <a:t>    </a:t>
            </a:r>
            <a:r>
              <a:rPr lang="en-US" altLang="en-US" sz="3000">
                <a:solidFill>
                  <a:srgbClr val="CC0099"/>
                </a:solidFill>
                <a:latin typeface=".Vn3DH" pitchFamily="34" charset="0"/>
              </a:rPr>
              <a:t>study habits</a:t>
            </a:r>
            <a:br>
              <a:rPr lang="en-US" altLang="en-US" sz="3000">
                <a:solidFill>
                  <a:srgbClr val="CC0099"/>
                </a:solidFill>
                <a:latin typeface=".Vn3DH" pitchFamily="34" charset="0"/>
              </a:rPr>
            </a:br>
            <a:r>
              <a:rPr lang="en-US" altLang="en-US" sz="3000">
                <a:solidFill>
                  <a:srgbClr val="CC0099"/>
                </a:solidFill>
                <a:latin typeface=".Vn3DH" pitchFamily="34" charset="0"/>
              </a:rPr>
              <a:t>			</a:t>
            </a:r>
            <a:r>
              <a:rPr lang="en-US" altLang="en-US" sz="4000">
                <a:solidFill>
                  <a:srgbClr val="CC0099"/>
                </a:solidFill>
                <a:latin typeface=".Vn3DH" pitchFamily="34" charset="0"/>
              </a:rPr>
              <a:t> Lesson 2: </a:t>
            </a:r>
            <a:r>
              <a:rPr lang="en-US" altLang="en-US" sz="3800" b="1">
                <a:solidFill>
                  <a:srgbClr val="008000"/>
                </a:solidFill>
                <a:latin typeface=".VnUniverseH" pitchFamily="34" charset="0"/>
              </a:rPr>
              <a:t>speak</a:t>
            </a:r>
            <a:endParaRPr lang="en-US" altLang="en-US" sz="4600" b="1">
              <a:solidFill>
                <a:srgbClr val="008000"/>
              </a:solidFill>
              <a:latin typeface=".VnUniverseH" pitchFamily="34" charset="0"/>
            </a:endParaRPr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2438400" y="3124200"/>
            <a:ext cx="3429000" cy="1828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en-US" sz="3000">
              <a:effectLst>
                <a:outerShdw blurRad="38100" dist="38100" dir="2700000" algn="tl">
                  <a:srgbClr val="FFFFFF"/>
                </a:outerShdw>
              </a:effectLst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How to improve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rPr>
              <a:t>your English?</a:t>
            </a:r>
            <a:r>
              <a:rPr lang="en-US" altLang="en-US" sz="300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</a:p>
          <a:p>
            <a:pPr algn="ctr">
              <a:defRPr/>
            </a:pPr>
            <a:endParaRPr lang="en-US" altLang="en-US" sz="3000">
              <a:latin typeface="Tahoma" panose="020B0604030504040204" pitchFamily="34" charset="0"/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191000" y="2286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590800" y="1752600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read English stories</a:t>
            </a:r>
            <a:endParaRPr lang="en-US" altLang="en-US" sz="28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334000" y="29718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019800" y="251460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listen to the radio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58674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400800" y="358140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watch English programs on TV</a:t>
            </a: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5257800" y="4724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876800" y="51816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learn by heart new words</a:t>
            </a:r>
            <a:endParaRPr lang="en-US" altLang="en-US" sz="2800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1905000" y="3048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0" y="228600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speak English</a:t>
            </a:r>
            <a:r>
              <a:rPr lang="en-US" altLang="en-US" sz="2800">
                <a:solidFill>
                  <a:srgbClr val="000099"/>
                </a:solidFill>
                <a:latin typeface=".VnTime" panose="020B7200000000000000" pitchFamily="34" charset="0"/>
              </a:rPr>
              <a:t> to friends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1676400" y="4114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52400" y="3733800"/>
            <a:ext cx="1752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do excercises</a:t>
            </a: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2209800" y="4800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0" y="5105400"/>
            <a:ext cx="3733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>
                <a:latin typeface=".VnTime" panose="020B7200000000000000" pitchFamily="34" charset="0"/>
              </a:rPr>
              <a:t> </a:t>
            </a:r>
            <a:r>
              <a:rPr lang="en-US" altLang="en-US" sz="2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read English newspapers/ magazines</a:t>
            </a:r>
            <a:r>
              <a:rPr lang="en-US" altLang="en-US" sz="2800">
                <a:solidFill>
                  <a:srgbClr val="000099"/>
                </a:solidFill>
                <a:latin typeface=".VnTime" panose="020B7200000000000000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19466" grpId="0" animBg="1"/>
      <p:bldP spid="19468" grpId="0"/>
      <p:bldP spid="19470" grpId="0"/>
      <p:bldP spid="19472" grpId="0"/>
      <p:bldP spid="19474" grpId="0"/>
      <p:bldP spid="19476" grpId="0"/>
      <p:bldP spid="19478" grpId="0"/>
      <p:bldP spid="194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smtClean="0"/>
              <a:t/>
            </a:r>
            <a:br>
              <a:rPr lang="en-US" altLang="en-US" sz="3400" smtClean="0"/>
            </a:br>
            <a:endParaRPr lang="en-US" altLang="en-US" sz="3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8839200" cy="381000"/>
          </a:xfrm>
        </p:spPr>
        <p:txBody>
          <a:bodyPr/>
          <a:lstStyle/>
          <a:p>
            <a:pPr marL="609600" indent="-609600" algn="ctr" eaLnBrk="1" hangingPunct="1">
              <a:buFont typeface="Wingdings" panose="05000000000000000000" pitchFamily="2" charset="2"/>
              <a:buNone/>
            </a:pPr>
            <a:r>
              <a:rPr lang="en-US" altLang="en-US" b="1" smtClean="0">
                <a:solidFill>
                  <a:srgbClr val="FF3300"/>
                </a:solidFill>
                <a:latin typeface=".VnTime" pitchFamily="34" charset="0"/>
              </a:rPr>
              <a:t>Choose the best answers: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400" b="1">
                <a:solidFill>
                  <a:srgbClr val="CC0099"/>
                </a:solidFill>
                <a:latin typeface=".VnTime" pitchFamily="34" charset="0"/>
              </a:rPr>
              <a:t>			</a:t>
            </a:r>
            <a:r>
              <a:rPr lang="en-US" altLang="en-US" sz="2500" b="1" u="sng">
                <a:solidFill>
                  <a:srgbClr val="CC0099"/>
                </a:solidFill>
                <a:latin typeface=".VnTime" pitchFamily="34" charset="0"/>
              </a:rPr>
              <a:t>Unit 5:</a:t>
            </a:r>
            <a:r>
              <a:rPr lang="en-US" altLang="en-US" sz="2500">
                <a:solidFill>
                  <a:srgbClr val="CC0099"/>
                </a:solidFill>
                <a:latin typeface=".VnTime" pitchFamily="34" charset="0"/>
              </a:rPr>
              <a:t>    </a:t>
            </a:r>
            <a:r>
              <a:rPr lang="en-US" altLang="en-US" sz="2100">
                <a:solidFill>
                  <a:srgbClr val="CC0099"/>
                </a:solidFill>
                <a:latin typeface=".Vn3DH" pitchFamily="34" charset="0"/>
              </a:rPr>
              <a:t>study habit</a:t>
            </a:r>
            <a:br>
              <a:rPr lang="en-US" altLang="en-US" sz="2100">
                <a:solidFill>
                  <a:srgbClr val="CC0099"/>
                </a:solidFill>
                <a:latin typeface=".Vn3DH" pitchFamily="34" charset="0"/>
              </a:rPr>
            </a:br>
            <a:r>
              <a:rPr lang="en-US" altLang="en-US" sz="2100">
                <a:solidFill>
                  <a:srgbClr val="CC0099"/>
                </a:solidFill>
                <a:latin typeface=".Vn3DH" pitchFamily="34" charset="0"/>
              </a:rPr>
              <a:t>		      		</a:t>
            </a:r>
            <a:r>
              <a:rPr lang="en-US" altLang="en-US" sz="3000">
                <a:solidFill>
                  <a:srgbClr val="CC0099"/>
                </a:solidFill>
                <a:latin typeface=".Vn3DH" pitchFamily="34" charset="0"/>
              </a:rPr>
              <a:t>Lesson 2: </a:t>
            </a:r>
            <a:r>
              <a:rPr lang="en-US" altLang="en-US" sz="3000" b="1">
                <a:solidFill>
                  <a:srgbClr val="008000"/>
                </a:solidFill>
                <a:latin typeface=".VnUniverseH" pitchFamily="34" charset="0"/>
              </a:rPr>
              <a:t>speak</a:t>
            </a:r>
            <a:endParaRPr lang="en-US" altLang="en-US" sz="3800" b="1">
              <a:solidFill>
                <a:srgbClr val="008000"/>
              </a:solidFill>
              <a:latin typeface=".VnUniverseH" pitchFamily="34" charset="0"/>
            </a:endParaRP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304800" y="1828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1- My mother is very proud …….. me.</a:t>
            </a: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609600" y="22860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A. about</a:t>
            </a:r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2549525" y="22860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B. of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4489450" y="22860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C. to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6354763" y="2286000"/>
            <a:ext cx="1417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D. with</a:t>
            </a:r>
          </a:p>
        </p:txBody>
      </p:sp>
      <p:sp>
        <p:nvSpPr>
          <p:cNvPr id="38965" name="Text Box 53"/>
          <p:cNvSpPr txBox="1">
            <a:spLocks noChangeArrowheads="1"/>
          </p:cNvSpPr>
          <p:nvPr/>
        </p:nvSpPr>
        <p:spPr bwMode="auto">
          <a:xfrm>
            <a:off x="609600" y="32766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A. hardly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549525" y="32766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B. good</a:t>
            </a:r>
          </a:p>
        </p:txBody>
      </p:sp>
      <p:sp>
        <p:nvSpPr>
          <p:cNvPr id="38967" name="Text Box 55"/>
          <p:cNvSpPr txBox="1">
            <a:spLocks noChangeArrowheads="1"/>
          </p:cNvSpPr>
          <p:nvPr/>
        </p:nvSpPr>
        <p:spPr bwMode="auto">
          <a:xfrm>
            <a:off x="4489450" y="32766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C. hard</a:t>
            </a:r>
          </a:p>
        </p:txBody>
      </p:sp>
      <p:sp>
        <p:nvSpPr>
          <p:cNvPr id="38968" name="Text Box 56"/>
          <p:cNvSpPr txBox="1">
            <a:spLocks noChangeArrowheads="1"/>
          </p:cNvSpPr>
          <p:nvPr/>
        </p:nvSpPr>
        <p:spPr bwMode="auto">
          <a:xfrm>
            <a:off x="6354763" y="3276600"/>
            <a:ext cx="1417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D. bad</a:t>
            </a:r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381000" y="3810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3- It’s excellent. You did very ……….</a:t>
            </a: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38971" name="Text Box 59"/>
          <p:cNvSpPr txBox="1">
            <a:spLocks noChangeArrowheads="1"/>
          </p:cNvSpPr>
          <p:nvPr/>
        </p:nvSpPr>
        <p:spPr bwMode="auto">
          <a:xfrm>
            <a:off x="457200" y="42672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A. good</a:t>
            </a:r>
          </a:p>
        </p:txBody>
      </p:sp>
      <p:sp>
        <p:nvSpPr>
          <p:cNvPr id="38972" name="Text Box 60"/>
          <p:cNvSpPr txBox="1">
            <a:spLocks noChangeArrowheads="1"/>
          </p:cNvSpPr>
          <p:nvPr/>
        </p:nvSpPr>
        <p:spPr bwMode="auto">
          <a:xfrm>
            <a:off x="2397125" y="42672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B. well</a:t>
            </a:r>
          </a:p>
        </p:txBody>
      </p:sp>
      <p:sp>
        <p:nvSpPr>
          <p:cNvPr id="38973" name="Text Box 61"/>
          <p:cNvSpPr txBox="1">
            <a:spLocks noChangeArrowheads="1"/>
          </p:cNvSpPr>
          <p:nvPr/>
        </p:nvSpPr>
        <p:spPr bwMode="auto">
          <a:xfrm>
            <a:off x="4337050" y="42672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C. bad</a:t>
            </a:r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6202363" y="4267200"/>
            <a:ext cx="1417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D. badly</a:t>
            </a:r>
          </a:p>
        </p:txBody>
      </p:sp>
      <p:sp>
        <p:nvSpPr>
          <p:cNvPr id="38975" name="Text Box 63"/>
          <p:cNvSpPr txBox="1">
            <a:spLocks noChangeArrowheads="1"/>
          </p:cNvSpPr>
          <p:nvPr/>
        </p:nvSpPr>
        <p:spPr bwMode="auto">
          <a:xfrm>
            <a:off x="381000" y="4724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4- I’ll try my best ……….. my English pronunciation.</a:t>
            </a: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304800" y="518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A. improve</a:t>
            </a:r>
          </a:p>
        </p:txBody>
      </p:sp>
      <p:sp>
        <p:nvSpPr>
          <p:cNvPr id="38978" name="Text Box 66"/>
          <p:cNvSpPr txBox="1">
            <a:spLocks noChangeArrowheads="1"/>
          </p:cNvSpPr>
          <p:nvPr/>
        </p:nvSpPr>
        <p:spPr bwMode="auto">
          <a:xfrm>
            <a:off x="2362200" y="518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B. improving</a:t>
            </a:r>
          </a:p>
        </p:txBody>
      </p:sp>
      <p:sp>
        <p:nvSpPr>
          <p:cNvPr id="38979" name="Text Box 67"/>
          <p:cNvSpPr txBox="1">
            <a:spLocks noChangeArrowheads="1"/>
          </p:cNvSpPr>
          <p:nvPr/>
        </p:nvSpPr>
        <p:spPr bwMode="auto">
          <a:xfrm>
            <a:off x="4572000" y="5181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C. to improve</a:t>
            </a:r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6781800" y="5105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D. improved</a:t>
            </a:r>
          </a:p>
        </p:txBody>
      </p:sp>
      <p:sp>
        <p:nvSpPr>
          <p:cNvPr id="39000" name="Text Box 88"/>
          <p:cNvSpPr txBox="1">
            <a:spLocks noChangeArrowheads="1"/>
          </p:cNvSpPr>
          <p:nvPr/>
        </p:nvSpPr>
        <p:spPr bwMode="auto">
          <a:xfrm>
            <a:off x="304800" y="5638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5- Language learners learn words in ………. Ways.</a:t>
            </a: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39002" name="Text Box 90"/>
          <p:cNvSpPr txBox="1">
            <a:spLocks noChangeArrowheads="1"/>
          </p:cNvSpPr>
          <p:nvPr/>
        </p:nvSpPr>
        <p:spPr bwMode="auto">
          <a:xfrm>
            <a:off x="381000" y="60960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A. same</a:t>
            </a:r>
          </a:p>
        </p:txBody>
      </p:sp>
      <p:sp>
        <p:nvSpPr>
          <p:cNvPr id="39003" name="Text Box 91"/>
          <p:cNvSpPr txBox="1">
            <a:spLocks noChangeArrowheads="1"/>
          </p:cNvSpPr>
          <p:nvPr/>
        </p:nvSpPr>
        <p:spPr bwMode="auto">
          <a:xfrm>
            <a:off x="2320925" y="6096000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B. different</a:t>
            </a:r>
          </a:p>
        </p:txBody>
      </p:sp>
      <p:sp>
        <p:nvSpPr>
          <p:cNvPr id="39004" name="Text Box 92"/>
          <p:cNvSpPr txBox="1">
            <a:spLocks noChangeArrowheads="1"/>
          </p:cNvSpPr>
          <p:nvPr/>
        </p:nvSpPr>
        <p:spPr bwMode="auto">
          <a:xfrm>
            <a:off x="4724400" y="6096000"/>
            <a:ext cx="141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C. easy</a:t>
            </a:r>
          </a:p>
        </p:txBody>
      </p:sp>
      <p:sp>
        <p:nvSpPr>
          <p:cNvPr id="39005" name="Text Box 93"/>
          <p:cNvSpPr txBox="1">
            <a:spLocks noChangeArrowheads="1"/>
          </p:cNvSpPr>
          <p:nvPr/>
        </p:nvSpPr>
        <p:spPr bwMode="auto">
          <a:xfrm>
            <a:off x="6553200" y="6096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400">
                <a:latin typeface=".VnTime" pitchFamily="34" charset="0"/>
              </a:rPr>
              <a:t>D. difficult</a:t>
            </a:r>
          </a:p>
        </p:txBody>
      </p:sp>
      <p:sp>
        <p:nvSpPr>
          <p:cNvPr id="39008" name="Text Box 96"/>
          <p:cNvSpPr txBox="1">
            <a:spLocks noChangeArrowheads="1"/>
          </p:cNvSpPr>
          <p:nvPr/>
        </p:nvSpPr>
        <p:spPr bwMode="auto">
          <a:xfrm>
            <a:off x="228600" y="2743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2- I know you worked really ……… this semester.</a:t>
            </a: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39009" name="Oval 97"/>
          <p:cNvSpPr>
            <a:spLocks noChangeArrowheads="1"/>
          </p:cNvSpPr>
          <p:nvPr/>
        </p:nvSpPr>
        <p:spPr bwMode="auto">
          <a:xfrm>
            <a:off x="2819400" y="2286000"/>
            <a:ext cx="457200" cy="4572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9010" name="Oval 98"/>
          <p:cNvSpPr>
            <a:spLocks noChangeArrowheads="1"/>
          </p:cNvSpPr>
          <p:nvPr/>
        </p:nvSpPr>
        <p:spPr bwMode="auto">
          <a:xfrm>
            <a:off x="4648200" y="3276600"/>
            <a:ext cx="457200" cy="4572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9011" name="Oval 99"/>
          <p:cNvSpPr>
            <a:spLocks noChangeArrowheads="1"/>
          </p:cNvSpPr>
          <p:nvPr/>
        </p:nvSpPr>
        <p:spPr bwMode="auto">
          <a:xfrm>
            <a:off x="2514600" y="4267200"/>
            <a:ext cx="457200" cy="4572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9012" name="Oval 100"/>
          <p:cNvSpPr>
            <a:spLocks noChangeArrowheads="1"/>
          </p:cNvSpPr>
          <p:nvPr/>
        </p:nvSpPr>
        <p:spPr bwMode="auto">
          <a:xfrm>
            <a:off x="4648200" y="5181600"/>
            <a:ext cx="457200" cy="4572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39013" name="Oval 101"/>
          <p:cNvSpPr>
            <a:spLocks noChangeArrowheads="1"/>
          </p:cNvSpPr>
          <p:nvPr/>
        </p:nvSpPr>
        <p:spPr bwMode="auto">
          <a:xfrm>
            <a:off x="2514600" y="6096000"/>
            <a:ext cx="457200" cy="4572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8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9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9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9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3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48" grpId="0"/>
      <p:bldP spid="38951" grpId="0"/>
      <p:bldP spid="38952" grpId="0"/>
      <p:bldP spid="38953" grpId="0"/>
      <p:bldP spid="38954" grpId="0"/>
      <p:bldP spid="38965" grpId="0"/>
      <p:bldP spid="38966" grpId="0"/>
      <p:bldP spid="38967" grpId="0"/>
      <p:bldP spid="38968" grpId="0"/>
      <p:bldP spid="38969" grpId="0"/>
      <p:bldP spid="38971" grpId="0"/>
      <p:bldP spid="38972" grpId="0"/>
      <p:bldP spid="38973" grpId="0"/>
      <p:bldP spid="38974" grpId="0"/>
      <p:bldP spid="38975" grpId="0"/>
      <p:bldP spid="38977" grpId="0"/>
      <p:bldP spid="38978" grpId="0"/>
      <p:bldP spid="38980" grpId="0"/>
      <p:bldP spid="39000" grpId="0"/>
      <p:bldP spid="39002" grpId="0"/>
      <p:bldP spid="39003" grpId="0"/>
      <p:bldP spid="39004" grpId="0"/>
      <p:bldP spid="39005" grpId="0"/>
      <p:bldP spid="390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500" b="1" smtClean="0"/>
              <a:t>Homework: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000" b="1" smtClean="0"/>
          </a:p>
          <a:p>
            <a:pPr eaLnBrk="1" hangingPunct="1">
              <a:buFontTx/>
              <a:buChar char="-"/>
            </a:pPr>
            <a:r>
              <a:rPr lang="en-US" altLang="en-US" sz="3600" smtClean="0"/>
              <a:t>Write about your study habits.</a:t>
            </a:r>
          </a:p>
          <a:p>
            <a:pPr eaLnBrk="1" hangingPunct="1">
              <a:buFontTx/>
              <a:buChar char="-"/>
            </a:pPr>
            <a:r>
              <a:rPr lang="en-US" altLang="en-US" sz="3600" smtClean="0"/>
              <a:t>Practice: speaking</a:t>
            </a:r>
          </a:p>
          <a:p>
            <a:pPr eaLnBrk="1" hangingPunct="1">
              <a:buFontTx/>
              <a:buChar char="-"/>
            </a:pPr>
            <a:r>
              <a:rPr lang="en-US" altLang="en-US" sz="3600" smtClean="0"/>
              <a:t>Prepare: Unit 5 - Listen</a:t>
            </a:r>
          </a:p>
        </p:txBody>
      </p:sp>
      <p:sp>
        <p:nvSpPr>
          <p:cNvPr id="46084" name="Rectangle 4"/>
          <p:cNvSpPr>
            <a:spLocks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99CC"/>
          </a:solidFill>
        </p:spPr>
        <p:txBody>
          <a:bodyPr/>
          <a:lstStyle/>
          <a:p>
            <a:pPr eaLnBrk="1" hangingPunct="1"/>
            <a:r>
              <a:rPr lang="en-US" altLang="en-US" sz="3400" b="1" smtClean="0"/>
              <a:t>		      </a:t>
            </a:r>
            <a:r>
              <a:rPr lang="en-US" altLang="en-US" sz="2500" b="1" u="sng" smtClean="0">
                <a:solidFill>
                  <a:srgbClr val="CC0099"/>
                </a:solidFill>
                <a:latin typeface=".VnTime" pitchFamily="34" charset="0"/>
              </a:rPr>
              <a:t>Unit 5:</a:t>
            </a:r>
            <a:r>
              <a:rPr lang="en-US" altLang="en-US" sz="2100" smtClean="0">
                <a:solidFill>
                  <a:srgbClr val="CC0099"/>
                </a:solidFill>
                <a:latin typeface=".Vn3DH" pitchFamily="34" charset="0"/>
              </a:rPr>
              <a:t>    study habits</a:t>
            </a:r>
            <a:br>
              <a:rPr lang="en-US" altLang="en-US" sz="2100" smtClean="0">
                <a:solidFill>
                  <a:srgbClr val="CC0099"/>
                </a:solidFill>
                <a:latin typeface=".Vn3DH" pitchFamily="34" charset="0"/>
              </a:rPr>
            </a:br>
            <a:r>
              <a:rPr lang="en-US" altLang="en-US" sz="2100" smtClean="0">
                <a:solidFill>
                  <a:srgbClr val="CC0099"/>
                </a:solidFill>
                <a:latin typeface=".Vn3DH" pitchFamily="34" charset="0"/>
              </a:rPr>
              <a:t>         				 </a:t>
            </a:r>
            <a:r>
              <a:rPr lang="en-US" altLang="en-US" sz="3000" smtClean="0">
                <a:solidFill>
                  <a:srgbClr val="CC0099"/>
                </a:solidFill>
                <a:latin typeface=".Vn3DH" pitchFamily="34" charset="0"/>
              </a:rPr>
              <a:t>Lesson 2: </a:t>
            </a:r>
            <a:r>
              <a:rPr lang="en-US" altLang="en-US" sz="3000" b="1" smtClean="0">
                <a:solidFill>
                  <a:srgbClr val="008000"/>
                </a:solidFill>
                <a:latin typeface=".VnUniverseH" pitchFamily="34" charset="0"/>
              </a:rPr>
              <a:t>speak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381</TotalTime>
  <Words>370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Wingdings</vt:lpstr>
      <vt:lpstr>Calibri</vt:lpstr>
      <vt:lpstr>Times New Roman</vt:lpstr>
      <vt:lpstr>.VnUniverseH</vt:lpstr>
      <vt:lpstr>.VnTime</vt:lpstr>
      <vt:lpstr>.Vn3DH</vt:lpstr>
      <vt:lpstr>Tahoma</vt:lpstr>
      <vt:lpstr>Watermark</vt:lpstr>
      <vt:lpstr>PowerPoint Presentation</vt:lpstr>
      <vt:lpstr>Warm up </vt:lpstr>
      <vt:lpstr>  Unit 5:    study habits      Lesson 2: speak</vt:lpstr>
      <vt:lpstr>  Unit 5:    study habits      Lesson 2: speak</vt:lpstr>
      <vt:lpstr>  Unit 5:    study habits     Lesson 2: speak</vt:lpstr>
      <vt:lpstr>  Unit 5:    study habits     Lesson 2: speak</vt:lpstr>
      <vt:lpstr> </vt:lpstr>
      <vt:lpstr> </vt:lpstr>
      <vt:lpstr>        Unit 5:    study habits               Lesson 2: speak</vt:lpstr>
    </vt:vector>
  </TitlesOfParts>
  <Company>Mobi:0983656177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study habit Getting started – listen and read</dc:title>
  <dc:creator>Đào Mạnh Hồng</dc:creator>
  <cp:lastModifiedBy>ADMIN</cp:lastModifiedBy>
  <cp:revision>117</cp:revision>
  <dcterms:created xsi:type="dcterms:W3CDTF">2007-10-29T13:10:39Z</dcterms:created>
  <dcterms:modified xsi:type="dcterms:W3CDTF">2022-08-02T03:15:48Z</dcterms:modified>
</cp:coreProperties>
</file>