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304" r:id="rId3"/>
    <p:sldId id="257" r:id="rId4"/>
    <p:sldId id="296" r:id="rId5"/>
    <p:sldId id="297" r:id="rId6"/>
    <p:sldId id="298" r:id="rId7"/>
    <p:sldId id="290" r:id="rId8"/>
    <p:sldId id="260" r:id="rId9"/>
    <p:sldId id="264" r:id="rId10"/>
    <p:sldId id="300" r:id="rId11"/>
    <p:sldId id="301" r:id="rId12"/>
    <p:sldId id="278" r:id="rId13"/>
    <p:sldId id="282" r:id="rId14"/>
    <p:sldId id="272" r:id="rId15"/>
    <p:sldId id="281" r:id="rId16"/>
    <p:sldId id="273" r:id="rId17"/>
    <p:sldId id="279" r:id="rId18"/>
    <p:sldId id="274" r:id="rId19"/>
    <p:sldId id="275" r:id="rId20"/>
    <p:sldId id="280" r:id="rId21"/>
    <p:sldId id="276" r:id="rId22"/>
    <p:sldId id="277" r:id="rId23"/>
    <p:sldId id="303" r:id="rId24"/>
    <p:sldId id="302" r:id="rId25"/>
    <p:sldId id="295" r:id="rId26"/>
    <p:sldId id="291" r:id="rId27"/>
    <p:sldId id="271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FFFF"/>
    <a:srgbClr val="D60093"/>
    <a:srgbClr val="FFFF66"/>
    <a:srgbClr val="660066"/>
    <a:srgbClr val="6600CC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D5519-A7D0-42C2-9A4A-17D934269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12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703FD-B701-468C-87A6-6F586BDA9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10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1866-F348-4430-BFEB-02EEAF8E5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31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C4EE0-21F9-4C61-AAD1-019365C43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61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8CDC3-DBE2-436C-B028-3C76F9DE0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417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89F0-6533-4E6D-85E1-0C7B50763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821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E52F8-79A7-4454-B7CA-B19D89BF30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660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681D5-3C47-4468-8EF8-80019DC99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588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941F-BB37-402A-9A9E-372615C74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27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012D-D853-464F-BEF1-62A7D1F92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6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06983-1101-46EF-8FE8-87FE22F79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20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C5719-DAC0-4812-A73F-529892EA70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257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CF53-4632-4937-88A7-FC555B474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945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70B47-0E18-4061-8CCA-5FECBECA06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85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E400D-C48B-4364-BAEF-F392B9DF0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64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66F76-F6A7-49F4-9778-0942A5B28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705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162A-5C7C-40A9-97D0-0238FA1F1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75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648CF-9D81-43B7-941E-8F03780E10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39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111A-7620-4EBA-BDCB-0E2463AD99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33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42BE-42A5-4374-A922-1304FB288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90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CC1E6-8EFA-4958-A296-98279DF10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9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3EE9F-BA7E-460D-9906-A60709A27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85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38F79-1D12-450C-981F-43A06C385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96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02A0-7A5E-451B-A521-5B109F6B0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91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3E05904-57A3-4EF4-9B0A-959B9B91C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8BB4CE9-E44B-4BA6-9985-E135D73592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1.xml"/><Relationship Id="rId18" Type="http://schemas.openxmlformats.org/officeDocument/2006/relationships/image" Target="../media/image5.gif"/><Relationship Id="rId3" Type="http://schemas.openxmlformats.org/officeDocument/2006/relationships/control" Target="../activeX/activeX2.xml"/><Relationship Id="rId21" Type="http://schemas.openxmlformats.org/officeDocument/2006/relationships/image" Target="../media/image12.wmf"/><Relationship Id="rId7" Type="http://schemas.openxmlformats.org/officeDocument/2006/relationships/slide" Target="slide17.xml"/><Relationship Id="rId12" Type="http://schemas.openxmlformats.org/officeDocument/2006/relationships/slide" Target="slide16.xml"/><Relationship Id="rId17" Type="http://schemas.openxmlformats.org/officeDocument/2006/relationships/slide" Target="slide22.xml"/><Relationship Id="rId2" Type="http://schemas.openxmlformats.org/officeDocument/2006/relationships/control" Target="../activeX/activeX1.xml"/><Relationship Id="rId16" Type="http://schemas.openxmlformats.org/officeDocument/2006/relationships/slide" Target="slide18.xml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slide" Target="slide15.xml"/><Relationship Id="rId5" Type="http://schemas.openxmlformats.org/officeDocument/2006/relationships/image" Target="../media/image6.wmf"/><Relationship Id="rId15" Type="http://schemas.openxmlformats.org/officeDocument/2006/relationships/slide" Target="slide19.xml"/><Relationship Id="rId10" Type="http://schemas.openxmlformats.org/officeDocument/2006/relationships/image" Target="../media/image14.png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12.xml"/><Relationship Id="rId9" Type="http://schemas.openxmlformats.org/officeDocument/2006/relationships/slide" Target="slide14.xml"/><Relationship Id="rId1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0.wmf"/><Relationship Id="rId3" Type="http://schemas.openxmlformats.org/officeDocument/2006/relationships/control" Target="../activeX/activeX4.xml"/><Relationship Id="rId7" Type="http://schemas.openxmlformats.org/officeDocument/2006/relationships/control" Target="../activeX/activeX8.xml"/><Relationship Id="rId12" Type="http://schemas.openxmlformats.org/officeDocument/2006/relationships/image" Target="../media/image19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7.xml"/><Relationship Id="rId11" Type="http://schemas.openxmlformats.org/officeDocument/2006/relationships/image" Target="../media/image18.wmf"/><Relationship Id="rId5" Type="http://schemas.openxmlformats.org/officeDocument/2006/relationships/control" Target="../activeX/activeX6.xml"/><Relationship Id="rId10" Type="http://schemas.openxmlformats.org/officeDocument/2006/relationships/image" Target="../media/image17.wmf"/><Relationship Id="rId4" Type="http://schemas.openxmlformats.org/officeDocument/2006/relationships/control" Target="../activeX/activeX5.xml"/><Relationship Id="rId9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RAN%20CU\GI&#193;O%20&#193;N%20&#272;I&#7878;N%20T&#7916;%20C&#193;C%20KH&#7888;I\English81\Unit5%20Lesson3\Heal%20the%20world.mp3" TargetMode="External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TRAN%20CU\GI&#193;O%20&#193;N%20&#272;I&#7878;N%20T&#7916;%20C&#193;C%20KH&#7888;I\English81\Unit%205%20lesson4\pround%20of%20you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slide" Target="slide7.xml"/><Relationship Id="rId3" Type="http://schemas.openxmlformats.org/officeDocument/2006/relationships/audio" Target="file:///D:\TRAN%20CU\GI&#193;O%20&#193;N%20&#272;I&#7878;N%20T&#7916;%20C&#193;C%20KH&#7888;I\English81\Unit5%20Lesson3\highlight.wav" TargetMode="External"/><Relationship Id="rId7" Type="http://schemas.openxmlformats.org/officeDocument/2006/relationships/image" Target="../media/image5.gif"/><Relationship Id="rId12" Type="http://schemas.openxmlformats.org/officeDocument/2006/relationships/slide" Target="slide6.xml"/><Relationship Id="rId2" Type="http://schemas.openxmlformats.org/officeDocument/2006/relationships/audio" Target="file:///D:\TRAN%20CU\GI&#193;O%20&#193;N%20&#272;I&#7878;N%20T&#7916;%20C&#193;C%20KH&#7888;I\English81\Unit5%20Lesson3\underlght.wav" TargetMode="External"/><Relationship Id="rId1" Type="http://schemas.openxmlformats.org/officeDocument/2006/relationships/audio" Target="file:///D:\TRAN%20CU\GI&#193;O%20&#193;N%20&#272;I&#7878;N%20T&#7916;%20C&#193;C%20KH&#7888;I\English81\Unit5%20Lesson3\mother%20tongue.wav" TargetMode="Externa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8.png"/><Relationship Id="rId5" Type="http://schemas.openxmlformats.org/officeDocument/2006/relationships/audio" Target="file:///D:\TRAN%20CU\GI&#193;O%20&#193;N%20&#272;I&#7878;N%20T&#7916;%20C&#193;C%20KH&#7888;I\English81\Unit5%20Lesson3\stick.wav" TargetMode="External"/><Relationship Id="rId10" Type="http://schemas.openxmlformats.org/officeDocument/2006/relationships/hyperlink" Target="14112007062.mp4" TargetMode="External"/><Relationship Id="rId4" Type="http://schemas.openxmlformats.org/officeDocument/2006/relationships/audio" Target="file:///D:\TRAN%20CU\GI&#193;O%20&#193;N%20&#272;I&#7878;N%20T&#7916;%20C&#193;C%20KH&#7888;I\English81\Unit5%20Lesson3\come%20across.wav" TargetMode="External"/><Relationship Id="rId9" Type="http://schemas.openxmlformats.org/officeDocument/2006/relationships/hyperlink" Target="14112007063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slide" Target="slide5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38663"/>
            <a:ext cx="20574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9812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1635125" y="1182688"/>
            <a:ext cx="5908675" cy="56991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2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22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5455" r="16727" b="2908"/>
          <a:stretch>
            <a:fillRect/>
          </a:stretch>
        </p:blipFill>
        <p:spPr bwMode="auto">
          <a:xfrm>
            <a:off x="3251200" y="4324350"/>
            <a:ext cx="1930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ChangeArrowheads="1"/>
          </p:cNvSpPr>
          <p:nvPr/>
        </p:nvSpPr>
        <p:spPr bwMode="auto">
          <a:xfrm>
            <a:off x="769620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15" name="WordArt 2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7245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5 STUDY HABITS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52400" y="1981200"/>
            <a:ext cx="77724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a) All language learners write the meaning of the new words in their mother tongue.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52400" y="309245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b) Some learners write examples of the words they want to learn.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152400" y="408305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c) Every learner tries to learn all the new words they come across.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8382000" y="2057400"/>
            <a:ext cx="6096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66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8382000" y="3352800"/>
            <a:ext cx="6096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8382000" y="4267200"/>
            <a:ext cx="6096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66"/>
                </a:solidFill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8382000" y="5791200"/>
            <a:ext cx="6096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8382000" y="2057400"/>
            <a:ext cx="609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8382000" y="3352800"/>
            <a:ext cx="609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8382000" y="4267200"/>
            <a:ext cx="609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8382000" y="5791200"/>
            <a:ext cx="609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>
            <a:off x="533400" y="2409825"/>
            <a:ext cx="609600" cy="285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Text Box 32"/>
          <p:cNvSpPr txBox="1">
            <a:spLocks noChangeArrowheads="1"/>
          </p:cNvSpPr>
          <p:nvPr/>
        </p:nvSpPr>
        <p:spPr bwMode="auto">
          <a:xfrm>
            <a:off x="2362200" y="5715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9" name="AutoShape 33"/>
          <p:cNvSpPr>
            <a:spLocks noChangeArrowheads="1"/>
          </p:cNvSpPr>
          <p:nvPr/>
        </p:nvSpPr>
        <p:spPr bwMode="auto">
          <a:xfrm>
            <a:off x="3733800" y="5715000"/>
            <a:ext cx="990600" cy="76200"/>
          </a:xfrm>
          <a:prstGeom prst="wedgeRectCallout">
            <a:avLst>
              <a:gd name="adj1" fmla="val -20671"/>
              <a:gd name="adj2" fmla="val 6708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94" name="AutoShape 34"/>
          <p:cNvSpPr>
            <a:spLocks noChangeArrowheads="1"/>
          </p:cNvSpPr>
          <p:nvPr/>
        </p:nvSpPr>
        <p:spPr bwMode="auto">
          <a:xfrm>
            <a:off x="914400" y="1295400"/>
            <a:ext cx="2590800" cy="609600"/>
          </a:xfrm>
          <a:prstGeom prst="wedgeEllipseCallout">
            <a:avLst>
              <a:gd name="adj1" fmla="val -55514"/>
              <a:gd name="adj2" fmla="val 126301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Some</a:t>
            </a:r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V="1">
            <a:off x="609600" y="4495800"/>
            <a:ext cx="2286000" cy="190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WordArt 37"/>
          <p:cNvSpPr>
            <a:spLocks noChangeArrowheads="1" noChangeShapeType="1" noTextEdit="1"/>
          </p:cNvSpPr>
          <p:nvPr/>
        </p:nvSpPr>
        <p:spPr bwMode="auto">
          <a:xfrm>
            <a:off x="400050" y="762000"/>
            <a:ext cx="6457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Checking and Correcting</a:t>
            </a:r>
          </a:p>
        </p:txBody>
      </p:sp>
      <p:sp>
        <p:nvSpPr>
          <p:cNvPr id="13333" name="Rectangle 38"/>
          <p:cNvSpPr>
            <a:spLocks noChangeArrowheads="1"/>
          </p:cNvSpPr>
          <p:nvPr/>
        </p:nvSpPr>
        <p:spPr bwMode="auto">
          <a:xfrm>
            <a:off x="0" y="5486400"/>
            <a:ext cx="1905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34" name="Text Box 39"/>
          <p:cNvSpPr txBox="1">
            <a:spLocks noChangeArrowheads="1"/>
          </p:cNvSpPr>
          <p:nvPr/>
        </p:nvSpPr>
        <p:spPr bwMode="auto">
          <a:xfrm>
            <a:off x="152400" y="5730875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d) Many learners only learn the new words that are important.</a:t>
            </a:r>
          </a:p>
        </p:txBody>
      </p:sp>
      <p:sp>
        <p:nvSpPr>
          <p:cNvPr id="66600" name="AutoShape 40"/>
          <p:cNvSpPr>
            <a:spLocks noChangeArrowheads="1"/>
          </p:cNvSpPr>
          <p:nvPr/>
        </p:nvSpPr>
        <p:spPr bwMode="auto">
          <a:xfrm>
            <a:off x="609600" y="5105400"/>
            <a:ext cx="6934200" cy="609600"/>
          </a:xfrm>
          <a:prstGeom prst="wedgeEllipseCallout">
            <a:avLst>
              <a:gd name="adj1" fmla="val -31343"/>
              <a:gd name="adj2" fmla="val -143491"/>
            </a:avLst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Many learners don’t try</a:t>
            </a:r>
          </a:p>
        </p:txBody>
      </p:sp>
      <p:sp>
        <p:nvSpPr>
          <p:cNvPr id="66602" name="Text Box 42"/>
          <p:cNvSpPr txBox="1">
            <a:spLocks noChangeArrowheads="1"/>
          </p:cNvSpPr>
          <p:nvPr/>
        </p:nvSpPr>
        <p:spPr bwMode="auto">
          <a:xfrm>
            <a:off x="7924800" y="1309688"/>
            <a:ext cx="1676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Check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6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6" dur="5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6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6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8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81"/>
                  </p:tgtEl>
                </p:cond>
              </p:nextCondLst>
            </p:seq>
          </p:childTnLst>
        </p:cTn>
      </p:par>
    </p:tnLst>
    <p:bldLst>
      <p:bldP spid="66567" grpId="0" animBg="1"/>
      <p:bldP spid="66571" grpId="0" animBg="1"/>
      <p:bldP spid="66576" grpId="0" animBg="1"/>
      <p:bldP spid="66577" grpId="0" animBg="1"/>
      <p:bldP spid="66594" grpId="0" animBg="1"/>
      <p:bldP spid="66600" grpId="0" animBg="1"/>
      <p:bldP spid="666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rame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6250" r="3334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828800" y="457200"/>
            <a:ext cx="57245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5 STUDY HABITS</a:t>
            </a:r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1676400" y="2514600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34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Comprehension questions</a:t>
            </a:r>
          </a:p>
        </p:txBody>
      </p:sp>
      <p:sp>
        <p:nvSpPr>
          <p:cNvPr id="28680" name="WordArt 8" descr="1280x1024-02"/>
          <p:cNvSpPr>
            <a:spLocks noChangeArrowheads="1" noChangeShapeType="1" noTextEdit="1"/>
          </p:cNvSpPr>
          <p:nvPr/>
        </p:nvSpPr>
        <p:spPr bwMode="auto">
          <a:xfrm>
            <a:off x="1981200" y="3581400"/>
            <a:ext cx="54864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Lucky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8" descr="Pictu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8594" y="4326731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9" descr="Pictu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276725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7" descr="Pictu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52400"/>
            <a:ext cx="23193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 descr="11"/>
          <p:cNvSpPr>
            <a:spLocks noChangeArrowheads="1"/>
          </p:cNvSpPr>
          <p:nvPr/>
        </p:nvSpPr>
        <p:spPr bwMode="auto">
          <a:xfrm>
            <a:off x="1066800" y="838200"/>
            <a:ext cx="6781800" cy="49530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1219200" y="3200400"/>
            <a:ext cx="1450975" cy="1371600"/>
          </a:xfrm>
          <a:prstGeom prst="smileyFace">
            <a:avLst>
              <a:gd name="adj" fmla="val 4653"/>
            </a:avLst>
          </a:prstGeom>
          <a:solidFill>
            <a:srgbClr val="FF33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 b="1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3733800" y="2667000"/>
            <a:ext cx="1450975" cy="1371600"/>
          </a:xfrm>
          <a:prstGeom prst="smileyFace">
            <a:avLst>
              <a:gd name="adj" fmla="val 4653"/>
            </a:avLst>
          </a:prstGeom>
          <a:solidFill>
            <a:srgbClr val="FF99FF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5368" name="AutoShape 10"/>
          <p:cNvSpPr>
            <a:spLocks noChangeArrowheads="1"/>
          </p:cNvSpPr>
          <p:nvPr/>
        </p:nvSpPr>
        <p:spPr bwMode="auto">
          <a:xfrm>
            <a:off x="2892425" y="990600"/>
            <a:ext cx="1450975" cy="1371600"/>
          </a:xfrm>
          <a:prstGeom prst="smileyFace">
            <a:avLst>
              <a:gd name="adj" fmla="val -4653"/>
            </a:avLst>
          </a:prstGeom>
          <a:solidFill>
            <a:srgbClr val="9999FF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5369" name="AutoShape 11"/>
          <p:cNvSpPr>
            <a:spLocks noChangeArrowheads="1"/>
          </p:cNvSpPr>
          <p:nvPr/>
        </p:nvSpPr>
        <p:spPr bwMode="auto">
          <a:xfrm>
            <a:off x="4648200" y="1066800"/>
            <a:ext cx="1450975" cy="1371600"/>
          </a:xfrm>
          <a:prstGeom prst="smileyFace">
            <a:avLst>
              <a:gd name="adj" fmla="val 4653"/>
            </a:avLst>
          </a:prstGeom>
          <a:solidFill>
            <a:srgbClr val="99CC00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 b="1">
              <a:solidFill>
                <a:srgbClr val="D60093"/>
              </a:solidFill>
              <a:latin typeface="Tahoma" panose="020B0604030504040204" pitchFamily="34" charset="0"/>
            </a:endParaRPr>
          </a:p>
        </p:txBody>
      </p:sp>
      <p:sp>
        <p:nvSpPr>
          <p:cNvPr id="15370" name="AutoShape 15"/>
          <p:cNvSpPr>
            <a:spLocks noChangeArrowheads="1"/>
          </p:cNvSpPr>
          <p:nvPr/>
        </p:nvSpPr>
        <p:spPr bwMode="auto">
          <a:xfrm>
            <a:off x="4340225" y="4114800"/>
            <a:ext cx="1450975" cy="1371600"/>
          </a:xfrm>
          <a:prstGeom prst="smileyFace">
            <a:avLst>
              <a:gd name="adj" fmla="val 4653"/>
            </a:avLst>
          </a:prstGeom>
          <a:solidFill>
            <a:srgbClr val="00FF99"/>
          </a:solidFill>
          <a:ln w="9525">
            <a:solidFill>
              <a:srgbClr val="CC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 b="1">
              <a:solidFill>
                <a:srgbClr val="FF00FF"/>
              </a:solidFill>
              <a:latin typeface="Tahoma" panose="020B0604030504040204" pitchFamily="34" charset="0"/>
            </a:endParaRPr>
          </a:p>
        </p:txBody>
      </p:sp>
      <p:sp>
        <p:nvSpPr>
          <p:cNvPr id="15371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867400" y="3505200"/>
            <a:ext cx="1450975" cy="1371600"/>
          </a:xfrm>
          <a:prstGeom prst="smileyFace">
            <a:avLst>
              <a:gd name="adj" fmla="val 4653"/>
            </a:avLst>
          </a:prstGeom>
          <a:solidFill>
            <a:srgbClr val="FF7C8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 b="1">
              <a:solidFill>
                <a:srgbClr val="FFFF66"/>
              </a:solidFill>
              <a:latin typeface="Tahoma" panose="020B0604030504040204" pitchFamily="34" charset="0"/>
            </a:endParaRPr>
          </a:p>
        </p:txBody>
      </p:sp>
      <p:sp>
        <p:nvSpPr>
          <p:cNvPr id="15372" name="AutoShape 23"/>
          <p:cNvSpPr>
            <a:spLocks noChangeArrowheads="1"/>
          </p:cNvSpPr>
          <p:nvPr/>
        </p:nvSpPr>
        <p:spPr bwMode="auto">
          <a:xfrm>
            <a:off x="6019800" y="1905000"/>
            <a:ext cx="1450975" cy="1371600"/>
          </a:xfrm>
          <a:prstGeom prst="smileyFace">
            <a:avLst>
              <a:gd name="adj" fmla="val 4653"/>
            </a:avLst>
          </a:prstGeom>
          <a:solidFill>
            <a:srgbClr val="00FF99"/>
          </a:solidFill>
          <a:ln w="9525">
            <a:solidFill>
              <a:srgbClr val="CC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 b="1">
              <a:solidFill>
                <a:srgbClr val="6600CC"/>
              </a:solidFill>
              <a:latin typeface="Tahoma" panose="020B0604030504040204" pitchFamily="34" charset="0"/>
            </a:endParaRPr>
          </a:p>
        </p:txBody>
      </p:sp>
      <p:sp>
        <p:nvSpPr>
          <p:cNvPr id="15373" name="AutoShape 24"/>
          <p:cNvSpPr>
            <a:spLocks noChangeArrowheads="1"/>
          </p:cNvSpPr>
          <p:nvPr/>
        </p:nvSpPr>
        <p:spPr bwMode="auto">
          <a:xfrm>
            <a:off x="2511425" y="4114800"/>
            <a:ext cx="1450975" cy="1371600"/>
          </a:xfrm>
          <a:prstGeom prst="smileyFace">
            <a:avLst>
              <a:gd name="adj" fmla="val 4653"/>
            </a:avLst>
          </a:prstGeom>
          <a:solidFill>
            <a:srgbClr val="FF99FF"/>
          </a:solidFill>
          <a:ln w="9525">
            <a:solidFill>
              <a:srgbClr val="99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 b="1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5374" name="AutoShape 2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524000" y="1676400"/>
            <a:ext cx="1450975" cy="1371600"/>
          </a:xfrm>
          <a:prstGeom prst="smileyFace">
            <a:avLst>
              <a:gd name="adj" fmla="val 4653"/>
            </a:avLst>
          </a:prstGeom>
          <a:solidFill>
            <a:srgbClr val="99CC00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5400" b="1">
              <a:solidFill>
                <a:srgbClr val="FF00FF"/>
              </a:solidFill>
              <a:latin typeface="Tahoma" panose="020B0604030504040204" pitchFamily="34" charset="0"/>
            </a:endParaRPr>
          </a:p>
        </p:txBody>
      </p:sp>
      <p:sp>
        <p:nvSpPr>
          <p:cNvPr id="32800" name="WordArt 32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2219325"/>
            <a:ext cx="500063" cy="36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32802" name="WordArt 34" descr="Narrow vertical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359150" y="1338263"/>
            <a:ext cx="450850" cy="609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2803" name="WordArt 35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208588" y="1524000"/>
            <a:ext cx="328612" cy="557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32806" name="WordArt 38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19563" y="3267075"/>
            <a:ext cx="500062" cy="322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32807" name="WordArt 39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556375" y="2301875"/>
            <a:ext cx="381000" cy="723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32808" name="WordArt 40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20850" y="3733800"/>
            <a:ext cx="381000" cy="417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32809" name="WordArt 41" descr="Narrow vertical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78150" y="4419600"/>
            <a:ext cx="450850" cy="6953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32810" name="WordArt 42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802188" y="4695825"/>
            <a:ext cx="500062" cy="450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32811" name="WordArt 43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313488" y="3962400"/>
            <a:ext cx="450850" cy="5143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111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15384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304800" y="-228600"/>
            <a:ext cx="249237" cy="171450"/>
          </a:xfrm>
          <a:prstGeom prst="actionButtonHome">
            <a:avLst/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FFFF66"/>
                </a:solidFill>
              </a:rPr>
              <a:t>QUE</a:t>
            </a:r>
          </a:p>
        </p:txBody>
      </p:sp>
      <p:pic>
        <p:nvPicPr>
          <p:cNvPr id="15385" name="Picture 46" descr="Picture98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6525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6" name="WordArt 50" descr="1280x1024-02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4800600" cy="533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blipFill dpi="0" rotWithShape="0">
                  <a:blip r:embed="rId19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Lucky numbers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391" name="TextBox1" r:id="rId2" imgW="1371600" imgH="533520"/>
        </mc:Choice>
        <mc:Fallback>
          <p:control name="TextBox1" r:id="rId2" imgW="1371600" imgH="533520">
            <p:pic>
              <p:nvPicPr>
                <p:cNvPr id="15387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1066800" y="838200"/>
                  <a:ext cx="13716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392" name="TextBox2" r:id="rId3" imgW="1371600" imgH="533520"/>
        </mc:Choice>
        <mc:Fallback>
          <p:control name="TextBox2" r:id="rId3" imgW="1371600" imgH="533520">
            <p:pic>
              <p:nvPicPr>
                <p:cNvPr id="15388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6477000" y="838200"/>
                  <a:ext cx="13716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>
                      <a:noFil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2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8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2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0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14569" r="5647" b="132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28600" y="27432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a) Do learners learn words in the same way?    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914400" y="3595688"/>
            <a:ext cx="815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No, They learn words in different ways.</a:t>
            </a:r>
          </a:p>
        </p:txBody>
      </p:sp>
      <p:sp>
        <p:nvSpPr>
          <p:cNvPr id="16389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381000" cy="381000"/>
          </a:xfrm>
          <a:prstGeom prst="actionButtonBackPrevious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0" name="WordArt 19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685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B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14569" r="5647" b="132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381000" cy="381000"/>
          </a:xfrm>
          <a:prstGeom prst="actionButtonBackPrevious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 rot="-214580">
            <a:off x="2747963" y="29718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662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17413" name="WordArt 11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990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B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14569" r="5647" b="132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381000" cy="381000"/>
          </a:xfrm>
          <a:prstGeom prst="actionButtonBackPrevious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85800" y="1905000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b) Why do some learners write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 example sentences with new words?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33400" y="3411538"/>
            <a:ext cx="861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Because they help them to remember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the use of new words.</a:t>
            </a:r>
          </a:p>
        </p:txBody>
      </p:sp>
      <p:sp>
        <p:nvSpPr>
          <p:cNvPr id="18438" name="WordArt 9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7620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B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10001" r="5647" b="77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 rot="-195800">
            <a:off x="2747963" y="28956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29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1946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BackPrevious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1" name="WordArt 9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990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B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14569" r="5647" b="132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381000" cy="381000"/>
          </a:xfrm>
          <a:prstGeom prst="actionButtonBackPrevious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066800" y="1524000"/>
            <a:ext cx="73152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c) What do some learners do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in order to remember words better?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1000" y="3200400"/>
            <a:ext cx="8382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They write examples , put the words and their meanings on stickers , underline or highlight them.</a:t>
            </a:r>
          </a:p>
        </p:txBody>
      </p:sp>
      <p:sp>
        <p:nvSpPr>
          <p:cNvPr id="20486" name="WordArt 9"/>
          <p:cNvSpPr>
            <a:spLocks noChangeArrowheads="1" noChangeShapeType="1" noTextEdit="1"/>
          </p:cNvSpPr>
          <p:nvPr/>
        </p:nvSpPr>
        <p:spPr bwMode="auto">
          <a:xfrm>
            <a:off x="533400" y="0"/>
            <a:ext cx="685800" cy="1524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B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14569" r="5647" b="132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381000" cy="381000"/>
          </a:xfrm>
          <a:prstGeom prst="actionButtonBackPrevious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d) Why don’t some learners learn all the new words they come across?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57200" y="32766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They may think they can’t do so. Instead , they learn only important  words.</a:t>
            </a:r>
          </a:p>
        </p:txBody>
      </p:sp>
      <p:sp>
        <p:nvSpPr>
          <p:cNvPr id="21510" name="WordArt 9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914400" cy="14811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 descr="B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14569" r="5647" b="132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381000" cy="381000"/>
          </a:xfrm>
          <a:prstGeom prst="actionButtonBackPrevious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 rot="-195800">
            <a:off x="2747963" y="2895600"/>
            <a:ext cx="350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29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Lucky number</a:t>
            </a:r>
          </a:p>
        </p:txBody>
      </p:sp>
      <p:sp>
        <p:nvSpPr>
          <p:cNvPr id="22533" name="WordArt 11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6858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Line 56"/>
          <p:cNvSpPr>
            <a:spLocks noChangeShapeType="1"/>
          </p:cNvSpPr>
          <p:nvPr/>
        </p:nvSpPr>
        <p:spPr bwMode="auto">
          <a:xfrm flipH="1">
            <a:off x="2438400" y="4495800"/>
            <a:ext cx="7620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 flipH="1" flipV="1">
            <a:off x="2438400" y="1828800"/>
            <a:ext cx="1066800" cy="1447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>
            <a:off x="5105400" y="4419600"/>
            <a:ext cx="5334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9" name="Oval 47"/>
          <p:cNvSpPr>
            <a:spLocks noChangeArrowheads="1"/>
          </p:cNvSpPr>
          <p:nvPr/>
        </p:nvSpPr>
        <p:spPr bwMode="auto">
          <a:xfrm>
            <a:off x="2209800" y="3124200"/>
            <a:ext cx="5029200" cy="1676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FF"/>
                </a:solidFill>
                <a:latin typeface="Arial" panose="020B0604020202020204" pitchFamily="34" charset="0"/>
              </a:rPr>
              <a:t>Ways language learners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FF"/>
                </a:solidFill>
                <a:latin typeface="Arial" panose="020B0604020202020204" pitchFamily="34" charset="0"/>
              </a:rPr>
              <a:t> learn new words</a:t>
            </a: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76200" y="23764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folHlink"/>
                </a:solidFill>
                <a:latin typeface="Arial" panose="020B0604020202020204" pitchFamily="34" charset="0"/>
              </a:rPr>
              <a:t>Learn by heart</a:t>
            </a: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3657600" y="5257800"/>
            <a:ext cx="5181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Write it on the small piece of paper and stick everywhere in the house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457200" y="914400"/>
            <a:ext cx="373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Learn through example sentences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3810000" y="1019175"/>
            <a:ext cx="4419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Write each word on one piece of paper and put it in to the pocket to learn whenever</a:t>
            </a: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 flipV="1">
            <a:off x="5791200" y="2362200"/>
            <a:ext cx="381000" cy="838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 flipH="1" flipV="1">
            <a:off x="1600200" y="3048000"/>
            <a:ext cx="9144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WordArt 58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5029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WARM-UP</a:t>
            </a:r>
          </a:p>
        </p:txBody>
      </p:sp>
      <p:sp>
        <p:nvSpPr>
          <p:cNvPr id="5133" name="Rectangle 59"/>
          <p:cNvSpPr>
            <a:spLocks noChangeArrowheads="1"/>
          </p:cNvSpPr>
          <p:nvPr/>
        </p:nvSpPr>
        <p:spPr bwMode="auto">
          <a:xfrm>
            <a:off x="0" y="5410200"/>
            <a:ext cx="20574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609600" y="5562600"/>
            <a:ext cx="388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Translate it into mother tongue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1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9" grpId="0" animBg="1"/>
      <p:bldP spid="3120" grpId="0"/>
      <p:bldP spid="3122" grpId="0"/>
      <p:bldP spid="3123" grpId="0"/>
      <p:bldP spid="3124" grpId="0"/>
      <p:bldP spid="31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2" descr="B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14569" r="5647" b="132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381000" cy="381000"/>
          </a:xfrm>
          <a:prstGeom prst="actionButtonBackPrevious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74700" y="2209800"/>
            <a:ext cx="8674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e) What is necessary in learning words?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85800" y="3367088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Revision is necessary in learning words.</a:t>
            </a:r>
          </a:p>
        </p:txBody>
      </p:sp>
      <p:sp>
        <p:nvSpPr>
          <p:cNvPr id="23558" name="WordArt 10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9906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 descr="B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14569" r="5647" b="13258"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324600"/>
            <a:ext cx="381000" cy="381000"/>
          </a:xfrm>
          <a:prstGeom prst="actionButtonBackPrevious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8600" y="2163763"/>
            <a:ext cx="8237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          f) How should you learn words?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3108325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Learners should try different ways of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learning words to find out what is the best.</a:t>
            </a:r>
          </a:p>
        </p:txBody>
      </p:sp>
      <p:sp>
        <p:nvSpPr>
          <p:cNvPr id="24582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600" y="6477000"/>
            <a:ext cx="914400" cy="381000"/>
          </a:xfrm>
          <a:prstGeom prst="actionButtonBackPreviou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583" name="WordArt 11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382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9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6525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5725"/>
            <a:ext cx="23193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8594" y="4326731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276725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WordArt 6" descr="1280x1024-02"/>
          <p:cNvSpPr>
            <a:spLocks noChangeArrowheads="1" noChangeShapeType="1" noTextEdit="1"/>
          </p:cNvSpPr>
          <p:nvPr/>
        </p:nvSpPr>
        <p:spPr bwMode="auto">
          <a:xfrm>
            <a:off x="1905000" y="228600"/>
            <a:ext cx="5486400" cy="457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Model Sentences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457200" y="1384300"/>
            <a:ext cx="8001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Why do language learners write one or two example sentences with each new word?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81000" y="1676400"/>
            <a:ext cx="8001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In order to remember how to use the word in the right way.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533400" y="3429000"/>
            <a:ext cx="8001000" cy="58896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Form: In order to/so as to + bare-inf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685800" y="4419600"/>
            <a:ext cx="7848600" cy="58896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Use: Dùng để diễn tả mục đích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381000" y="16764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</a:rPr>
              <a:t>In order  to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/>
      <p:bldP spid="74760" grpId="1"/>
      <p:bldP spid="74761" grpId="0"/>
      <p:bldP spid="74762" grpId="0" animBg="1"/>
      <p:bldP spid="74763" grpId="0" animBg="1"/>
      <p:bldP spid="747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9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6525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5725"/>
            <a:ext cx="23193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8594" y="4326731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276725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WordArt 6" descr="1280x1024-02"/>
          <p:cNvSpPr>
            <a:spLocks noChangeArrowheads="1" noChangeShapeType="1" noTextEdit="1"/>
          </p:cNvSpPr>
          <p:nvPr/>
        </p:nvSpPr>
        <p:spPr bwMode="auto">
          <a:xfrm>
            <a:off x="1828800" y="2743200"/>
            <a:ext cx="54864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Post-Reading</a:t>
            </a:r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57245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5 STUDY HABITS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60" name="Group 88"/>
          <p:cNvGraphicFramePr>
            <a:graphicFrameLocks noGrp="1"/>
          </p:cNvGraphicFramePr>
          <p:nvPr>
            <p:ph idx="1"/>
          </p:nvPr>
        </p:nvGraphicFramePr>
        <p:xfrm>
          <a:off x="152400" y="609600"/>
          <a:ext cx="8915400" cy="6096000"/>
        </p:xfrm>
        <a:graphic>
          <a:graphicData uri="http://schemas.openxmlformats.org/drawingml/2006/table">
            <a:tbl>
              <a:tblPr/>
              <a:tblGrid>
                <a:gridCol w="1589088">
                  <a:extLst>
                    <a:ext uri="{9D8B030D-6E8A-4147-A177-3AD203B41FA5}">
                      <a16:colId xmlns:a16="http://schemas.microsoft.com/office/drawing/2014/main" val="2336473676"/>
                    </a:ext>
                  </a:extLst>
                </a:gridCol>
                <a:gridCol w="7326312">
                  <a:extLst>
                    <a:ext uri="{9D8B030D-6E8A-4147-A177-3AD203B41FA5}">
                      <a16:colId xmlns:a16="http://schemas.microsoft.com/office/drawing/2014/main" val="977233102"/>
                    </a:ext>
                  </a:extLst>
                </a:gridCol>
              </a:tblGrid>
              <a:tr h="457200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Find someone Who..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46200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Ways of learning 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183698"/>
                  </a:ext>
                </a:extLst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... make the list of words their meanings and learn them by heart.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311536"/>
                  </a:ext>
                </a:extLst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... write sample sentences with new words.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226684"/>
                  </a:ext>
                </a:extLst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... stick new words somewhere in the house.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338595"/>
                  </a:ext>
                </a:extLst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... underline or highlight the words.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750026"/>
                  </a:ext>
                </a:extLst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... read stories in English.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002584"/>
                  </a:ext>
                </a:extLst>
              </a:tr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... learn words through songs.</a:t>
                      </a:r>
                      <a:endParaRPr kumimoji="0" lang="en-US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453646"/>
                  </a:ext>
                </a:extLst>
              </a:tr>
            </a:tbl>
          </a:graphicData>
        </a:graphic>
      </p:graphicFrame>
      <p:sp>
        <p:nvSpPr>
          <p:cNvPr id="27678" name="WordArt 52"/>
          <p:cNvSpPr>
            <a:spLocks noChangeArrowheads="1" noChangeShapeType="1" noTextEdit="1"/>
          </p:cNvSpPr>
          <p:nvPr/>
        </p:nvSpPr>
        <p:spPr bwMode="auto">
          <a:xfrm>
            <a:off x="1828800" y="76200"/>
            <a:ext cx="57245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5 STUDY HABITS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7691" name="TextBox1" r:id="rId2" imgW="1447920" imgH="990720"/>
        </mc:Choice>
        <mc:Fallback>
          <p:control name="TextBox1" r:id="rId2" imgW="1447920" imgH="990720">
            <p:pic>
              <p:nvPicPr>
                <p:cNvPr id="27679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06375" y="1828800"/>
                  <a:ext cx="1447800" cy="99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7692" name="TextBox2" r:id="rId3" imgW="1447920" imgH="914400"/>
        </mc:Choice>
        <mc:Fallback>
          <p:control name="TextBox2" r:id="rId3" imgW="1447920" imgH="914400">
            <p:pic>
              <p:nvPicPr>
                <p:cNvPr id="27680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228600" y="2895600"/>
                  <a:ext cx="1447800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7693" name="TextBox3" r:id="rId4" imgW="1447920" imgH="990720"/>
        </mc:Choice>
        <mc:Fallback>
          <p:control name="TextBox3" r:id="rId4" imgW="1447920" imgH="990720">
            <p:pic>
              <p:nvPicPr>
                <p:cNvPr id="27681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06375" y="3927475"/>
                  <a:ext cx="1447800" cy="99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7694" name="TextBox4" r:id="rId5" imgW="1493640" imgH="533520"/>
        </mc:Choice>
        <mc:Fallback>
          <p:control name="TextBox4" r:id="rId5" imgW="1493640" imgH="533520">
            <p:pic>
              <p:nvPicPr>
                <p:cNvPr id="27682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215900" y="4953000"/>
                  <a:ext cx="149225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7695" name="TextBox5" r:id="rId6" imgW="1447920" imgH="556200"/>
        </mc:Choice>
        <mc:Fallback>
          <p:control name="TextBox5" r:id="rId6" imgW="1447920" imgH="556200">
            <p:pic>
              <p:nvPicPr>
                <p:cNvPr id="27683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203200" y="5543550"/>
                  <a:ext cx="1447800" cy="552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7696" name="TextBox6" r:id="rId7" imgW="1455480" imgH="533520"/>
        </mc:Choice>
        <mc:Fallback>
          <p:control name="TextBox6" r:id="rId7" imgW="1455480" imgH="533520">
            <p:pic>
              <p:nvPicPr>
                <p:cNvPr id="27684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222250" y="6096000"/>
                  <a:ext cx="145415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1534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chemeClr val="tx2"/>
                </a:solidFill>
              </a:rPr>
              <a:t>Example</a:t>
            </a:r>
            <a:r>
              <a:rPr lang="en-US" altLang="en-US" sz="3600" b="1">
                <a:solidFill>
                  <a:schemeClr val="tx2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>
                <a:solidFill>
                  <a:srgbClr val="0000FF"/>
                </a:solidFill>
              </a:rPr>
              <a:t>Nga</a:t>
            </a:r>
            <a:r>
              <a:rPr lang="en-US" altLang="en-US" sz="3600" b="1">
                <a:solidFill>
                  <a:srgbClr val="0000FF"/>
                </a:solidFill>
              </a:rPr>
              <a:t> learns words by making a list of words their meanings and learning them by heart. </a:t>
            </a:r>
            <a:r>
              <a:rPr lang="en-US" altLang="en-US" sz="3600" b="1" u="sng">
                <a:solidFill>
                  <a:srgbClr val="0000FF"/>
                </a:solidFill>
              </a:rPr>
              <a:t>Nam</a:t>
            </a:r>
            <a:r>
              <a:rPr lang="en-US" altLang="en-US" sz="3600" b="1">
                <a:solidFill>
                  <a:srgbClr val="0000FF"/>
                </a:solidFill>
              </a:rPr>
              <a:t> also reads stories in English...</a:t>
            </a:r>
          </a:p>
        </p:txBody>
      </p:sp>
      <p:pic>
        <p:nvPicPr>
          <p:cNvPr id="28675" name="Picture 5" descr="PPLBY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18065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PPLGR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1949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8"/>
          <p:cNvSpPr>
            <a:spLocks noChangeArrowheads="1"/>
          </p:cNvSpPr>
          <p:nvPr/>
        </p:nvSpPr>
        <p:spPr bwMode="auto">
          <a:xfrm>
            <a:off x="2667000" y="228600"/>
            <a:ext cx="1524000" cy="1219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66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8" name="AutoShape 9"/>
          <p:cNvSpPr>
            <a:spLocks noChangeArrowheads="1"/>
          </p:cNvSpPr>
          <p:nvPr/>
        </p:nvSpPr>
        <p:spPr bwMode="auto">
          <a:xfrm>
            <a:off x="5105400" y="0"/>
            <a:ext cx="1524000" cy="1295400"/>
          </a:xfrm>
          <a:prstGeom prst="cloudCallout">
            <a:avLst>
              <a:gd name="adj1" fmla="val 42398"/>
              <a:gd name="adj2" fmla="val 84190"/>
            </a:avLst>
          </a:prstGeom>
          <a:solidFill>
            <a:srgbClr val="FFFF66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9" name="Picture 10" descr="Picture98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6525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Pictu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5725"/>
            <a:ext cx="23193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2" descr="Pictu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8594" y="4326731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3" descr="Pictu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276725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1981200" y="571500"/>
            <a:ext cx="5343525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Homework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3400" y="2271713"/>
            <a:ext cx="81534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>
                <a:solidFill>
                  <a:srgbClr val="0000FF"/>
                </a:solidFill>
              </a:rPr>
              <a:t>Learn by heart vocabulary.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>
                <a:solidFill>
                  <a:srgbClr val="0000FF"/>
                </a:solidFill>
              </a:rPr>
              <a:t>Prepare Lesson 4 : Write (Unit 5)</a:t>
            </a:r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297488"/>
            <a:ext cx="2324100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0" descr="pencil1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 descr="Picture98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6525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2" descr="Pictu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5725"/>
            <a:ext cx="23193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3" descr="Pictu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8594" y="4326731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4" descr="Picture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276725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tiere1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6553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Heal the worl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2" descr="Picture98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6525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3" descr="Pictur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5725"/>
            <a:ext cx="23193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4" descr="Pictur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8594" y="4326731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5" descr="Picture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276725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9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6525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5725"/>
            <a:ext cx="23193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8594" y="4326731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ic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276725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WordArt 6" descr="1280x1024-02"/>
          <p:cNvSpPr>
            <a:spLocks noChangeArrowheads="1" noChangeShapeType="1" noTextEdit="1"/>
          </p:cNvSpPr>
          <p:nvPr/>
        </p:nvSpPr>
        <p:spPr bwMode="auto">
          <a:xfrm>
            <a:off x="2133600" y="838200"/>
            <a:ext cx="48768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English 8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33400" y="1905000"/>
            <a:ext cx="77724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chemeClr val="tx2"/>
                </a:solidFill>
              </a:rPr>
              <a:t>UNIT 5: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chemeClr val="tx2"/>
                </a:solidFill>
              </a:rPr>
              <a:t> STUDY HABITS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286000" y="4191000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Lesson 4: Reading</a:t>
            </a:r>
          </a:p>
        </p:txBody>
      </p:sp>
      <p:pic>
        <p:nvPicPr>
          <p:cNvPr id="59403" name="pround of yo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6854" fill="hold"/>
                                        <p:tgtEl>
                                          <p:spTgt spid="594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3"/>
                </p:tgtEl>
              </p:cMediaNode>
            </p:audio>
          </p:childTnLst>
        </p:cTn>
      </p:par>
    </p:tnLst>
    <p:bldLst>
      <p:bldP spid="59399" grpId="0"/>
      <p:bldP spid="594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9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6525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5725"/>
            <a:ext cx="23193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8594" y="4326731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276725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WordArt 6" descr="1280x1024-02"/>
          <p:cNvSpPr>
            <a:spLocks noChangeArrowheads="1" noChangeShapeType="1" noTextEdit="1"/>
          </p:cNvSpPr>
          <p:nvPr/>
        </p:nvSpPr>
        <p:spPr bwMode="auto">
          <a:xfrm>
            <a:off x="1905000" y="2743200"/>
            <a:ext cx="54102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Pre-Reading</a:t>
            </a:r>
          </a:p>
        </p:txBody>
      </p:sp>
      <p:sp>
        <p:nvSpPr>
          <p:cNvPr id="7175" name="WordArt 10"/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57245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5 STUDY HABITS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1"/>
          <p:cNvSpPr>
            <a:spLocks noChangeArrowheads="1"/>
          </p:cNvSpPr>
          <p:nvPr/>
        </p:nvSpPr>
        <p:spPr bwMode="auto">
          <a:xfrm>
            <a:off x="0" y="4343400"/>
            <a:ext cx="27432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5" name="Picture 2" descr="Picture98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6525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Pictur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5725"/>
            <a:ext cx="23193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Pictur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8594" y="4326731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Pictur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276725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33400" y="1295400"/>
            <a:ext cx="502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1. mother tongue (n)</a:t>
            </a:r>
          </a:p>
        </p:txBody>
      </p:sp>
      <p:sp>
        <p:nvSpPr>
          <p:cNvPr id="63499" name="Text Box 11">
            <a:hlinkClick r:id="rId9"/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2. underline          (v) 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533400" y="2528888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3. highlight           (v)</a:t>
            </a:r>
          </a:p>
        </p:txBody>
      </p:sp>
      <p:sp>
        <p:nvSpPr>
          <p:cNvPr id="63501" name="Text Box 13">
            <a:hlinkClick r:id="rId10"/>
          </p:cNvPr>
          <p:cNvSpPr txBox="1">
            <a:spLocks noChangeArrowheads="1"/>
          </p:cNvSpPr>
          <p:nvPr/>
        </p:nvSpPr>
        <p:spPr bwMode="auto">
          <a:xfrm>
            <a:off x="533400" y="3182938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4. come across    (v)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533400" y="3900488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5. stick                  (v)</a:t>
            </a:r>
          </a:p>
        </p:txBody>
      </p:sp>
      <p:sp>
        <p:nvSpPr>
          <p:cNvPr id="8204" name="WordArt 15"/>
          <p:cNvSpPr>
            <a:spLocks noChangeArrowheads="1" noChangeShapeType="1" noTextEdit="1"/>
          </p:cNvSpPr>
          <p:nvPr/>
        </p:nvSpPr>
        <p:spPr bwMode="auto">
          <a:xfrm>
            <a:off x="1905000" y="266700"/>
            <a:ext cx="57245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5 STUDY HABITS</a:t>
            </a:r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5486400" y="135255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tiếng mẹ đẻ</a:t>
            </a: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5486400" y="1928813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gạch dưới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5486400" y="25146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làm nổi bật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auto">
          <a:xfrm>
            <a:off x="5486400" y="324485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tình cờ gặp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auto">
          <a:xfrm>
            <a:off x="5486400" y="38862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dán</a:t>
            </a:r>
          </a:p>
        </p:txBody>
      </p:sp>
      <p:sp>
        <p:nvSpPr>
          <p:cNvPr id="63509" name="Text Box 21"/>
          <p:cNvSpPr txBox="1">
            <a:spLocks noChangeArrowheads="1"/>
          </p:cNvSpPr>
          <p:nvPr/>
        </p:nvSpPr>
        <p:spPr bwMode="auto">
          <a:xfrm>
            <a:off x="609600" y="68580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I / </a:t>
            </a:r>
            <a:r>
              <a:rPr lang="en-US" altLang="en-US" sz="3600" b="1" u="sng">
                <a:solidFill>
                  <a:srgbClr val="FF3300"/>
                </a:solidFill>
                <a:latin typeface="Arial" panose="020B0604020202020204" pitchFamily="34" charset="0"/>
              </a:rPr>
              <a:t>Vocabulary</a:t>
            </a:r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 :</a:t>
            </a:r>
          </a:p>
        </p:txBody>
      </p:sp>
      <p:pic>
        <p:nvPicPr>
          <p:cNvPr id="63510" name="mother tongu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1" name="underlght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2" name="highlight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3" name="come across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stick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AutoShape 2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15000" y="6400800"/>
            <a:ext cx="457200" cy="457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AutoShape 2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153400" y="6477000"/>
            <a:ext cx="381000" cy="304800"/>
          </a:xfrm>
          <a:custGeom>
            <a:avLst/>
            <a:gdLst>
              <a:gd name="T0" fmla="*/ 1568194607 w 21600"/>
              <a:gd name="T1" fmla="*/ 0 h 21600"/>
              <a:gd name="T2" fmla="*/ 0 w 21600"/>
              <a:gd name="T3" fmla="*/ 428221563 h 21600"/>
              <a:gd name="T4" fmla="*/ 1568194607 w 21600"/>
              <a:gd name="T5" fmla="*/ 856443324 h 21600"/>
              <a:gd name="T6" fmla="*/ 2090926042 w 21600"/>
              <a:gd name="T7" fmla="*/ 4282215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533400" y="454025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6. learn by heart   (v)</a:t>
            </a:r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5410200" y="4525963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học thuộc lòng</a:t>
            </a:r>
          </a:p>
        </p:txBody>
      </p: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533400" y="5226050"/>
            <a:ext cx="548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7. revise                (v)</a:t>
            </a:r>
          </a:p>
        </p:txBody>
      </p:sp>
      <p:sp>
        <p:nvSpPr>
          <p:cNvPr id="63521" name="Text Box 33"/>
          <p:cNvSpPr txBox="1">
            <a:spLocks noChangeArrowheads="1"/>
          </p:cNvSpPr>
          <p:nvPr/>
        </p:nvSpPr>
        <p:spPr bwMode="auto">
          <a:xfrm>
            <a:off x="5486400" y="5211763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ôn lại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3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3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3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100" fill="hold"/>
                                        <p:tgtEl>
                                          <p:spTgt spid="63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1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3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9100" fill="hold"/>
                                        <p:tgtEl>
                                          <p:spTgt spid="635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1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3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8000" fill="hold"/>
                                        <p:tgtEl>
                                          <p:spTgt spid="635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1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3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7400" fill="hold"/>
                                        <p:tgtEl>
                                          <p:spTgt spid="63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1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3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6600" fill="hold"/>
                                        <p:tgtEl>
                                          <p:spTgt spid="635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14"/>
                  </p:tgtEl>
                </p:cond>
              </p:nextCondLst>
            </p:seq>
            <p:audio>
              <p:cMediaNode>
                <p:cTn id="1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10"/>
                </p:tgtEl>
              </p:cMediaNode>
            </p:audio>
            <p:audio>
              <p:cMediaNode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11"/>
                </p:tgtEl>
              </p:cMediaNode>
            </p:audio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12"/>
                </p:tgtEl>
              </p:cMediaNode>
            </p:audio>
            <p:audio>
              <p:cMediaNode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13"/>
                </p:tgtEl>
              </p:cMediaNode>
            </p:audio>
            <p:audio>
              <p:cMediaNode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514"/>
                </p:tgtEl>
              </p:cMediaNode>
            </p:audio>
          </p:childTnLst>
        </p:cTn>
      </p:par>
    </p:tnLst>
    <p:bldLst>
      <p:bldP spid="63498" grpId="0"/>
      <p:bldP spid="63499" grpId="0"/>
      <p:bldP spid="63500" grpId="0"/>
      <p:bldP spid="63501" grpId="0"/>
      <p:bldP spid="63502" grpId="0"/>
      <p:bldP spid="63504" grpId="0"/>
      <p:bldP spid="63505" grpId="0"/>
      <p:bldP spid="63506" grpId="0"/>
      <p:bldP spid="63507" grpId="0"/>
      <p:bldP spid="63509" grpId="0"/>
      <p:bldP spid="63517" grpId="0"/>
      <p:bldP spid="635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5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276725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9" name="AutoShape 21"/>
          <p:cNvSpPr>
            <a:spLocks noChangeArrowheads="1"/>
          </p:cNvSpPr>
          <p:nvPr/>
        </p:nvSpPr>
        <p:spPr bwMode="auto">
          <a:xfrm>
            <a:off x="1600200" y="3962400"/>
            <a:ext cx="4648200" cy="381000"/>
          </a:xfrm>
          <a:prstGeom prst="flowChartPunchedTap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371600" y="15240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Vietnamese is my mother tongue.</a:t>
            </a:r>
          </a:p>
        </p:txBody>
      </p:sp>
      <p:sp>
        <p:nvSpPr>
          <p:cNvPr id="922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8686800"/>
            <a:ext cx="457200" cy="381000"/>
          </a:xfrm>
          <a:prstGeom prst="actionButtonBlank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48600" y="8686800"/>
            <a:ext cx="381000" cy="381000"/>
          </a:xfrm>
          <a:prstGeom prst="actionButtonBlank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1143000" y="38100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Physics and chemistry are my favourite subjects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4953000" y="1981200"/>
            <a:ext cx="24384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25" name="Picture 17" descr="pencil1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67200" y="1962150"/>
            <a:ext cx="14287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AutoShape 1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696200" y="6172200"/>
            <a:ext cx="4572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9227" name="Picture 22" descr="Picture98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6525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3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5725"/>
            <a:ext cx="23193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4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8594" y="4326731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2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8594" y="4326731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1828800" y="228600"/>
            <a:ext cx="57245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5 STUDY HABITS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819400" y="914400"/>
            <a:ext cx="36576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Jumbled words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04800" y="3352800"/>
            <a:ext cx="4049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3/ thomer</a:t>
            </a:r>
            <a:r>
              <a:rPr lang="en-US" altLang="en-US" sz="3600" b="1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nogtue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410200" y="3367088"/>
            <a:ext cx="4179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mother tongue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427663" y="4038600"/>
            <a:ext cx="325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underline 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19088" y="2071688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1/ ghilhghti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413375" y="2147888"/>
            <a:ext cx="3654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highlight 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5413375" y="2711450"/>
            <a:ext cx="1470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stick </a:t>
            </a:r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4302125" y="2562225"/>
            <a:ext cx="38735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4302125" y="3124200"/>
            <a:ext cx="38735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4267200" y="3733800"/>
            <a:ext cx="38735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4302125" y="4419600"/>
            <a:ext cx="38735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Rectangle 32"/>
          <p:cNvSpPr>
            <a:spLocks noChangeArrowheads="1"/>
          </p:cNvSpPr>
          <p:nvPr/>
        </p:nvSpPr>
        <p:spPr bwMode="auto">
          <a:xfrm>
            <a:off x="0" y="4495800"/>
            <a:ext cx="26670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312738" y="2681288"/>
            <a:ext cx="335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2/ csitk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33375" y="4038600"/>
            <a:ext cx="3852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4/ dunernile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5410200" y="4662488"/>
            <a:ext cx="3259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revise</a:t>
            </a:r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4284663" y="5105400"/>
            <a:ext cx="38735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315913" y="4662488"/>
            <a:ext cx="3852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5/ vseier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23850" y="5272088"/>
            <a:ext cx="409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Arial" panose="020B0604020202020204" pitchFamily="34" charset="0"/>
              </a:rPr>
              <a:t>6/ moce rcoass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410200" y="5348288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Arial" panose="020B0604020202020204" pitchFamily="34" charset="0"/>
              </a:rPr>
              <a:t>come across</a:t>
            </a:r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4267200" y="5715000"/>
            <a:ext cx="387350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4" name="Picture 40" descr="Picture98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6525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41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5725"/>
            <a:ext cx="23193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43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276725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7" grpId="0"/>
      <p:bldP spid="6158" grpId="0"/>
      <p:bldP spid="6160" grpId="0"/>
      <p:bldP spid="6164" grpId="0"/>
      <p:bldP spid="6155" grpId="0"/>
      <p:bldP spid="6178" grpId="0"/>
      <p:bldP spid="6180" grpId="0"/>
      <p:bldP spid="61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4"/>
          <p:cNvSpPr>
            <a:spLocks noChangeArrowheads="1"/>
          </p:cNvSpPr>
          <p:nvPr/>
        </p:nvSpPr>
        <p:spPr bwMode="auto">
          <a:xfrm>
            <a:off x="7620000" y="0"/>
            <a:ext cx="152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1828800" y="152400"/>
            <a:ext cx="57245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5 STUDY HABITS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1295400"/>
            <a:ext cx="7696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a) All language learners write the meaning of the new words in their mother tongue.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81000" y="2971800"/>
            <a:ext cx="6858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b) Some learners write examples of the words they want to learn.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81000" y="41148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c) Every learner tries to learn all the            new words they come across.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543800" y="1524000"/>
            <a:ext cx="609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153400" y="1524000"/>
            <a:ext cx="609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7543800" y="3200400"/>
            <a:ext cx="609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8153400" y="3200400"/>
            <a:ext cx="609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7543800" y="4343400"/>
            <a:ext cx="609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8153400" y="4343400"/>
            <a:ext cx="609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543800" y="5486400"/>
            <a:ext cx="609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8153400" y="5486400"/>
            <a:ext cx="609600" cy="457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8153400" y="5486400"/>
            <a:ext cx="609600" cy="4572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7543800" y="5486400"/>
            <a:ext cx="609600" cy="4572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7543800" y="4343400"/>
            <a:ext cx="609600" cy="4572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8153400" y="4343400"/>
            <a:ext cx="609600" cy="4572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8153400" y="3200400"/>
            <a:ext cx="609600" cy="4572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7543800" y="3200400"/>
            <a:ext cx="609600" cy="4572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7543800" y="1524000"/>
            <a:ext cx="609600" cy="4572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8153400" y="1524000"/>
            <a:ext cx="609600" cy="4572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7467600" y="685800"/>
            <a:ext cx="1447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Guess</a:t>
            </a:r>
          </a:p>
        </p:txBody>
      </p:sp>
      <p:sp>
        <p:nvSpPr>
          <p:cNvPr id="11288" name="Text Box 40"/>
          <p:cNvSpPr txBox="1">
            <a:spLocks noChangeArrowheads="1"/>
          </p:cNvSpPr>
          <p:nvPr/>
        </p:nvSpPr>
        <p:spPr bwMode="auto">
          <a:xfrm>
            <a:off x="3276600" y="57150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89" name="AutoShape 44"/>
          <p:cNvSpPr>
            <a:spLocks noChangeArrowheads="1"/>
          </p:cNvSpPr>
          <p:nvPr/>
        </p:nvSpPr>
        <p:spPr bwMode="auto">
          <a:xfrm>
            <a:off x="4648200" y="5715000"/>
            <a:ext cx="990600" cy="76200"/>
          </a:xfrm>
          <a:prstGeom prst="wedgeRectCallout">
            <a:avLst>
              <a:gd name="adj1" fmla="val -20671"/>
              <a:gd name="adj2" fmla="val 670833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0" name="AutoShape 5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601200" y="6477000"/>
            <a:ext cx="457200" cy="381000"/>
          </a:xfrm>
          <a:prstGeom prst="actionButtonBackPrevious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1291" name="WordArt 51"/>
          <p:cNvSpPr>
            <a:spLocks noChangeArrowheads="1" noChangeShapeType="1" noTextEdit="1"/>
          </p:cNvSpPr>
          <p:nvPr/>
        </p:nvSpPr>
        <p:spPr bwMode="auto">
          <a:xfrm>
            <a:off x="400050" y="762000"/>
            <a:ext cx="64579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 / False statements prediction</a:t>
            </a:r>
          </a:p>
        </p:txBody>
      </p:sp>
      <p:sp>
        <p:nvSpPr>
          <p:cNvPr id="11292" name="Rectangle 52"/>
          <p:cNvSpPr>
            <a:spLocks noChangeArrowheads="1"/>
          </p:cNvSpPr>
          <p:nvPr/>
        </p:nvSpPr>
        <p:spPr bwMode="auto">
          <a:xfrm>
            <a:off x="0" y="5486400"/>
            <a:ext cx="1905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81000" y="5334000"/>
            <a:ext cx="6172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d) Many learners only learn the new words that are important.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2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8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4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0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6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2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0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8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6"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  <p:bldP spid="10250" grpId="0" animBg="1"/>
      <p:bldP spid="10252" grpId="0" animBg="1"/>
      <p:bldP spid="10253" grpId="0" animBg="1"/>
      <p:bldP spid="10254" grpId="0" animBg="1"/>
      <p:bldP spid="10256" grpId="0" animBg="1"/>
      <p:bldP spid="10257" grpId="0" animBg="1"/>
      <p:bldP spid="10258" grpId="0" animBg="1"/>
      <p:bldP spid="10259" grpId="0" animBg="1"/>
      <p:bldP spid="10272" grpId="0" animBg="1"/>
      <p:bldP spid="10272" grpId="1" animBg="1"/>
      <p:bldP spid="10273" grpId="0" animBg="1"/>
      <p:bldP spid="10273" grpId="1" animBg="1"/>
      <p:bldP spid="10274" grpId="0" animBg="1"/>
      <p:bldP spid="102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9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6525"/>
            <a:ext cx="1295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85725"/>
            <a:ext cx="2319337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8594" y="4326731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5600" y="4276725"/>
            <a:ext cx="23193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WordArt 6" descr="1280x1024-02"/>
          <p:cNvSpPr>
            <a:spLocks noChangeArrowheads="1" noChangeShapeType="1" noTextEdit="1"/>
          </p:cNvSpPr>
          <p:nvPr/>
        </p:nvSpPr>
        <p:spPr bwMode="auto">
          <a:xfrm>
            <a:off x="1828800" y="2743200"/>
            <a:ext cx="5486400" cy="1143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While-Reading</a:t>
            </a: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828800" y="304800"/>
            <a:ext cx="57245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UNIT 5 STUDY HABITS</a:t>
            </a: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1418</TotalTime>
  <Words>696</Words>
  <Application>Microsoft Office PowerPoint</Application>
  <PresentationFormat>On-screen Show (4:3)</PresentationFormat>
  <Paragraphs>143</Paragraphs>
  <Slides>27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Comic Sans MS</vt:lpstr>
      <vt:lpstr>Arial</vt:lpstr>
      <vt:lpstr>Calibri</vt:lpstr>
      <vt:lpstr>Tahoma</vt:lpstr>
      <vt:lpstr>Crayons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thbinh1410@gmail.com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hmc</dc:creator>
  <cp:lastModifiedBy>ADMIN</cp:lastModifiedBy>
  <cp:revision>119</cp:revision>
  <dcterms:created xsi:type="dcterms:W3CDTF">2007-10-28T13:15:40Z</dcterms:created>
  <dcterms:modified xsi:type="dcterms:W3CDTF">2022-08-02T03:14:26Z</dcterms:modified>
</cp:coreProperties>
</file>