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sldIdLst>
    <p:sldId id="353" r:id="rId3"/>
    <p:sldId id="287" r:id="rId4"/>
    <p:sldId id="302" r:id="rId5"/>
    <p:sldId id="305" r:id="rId6"/>
    <p:sldId id="324" r:id="rId7"/>
    <p:sldId id="328" r:id="rId8"/>
    <p:sldId id="352" r:id="rId9"/>
    <p:sldId id="349" r:id="rId10"/>
    <p:sldId id="330" r:id="rId11"/>
    <p:sldId id="332" r:id="rId12"/>
    <p:sldId id="334" r:id="rId13"/>
    <p:sldId id="336" r:id="rId14"/>
    <p:sldId id="340" r:id="rId15"/>
    <p:sldId id="345" r:id="rId16"/>
    <p:sldId id="342" r:id="rId17"/>
    <p:sldId id="321" r:id="rId18"/>
    <p:sldId id="346" r:id="rId19"/>
    <p:sldId id="34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99FF"/>
    <a:srgbClr val="33CC33"/>
    <a:srgbClr val="0000CC"/>
    <a:srgbClr val="FF3300"/>
    <a:srgbClr val="FF5050"/>
    <a:srgbClr val="FF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00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F37A-C5EE-47F2-BAFC-5C49D4D81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2E13-9C47-4140-B8A6-C04F04767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033-7401-44CE-B049-F7D29288A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7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86B6-6DA4-442C-9A80-A539C488D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3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A776-F075-4180-87E2-8936EDDAA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5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CFBA-056E-4117-A9DC-B96F52B1B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32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BB72-7F86-4211-A72E-AD9F30A71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16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CE9D-80F4-4179-A3B8-8242E4C3F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3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FFEF-08A7-46BD-87CA-FB8ABC070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12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38F2-67F5-4093-B4ED-D1345E2BE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39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B196-9173-4625-98E6-F241A8860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54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220-1141-4346-A09A-5353D4800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24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ABC7-2082-40BA-A3C8-7DD0FC8E8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450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DB69-EC86-4AC8-8216-A0DAE9D14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7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9508-4A3E-48D1-94CE-932402E43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88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C5FD-4543-40CF-A625-3964D65F6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8B95-7C96-4439-A057-6A1963AC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4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81BA-895E-4296-85A5-5C6A80604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3D2CC-B713-4C8E-BB94-B32DA554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ABD1D-F924-4418-8103-1E9012A41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90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507B-DCE7-4698-B03F-52C9D2D47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B2DC3-2373-4E6E-BD0A-827D82B37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A05871-32EB-4AE0-ACB0-C8015143E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88AE6F8-BB8E-4FEB-902D-05CFB44A2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animationlibrary.com/animation/28783/Doctor_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library.com/animation/28711/Scale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4.jpe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371600" y="1182688"/>
            <a:ext cx="54514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-533400" y="457200"/>
            <a:ext cx="9677400" cy="6781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62000" y="257175"/>
            <a:ext cx="5111750" cy="588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>
                <a:solidFill>
                  <a:srgbClr val="FF3300"/>
                </a:solidFill>
              </a:rPr>
              <a:t>IV. Comprehension questions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533400" y="2205038"/>
            <a:ext cx="752633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a. Who wrote the letter? To whom?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b. How many sections are there in the letter? What are they?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c. What is the main section of the letter?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d. Who had an enjoyable Christmas vacation?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e. What does Hoa write about this news in her letter? 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>
                <a:solidFill>
                  <a:srgbClr val="0000FF"/>
                </a:solidFill>
              </a:rPr>
              <a:t>f. What information does Hoa want to give Tim?</a:t>
            </a:r>
          </a:p>
        </p:txBody>
      </p:sp>
      <p:pic>
        <p:nvPicPr>
          <p:cNvPr id="103429" name="Picture 5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1143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-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a. Who wrote the letter? To whom?</a:t>
            </a:r>
            <a:r>
              <a:rPr lang="en-US" altLang="en-US" sz="2800"/>
              <a:t> 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14400" y="609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66"/>
                </a:solidFill>
              </a:rPr>
              <a:t>- Hoa wrote to Tim- her pen pal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1149350"/>
            <a:ext cx="8153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b. </a:t>
            </a:r>
            <a:r>
              <a:rPr lang="en-US" altLang="en-US" sz="2400">
                <a:solidFill>
                  <a:srgbClr val="0000FF"/>
                </a:solidFill>
              </a:rPr>
              <a:t>How many sections are there in the letter? What are they?</a:t>
            </a:r>
            <a:br>
              <a:rPr lang="en-US" altLang="en-US" sz="2400">
                <a:solidFill>
                  <a:srgbClr val="0000FF"/>
                </a:solidFill>
              </a:rPr>
            </a:b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57200" y="1676400"/>
            <a:ext cx="82296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         - There are four. They are the heading, opening, body of the letter and closing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62000" y="2438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990099"/>
                </a:solidFill>
              </a:rPr>
              <a:t>c. </a:t>
            </a:r>
            <a:r>
              <a:rPr lang="en-US" altLang="en-US" sz="2800">
                <a:solidFill>
                  <a:srgbClr val="0000FF"/>
                </a:solidFill>
              </a:rPr>
              <a:t>What is the main section of the letter?</a:t>
            </a:r>
            <a:br>
              <a:rPr lang="en-US" altLang="en-US" sz="2800">
                <a:solidFill>
                  <a:srgbClr val="0000FF"/>
                </a:solidFill>
              </a:rPr>
            </a:br>
            <a:r>
              <a:rPr lang="en-US" altLang="en-US" sz="280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143000" y="2971800"/>
            <a:ext cx="82296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- It is the body of the letter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762000" y="3325813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d. Who had an enjoyable Christmas vacation?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1143000" y="4038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66"/>
                </a:solidFill>
              </a:rPr>
              <a:t>- Tim did.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62000" y="4483100"/>
            <a:ext cx="80772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e. What does Hoa write about this news in her letter?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1143000" y="4895850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66"/>
                </a:solidFill>
              </a:rPr>
              <a:t>- She writes “I’m pleased to hear you had ….”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762000" y="5257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f. What information does Hoa want to give Tim?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914400" y="58674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66"/>
                </a:solidFill>
              </a:rPr>
              <a:t>- Her first semester report and her travel to Hue to celebrate Tet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/>
      <p:bldP spid="105476" grpId="0"/>
      <p:bldP spid="105477" grpId="0"/>
      <p:bldP spid="105478" grpId="0"/>
      <p:bldP spid="105479" grpId="0"/>
      <p:bldP spid="105480" grpId="0"/>
      <p:bldP spid="105481" grpId="0"/>
      <p:bldP spid="105482" grpId="0"/>
      <p:bldP spid="105483" grpId="0"/>
      <p:bldP spid="105484" grpId="0"/>
      <p:bldP spid="105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-152400" y="228600"/>
            <a:ext cx="9296400" cy="6629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BFF5B"/>
              </a:gs>
              <a:gs pos="50000">
                <a:schemeClr val="bg1"/>
              </a:gs>
              <a:gs pos="100000">
                <a:srgbClr val="5BFF5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325438"/>
            <a:ext cx="5181600" cy="588962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VI. Format of the letter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5800" y="4337050"/>
            <a:ext cx="6858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990000"/>
                </a:solidFill>
                <a:latin typeface="Times New Roman "/>
              </a:rPr>
              <a:t>  4 – Closing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990000"/>
                </a:solidFill>
              </a:rPr>
              <a:t>     *  Love/ Your friend/ Regards/ Best wishes…,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990000"/>
                </a:solidFill>
              </a:rPr>
              <a:t>      Lan/….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762000" y="1066800"/>
            <a:ext cx="57356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4C004C"/>
                </a:solidFill>
                <a:latin typeface="Times New Roman "/>
              </a:rPr>
              <a:t>1 – Heading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4C004C"/>
                </a:solidFill>
                <a:latin typeface="Times New Roman "/>
              </a:rPr>
              <a:t>         - * Writer’s address and the date.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62000" y="16764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2 - Opening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          - * Dear…..,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-228600" y="2286000"/>
            <a:ext cx="95424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  </a:t>
            </a:r>
            <a:r>
              <a:rPr lang="en-US" altLang="en-US" sz="2400" b="1" i="1">
                <a:solidFill>
                  <a:srgbClr val="0000CC"/>
                </a:solidFill>
                <a:latin typeface="Times New Roman "/>
              </a:rPr>
              <a:t>3 – Body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latin typeface="Times New Roman "/>
              </a:rPr>
              <a:t>     * Thanks/ Thank you for…. I’m pleased/ happy/ glad to hear…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685800" y="2971800"/>
            <a:ext cx="777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    * I/ We received my/ our first/ second semester report……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762000" y="3276600"/>
            <a:ext cx="35020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latin typeface="Times New Roman "/>
              </a:rPr>
              <a:t>   * I’m/ We’re going </a:t>
            </a:r>
            <a:r>
              <a:rPr lang="en-US" altLang="en-US" sz="2400" b="1" i="1">
                <a:solidFill>
                  <a:srgbClr val="0000CC"/>
                </a:solidFill>
              </a:rPr>
              <a:t>to…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685800" y="3505200"/>
            <a:ext cx="5821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    *   Write soon and tell me all your news.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          I look forward to hearing / receiving…</a:t>
            </a:r>
          </a:p>
        </p:txBody>
      </p:sp>
      <p:sp>
        <p:nvSpPr>
          <p:cNvPr id="108555" name="AutoShape 11"/>
          <p:cNvSpPr>
            <a:spLocks/>
          </p:cNvSpPr>
          <p:nvPr/>
        </p:nvSpPr>
        <p:spPr bwMode="auto">
          <a:xfrm>
            <a:off x="1371600" y="3733800"/>
            <a:ext cx="76200" cy="381000"/>
          </a:xfrm>
          <a:prstGeom prst="leftBracket">
            <a:avLst>
              <a:gd name="adj" fmla="val 41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/>
      <p:bldP spid="108550" grpId="0"/>
      <p:bldP spid="108551" grpId="0"/>
      <p:bldP spid="108552" grpId="0"/>
      <p:bldP spid="108553" grpId="0"/>
      <p:bldP spid="108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52600" y="0"/>
            <a:ext cx="600233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Monotype corsivaH" pitchFamily="34" charset="0"/>
              </a:rPr>
              <a:t>Unit 5 – Study habits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abia" pitchFamily="34" charset="0"/>
              </a:rPr>
              <a:t>Period 29 – Write</a:t>
            </a:r>
            <a:r>
              <a:rPr lang="en-US" altLang="en-US" sz="1800"/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46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1 . Look at Hoa’s letter to Tim . She wrote it at the end of term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 Identify the sections . Label them with correct letter .</a:t>
            </a:r>
            <a:r>
              <a:rPr lang="en-US" altLang="en-US" sz="2400" b="1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* Vocabulary</a:t>
            </a:r>
            <a:r>
              <a:rPr lang="en-US" altLang="en-US" sz="1800"/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581400"/>
            <a:ext cx="354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enjoyable (adj):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124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(to) celebrate ( v 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26670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Lunar New year ( n )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4038600"/>
            <a:ext cx="292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Mid Autumn Festival (n) 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743200" y="2057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803525" y="2001838"/>
            <a:ext cx="6318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III. Write 2 : </a:t>
            </a:r>
            <a:r>
              <a:rPr lang="en-US" altLang="en-US" sz="2000" b="1">
                <a:solidFill>
                  <a:srgbClr val="006600"/>
                </a:solidFill>
              </a:rPr>
              <a:t>Now help Lan write a letter to her pen 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 Donna in San Francisco. Use the information in the box.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80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2743200" y="5105400"/>
            <a:ext cx="6019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  <a:latin typeface=".VnArial" pitchFamily="34" charset="0"/>
              </a:rPr>
              <a:t>in a few weeks / Mid- Autumn Festival / moon festival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  <a:latin typeface=".VnArial" pitchFamily="34" charset="0"/>
              </a:rPr>
              <a:t> Ha Long Bay / aunt and uncle / bus / this afternoon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  <a:latin typeface=".VnArial" pitchFamily="34" charset="0"/>
              </a:rPr>
              <a:t> send you / postcard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 b="1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2743200" y="3581400"/>
            <a:ext cx="176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8000"/>
                </a:solidFill>
                <a:latin typeface=".VnArial" pitchFamily="34" charset="0"/>
              </a:rPr>
              <a:t> Mother’s Day</a:t>
            </a:r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2743200" y="3929063"/>
            <a:ext cx="563086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.VnArial" pitchFamily="34" charset="0"/>
              </a:rPr>
              <a:t> second semester report / last month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.VnArial" pitchFamily="34" charset="0"/>
              </a:rPr>
              <a:t> good grades / Geography /  physics / Math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0000"/>
                </a:solidFill>
                <a:latin typeface=".VnArial" pitchFamily="34" charset="0"/>
              </a:rPr>
              <a:t> teacher / tell / improve English / History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680325" y="3009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2660" name="Group 20"/>
          <p:cNvGrpSpPr>
            <a:grpSpLocks/>
          </p:cNvGrpSpPr>
          <p:nvPr/>
        </p:nvGrpSpPr>
        <p:grpSpPr bwMode="auto">
          <a:xfrm>
            <a:off x="7239000" y="2743200"/>
            <a:ext cx="1905000" cy="1600200"/>
            <a:chOff x="432" y="2544"/>
            <a:chExt cx="2922" cy="1590"/>
          </a:xfrm>
        </p:grpSpPr>
        <p:pic>
          <p:nvPicPr>
            <p:cNvPr id="16414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292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885"/>
              <a:ext cx="86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Text Box 25"/>
          <p:cNvSpPr txBox="1">
            <a:spLocks noChangeArrowheads="1"/>
          </p:cNvSpPr>
          <p:nvPr/>
        </p:nvSpPr>
        <p:spPr bwMode="auto">
          <a:xfrm>
            <a:off x="1752600" y="0"/>
            <a:ext cx="600233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Monotype corsivaH" pitchFamily="34" charset="0"/>
              </a:rPr>
              <a:t>Unit 5 – Study habits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abia" pitchFamily="34" charset="0"/>
              </a:rPr>
              <a:t>Period 29 – Write</a:t>
            </a:r>
            <a:r>
              <a:rPr lang="en-US" altLang="en-US" sz="1800"/>
              <a:t> </a:t>
            </a:r>
          </a:p>
        </p:txBody>
      </p:sp>
      <p:sp>
        <p:nvSpPr>
          <p:cNvPr id="16406" name="Text Box 26"/>
          <p:cNvSpPr txBox="1">
            <a:spLocks noChangeArrowheads="1"/>
          </p:cNvSpPr>
          <p:nvPr/>
        </p:nvSpPr>
        <p:spPr bwMode="auto">
          <a:xfrm>
            <a:off x="304800" y="1219200"/>
            <a:ext cx="846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1 . Look at Hoa’s letter to Tim . She wrote it at the end of term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 Identify the sections . Label them with correct letter .</a:t>
            </a:r>
            <a:r>
              <a:rPr lang="en-US" altLang="en-US" sz="2400" b="1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16407" name="Text Box 27"/>
          <p:cNvSpPr txBox="1">
            <a:spLocks noChangeArrowheads="1"/>
          </p:cNvSpPr>
          <p:nvPr/>
        </p:nvSpPr>
        <p:spPr bwMode="auto">
          <a:xfrm>
            <a:off x="304800" y="21336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* Vocabulary</a:t>
            </a:r>
            <a:r>
              <a:rPr lang="en-US" altLang="en-US" sz="1800"/>
              <a:t> </a:t>
            </a:r>
          </a:p>
        </p:txBody>
      </p:sp>
      <p:sp>
        <p:nvSpPr>
          <p:cNvPr id="16408" name="Rectangle 28"/>
          <p:cNvSpPr>
            <a:spLocks noChangeArrowheads="1"/>
          </p:cNvSpPr>
          <p:nvPr/>
        </p:nvSpPr>
        <p:spPr bwMode="auto">
          <a:xfrm>
            <a:off x="0" y="3581400"/>
            <a:ext cx="354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enjoyable (adj):</a:t>
            </a:r>
          </a:p>
        </p:txBody>
      </p:sp>
      <p:sp>
        <p:nvSpPr>
          <p:cNvPr id="16409" name="Rectangle 29"/>
          <p:cNvSpPr>
            <a:spLocks noChangeArrowheads="1"/>
          </p:cNvSpPr>
          <p:nvPr/>
        </p:nvSpPr>
        <p:spPr bwMode="auto">
          <a:xfrm>
            <a:off x="0" y="31242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(to) celebrate ( v )</a:t>
            </a:r>
          </a:p>
        </p:txBody>
      </p:sp>
      <p:sp>
        <p:nvSpPr>
          <p:cNvPr id="16410" name="Rectangle 30"/>
          <p:cNvSpPr>
            <a:spLocks noChangeArrowheads="1"/>
          </p:cNvSpPr>
          <p:nvPr/>
        </p:nvSpPr>
        <p:spPr bwMode="auto">
          <a:xfrm>
            <a:off x="0" y="26670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Lunar New year ( n )</a:t>
            </a:r>
          </a:p>
        </p:txBody>
      </p:sp>
      <p:sp>
        <p:nvSpPr>
          <p:cNvPr id="16411" name="Rectangle 31"/>
          <p:cNvSpPr>
            <a:spLocks noChangeArrowheads="1"/>
          </p:cNvSpPr>
          <p:nvPr/>
        </p:nvSpPr>
        <p:spPr bwMode="auto">
          <a:xfrm>
            <a:off x="0" y="4038600"/>
            <a:ext cx="292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Mid Autumn Festival (n) </a:t>
            </a:r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Text Box 33"/>
          <p:cNvSpPr txBox="1">
            <a:spLocks noChangeArrowheads="1"/>
          </p:cNvSpPr>
          <p:nvPr/>
        </p:nvSpPr>
        <p:spPr bwMode="auto">
          <a:xfrm>
            <a:off x="280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/>
      <p:bldP spid="112656" grpId="0"/>
      <p:bldP spid="112657" grpId="0"/>
      <p:bldP spid="112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 rot="271123">
            <a:off x="593725" y="935038"/>
            <a:ext cx="7620000" cy="6000750"/>
          </a:xfrm>
          <a:prstGeom prst="rect">
            <a:avLst/>
          </a:prstGeom>
          <a:gradFill rotWithShape="1">
            <a:gsLst>
              <a:gs pos="0">
                <a:srgbClr val="D08BFF"/>
              </a:gs>
              <a:gs pos="50000">
                <a:schemeClr val="bg1"/>
              </a:gs>
              <a:gs pos="100000">
                <a:srgbClr val="D08B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08BFF"/>
            </a:extrusionClr>
            <a:contourClr>
              <a:srgbClr val="D08B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endParaRPr lang="en-US" altLang="en-US" i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sz="2400" b="1" i="1" dirty="0">
                <a:solidFill>
                  <a:srgbClr val="0000FF"/>
                </a:solidFill>
                <a:latin typeface=".VnArabia" panose="020B7200000000000000" pitchFamily="34" charset="0"/>
              </a:rPr>
              <a:t>                              </a:t>
            </a:r>
            <a:r>
              <a:rPr lang="en-US" altLang="en-US" sz="2400" b="1" i="1" dirty="0" err="1">
                <a:solidFill>
                  <a:srgbClr val="0000FF"/>
                </a:solidFill>
                <a:latin typeface=".VnArabia" panose="020B7200000000000000" pitchFamily="34" charset="0"/>
              </a:rPr>
              <a:t>Bµi</a:t>
            </a:r>
            <a:r>
              <a:rPr lang="en-US" altLang="en-US" sz="2400" b="1" i="1" dirty="0">
                <a:solidFill>
                  <a:srgbClr val="0000FF"/>
                </a:solidFill>
                <a:latin typeface=".VnArabia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Arabia" panose="020B7200000000000000" pitchFamily="34" charset="0"/>
              </a:rPr>
              <a:t>viÕt</a:t>
            </a:r>
            <a:r>
              <a:rPr lang="en-US" altLang="en-US" sz="2400" b="1" i="1" dirty="0">
                <a:solidFill>
                  <a:srgbClr val="0000FF"/>
                </a:solidFill>
                <a:latin typeface=".VnArabia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.VnArabia" panose="020B7200000000000000" pitchFamily="34" charset="0"/>
              </a:rPr>
              <a:t>gîi</a:t>
            </a:r>
            <a:r>
              <a:rPr lang="en-US" altLang="en-US" sz="2400" b="1" i="1" dirty="0">
                <a:solidFill>
                  <a:srgbClr val="0000FF"/>
                </a:solidFill>
                <a:latin typeface=".VnArabia" panose="020B7200000000000000" pitchFamily="34" charset="0"/>
              </a:rPr>
              <a:t> ý</a:t>
            </a:r>
          </a:p>
          <a:p>
            <a:pPr eaLnBrk="1" hangingPunct="1">
              <a:defRPr/>
            </a:pPr>
            <a:r>
              <a:rPr lang="en-US" altLang="en-US" b="1" i="1" dirty="0" err="1">
                <a:solidFill>
                  <a:srgbClr val="0000FF"/>
                </a:solidFill>
              </a:rPr>
              <a:t>Binh</a:t>
            </a:r>
            <a:r>
              <a:rPr lang="en-US" altLang="en-US" b="1" i="1" dirty="0">
                <a:solidFill>
                  <a:srgbClr val="0000FF"/>
                </a:solidFill>
              </a:rPr>
              <a:t> Minh I , Viet Hung 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October 28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th</a:t>
            </a:r>
            <a:r>
              <a:rPr lang="en-US" altLang="en-US" b="1" i="1" dirty="0">
                <a:solidFill>
                  <a:srgbClr val="0000FF"/>
                </a:solidFill>
              </a:rPr>
              <a:t> , 2009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9900CC"/>
                </a:solidFill>
              </a:rPr>
              <a:t>Dear Donna,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336600"/>
                </a:solidFill>
                <a:latin typeface="Times New Roman "/>
              </a:rPr>
              <a:t>Thanks for your letter. I’m pleased to hear you had a happy Mother’s Day .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336600"/>
                </a:solidFill>
                <a:latin typeface="Times New Roman "/>
              </a:rPr>
              <a:t>I received my second semester report last month. I got good grades for Geography, Physics and Math, but my English and History results were poor. My teacher asked me to improve English and History . I must study harder next school year .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336600"/>
                </a:solidFill>
                <a:latin typeface="Times New Roman "/>
              </a:rPr>
              <a:t>In a few weeks , we are going to cerebrate the Mid-Autumn Festival . That’s a moon festival in Autumn in Viet Nam . I’m going to Ha Long Bay with my aunt and uncle by bus this afternoon and I’m going to stay there with them until after the festival . I’ll send you a postcard from there.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336600"/>
                </a:solidFill>
                <a:latin typeface="Times New Roman "/>
              </a:rPr>
              <a:t>I’m looking forward to hearing from you soon 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C004C"/>
                </a:solidFill>
              </a:rPr>
              <a:t>  With warm regards,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C004C"/>
                </a:solidFill>
              </a:rPr>
              <a:t>           Your truly,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C004C"/>
                </a:solidFill>
              </a:rPr>
              <a:t>              Lan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37325" y="876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6553200" y="533400"/>
            <a:ext cx="1752600" cy="1447800"/>
            <a:chOff x="432" y="2544"/>
            <a:chExt cx="2922" cy="159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292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885"/>
              <a:ext cx="86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3124200" y="0"/>
            <a:ext cx="6019800" cy="3505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.VnArabia" pitchFamily="34" charset="0"/>
              </a:rPr>
              <a:t>Correct the mistakes in the letter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431925" y="4000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8" name="Picture 8" descr="Doctor 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167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304800" y="3733800"/>
            <a:ext cx="87058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</a:rPr>
              <a:t>LuËt ch¬i</a:t>
            </a:r>
            <a:r>
              <a:rPr lang="en-US" altLang="en-US" sz="1800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Chia líp thµnh 2 nhãm . Mçi nhãm cã 3 phót th¶o luËn ®Ó t×m ra lçi sai trong bøc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th­ vµ söa lçi . Sau 3 phót th¶o luËn , tõng thµnh viªn trong mçi nhãm lªn b¶ng viÕt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ra 1 lçi sai vµ söa thµnh tõ ®óng . Mçi tõ ®óng ®­îc 1 ®iÓm . KÕt thóc trß ch¬i nhãm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nµo nhiÒu ®iÓm h¬n sÏ th¾ng cuéc</a:t>
            </a:r>
            <a:r>
              <a:rPr lang="en-US" altLang="en-US" sz="2000"/>
              <a:t> .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3124200" y="0"/>
            <a:ext cx="6019800" cy="3505200"/>
          </a:xfrm>
          <a:prstGeom prst="irregularSeal1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Arabia" pitchFamily="34" charset="0"/>
              </a:rPr>
              <a:t>Correct the mistakes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Arabia" pitchFamily="34" charset="0"/>
              </a:rPr>
              <a:t>in the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 rot="271123">
            <a:off x="1076325" y="457200"/>
            <a:ext cx="7178675" cy="5622925"/>
          </a:xfrm>
          <a:prstGeom prst="rect">
            <a:avLst/>
          </a:prstGeom>
          <a:gradFill rotWithShape="1">
            <a:gsLst>
              <a:gs pos="0">
                <a:srgbClr val="FFC979"/>
              </a:gs>
              <a:gs pos="50000">
                <a:schemeClr val="bg1"/>
              </a:gs>
              <a:gs pos="100000">
                <a:srgbClr val="FFC979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979"/>
            </a:extrusionClr>
            <a:contourClr>
              <a:srgbClr val="FFC97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endParaRPr lang="en-US" altLang="en-US" i="1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i="1">
                <a:solidFill>
                  <a:srgbClr val="33CC33"/>
                </a:solidFill>
                <a:latin typeface=".VnVogue" panose="020B7200000000000000" pitchFamily="34" charset="0"/>
              </a:rPr>
              <a:t>20 Ba Trieu Street,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33CC33"/>
                </a:solidFill>
                <a:latin typeface=".VnVogue" panose="020B7200000000000000" pitchFamily="34" charset="0"/>
              </a:rPr>
              <a:t>Ha Noi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33CC33"/>
                </a:solidFill>
                <a:latin typeface=".VnVogue" panose="020B7200000000000000" pitchFamily="34" charset="0"/>
              </a:rPr>
              <a:t>February 11</a:t>
            </a:r>
            <a:r>
              <a:rPr lang="en-US" altLang="en-US" i="1" baseline="30000">
                <a:solidFill>
                  <a:srgbClr val="33CC33"/>
                </a:solidFill>
                <a:latin typeface=".VnVogue" panose="020B7200000000000000" pitchFamily="34" charset="0"/>
              </a:rPr>
              <a:t> st</a:t>
            </a:r>
            <a:r>
              <a:rPr lang="en-US" altLang="en-US" i="1">
                <a:solidFill>
                  <a:srgbClr val="33CC33"/>
                </a:solidFill>
                <a:latin typeface=".VnVogue" panose="020B7200000000000000" pitchFamily="34" charset="0"/>
              </a:rPr>
              <a:t>, 2009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Dear Peter !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Thanks you for your letter, I  very glad to hear you had  a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enjoyable New Year vacation.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I receive my first semester report last week. I got good grades 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for all subjects except English. My English teacher asked me to 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improve it, especially speaking and writing. Can you show me how to study it well? I hope I’ll be better at this subject next semester.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It is almost Tet. That’s the Lunar New Year Festival in Vietnam. Tonight, we’re go to Nghe An – our home village by train and celebrate the festival with my grandparents. I’ll send you a postcard from there.</a:t>
            </a:r>
            <a:r>
              <a:rPr lang="en-US" altLang="en-US" b="1">
                <a:solidFill>
                  <a:srgbClr val="FF3300"/>
                </a:solidFill>
                <a:latin typeface=".VnVogue" panose="020B7200000000000000" pitchFamily="34" charset="0"/>
              </a:rPr>
              <a:t> </a:t>
            </a:r>
            <a:endParaRPr lang="en-US" altLang="en-US" b="1" i="1">
              <a:solidFill>
                <a:srgbClr val="FF3300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I’m looking forward to hear from you .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FF00FF"/>
                </a:solidFill>
                <a:latin typeface=".VnVogue" panose="020B7200000000000000" pitchFamily="34" charset="0"/>
              </a:rPr>
              <a:t>Your friend,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FF00FF"/>
                </a:solidFill>
                <a:latin typeface=".VnVogue" panose="020B7200000000000000" pitchFamily="34" charset="0"/>
              </a:rPr>
              <a:t>Nam</a:t>
            </a:r>
          </a:p>
          <a:p>
            <a:pPr eaLnBrk="1" hangingPunct="1">
              <a:defRPr/>
            </a:pPr>
            <a:endParaRPr lang="en-US" altLang="en-US"/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228600" y="685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>
            <a:off x="1143000" y="91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 rot="271123">
            <a:off x="1065213" y="455613"/>
            <a:ext cx="7178675" cy="5897562"/>
          </a:xfrm>
          <a:prstGeom prst="rect">
            <a:avLst/>
          </a:prstGeom>
          <a:gradFill rotWithShape="1">
            <a:gsLst>
              <a:gs pos="0">
                <a:srgbClr val="FFC979"/>
              </a:gs>
              <a:gs pos="50000">
                <a:schemeClr val="bg1"/>
              </a:gs>
              <a:gs pos="100000">
                <a:srgbClr val="FFC979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979"/>
            </a:extrusionClr>
            <a:contourClr>
              <a:srgbClr val="FFC97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endParaRPr lang="en-US" altLang="en-US" i="1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20 Ba Trieu Street,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Ha Noi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February</a:t>
            </a:r>
            <a:r>
              <a:rPr lang="en-US" altLang="en-US" i="1" u="sng">
                <a:solidFill>
                  <a:srgbClr val="0000CC"/>
                </a:solidFill>
                <a:latin typeface=".VnVogue" panose="020B7200000000000000" pitchFamily="34" charset="0"/>
              </a:rPr>
              <a:t>11 </a:t>
            </a:r>
            <a:r>
              <a:rPr lang="en-US" altLang="en-US" i="1" baseline="30000">
                <a:solidFill>
                  <a:srgbClr val="0000CC"/>
                </a:solidFill>
                <a:latin typeface=".VnVogue" panose="020B7200000000000000" pitchFamily="34" charset="0"/>
              </a:rPr>
              <a:t>st </a:t>
            </a:r>
            <a:r>
              <a:rPr lang="en-US" altLang="en-US" i="1">
                <a:solidFill>
                  <a:srgbClr val="FF3300"/>
                </a:solidFill>
                <a:latin typeface=".VnVogue" panose="020B7200000000000000" pitchFamily="34" charset="0"/>
              </a:rPr>
              <a:t>( 11 </a:t>
            </a:r>
            <a:r>
              <a:rPr lang="en-US" altLang="en-US" i="1" baseline="30000">
                <a:solidFill>
                  <a:srgbClr val="FF3300"/>
                </a:solidFill>
                <a:latin typeface=".VnVogue" panose="020B7200000000000000" pitchFamily="34" charset="0"/>
              </a:rPr>
              <a:t>th </a:t>
            </a:r>
            <a:r>
              <a:rPr lang="en-US" altLang="en-US" i="1">
                <a:solidFill>
                  <a:srgbClr val="FF3300"/>
                </a:solidFill>
                <a:latin typeface=".VnVogue" panose="020B7200000000000000" pitchFamily="34" charset="0"/>
              </a:rPr>
              <a:t> )</a:t>
            </a: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 , 2009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Dear Peter</a:t>
            </a:r>
            <a:r>
              <a:rPr lang="en-US" altLang="en-US" i="1">
                <a:solidFill>
                  <a:srgbClr val="FF3300"/>
                </a:solidFill>
                <a:latin typeface=".VnVogue" panose="020B7200000000000000" pitchFamily="34" charset="0"/>
              </a:rPr>
              <a:t> </a:t>
            </a:r>
            <a:r>
              <a:rPr lang="en-US" altLang="en-US" i="1" u="sng">
                <a:solidFill>
                  <a:srgbClr val="0000CC"/>
                </a:solidFill>
                <a:latin typeface=".VnVogue" panose="020B7200000000000000" pitchFamily="34" charset="0"/>
              </a:rPr>
              <a:t>! </a:t>
            </a:r>
            <a:r>
              <a:rPr lang="en-US" altLang="en-US" i="1">
                <a:solidFill>
                  <a:srgbClr val="FF3300"/>
                </a:solidFill>
                <a:latin typeface=".VnVogue" panose="020B7200000000000000" pitchFamily="34" charset="0"/>
              </a:rPr>
              <a:t> ( , )</a:t>
            </a:r>
          </a:p>
          <a:p>
            <a:pPr eaLnBrk="1" hangingPunct="1">
              <a:defRPr/>
            </a:pPr>
            <a:r>
              <a:rPr lang="en-US" altLang="en-US" b="1" i="1" u="sng">
                <a:solidFill>
                  <a:srgbClr val="0000CC"/>
                </a:solidFill>
                <a:latin typeface=".VnVogue" panose="020B7200000000000000" pitchFamily="34" charset="0"/>
              </a:rPr>
              <a:t>Thank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s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 Thank )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 you for your letter, </a:t>
            </a:r>
            <a:r>
              <a:rPr lang="en-US" altLang="en-US" b="1" i="1" u="sng">
                <a:solidFill>
                  <a:srgbClr val="0000CC"/>
                </a:solidFill>
                <a:latin typeface=".VnVogue" panose="020B7200000000000000" pitchFamily="34" charset="0"/>
              </a:rPr>
              <a:t>I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I’m )</a:t>
            </a:r>
            <a:r>
              <a:rPr lang="en-US" altLang="en-US" b="1" i="1" u="sng">
                <a:solidFill>
                  <a:srgbClr val="FF3300"/>
                </a:solidFill>
                <a:latin typeface=".VnVogue" panose="020B7200000000000000" pitchFamily="34" charset="0"/>
              </a:rPr>
              <a:t> 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very glad to hear you had  a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 an )</a:t>
            </a:r>
            <a:r>
              <a:rPr lang="en-US" altLang="en-US" b="1" i="1" u="sng">
                <a:solidFill>
                  <a:srgbClr val="FF3300"/>
                </a:solidFill>
                <a:latin typeface=".VnVogue" panose="020B7200000000000000" pitchFamily="34" charset="0"/>
              </a:rPr>
              <a:t> 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enjoyable New Year vacation.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I </a:t>
            </a:r>
            <a:r>
              <a:rPr lang="en-US" altLang="en-US" b="1" i="1" u="sng">
                <a:solidFill>
                  <a:srgbClr val="0000CC"/>
                </a:solidFill>
                <a:latin typeface=".VnVogue" panose="020B7200000000000000" pitchFamily="34" charset="0"/>
              </a:rPr>
              <a:t>receive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 received )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my first semester report last week. I got good grades 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for all subjects except English. My English teacher asked me to 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improve it, especially speaking and writing. Can you show me how to study it well? I hope I’ll be better at this subject next semester.</a:t>
            </a:r>
          </a:p>
          <a:p>
            <a:pPr eaLnBrk="1" hangingPunct="1">
              <a:defRPr/>
            </a:pP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It is almost Tet. That’s the Lunar New Year Festival in Vietnam. Tonight, we’re </a:t>
            </a:r>
            <a:r>
              <a:rPr lang="en-US" altLang="en-US" b="1" i="1" u="sng">
                <a:solidFill>
                  <a:srgbClr val="0000CC"/>
                </a:solidFill>
                <a:latin typeface=".VnVogue" panose="020B7200000000000000" pitchFamily="34" charset="0"/>
              </a:rPr>
              <a:t>go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 going )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 to Nghe An – our home village by train and celebrate the festival with my grandparents. I’ll send you a postcard from there.</a:t>
            </a:r>
            <a:r>
              <a:rPr lang="en-US" altLang="en-US" b="1">
                <a:solidFill>
                  <a:srgbClr val="0000CC"/>
                </a:solidFill>
                <a:latin typeface=".VnVogue" panose="020B7200000000000000" pitchFamily="34" charset="0"/>
              </a:rPr>
              <a:t> </a:t>
            </a:r>
            <a:endParaRPr lang="en-US" altLang="en-US" b="1" i="1">
              <a:solidFill>
                <a:srgbClr val="0000CC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I’m looking forward to  </a:t>
            </a:r>
            <a:r>
              <a:rPr lang="en-US" altLang="en-US" b="1" i="1" u="sng">
                <a:solidFill>
                  <a:srgbClr val="0000CC"/>
                </a:solidFill>
                <a:latin typeface=".VnVogue" panose="020B7200000000000000" pitchFamily="34" charset="0"/>
              </a:rPr>
              <a:t>hear </a:t>
            </a:r>
            <a:r>
              <a:rPr lang="en-US" altLang="en-US" b="1" i="1">
                <a:solidFill>
                  <a:srgbClr val="FF3300"/>
                </a:solidFill>
                <a:latin typeface=".VnVogue" panose="020B7200000000000000" pitchFamily="34" charset="0"/>
              </a:rPr>
              <a:t>( hearing )</a:t>
            </a:r>
            <a:r>
              <a:rPr lang="en-US" altLang="en-US" b="1" i="1" u="sng">
                <a:solidFill>
                  <a:srgbClr val="FF3300"/>
                </a:solidFill>
                <a:latin typeface=".VnVogue" panose="020B7200000000000000" pitchFamily="34" charset="0"/>
              </a:rPr>
              <a:t> </a:t>
            </a:r>
            <a:r>
              <a:rPr lang="en-US" altLang="en-US" b="1" i="1">
                <a:solidFill>
                  <a:srgbClr val="0000CC"/>
                </a:solidFill>
                <a:latin typeface=".VnVogue" panose="020B7200000000000000" pitchFamily="34" charset="0"/>
              </a:rPr>
              <a:t>from you . 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Your friend,</a:t>
            </a:r>
          </a:p>
          <a:p>
            <a:pPr eaLnBrk="1" hangingPunct="1">
              <a:defRPr/>
            </a:pPr>
            <a:r>
              <a:rPr lang="en-US" altLang="en-US" i="1">
                <a:solidFill>
                  <a:srgbClr val="0000CC"/>
                </a:solidFill>
                <a:latin typeface=".VnVogue" panose="020B7200000000000000" pitchFamily="34" charset="0"/>
              </a:rPr>
              <a:t>Nam</a:t>
            </a:r>
          </a:p>
          <a:p>
            <a:pPr eaLnBrk="1" hangingPunct="1">
              <a:defRPr/>
            </a:pP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143000" y="91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724025" y="0"/>
            <a:ext cx="605948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Monotype corsivaH" pitchFamily="34" charset="0"/>
              </a:rPr>
              <a:t>Unit 5 – Study habits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abia" pitchFamily="34" charset="0"/>
              </a:rPr>
              <a:t>Lesson 5: Write</a:t>
            </a:r>
            <a:r>
              <a:rPr lang="en-US" altLang="en-US" sz="1800"/>
              <a:t>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76200" y="1219200"/>
            <a:ext cx="92471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1. </a:t>
            </a:r>
            <a:r>
              <a:rPr lang="en-US" altLang="en-US" sz="2400" b="1">
                <a:solidFill>
                  <a:srgbClr val="990000"/>
                </a:solidFill>
                <a:latin typeface="Times New Roman "/>
              </a:rPr>
              <a:t>Look at Hoa’s letter to Tim . She wrote it at the end of term.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 "/>
              </a:rPr>
              <a:t> Identify the sections. Label them with correct letter.</a:t>
            </a:r>
            <a:r>
              <a:rPr lang="en-US" altLang="en-US" sz="2400" b="1">
                <a:solidFill>
                  <a:srgbClr val="FF99FF"/>
                </a:solidFill>
                <a:latin typeface="Times New Roman "/>
              </a:rPr>
              <a:t>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* Vocabulary</a:t>
            </a:r>
            <a:r>
              <a:rPr lang="en-US" altLang="en-US" sz="1800"/>
              <a:t>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371600" y="3505200"/>
            <a:ext cx="354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enjoyable (adj):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371600" y="30480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(to) celebrate ( v )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1371600" y="25908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Lunar New year ( n )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1371600" y="3962400"/>
            <a:ext cx="292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- Mid Autumn Festival (n) 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2803525" y="2628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381000" y="4267200"/>
            <a:ext cx="1906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* </a:t>
            </a:r>
            <a:r>
              <a:rPr lang="en-US" altLang="en-US" sz="2400" b="1">
                <a:solidFill>
                  <a:srgbClr val="0000CC"/>
                </a:solidFill>
              </a:rPr>
              <a:t>Homework</a:t>
            </a:r>
          </a:p>
        </p:txBody>
      </p:sp>
      <p:sp>
        <p:nvSpPr>
          <p:cNvPr id="21515" name="Line 15"/>
          <p:cNvSpPr>
            <a:spLocks noChangeShapeType="1"/>
          </p:cNvSpPr>
          <p:nvPr/>
        </p:nvSpPr>
        <p:spPr bwMode="auto">
          <a:xfrm>
            <a:off x="2819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447800" y="4800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762000" y="4648200"/>
            <a:ext cx="84867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 "/>
              </a:rPr>
              <a:t>1 . Learn by heart all the new words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 "/>
              </a:rPr>
              <a:t>2 . Write a letter to your friends to tell them about your school report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 "/>
              </a:rPr>
              <a:t>3 . Prepare the next lesson – Language focus</a:t>
            </a:r>
            <a:r>
              <a:rPr lang="en-US" altLang="en-US" sz="2400">
                <a:latin typeface="Times New Roman 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86000" y="685800"/>
            <a:ext cx="4343400" cy="7112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solidFill>
                  <a:srgbClr val="FF3300"/>
                </a:solidFill>
                <a:latin typeface=".VnArabia" panose="020B7200000000000000" pitchFamily="34" charset="0"/>
              </a:rPr>
              <a:t>Red  </a:t>
            </a:r>
            <a:r>
              <a:rPr lang="en-US" altLang="en-US" sz="4000" b="1">
                <a:solidFill>
                  <a:schemeClr val="bg2"/>
                </a:solidFill>
                <a:latin typeface=".VnArabia" panose="020B7200000000000000" pitchFamily="34" charset="0"/>
              </a:rPr>
              <a:t>and </a:t>
            </a:r>
            <a:r>
              <a:rPr lang="en-US" altLang="en-US" sz="4000" b="1">
                <a:solidFill>
                  <a:srgbClr val="FF3300"/>
                </a:solidFill>
                <a:latin typeface=".VnArabia" panose="020B7200000000000000" pitchFamily="34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.VnArabia" panose="020B7200000000000000" pitchFamily="34" charset="0"/>
              </a:rPr>
              <a:t>Blue</a:t>
            </a:r>
          </a:p>
        </p:txBody>
      </p:sp>
      <p:pic>
        <p:nvPicPr>
          <p:cNvPr id="5123" name="Picture 1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5175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5125" name="AutoShape 13"/>
          <p:cNvSpPr>
            <a:spLocks noChangeArrowheads="1"/>
          </p:cNvSpPr>
          <p:nvPr/>
        </p:nvSpPr>
        <p:spPr bwMode="auto">
          <a:xfrm>
            <a:off x="0" y="1219200"/>
            <a:ext cx="2667000" cy="990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itchFamily="34" charset="0"/>
              </a:rPr>
              <a:t>LuËt ch¬i</a:t>
            </a: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0" y="2209800"/>
            <a:ext cx="107886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Cã 6 « sè , mçi « cã chøa 1 ch÷ c¸i . LÇn l­ît tõng thµnh viªn trong mçi ®éi ®­îc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quyÒn chän 1 « sè . Hai nhãm ph¶i nhanh chãng ®Æt 1 c©u tiÕng Anh b¾t ®Çu b»ng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ch÷ c¸i ®ã . Nhãm nµo l¾c chu«ng tr­íc th× giµnh quyÒn tr¶ lêi . NÕu lµ « mµu ®á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tr¶ lêi ®óng  ®­îc 2 l¸ cê  , Tr¶ lêi ®óng « mµu xanh ®­îc 1 l¸ cê . Tr¶ lêi sai kh«ng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®­îc th­ëng vµ quyÒn ch¬i thuéc vÒ ®éi b¹n . KÕt thóc trß ch¬i , ®éi nµo ®­îc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nhiÒu cê h¬n sÏ th¾ng cuéc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4572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1</a:t>
            </a:r>
          </a:p>
        </p:txBody>
      </p:sp>
      <p:sp>
        <p:nvSpPr>
          <p:cNvPr id="5128" name="Text Box 17"/>
          <p:cNvSpPr txBox="1">
            <a:spLocks noChangeArrowheads="1"/>
          </p:cNvSpPr>
          <p:nvPr/>
        </p:nvSpPr>
        <p:spPr bwMode="auto">
          <a:xfrm>
            <a:off x="2879725" y="4533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18288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2</a:t>
            </a: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32004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3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45720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4</a:t>
            </a: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59436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5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7315200" y="4495800"/>
            <a:ext cx="1295400" cy="1600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6</a:t>
            </a:r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457200" y="4495800"/>
            <a:ext cx="1295400" cy="1600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L</a:t>
            </a:r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1828800" y="4495800"/>
            <a:ext cx="1295400" cy="1600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E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3200400" y="4495800"/>
            <a:ext cx="1295400" cy="1600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T</a:t>
            </a: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4572000" y="4495800"/>
            <a:ext cx="1295400" cy="1600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T</a:t>
            </a: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5943600" y="4495800"/>
            <a:ext cx="1295400" cy="16002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E</a:t>
            </a: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7315200" y="4495800"/>
            <a:ext cx="1295400" cy="16002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.VnTime" pitchFamily="34" charset="0"/>
              </a:rPr>
              <a:t>R</a:t>
            </a:r>
          </a:p>
        </p:txBody>
      </p:sp>
      <p:sp>
        <p:nvSpPr>
          <p:cNvPr id="5140" name="Text Box 47"/>
          <p:cNvSpPr txBox="1">
            <a:spLocks noChangeArrowheads="1"/>
          </p:cNvSpPr>
          <p:nvPr/>
        </p:nvSpPr>
        <p:spPr bwMode="auto">
          <a:xfrm>
            <a:off x="3184525" y="1485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5141" name="Picture 48" descr="Scal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952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2"/>
                  </p:tgtEl>
                </p:cond>
              </p:nextCondLst>
            </p:seq>
          </p:childTnLst>
        </p:cTn>
      </p:par>
    </p:tnLst>
    <p:bldLst>
      <p:bldP spid="51216" grpId="0" animBg="1"/>
      <p:bldP spid="51228" grpId="0" animBg="1"/>
      <p:bldP spid="51229" grpId="0" animBg="1"/>
      <p:bldP spid="51230" grpId="0" animBg="1"/>
      <p:bldP spid="51231" grpId="0" animBg="1"/>
      <p:bldP spid="51232" grpId="0" animBg="1"/>
      <p:bldP spid="51240" grpId="0" animBg="1"/>
      <p:bldP spid="51242" grpId="0" animBg="1"/>
      <p:bldP spid="51243" grpId="0" animBg="1"/>
      <p:bldP spid="51244" grpId="0" animBg="1"/>
      <p:bldP spid="51245" grpId="0" animBg="1"/>
      <p:bldP spid="512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24025" y="0"/>
            <a:ext cx="605948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Monotype corsivaH" pitchFamily="34" charset="0"/>
              </a:rPr>
              <a:t>Unit 5 – Study habits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Arabia" pitchFamily="34" charset="0"/>
              </a:rPr>
              <a:t>Lesson 5: Write</a:t>
            </a:r>
            <a:r>
              <a:rPr lang="en-US" altLang="en-US" sz="1800"/>
              <a:t>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6090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1 . Look at </a:t>
            </a:r>
            <a:r>
              <a:rPr lang="en-US" altLang="en-US" sz="2400" b="1">
                <a:solidFill>
                  <a:srgbClr val="990000"/>
                </a:solidFill>
                <a:latin typeface="Times New Roman "/>
              </a:rPr>
              <a:t>Hoa’s </a:t>
            </a:r>
            <a:r>
              <a:rPr lang="en-US" altLang="en-US" sz="2400" b="1">
                <a:solidFill>
                  <a:srgbClr val="990000"/>
                </a:solidFill>
              </a:rPr>
              <a:t>letter to Tim . She wrote it at the end of term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 Identify the sections . Label them with correct letter .</a:t>
            </a:r>
            <a:r>
              <a:rPr lang="en-US" altLang="en-US" sz="2400" b="1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* Vocabulary</a:t>
            </a:r>
            <a:r>
              <a:rPr lang="en-US" altLang="en-US" sz="1800"/>
              <a:t>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31925" y="2857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8600" y="3581400"/>
            <a:ext cx="3541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- enjoyable (adj):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28600" y="3048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- (to) celebrate ( v )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28600" y="2590800"/>
            <a:ext cx="3449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- Lunar New Year ( n )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228600" y="4114800"/>
            <a:ext cx="4416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- Mid - Autumn Festival ( n ) 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4937125" y="4510088"/>
            <a:ext cx="273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5394325" y="2324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74" name="Picture 18" descr="new_year_brough9_4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6" name="Picture 2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819400" cy="213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2247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CC"/>
                </a:solidFill>
              </a:rPr>
              <a:t>Happy Lunar New Year !</a:t>
            </a: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4327525" y="5829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7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895600" cy="2057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724025" y="0"/>
            <a:ext cx="6059488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.VnMonotype corsivaH" pitchFamily="34" charset="0"/>
              </a:rPr>
              <a:t>Unit 5 – Study habits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0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6" grpId="0"/>
      <p:bldP spid="70667" grpId="0"/>
      <p:bldP spid="70671" grpId="0"/>
      <p:bldP spid="7067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3429000"/>
            <a:ext cx="3352800" cy="46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Mid Autumn Festival </a:t>
            </a:r>
            <a:endParaRPr lang="en-US" altLang="en-US" sz="2400" b="1" i="1">
              <a:solidFill>
                <a:srgbClr val="0000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90800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ew_year_brough9_4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800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514600"/>
            <a:ext cx="1527175" cy="46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enjoyable 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90600" y="1600200"/>
            <a:ext cx="2339975" cy="5286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</a:rPr>
              <a:t> (to) celebrate 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990600" y="4343400"/>
            <a:ext cx="2455863" cy="46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Lunar New Year  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324600" y="304800"/>
            <a:ext cx="2667000" cy="528638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thó vÞ, thÝch thó 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886200" y="3733800"/>
            <a:ext cx="236220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3276600" y="1676400"/>
            <a:ext cx="3048000" cy="28194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3352800" y="1828800"/>
            <a:ext cx="3124200" cy="21336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1524000" y="0"/>
            <a:ext cx="2209800" cy="6858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000" i="1">
                <a:solidFill>
                  <a:srgbClr val="9900CC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800" i="1">
                <a:solidFill>
                  <a:srgbClr val="9900CC"/>
                </a:solidFill>
                <a:cs typeface="Times New Roman" panose="02020603050405020304" pitchFamily="18" charset="0"/>
              </a:rPr>
              <a:t>“Matching ”</a:t>
            </a:r>
            <a:r>
              <a:rPr lang="en-US" altLang="en-US" sz="4000" b="1" i="1">
                <a:solidFill>
                  <a:srgbClr val="9900CC"/>
                </a:solidFill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182" name="Picture 1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667000" cy="20177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3048000" y="609600"/>
            <a:ext cx="31242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152400" y="914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0" y="762000"/>
            <a:ext cx="589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</a:rPr>
              <a:t>Match each picture or VietNamese word with its English word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762000" y="2359025"/>
            <a:ext cx="7162800" cy="2514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  <a:contourClr>
              <a:srgbClr val="66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lnSpc>
                <a:spcPct val="165000"/>
              </a:lnSpc>
              <a:defRPr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A. Body of the letter</a:t>
            </a:r>
            <a:endParaRPr lang="en-US" altLang="en-US" sz="2400">
              <a:solidFill>
                <a:srgbClr val="0000FF"/>
              </a:solidFill>
            </a:endParaRPr>
          </a:p>
          <a:p>
            <a:pPr>
              <a:lnSpc>
                <a:spcPct val="165000"/>
              </a:lnSpc>
              <a:defRPr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B. Heading- writer’s address and the date.</a:t>
            </a:r>
            <a:endParaRPr lang="en-US" altLang="en-US" sz="2400">
              <a:solidFill>
                <a:srgbClr val="0000FF"/>
              </a:solidFill>
            </a:endParaRPr>
          </a:p>
          <a:p>
            <a:pPr>
              <a:lnSpc>
                <a:spcPct val="165000"/>
              </a:lnSpc>
              <a:defRPr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C. Closing- Your friend/ Regards/ Love.</a:t>
            </a:r>
            <a:endParaRPr lang="en-US" altLang="en-US" sz="2400">
              <a:solidFill>
                <a:srgbClr val="0000FF"/>
              </a:solidFill>
            </a:endParaRPr>
          </a:p>
          <a:p>
            <a:pPr>
              <a:lnSpc>
                <a:spcPct val="165000"/>
              </a:lnSpc>
              <a:defRPr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D. Opening- Dear ……..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914400" y="762000"/>
            <a:ext cx="7620000" cy="528638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>
                <a:solidFill>
                  <a:srgbClr val="FF3300"/>
                </a:solidFill>
              </a:rPr>
              <a:t>II. Put these parts of the letter in the right order </a:t>
            </a:r>
          </a:p>
        </p:txBody>
      </p:sp>
      <p:pic>
        <p:nvPicPr>
          <p:cNvPr id="8196" name="Picture 4" descr="tiere1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736725" y="530701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981075" y="2054225"/>
            <a:ext cx="6858000" cy="396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66800" y="685800"/>
            <a:ext cx="3914775" cy="588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III. Checking Ordering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474788" y="4279900"/>
            <a:ext cx="5983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4- C. Closing- Your friend/ Regards/ Love.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447800" y="2133600"/>
            <a:ext cx="561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1- B. Heading- writer’s address and the date.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360488" y="2755900"/>
            <a:ext cx="353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2- D. Opening- Dear ……..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404938" y="3441700"/>
            <a:ext cx="43767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3- A. Body of the letter</a:t>
            </a:r>
          </a:p>
        </p:txBody>
      </p:sp>
      <p:pic>
        <p:nvPicPr>
          <p:cNvPr id="9224" name="Picture 8" descr="0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914400" y="0"/>
            <a:ext cx="7162800" cy="6858000"/>
            <a:chOff x="624" y="288"/>
            <a:chExt cx="4368" cy="4032"/>
          </a:xfrm>
        </p:grpSpPr>
        <p:pic>
          <p:nvPicPr>
            <p:cNvPr id="10251" name="Picture 3" descr="8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B7339"/>
                </a:clrFrom>
                <a:clrTo>
                  <a:srgbClr val="6B7339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88"/>
              <a:ext cx="4368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1200" y="480"/>
              <a:ext cx="3216" cy="3504"/>
            </a:xfrm>
            <a:prstGeom prst="rect">
              <a:avLst/>
            </a:prstGeom>
            <a:noFill/>
            <a:ln w="22225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3" name="Line 5"/>
            <p:cNvSpPr>
              <a:spLocks noChangeShapeType="1"/>
            </p:cNvSpPr>
            <p:nvPr/>
          </p:nvSpPr>
          <p:spPr bwMode="auto">
            <a:xfrm>
              <a:off x="1200" y="1344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6"/>
            <p:cNvSpPr>
              <a:spLocks noChangeShapeType="1"/>
            </p:cNvSpPr>
            <p:nvPr/>
          </p:nvSpPr>
          <p:spPr bwMode="auto">
            <a:xfrm>
              <a:off x="1200" y="1632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7"/>
            <p:cNvSpPr>
              <a:spLocks noChangeShapeType="1"/>
            </p:cNvSpPr>
            <p:nvPr/>
          </p:nvSpPr>
          <p:spPr bwMode="auto">
            <a:xfrm>
              <a:off x="1200" y="1920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>
              <a:off x="1200" y="2208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200" y="2496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1200" y="2784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200" y="3072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1200" y="3360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>
              <a:off x="1200" y="3648"/>
              <a:ext cx="3216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2057400" y="1219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1676400" y="42672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.VnArabia" pitchFamily="34" charset="0"/>
            </a:endParaRPr>
          </a:p>
        </p:txBody>
      </p:sp>
      <p:sp>
        <p:nvSpPr>
          <p:cNvPr id="10245" name="WordArt 31"/>
          <p:cNvSpPr>
            <a:spLocks noChangeArrowheads="1" noChangeShapeType="1" noTextEdit="1"/>
          </p:cNvSpPr>
          <p:nvPr/>
        </p:nvSpPr>
        <p:spPr bwMode="auto">
          <a:xfrm>
            <a:off x="1828800" y="990600"/>
            <a:ext cx="527685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UniverseH"/>
              </a:rPr>
              <a:t>truc binh secondary school </a:t>
            </a:r>
          </a:p>
        </p:txBody>
      </p:sp>
      <p:sp>
        <p:nvSpPr>
          <p:cNvPr id="10246" name="Text Box 33"/>
          <p:cNvSpPr txBox="1">
            <a:spLocks noChangeArrowheads="1"/>
          </p:cNvSpPr>
          <p:nvPr/>
        </p:nvSpPr>
        <p:spPr bwMode="auto">
          <a:xfrm>
            <a:off x="3200400" y="167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AutoShape 34"/>
          <p:cNvSpPr>
            <a:spLocks noChangeArrowheads="1"/>
          </p:cNvSpPr>
          <p:nvPr/>
        </p:nvSpPr>
        <p:spPr bwMode="auto">
          <a:xfrm>
            <a:off x="2057400" y="1828800"/>
            <a:ext cx="5105400" cy="1371600"/>
          </a:xfrm>
          <a:prstGeom prst="irregularSeal1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 write letters together</a:t>
            </a:r>
          </a:p>
        </p:txBody>
      </p:sp>
      <p:sp>
        <p:nvSpPr>
          <p:cNvPr id="10248" name="Text Box 36"/>
          <p:cNvSpPr txBox="1">
            <a:spLocks noChangeArrowheads="1"/>
          </p:cNvSpPr>
          <p:nvPr/>
        </p:nvSpPr>
        <p:spPr bwMode="auto">
          <a:xfrm>
            <a:off x="7070725" y="5676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9" name="Picture 37" descr="0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38"/>
          <p:cNvSpPr txBox="1">
            <a:spLocks noChangeArrowheads="1"/>
          </p:cNvSpPr>
          <p:nvPr/>
        </p:nvSpPr>
        <p:spPr bwMode="auto">
          <a:xfrm>
            <a:off x="1828800" y="3276600"/>
            <a:ext cx="614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LuËt ch¬i : Chia líp thµnh 2 nhãm . Mçi nhãm ®­îc cung cÊp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mét bøc th­ nh­ng bøc th­ ®ã ®· bÞ c¾t thµnh nhiÒu phÇn kh¸c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nhau . Hai nhãm sÏ th¶o luËn trong 3 phót s¾p xÕp l¹i c¸c phÇn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Cña bøc th­ theo ®óng trËt tù t¹o thµnh bøc th­ hoµn chØnh . Sau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®ã tõng thµnh viªn trong mçi ®éi lªn b¶ng ghÐp . Nhãm nµo ghÐp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®óng nhÊt vµ nhanh nhÊt sÏ th¾ng cuéc . 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02239 -0.00139 C 0.0335 -0.00208 0.04496 -0.00903 0.05538 -0.01088 C 0.06319 -0.01134 0.0783 -0.00602 0.08489 -0.00648 C 0.09444 -0.00741 0.10347 -0.00949 0.12083 -0.01042 L 0.13038 -0.08171 L 0.14687 0.00301 L 0.16232 -0.00995 L 0.17534 -0.01389 L 0.20764 -0.01343 C 0.22205 -0.01528 0.23385 -0.02222 0.24843 -0.02546 C 0.25347 -0.02616 0.26284 -0.02731 0.27048 -0.02685 C 0.28159 -0.02616 0.28871 -0.02014 0.29132 -0.01991 C 0.29548 -0.01875 0.30468 -0.02083 0.31007 -0.02014 L 0.31805 -0.01944 L 0.33281 -0.02037 " pathEditMode="relative" rAng="-154006" ptsTypes="FfffFFFFFffffFFF">
                                      <p:cBhvr>
                                        <p:cTn id="6" dur="2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 rot="271123">
            <a:off x="2027238" y="528638"/>
            <a:ext cx="5997575" cy="6546850"/>
          </a:xfrm>
          <a:prstGeom prst="rect">
            <a:avLst/>
          </a:prstGeom>
          <a:gradFill rotWithShape="1">
            <a:gsLst>
              <a:gs pos="0">
                <a:srgbClr val="FFC979"/>
              </a:gs>
              <a:gs pos="50000">
                <a:schemeClr val="bg1"/>
              </a:gs>
              <a:gs pos="100000">
                <a:srgbClr val="FFC979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979"/>
            </a:extrusionClr>
            <a:contourClr>
              <a:srgbClr val="FFC97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endParaRPr lang="en-US" altLang="en-US" i="1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20 Ba Trieu Street, </a:t>
            </a: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Ha Noi </a:t>
            </a: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February 5th , 2009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Dear Peter,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i="1">
                <a:latin typeface=".VnVogue" panose="020B7200000000000000" pitchFamily="34" charset="0"/>
              </a:rPr>
              <a:t>Thank you for your letter, I’m very glad to hear you had an enjoyable New Year vacation.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I received my first semester report last week. I got good grades for all subjects except English. My English teacher asked me to improve it, especially speaking and writing. Can you show me how to study it well? I hope I’ll be better at this subject next semester.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It is almost Tet. That’s the Lunar New Year Festival in Vietnam. Tonight, we’re going to Nghe An – our home village by train and celebrate the festival with my grandparents. I’ll send you a postcard from there.</a:t>
            </a:r>
            <a:r>
              <a:rPr lang="en-US" altLang="en-US">
                <a:latin typeface=".VnVogue" panose="020B7200000000000000" pitchFamily="34" charset="0"/>
              </a:rPr>
              <a:t> 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latin typeface=".VnVogue" panose="020B7200000000000000" pitchFamily="34" charset="0"/>
              </a:rPr>
              <a:t>Write soon to me and tell all your news</a:t>
            </a:r>
            <a:r>
              <a:rPr lang="en-US" altLang="en-US">
                <a:latin typeface=".VnVogue" panose="020B7200000000000000" pitchFamily="34" charset="0"/>
              </a:rPr>
              <a:t> </a:t>
            </a: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.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Your friend,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Nam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 rot="271123">
            <a:off x="1981200" y="457200"/>
            <a:ext cx="5997575" cy="6546850"/>
          </a:xfrm>
          <a:prstGeom prst="rect">
            <a:avLst/>
          </a:prstGeom>
          <a:gradFill rotWithShape="1">
            <a:gsLst>
              <a:gs pos="0">
                <a:srgbClr val="FFC979"/>
              </a:gs>
              <a:gs pos="50000">
                <a:schemeClr val="bg1"/>
              </a:gs>
              <a:gs pos="100000">
                <a:srgbClr val="FFC979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979"/>
            </a:extrusionClr>
            <a:contourClr>
              <a:srgbClr val="FFC97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endParaRPr lang="en-US" altLang="en-US" i="1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20 Ba Trieu Street, </a:t>
            </a: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Ha Noi </a:t>
            </a: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February 5th , 2009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Dear Peter,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i="1">
                <a:latin typeface=".VnVogue" panose="020B7200000000000000" pitchFamily="34" charset="0"/>
              </a:rPr>
              <a:t>Thank you for your letter, I’m very glad to hear you had an enjoyable New Year vacation.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I received my first semester report last week. I got good grades for all subjects except English. My English teacher asked me to improve it, especially speaking and writing. Can you show me how to study it well? I hope I’ll be better at this subject next semester.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defRPr/>
            </a:pPr>
            <a:r>
              <a:rPr lang="en-US" altLang="en-US" i="1">
                <a:latin typeface=".VnVogue" panose="020B7200000000000000" pitchFamily="34" charset="0"/>
              </a:rPr>
              <a:t>It is almost Tet. That’s the Lunar New Year Festival in Vietnam. Tonight, we’re going to Nghe An – our home village by train and celebrate the festival with my grandparents. I’ll send you a postcard from there.</a:t>
            </a:r>
            <a:r>
              <a:rPr lang="en-US" altLang="en-US">
                <a:latin typeface=".VnVogue" panose="020B7200000000000000" pitchFamily="34" charset="0"/>
              </a:rPr>
              <a:t> </a:t>
            </a: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latin typeface=".VnVogue" panose="020B7200000000000000" pitchFamily="34" charset="0"/>
              </a:rPr>
              <a:t>Write soon to me and tell all your news</a:t>
            </a:r>
            <a:r>
              <a:rPr lang="en-US" altLang="en-US">
                <a:latin typeface=".VnVogue" panose="020B7200000000000000" pitchFamily="34" charset="0"/>
              </a:rPr>
              <a:t> </a:t>
            </a: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.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Your friend,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altLang="en-US" i="1">
                <a:solidFill>
                  <a:srgbClr val="0000FF"/>
                </a:solidFill>
                <a:latin typeface=".VnVogue" panose="020B7200000000000000" pitchFamily="34" charset="0"/>
              </a:rPr>
              <a:t>Nam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i="1">
              <a:solidFill>
                <a:srgbClr val="0000FF"/>
              </a:solidFill>
              <a:latin typeface=".VnVogue" panose="020B7200000000000000" pitchFamily="34" charset="0"/>
            </a:endParaRPr>
          </a:p>
        </p:txBody>
      </p:sp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 rot="933722">
            <a:off x="5195888" y="730250"/>
            <a:ext cx="3267075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4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RevueH"/>
              </a:rPr>
              <a:t>Correct letter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271123">
            <a:off x="609600" y="457200"/>
            <a:ext cx="7620000" cy="6040438"/>
          </a:xfrm>
          <a:prstGeom prst="rect">
            <a:avLst/>
          </a:prstGeom>
          <a:solidFill>
            <a:srgbClr val="99FF66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66"/>
            </a:extrusionClr>
            <a:contourClr>
              <a:srgbClr val="99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12 Tran Hung Dao 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Ha Noi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February 10, 200…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1800" b="1" i="1">
              <a:solidFill>
                <a:srgbClr val="0000CC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   Dear Tim,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Thanks for your letter. I’m pleased to hear you had an enjoyable Christmas vacation.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We received our first semester report a few days ago. I got good grades for Science, English and History, but my math result was poor. My math teacher asked me to spend more time on it. I must study harder next semester.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It is almost Tet. That’s the Lunar New Year Festival in Viet Nam. I think I told you about it in my last letter. We’re going to Hue tonight to celebrate the festival with my grandmother. I’ll send you a postcard from there.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Write soon and tell me all your news.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     Regards,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</a:rPr>
              <a:t>       Hoa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i="1">
              <a:solidFill>
                <a:srgbClr val="0000CC"/>
              </a:solidFill>
            </a:endParaRPr>
          </a:p>
        </p:txBody>
      </p:sp>
      <p:pic>
        <p:nvPicPr>
          <p:cNvPr id="12291" name="Picture 3" descr="ani-wrea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43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juletr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1076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julklok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ulku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5000"/>
            <a:ext cx="942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ulkugl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advent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43650"/>
            <a:ext cx="1752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xmas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2895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julmand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1057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n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4599">
            <a:off x="6477000" y="0"/>
            <a:ext cx="22209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AutoShape 12"/>
          <p:cNvSpPr>
            <a:spLocks/>
          </p:cNvSpPr>
          <p:nvPr/>
        </p:nvSpPr>
        <p:spPr bwMode="auto">
          <a:xfrm>
            <a:off x="762000" y="6096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89" name="AutoShape 13"/>
          <p:cNvSpPr>
            <a:spLocks/>
          </p:cNvSpPr>
          <p:nvPr/>
        </p:nvSpPr>
        <p:spPr bwMode="auto">
          <a:xfrm>
            <a:off x="838200" y="1676400"/>
            <a:ext cx="76200" cy="304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90" name="AutoShape 14"/>
          <p:cNvSpPr>
            <a:spLocks/>
          </p:cNvSpPr>
          <p:nvPr/>
        </p:nvSpPr>
        <p:spPr bwMode="auto">
          <a:xfrm>
            <a:off x="609600" y="22098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91" name="AutoShape 15"/>
          <p:cNvSpPr>
            <a:spLocks/>
          </p:cNvSpPr>
          <p:nvPr/>
        </p:nvSpPr>
        <p:spPr bwMode="auto">
          <a:xfrm>
            <a:off x="685800" y="51054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-152400" y="6858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Heading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0" y="3352800"/>
            <a:ext cx="661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Body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-92075" y="5219700"/>
            <a:ext cx="88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Closing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-92075" y="1638300"/>
            <a:ext cx="96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Opening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2" grpId="0"/>
      <p:bldP spid="101394" grpId="0"/>
      <p:bldP spid="101396" grpId="0"/>
      <p:bldP spid="1013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2082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.VnTime</vt:lpstr>
      <vt:lpstr>Arial</vt:lpstr>
      <vt:lpstr>Calibri</vt:lpstr>
      <vt:lpstr>Comic Sans MS</vt:lpstr>
      <vt:lpstr>.VnArabia</vt:lpstr>
      <vt:lpstr>.VnMonotype corsivaH</vt:lpstr>
      <vt:lpstr>Times New Roman </vt:lpstr>
      <vt:lpstr>Times New Roman</vt:lpstr>
      <vt:lpstr>Wingdings</vt:lpstr>
      <vt:lpstr>.VnVogue</vt:lpstr>
      <vt:lpstr>.VnArial</vt:lpstr>
      <vt:lpstr>Default Design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DGC</dc:creator>
  <cp:lastModifiedBy>ADMIN</cp:lastModifiedBy>
  <cp:revision>242</cp:revision>
  <dcterms:created xsi:type="dcterms:W3CDTF">2007-11-05T01:41:18Z</dcterms:created>
  <dcterms:modified xsi:type="dcterms:W3CDTF">2022-08-02T03:13:57Z</dcterms:modified>
</cp:coreProperties>
</file>