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3"/>
  </p:notesMasterIdLst>
  <p:sldIdLst>
    <p:sldId id="344" r:id="rId2"/>
    <p:sldId id="336" r:id="rId3"/>
    <p:sldId id="304" r:id="rId4"/>
    <p:sldId id="305" r:id="rId5"/>
    <p:sldId id="306" r:id="rId6"/>
    <p:sldId id="330" r:id="rId7"/>
    <p:sldId id="334" r:id="rId8"/>
    <p:sldId id="311" r:id="rId9"/>
    <p:sldId id="301" r:id="rId10"/>
    <p:sldId id="302" r:id="rId11"/>
    <p:sldId id="292" r:id="rId12"/>
    <p:sldId id="337" r:id="rId13"/>
    <p:sldId id="309" r:id="rId14"/>
    <p:sldId id="310" r:id="rId15"/>
    <p:sldId id="339" r:id="rId16"/>
    <p:sldId id="338" r:id="rId17"/>
    <p:sldId id="340" r:id="rId18"/>
    <p:sldId id="341" r:id="rId19"/>
    <p:sldId id="342" r:id="rId20"/>
    <p:sldId id="343" r:id="rId21"/>
    <p:sldId id="286" r:id="rId22"/>
  </p:sldIdLst>
  <p:sldSz cx="9144000" cy="6858000" type="screen4x3"/>
  <p:notesSz cx="700405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7C80"/>
    <a:srgbClr val="FF3300"/>
    <a:srgbClr val="FFCC66"/>
    <a:srgbClr val="FFCCCC"/>
    <a:srgbClr val="0000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2" autoAdjust="0"/>
    <p:restoredTop sz="94660"/>
  </p:normalViewPr>
  <p:slideViewPr>
    <p:cSldViewPr>
      <p:cViewPr varScale="1">
        <p:scale>
          <a:sx n="83" d="100"/>
          <a:sy n="83" d="100"/>
        </p:scale>
        <p:origin x="139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6038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185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8F2AEE1-1337-4332-B559-32AE41ED4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04E7E-B959-4540-AEE4-5E14C1790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281042"/>
      </p:ext>
    </p:extLst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D9D81-88D1-4419-9E32-A2A708E0DD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953869"/>
      </p:ext>
    </p:extLst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E8150-3BA4-4541-9DD5-CF79DEE2C3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796788"/>
      </p:ext>
    </p:extLst>
  </p:cSld>
  <p:clrMapOvr>
    <a:masterClrMapping/>
  </p:clrMapOvr>
  <p:transition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2EE45-247F-46C8-8453-22488B8057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632872"/>
      </p:ext>
    </p:extLst>
  </p:cSld>
  <p:clrMapOvr>
    <a:masterClrMapping/>
  </p:clrMapOvr>
  <p:transition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A4AAB-A6B8-424B-AD39-A605873B04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970547"/>
      </p:ext>
    </p:extLst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D4D64-06B2-48E0-8E53-3C093CEE8A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6374201"/>
      </p:ext>
    </p:extLst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2D4D4-5329-4BE5-9B33-E386D9C3CA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849002"/>
      </p:ext>
    </p:extLst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27C48-CE8C-40B3-9488-6A479439FD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575399"/>
      </p:ext>
    </p:extLst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DB1D2-E504-4D01-A7E0-9079F81F20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200876"/>
      </p:ext>
    </p:extLst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EEC3E-AE84-49BF-A578-55B7C6A99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940044"/>
      </p:ext>
    </p:extLst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8C49F-FBDC-4613-BEFA-5E1954BE6E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894196"/>
      </p:ext>
    </p:extLst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B9F3-762C-4A3B-B245-F35011F9E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467110"/>
      </p:ext>
    </p:extLst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A330C-3DA0-4824-BBEF-A987404A0E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512462"/>
      </p:ext>
    </p:extLst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09DF577-49B7-4AA3-9B1F-3DE6BE14E8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>
    <p:pull dir="r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MY-DOC\Thi-GV8\Speak\Speak-04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MY-DOC\Thi-GV8\Speak\Speak-02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 descr="20150513_1634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2" descr="blumen-pflanzen14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538663"/>
            <a:ext cx="2057400" cy="228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3" descr="blumen-pflanzen14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2963"/>
            <a:ext cx="1981200" cy="220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2" descr="thank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BBD523A6-379D-49B1-A655-7E80D0AEEAC4}"/>
              </a:ext>
            </a:extLst>
          </p:cNvPr>
          <p:cNvSpPr txBox="1">
            <a:spLocks/>
          </p:cNvSpPr>
          <p:nvPr/>
        </p:nvSpPr>
        <p:spPr>
          <a:xfrm>
            <a:off x="1635125" y="1182688"/>
            <a:ext cx="5299075" cy="56991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2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BINH KHANH SECONDARY SCHOOL</a:t>
            </a:r>
            <a:endParaRPr lang="en-SG" sz="225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64" t="5455" r="16727" b="2908"/>
          <a:stretch>
            <a:fillRect/>
          </a:stretch>
        </p:blipFill>
        <p:spPr bwMode="auto">
          <a:xfrm>
            <a:off x="3251200" y="4324350"/>
            <a:ext cx="19304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558088" cy="14319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III. Commands and requests in reported speech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4582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000099"/>
                </a:solidFill>
              </a:rPr>
              <a:t>S + asked/ told + O + (not) to infinitive</a:t>
            </a:r>
          </a:p>
        </p:txBody>
      </p:sp>
      <p:sp>
        <p:nvSpPr>
          <p:cNvPr id="35845" name="Freeform 5"/>
          <p:cNvSpPr>
            <a:spLocks/>
          </p:cNvSpPr>
          <p:nvPr/>
        </p:nvSpPr>
        <p:spPr bwMode="auto">
          <a:xfrm>
            <a:off x="0" y="1752600"/>
            <a:ext cx="8915400" cy="1476375"/>
          </a:xfrm>
          <a:custGeom>
            <a:avLst/>
            <a:gdLst>
              <a:gd name="T0" fmla="*/ 0 w 4848"/>
              <a:gd name="T1" fmla="*/ 2147483646 h 672"/>
              <a:gd name="T2" fmla="*/ 0 w 4848"/>
              <a:gd name="T3" fmla="*/ 0 h 672"/>
              <a:gd name="T4" fmla="*/ 2147483646 w 4848"/>
              <a:gd name="T5" fmla="*/ 0 h 672"/>
              <a:gd name="T6" fmla="*/ 2147483646 w 4848"/>
              <a:gd name="T7" fmla="*/ 2147483646 h 672"/>
              <a:gd name="T8" fmla="*/ 0 w 4848"/>
              <a:gd name="T9" fmla="*/ 2147483646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8"/>
              <a:gd name="T16" fmla="*/ 0 h 672"/>
              <a:gd name="T17" fmla="*/ 4848 w 4848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8" h="672">
                <a:moveTo>
                  <a:pt x="0" y="672"/>
                </a:moveTo>
                <a:lnTo>
                  <a:pt x="0" y="0"/>
                </a:lnTo>
                <a:lnTo>
                  <a:pt x="4848" y="0"/>
                </a:lnTo>
                <a:lnTo>
                  <a:pt x="4848" y="672"/>
                </a:lnTo>
                <a:lnTo>
                  <a:pt x="0" y="672"/>
                </a:lnTo>
                <a:close/>
              </a:path>
            </a:pathLst>
          </a:custGeom>
          <a:noFill/>
          <a:ln w="57150" cmpd="sng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533400" y="3810000"/>
            <a:ext cx="5562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She asked me open the book.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57200" y="4868863"/>
            <a:ext cx="624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She asked me not to talk in class.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  <p:bldP spid="358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403860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spcBef>
                <a:spcPct val="80000"/>
              </a:spcBef>
              <a:buFontTx/>
              <a:buNone/>
            </a:pPr>
            <a:r>
              <a:rPr lang="en-US" altLang="en-US" sz="3000" smtClean="0">
                <a:solidFill>
                  <a:srgbClr val="0000FF"/>
                </a:solidFill>
              </a:rPr>
              <a:t>a/ “Please </a:t>
            </a:r>
            <a:r>
              <a:rPr lang="en-US" altLang="en-US" sz="3000" u="sng" smtClean="0">
                <a:solidFill>
                  <a:srgbClr val="FF0000"/>
                </a:solidFill>
              </a:rPr>
              <a:t>wait</a:t>
            </a:r>
            <a:r>
              <a:rPr lang="en-US" altLang="en-US" sz="3000" smtClean="0">
                <a:solidFill>
                  <a:srgbClr val="0000FF"/>
                </a:solidFill>
              </a:rPr>
              <a:t> for </a:t>
            </a:r>
            <a:r>
              <a:rPr lang="en-US" altLang="en-US" sz="3000" u="sng" smtClean="0">
                <a:solidFill>
                  <a:srgbClr val="FF0000"/>
                </a:solidFill>
              </a:rPr>
              <a:t>me</a:t>
            </a:r>
            <a:r>
              <a:rPr lang="en-US" altLang="en-US" sz="3000" smtClean="0">
                <a:solidFill>
                  <a:srgbClr val="0000FF"/>
                </a:solidFill>
              </a:rPr>
              <a:t> outside</a:t>
            </a:r>
            <a:r>
              <a:rPr lang="en-US" altLang="en-US" sz="3000" smtClean="0">
                <a:solidFill>
                  <a:srgbClr val="FF0000"/>
                </a:solidFill>
              </a:rPr>
              <a:t> </a:t>
            </a:r>
            <a:r>
              <a:rPr lang="en-US" altLang="en-US" sz="3000" u="sng" smtClean="0">
                <a:solidFill>
                  <a:srgbClr val="FF0000"/>
                </a:solidFill>
              </a:rPr>
              <a:t>my</a:t>
            </a:r>
            <a:r>
              <a:rPr lang="en-US" altLang="en-US" sz="3000" smtClean="0">
                <a:solidFill>
                  <a:srgbClr val="0000FF"/>
                </a:solidFill>
              </a:rPr>
              <a:t> office.”</a:t>
            </a:r>
          </a:p>
          <a:p>
            <a:pPr marL="609600" indent="-609600" eaLnBrk="1" hangingPunct="1">
              <a:lnSpc>
                <a:spcPct val="110000"/>
              </a:lnSpc>
              <a:spcBef>
                <a:spcPct val="80000"/>
              </a:spcBef>
              <a:buFontTx/>
              <a:buNone/>
            </a:pPr>
            <a:r>
              <a:rPr lang="en-US" altLang="en-US" sz="3000" smtClean="0">
                <a:solidFill>
                  <a:srgbClr val="0000FF"/>
                </a:solidFill>
              </a:rPr>
              <a:t>b/ “Please </a:t>
            </a:r>
            <a:r>
              <a:rPr lang="en-US" altLang="en-US" sz="3000" u="sng" smtClean="0">
                <a:solidFill>
                  <a:srgbClr val="FF0000"/>
                </a:solidFill>
              </a:rPr>
              <a:t>give</a:t>
            </a:r>
            <a:r>
              <a:rPr lang="en-US" altLang="en-US" sz="3000" smtClean="0">
                <a:solidFill>
                  <a:srgbClr val="FF0000"/>
                </a:solidFill>
              </a:rPr>
              <a:t> </a:t>
            </a:r>
            <a:r>
              <a:rPr lang="en-US" altLang="en-US" sz="3000" u="sng" smtClean="0">
                <a:solidFill>
                  <a:srgbClr val="FF0000"/>
                </a:solidFill>
              </a:rPr>
              <a:t>Tim</a:t>
            </a:r>
            <a:r>
              <a:rPr lang="en-US" altLang="en-US" sz="3000" smtClean="0">
                <a:solidFill>
                  <a:srgbClr val="FF0000"/>
                </a:solidFill>
              </a:rPr>
              <a:t> </a:t>
            </a:r>
            <a:r>
              <a:rPr lang="en-US" altLang="en-US" sz="3000" u="sng" smtClean="0">
                <a:solidFill>
                  <a:srgbClr val="FF0000"/>
                </a:solidFill>
              </a:rPr>
              <a:t>his</a:t>
            </a:r>
            <a:r>
              <a:rPr lang="en-US" altLang="en-US" sz="3000" smtClean="0">
                <a:solidFill>
                  <a:srgbClr val="0000FF"/>
                </a:solidFill>
              </a:rPr>
              <a:t> report card for this semester”.</a:t>
            </a:r>
          </a:p>
          <a:p>
            <a:pPr marL="609600" indent="-609600" eaLnBrk="1" hangingPunct="1">
              <a:lnSpc>
                <a:spcPct val="110000"/>
              </a:lnSpc>
              <a:spcBef>
                <a:spcPct val="80000"/>
              </a:spcBef>
              <a:buFontTx/>
              <a:buNone/>
            </a:pPr>
            <a:r>
              <a:rPr lang="en-US" altLang="en-US" sz="3000" smtClean="0">
                <a:solidFill>
                  <a:srgbClr val="0000FF"/>
                </a:solidFill>
              </a:rPr>
              <a:t>c/ Can you </a:t>
            </a:r>
            <a:r>
              <a:rPr lang="en-US" altLang="en-US" sz="3000" u="sng" smtClean="0">
                <a:solidFill>
                  <a:srgbClr val="FF0000"/>
                </a:solidFill>
              </a:rPr>
              <a:t>help</a:t>
            </a:r>
            <a:r>
              <a:rPr lang="en-US" altLang="en-US" sz="3000" smtClean="0">
                <a:solidFill>
                  <a:srgbClr val="FF0000"/>
                </a:solidFill>
              </a:rPr>
              <a:t> </a:t>
            </a:r>
            <a:r>
              <a:rPr lang="en-US" altLang="en-US" sz="3000" u="sng" smtClean="0">
                <a:solidFill>
                  <a:srgbClr val="FF0000"/>
                </a:solidFill>
              </a:rPr>
              <a:t>Tim</a:t>
            </a:r>
            <a:r>
              <a:rPr lang="en-US" altLang="en-US" sz="3000" smtClean="0">
                <a:solidFill>
                  <a:srgbClr val="0000FF"/>
                </a:solidFill>
              </a:rPr>
              <a:t> with </a:t>
            </a:r>
            <a:r>
              <a:rPr lang="en-US" altLang="en-US" sz="3000" u="sng" smtClean="0">
                <a:solidFill>
                  <a:srgbClr val="FF0000"/>
                </a:solidFill>
              </a:rPr>
              <a:t>his</a:t>
            </a:r>
            <a:r>
              <a:rPr lang="en-US" altLang="en-US" sz="3000" smtClean="0">
                <a:solidFill>
                  <a:srgbClr val="0000FF"/>
                </a:solidFill>
              </a:rPr>
              <a:t> Spanish pronunciation?”</a:t>
            </a:r>
          </a:p>
          <a:p>
            <a:pPr marL="609600" indent="-609600" eaLnBrk="1" hangingPunct="1">
              <a:lnSpc>
                <a:spcPct val="110000"/>
              </a:lnSpc>
              <a:spcBef>
                <a:spcPct val="80000"/>
              </a:spcBef>
              <a:buFontTx/>
              <a:buNone/>
            </a:pPr>
            <a:r>
              <a:rPr lang="en-US" altLang="en-US" sz="3000" smtClean="0">
                <a:solidFill>
                  <a:srgbClr val="0000FF"/>
                </a:solidFill>
              </a:rPr>
              <a:t>d/ Can you </a:t>
            </a:r>
            <a:r>
              <a:rPr lang="en-US" altLang="en-US" sz="3000" u="sng" smtClean="0">
                <a:solidFill>
                  <a:srgbClr val="FF0000"/>
                </a:solidFill>
              </a:rPr>
              <a:t>meet</a:t>
            </a:r>
            <a:r>
              <a:rPr lang="en-US" altLang="en-US" sz="3000" smtClean="0">
                <a:solidFill>
                  <a:srgbClr val="FF0000"/>
                </a:solidFill>
              </a:rPr>
              <a:t> </a:t>
            </a:r>
            <a:r>
              <a:rPr lang="en-US" altLang="en-US" sz="3000" u="sng" smtClean="0">
                <a:solidFill>
                  <a:srgbClr val="FF0000"/>
                </a:solidFill>
              </a:rPr>
              <a:t>me</a:t>
            </a:r>
            <a:r>
              <a:rPr lang="en-US" altLang="en-US" sz="3000" smtClean="0">
                <a:solidFill>
                  <a:srgbClr val="0000FF"/>
                </a:solidFill>
              </a:rPr>
              <a:t> next week?”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-152400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3. Suppose you are Tim’s mother. Report Miss Jackson’s commands and requests</a:t>
            </a:r>
            <a:r>
              <a:rPr lang="en-US" sz="3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 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838200" y="129540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</a:rPr>
              <a:t>S + asked/ told+ O + ( not) to infinitive</a:t>
            </a:r>
          </a:p>
        </p:txBody>
      </p:sp>
      <p:sp>
        <p:nvSpPr>
          <p:cNvPr id="13317" name="Freeform 6"/>
          <p:cNvSpPr>
            <a:spLocks/>
          </p:cNvSpPr>
          <p:nvPr/>
        </p:nvSpPr>
        <p:spPr bwMode="auto">
          <a:xfrm>
            <a:off x="609600" y="1143000"/>
            <a:ext cx="8305800" cy="838200"/>
          </a:xfrm>
          <a:custGeom>
            <a:avLst/>
            <a:gdLst>
              <a:gd name="T0" fmla="*/ 0 w 4848"/>
              <a:gd name="T1" fmla="*/ 1045504821 h 672"/>
              <a:gd name="T2" fmla="*/ 0 w 4848"/>
              <a:gd name="T3" fmla="*/ 0 h 672"/>
              <a:gd name="T4" fmla="*/ 2147483646 w 4848"/>
              <a:gd name="T5" fmla="*/ 0 h 672"/>
              <a:gd name="T6" fmla="*/ 2147483646 w 4848"/>
              <a:gd name="T7" fmla="*/ 1045504821 h 672"/>
              <a:gd name="T8" fmla="*/ 0 w 4848"/>
              <a:gd name="T9" fmla="*/ 1045504821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8"/>
              <a:gd name="T16" fmla="*/ 0 h 672"/>
              <a:gd name="T17" fmla="*/ 4848 w 4848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8" h="672">
                <a:moveTo>
                  <a:pt x="0" y="672"/>
                </a:moveTo>
                <a:lnTo>
                  <a:pt x="0" y="0"/>
                </a:lnTo>
                <a:lnTo>
                  <a:pt x="4848" y="0"/>
                </a:lnTo>
                <a:lnTo>
                  <a:pt x="4848" y="672"/>
                </a:lnTo>
                <a:lnTo>
                  <a:pt x="0" y="672"/>
                </a:lnTo>
                <a:close/>
              </a:path>
            </a:pathLst>
          </a:custGeom>
          <a:noFill/>
          <a:ln w="57150" cmpd="sng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Text Box 10"/>
          <p:cNvSpPr txBox="1">
            <a:spLocks noChangeArrowheads="1"/>
          </p:cNvSpPr>
          <p:nvPr/>
        </p:nvSpPr>
        <p:spPr bwMode="auto">
          <a:xfrm>
            <a:off x="304800" y="54864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800" b="1">
              <a:latin typeface="VNI-Helve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0925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FF0000"/>
                </a:solidFill>
              </a:rPr>
              <a:t>Answers:</a:t>
            </a:r>
            <a:r>
              <a:rPr lang="en-US" altLang="en-US" sz="3200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70000"/>
              </a:spcBef>
              <a:buFontTx/>
              <a:buNone/>
            </a:pPr>
            <a:r>
              <a:rPr lang="en-US" altLang="en-US" sz="2800" b="1" smtClean="0">
                <a:solidFill>
                  <a:srgbClr val="0000FF"/>
                </a:solidFill>
              </a:rPr>
              <a:t>a. She asked / told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me</a:t>
            </a:r>
            <a:r>
              <a:rPr lang="en-US" altLang="en-US" sz="2800" b="1" smtClean="0">
                <a:solidFill>
                  <a:srgbClr val="0000FF"/>
                </a:solidFill>
              </a:rPr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to wait</a:t>
            </a:r>
            <a:r>
              <a:rPr lang="en-US" altLang="en-US" sz="2800" b="1" smtClean="0">
                <a:solidFill>
                  <a:srgbClr val="0000FF"/>
                </a:solidFill>
              </a:rPr>
              <a:t> for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her</a:t>
            </a:r>
            <a:r>
              <a:rPr lang="en-US" altLang="en-US" sz="2800" b="1" smtClean="0">
                <a:solidFill>
                  <a:srgbClr val="0000FF"/>
                </a:solidFill>
              </a:rPr>
              <a:t> outside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her</a:t>
            </a:r>
            <a:r>
              <a:rPr lang="en-US" altLang="en-US" sz="2800" b="1" smtClean="0">
                <a:solidFill>
                  <a:srgbClr val="0000FF"/>
                </a:solidFill>
              </a:rPr>
              <a:t> office.</a:t>
            </a:r>
          </a:p>
          <a:p>
            <a:pPr>
              <a:lnSpc>
                <a:spcPct val="150000"/>
              </a:lnSpc>
              <a:spcBef>
                <a:spcPct val="70000"/>
              </a:spcBef>
              <a:buFontTx/>
              <a:buNone/>
            </a:pPr>
            <a:r>
              <a:rPr lang="en-US" altLang="en-US" sz="2800" b="1" smtClean="0">
                <a:solidFill>
                  <a:srgbClr val="0000FF"/>
                </a:solidFill>
              </a:rPr>
              <a:t>b. She asked/ told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me</a:t>
            </a:r>
            <a:r>
              <a:rPr lang="en-US" altLang="en-US" sz="2800" b="1" smtClean="0">
                <a:solidFill>
                  <a:srgbClr val="0000FF"/>
                </a:solidFill>
              </a:rPr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to give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you</a:t>
            </a:r>
            <a:r>
              <a:rPr lang="en-US" altLang="en-US" sz="2800" b="1" smtClean="0">
                <a:solidFill>
                  <a:srgbClr val="FF0000"/>
                </a:solidFill>
              </a:rPr>
              <a:t>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your</a:t>
            </a:r>
            <a:r>
              <a:rPr lang="en-US" altLang="en-US" sz="2800" b="1" smtClean="0">
                <a:solidFill>
                  <a:srgbClr val="0000FF"/>
                </a:solidFill>
              </a:rPr>
              <a:t> report card this semester.</a:t>
            </a:r>
          </a:p>
          <a:p>
            <a:pPr>
              <a:lnSpc>
                <a:spcPct val="150000"/>
              </a:lnSpc>
              <a:spcBef>
                <a:spcPct val="70000"/>
              </a:spcBef>
              <a:buFontTx/>
              <a:buNone/>
            </a:pPr>
            <a:r>
              <a:rPr lang="en-US" altLang="en-US" sz="2800" b="1" smtClean="0">
                <a:solidFill>
                  <a:srgbClr val="0000FF"/>
                </a:solidFill>
              </a:rPr>
              <a:t>c. She asked / told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me</a:t>
            </a:r>
            <a:r>
              <a:rPr lang="en-US" altLang="en-US" sz="2800" b="1" smtClean="0">
                <a:solidFill>
                  <a:srgbClr val="0000FF"/>
                </a:solidFill>
              </a:rPr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to help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you</a:t>
            </a:r>
            <a:r>
              <a:rPr lang="en-US" altLang="en-US" sz="2800" b="1" smtClean="0">
                <a:solidFill>
                  <a:srgbClr val="0000FF"/>
                </a:solidFill>
              </a:rPr>
              <a:t> with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your</a:t>
            </a:r>
            <a:r>
              <a:rPr lang="en-US" altLang="en-US" sz="2800" b="1" smtClean="0">
                <a:solidFill>
                  <a:srgbClr val="0000FF"/>
                </a:solidFill>
              </a:rPr>
              <a:t> Spanish pronunciation.</a:t>
            </a:r>
          </a:p>
          <a:p>
            <a:pPr>
              <a:lnSpc>
                <a:spcPct val="150000"/>
              </a:lnSpc>
              <a:spcBef>
                <a:spcPct val="70000"/>
              </a:spcBef>
              <a:buFontTx/>
              <a:buNone/>
            </a:pPr>
            <a:r>
              <a:rPr lang="en-US" altLang="en-US" sz="2800" b="1" smtClean="0">
                <a:solidFill>
                  <a:srgbClr val="0000FF"/>
                </a:solidFill>
              </a:rPr>
              <a:t>d. She asked/ told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me</a:t>
            </a:r>
            <a:r>
              <a:rPr lang="en-US" altLang="en-US" sz="2800" b="1" smtClean="0">
                <a:solidFill>
                  <a:srgbClr val="FF0000"/>
                </a:solidFill>
              </a:rPr>
              <a:t> to meet </a:t>
            </a:r>
            <a:r>
              <a:rPr lang="en-US" altLang="en-US" sz="2800" b="1" u="sng" smtClean="0">
                <a:solidFill>
                  <a:srgbClr val="FF0000"/>
                </a:solidFill>
              </a:rPr>
              <a:t>her</a:t>
            </a:r>
            <a:r>
              <a:rPr lang="en-US" altLang="en-US" sz="2800" b="1" smtClean="0">
                <a:solidFill>
                  <a:srgbClr val="0000FF"/>
                </a:solidFill>
              </a:rPr>
              <a:t> next week.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endParaRPr lang="en-US" altLang="en-US" sz="2800" b="1" smtClean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Nguoi-01"/>
          <p:cNvPicPr>
            <a:picLocks noChangeAspect="1" noChangeArrowheads="1"/>
          </p:cNvPicPr>
          <p:nvPr/>
        </p:nvPicPr>
        <p:blipFill>
          <a:blip r:embed="rId3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44958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3" descr="Nguoi-02"/>
          <p:cNvPicPr>
            <a:picLocks noChangeAspect="1" noChangeArrowheads="1"/>
          </p:cNvPicPr>
          <p:nvPr/>
        </p:nvPicPr>
        <p:blipFill>
          <a:blip r:embed="rId4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581400"/>
            <a:ext cx="44958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876800" y="457200"/>
            <a:ext cx="4267200" cy="1681163"/>
            <a:chOff x="3072" y="333"/>
            <a:chExt cx="2304" cy="960"/>
          </a:xfrm>
        </p:grpSpPr>
        <p:sp>
          <p:nvSpPr>
            <p:cNvPr id="43013" name="Text Box 5"/>
            <p:cNvSpPr txBox="1">
              <a:spLocks noChangeArrowheads="1"/>
            </p:cNvSpPr>
            <p:nvPr/>
          </p:nvSpPr>
          <p:spPr bwMode="auto">
            <a:xfrm>
              <a:off x="3072" y="404"/>
              <a:ext cx="2304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“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Tim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should work harder on 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his 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Spanish pronunciation.”</a:t>
              </a:r>
            </a:p>
          </p:txBody>
        </p:sp>
        <p:sp>
          <p:nvSpPr>
            <p:cNvPr id="15374" name="AutoShape 7"/>
            <p:cNvSpPr>
              <a:spLocks noChangeArrowheads="1"/>
            </p:cNvSpPr>
            <p:nvPr/>
          </p:nvSpPr>
          <p:spPr bwMode="auto">
            <a:xfrm>
              <a:off x="3072" y="333"/>
              <a:ext cx="2304" cy="960"/>
            </a:xfrm>
            <a:prstGeom prst="wedgeRoundRectCallout">
              <a:avLst>
                <a:gd name="adj1" fmla="val -81856"/>
                <a:gd name="adj2" fmla="val 14375"/>
                <a:gd name="adj3" fmla="val 166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ahoma" panose="020B0604030504040204" pitchFamily="34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0" y="4038600"/>
            <a:ext cx="4579938" cy="1639888"/>
            <a:chOff x="91" y="2400"/>
            <a:chExt cx="2885" cy="894"/>
          </a:xfrm>
        </p:grpSpPr>
        <p:sp>
          <p:nvSpPr>
            <p:cNvPr id="43017" name="Text Box 9"/>
            <p:cNvSpPr txBox="1">
              <a:spLocks noChangeArrowheads="1"/>
            </p:cNvSpPr>
            <p:nvPr/>
          </p:nvSpPr>
          <p:spPr bwMode="auto">
            <a:xfrm>
              <a:off x="96" y="2448"/>
              <a:ext cx="2880" cy="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u="sng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Miss Jackson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said   </a:t>
              </a:r>
              <a:r>
                <a:rPr lang="en-US" sz="2400" b="1" u="sng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you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400" b="1" u="sng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should work harder on </a:t>
              </a:r>
              <a:r>
                <a:rPr lang="en-US" sz="2400" b="1" u="sng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your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400" b="1" u="sng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 Spanish pronunciation.</a:t>
              </a:r>
            </a:p>
          </p:txBody>
        </p:sp>
        <p:sp>
          <p:nvSpPr>
            <p:cNvPr id="15372" name="AutoShape 10"/>
            <p:cNvSpPr>
              <a:spLocks noChangeArrowheads="1"/>
            </p:cNvSpPr>
            <p:nvPr/>
          </p:nvSpPr>
          <p:spPr bwMode="auto">
            <a:xfrm>
              <a:off x="91" y="2400"/>
              <a:ext cx="2837" cy="864"/>
            </a:xfrm>
            <a:prstGeom prst="wedgeRoundRectCallout">
              <a:avLst>
                <a:gd name="adj1" fmla="val 70727"/>
                <a:gd name="adj2" fmla="val 27199"/>
                <a:gd name="adj3" fmla="val 166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ahoma" panose="020B0604030504040204" pitchFamily="34" charset="0"/>
              </a:endParaRPr>
            </a:p>
          </p:txBody>
        </p:sp>
      </p:grpSp>
      <p:pic>
        <p:nvPicPr>
          <p:cNvPr id="43022" name="Speak-04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15"/>
          <p:cNvSpPr txBox="1">
            <a:spLocks noChangeArrowheads="1"/>
          </p:cNvSpPr>
          <p:nvPr/>
        </p:nvSpPr>
        <p:spPr bwMode="auto">
          <a:xfrm>
            <a:off x="0" y="54864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800" b="1">
              <a:latin typeface="VNI-Helve" pitchFamily="2" charset="0"/>
            </a:endParaRP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533400" y="4495800"/>
            <a:ext cx="45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VNI-Helve" pitchFamily="2" charset="0"/>
              </a:rPr>
              <a:t>S1</a:t>
            </a: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2895600" y="4495800"/>
            <a:ext cx="45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b="1">
                <a:latin typeface="VNI-Helve" pitchFamily="2" charset="0"/>
              </a:rPr>
              <a:t>S2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2743200" y="41910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VNI-Helve" pitchFamily="2" charset="0"/>
              </a:rPr>
              <a:t> 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30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6931" fill="hold"/>
                                        <p:tgtEl>
                                          <p:spTgt spid="430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22"/>
                  </p:tgtEl>
                </p:cond>
              </p:nextCondLst>
            </p:seq>
            <p:audio>
              <p:cMediaNode vol="100000"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022"/>
                </p:tgtEl>
              </p:cMediaNode>
            </p:audio>
          </p:childTnLst>
        </p:cTn>
      </p:par>
    </p:tnLst>
    <p:bldLst>
      <p:bldP spid="43024" grpId="0"/>
      <p:bldP spid="43025" grpId="0"/>
      <p:bldP spid="430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76288" y="304800"/>
            <a:ext cx="75438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IV. Advice in reported speech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872663" cy="1524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b="1" smtClean="0">
                <a:solidFill>
                  <a:srgbClr val="0000FF"/>
                </a:solidFill>
              </a:rPr>
              <a:t>S</a:t>
            </a:r>
            <a:r>
              <a:rPr lang="en-US" altLang="en-US" b="1" baseline="-25000" smtClean="0">
                <a:solidFill>
                  <a:srgbClr val="0000FF"/>
                </a:solidFill>
              </a:rPr>
              <a:t>1</a:t>
            </a:r>
            <a:r>
              <a:rPr lang="en-US" altLang="en-US" b="1" smtClean="0">
                <a:solidFill>
                  <a:srgbClr val="0000FF"/>
                </a:solidFill>
              </a:rPr>
              <a:t>+ said/ told (that)+S</a:t>
            </a:r>
            <a:r>
              <a:rPr lang="en-US" altLang="en-US" b="1" baseline="-25000" smtClean="0">
                <a:solidFill>
                  <a:srgbClr val="0000FF"/>
                </a:solidFill>
              </a:rPr>
              <a:t>2</a:t>
            </a:r>
            <a:r>
              <a:rPr lang="en-US" altLang="en-US" b="1" smtClean="0">
                <a:solidFill>
                  <a:srgbClr val="0000FF"/>
                </a:solidFill>
              </a:rPr>
              <a:t>+ should+ V(infinitive)</a:t>
            </a:r>
          </a:p>
        </p:txBody>
      </p:sp>
      <p:sp>
        <p:nvSpPr>
          <p:cNvPr id="44036" name="Freeform 4"/>
          <p:cNvSpPr>
            <a:spLocks/>
          </p:cNvSpPr>
          <p:nvPr/>
        </p:nvSpPr>
        <p:spPr bwMode="auto">
          <a:xfrm>
            <a:off x="0" y="2057400"/>
            <a:ext cx="9144000" cy="2328863"/>
          </a:xfrm>
          <a:custGeom>
            <a:avLst/>
            <a:gdLst>
              <a:gd name="T0" fmla="*/ 0 w 4848"/>
              <a:gd name="T1" fmla="*/ 2147483646 h 672"/>
              <a:gd name="T2" fmla="*/ 0 w 4848"/>
              <a:gd name="T3" fmla="*/ 0 h 672"/>
              <a:gd name="T4" fmla="*/ 2147483646 w 4848"/>
              <a:gd name="T5" fmla="*/ 0 h 672"/>
              <a:gd name="T6" fmla="*/ 2147483646 w 4848"/>
              <a:gd name="T7" fmla="*/ 2147483646 h 672"/>
              <a:gd name="T8" fmla="*/ 0 w 4848"/>
              <a:gd name="T9" fmla="*/ 2147483646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8"/>
              <a:gd name="T16" fmla="*/ 0 h 672"/>
              <a:gd name="T17" fmla="*/ 4848 w 4848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8" h="672">
                <a:moveTo>
                  <a:pt x="0" y="672"/>
                </a:moveTo>
                <a:lnTo>
                  <a:pt x="0" y="0"/>
                </a:lnTo>
                <a:lnTo>
                  <a:pt x="4848" y="0"/>
                </a:lnTo>
                <a:lnTo>
                  <a:pt x="4848" y="672"/>
                </a:lnTo>
                <a:lnTo>
                  <a:pt x="0" y="672"/>
                </a:lnTo>
                <a:close/>
              </a:path>
            </a:pathLst>
          </a:custGeom>
          <a:noFill/>
          <a:ln w="57150" cmpd="sng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000">
                <a:latin typeface="Arial" charset="0"/>
                <a:cs typeface="Arial" charset="0"/>
              </a:rPr>
              <a:t> </a:t>
            </a:r>
            <a:r>
              <a:rPr lang="en-US" sz="300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r>
              <a:rPr lang="en-US" sz="3000">
                <a:latin typeface="Arial" charset="0"/>
                <a:cs typeface="Arial" charset="0"/>
              </a:rPr>
              <a:t>. </a:t>
            </a:r>
            <a:r>
              <a:rPr lang="en-US" sz="3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Suppose you are Tim’s mother.  Report Miss Jackson’s advice.</a:t>
            </a:r>
            <a:r>
              <a:rPr lang="en-US" sz="300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0" y="1447800"/>
            <a:ext cx="9296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a.“Tim should spend more time on Spanish pronunciation.”</a:t>
            </a:r>
            <a:endParaRPr lang="en-US" altLang="en-US" sz="2500" b="1"/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0" y="2286000"/>
            <a:ext cx="8458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b</a:t>
            </a:r>
            <a:r>
              <a:rPr lang="en-US" altLang="en-US" sz="2500" b="1"/>
              <a:t>. </a:t>
            </a:r>
            <a:r>
              <a:rPr lang="en-US" altLang="en-US" sz="2500" b="1">
                <a:solidFill>
                  <a:srgbClr val="0000FF"/>
                </a:solidFill>
              </a:rPr>
              <a:t>“Tim should practice speaking Spanish everyday”.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0" y="3124200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c.</a:t>
            </a:r>
            <a:r>
              <a:rPr lang="en-US" altLang="en-US" sz="2500" b="1"/>
              <a:t> </a:t>
            </a:r>
            <a:r>
              <a:rPr lang="en-US" altLang="en-US" sz="2500" b="1">
                <a:solidFill>
                  <a:srgbClr val="0000FF"/>
                </a:solidFill>
              </a:rPr>
              <a:t>“ Tim should listen to Spanish conversations on TV.”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0" y="4106863"/>
            <a:ext cx="9144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d</a:t>
            </a:r>
            <a:r>
              <a:rPr lang="en-US" altLang="en-US" sz="2500" b="1"/>
              <a:t>. </a:t>
            </a:r>
            <a:r>
              <a:rPr lang="en-US" altLang="en-US" sz="2500" b="1">
                <a:solidFill>
                  <a:srgbClr val="0000FF"/>
                </a:solidFill>
              </a:rPr>
              <a:t>“ Tim should practice reading aloud pasages in Spanish.”</a:t>
            </a:r>
          </a:p>
          <a:p>
            <a:pPr eaLnBrk="1" hangingPunct="1">
              <a:lnSpc>
                <a:spcPts val="1300"/>
              </a:lnSpc>
              <a:spcBef>
                <a:spcPct val="55000"/>
              </a:spcBef>
              <a:spcAft>
                <a:spcPct val="5000"/>
              </a:spcAft>
              <a:buFontTx/>
              <a:buNone/>
            </a:pPr>
            <a:r>
              <a:rPr lang="en-US" altLang="en-US" sz="2500" b="1"/>
              <a:t> 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0" y="5400675"/>
            <a:ext cx="9144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e.</a:t>
            </a:r>
            <a:r>
              <a:rPr lang="en-US" altLang="en-US" sz="2500" b="1"/>
              <a:t> </a:t>
            </a:r>
            <a:r>
              <a:rPr lang="en-US" altLang="en-US" sz="2500" b="1">
                <a:solidFill>
                  <a:srgbClr val="0000FF"/>
                </a:solidFill>
              </a:rPr>
              <a:t>“ Tim should use this dictionary to find out how to pronounce Spanish words.</a:t>
            </a:r>
          </a:p>
          <a:p>
            <a:pPr eaLnBrk="1" hangingPunct="1">
              <a:lnSpc>
                <a:spcPts val="1300"/>
              </a:lnSpc>
              <a:spcBef>
                <a:spcPct val="55000"/>
              </a:spcBef>
              <a:spcAft>
                <a:spcPct val="5000"/>
              </a:spcAft>
              <a:buFontTx/>
              <a:buNone/>
            </a:pPr>
            <a:endParaRPr lang="en-US" altLang="en-US" sz="2500" b="1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/>
      <p:bldP spid="111621" grpId="0"/>
      <p:bldP spid="111622" grpId="0"/>
      <p:bldP spid="111623" grpId="0"/>
      <p:bldP spid="111624" grpId="0"/>
      <p:bldP spid="1116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-228600" y="0"/>
            <a:ext cx="9372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* Answers:</a:t>
            </a:r>
            <a:r>
              <a:rPr lang="en-US" sz="3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 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0" y="1295400"/>
            <a:ext cx="91440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a. Miss Jackson said you should spend more time on Spanish pronunciation.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0" y="2438400"/>
            <a:ext cx="91440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b. Miss Jackson said you should practice speaking Spanish everyday.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0" y="3505200"/>
            <a:ext cx="89154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c. Miss Jackson said you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should listen to Spanish conversations on TV.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0" y="4419600"/>
            <a:ext cx="91440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d. Miss Jackson said you should practice reading aloud passages in Spanish.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0" y="5638800"/>
            <a:ext cx="9144000" cy="838200"/>
          </a:xfrm>
        </p:spPr>
        <p:txBody>
          <a:bodyPr/>
          <a:lstStyle/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 smtClean="0">
                <a:solidFill>
                  <a:srgbClr val="0000FF"/>
                </a:solidFill>
              </a:rPr>
              <a:t>e. Miss Jackson said you should use this dictionary to find out how to pronounce Spanish words.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6" grpId="0"/>
      <p:bldP spid="92167" grpId="0"/>
      <p:bldP spid="92168" grpId="0"/>
      <p:bldP spid="92169" grpId="0"/>
      <p:bldP spid="9217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81000" y="1752600"/>
            <a:ext cx="845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b.  “Open your mouth”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1524000"/>
          </a:xfrm>
          <a:noFill/>
        </p:spPr>
        <p:txBody>
          <a:bodyPr/>
          <a:lstStyle/>
          <a:p>
            <a:pPr eaLnBrk="1" hangingPunct="1"/>
            <a:r>
              <a:rPr lang="en-US" altLang="en-US" sz="3000" b="1" smtClean="0">
                <a:solidFill>
                  <a:srgbClr val="FF0000"/>
                </a:solidFill>
              </a:rPr>
              <a:t>You go to the doctor with your friend , ask and answer what the doctor told your friend</a:t>
            </a:r>
          </a:p>
        </p:txBody>
      </p:sp>
      <p:sp>
        <p:nvSpPr>
          <p:cNvPr id="112646" name="AutoShape 6"/>
          <p:cNvSpPr>
            <a:spLocks noChangeArrowheads="1"/>
          </p:cNvSpPr>
          <p:nvPr/>
        </p:nvSpPr>
        <p:spPr bwMode="auto">
          <a:xfrm>
            <a:off x="1066800" y="2778125"/>
            <a:ext cx="1905000" cy="346075"/>
          </a:xfrm>
          <a:prstGeom prst="rightArrow">
            <a:avLst>
              <a:gd name="adj1" fmla="val 50000"/>
              <a:gd name="adj2" fmla="val 137615"/>
            </a:avLst>
          </a:prstGeom>
          <a:solidFill>
            <a:srgbClr val="FF00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800" b="1">
              <a:solidFill>
                <a:srgbClr val="FFFF00"/>
              </a:solidFill>
            </a:endParaRP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2971800" y="2376488"/>
            <a:ext cx="5867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Doctor: ……………………………….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Your friend: What did she say?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You: She………………………………….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2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26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1000" y="1752600"/>
            <a:ext cx="84582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c. “Close your eyes.”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1524000"/>
          </a:xfrm>
          <a:noFill/>
        </p:spPr>
        <p:txBody>
          <a:bodyPr/>
          <a:lstStyle/>
          <a:p>
            <a:pPr eaLnBrk="1" hangingPunct="1"/>
            <a:r>
              <a:rPr lang="en-US" altLang="en-US" sz="3000" b="1" smtClean="0">
                <a:solidFill>
                  <a:srgbClr val="FF0000"/>
                </a:solidFill>
              </a:rPr>
              <a:t>You go to the doctor with your friend , ask and answer what the doctor told your friend</a:t>
            </a:r>
          </a:p>
        </p:txBody>
      </p:sp>
      <p:sp>
        <p:nvSpPr>
          <p:cNvPr id="113668" name="AutoShape 4"/>
          <p:cNvSpPr>
            <a:spLocks noChangeArrowheads="1"/>
          </p:cNvSpPr>
          <p:nvPr/>
        </p:nvSpPr>
        <p:spPr bwMode="auto">
          <a:xfrm>
            <a:off x="1066800" y="2778125"/>
            <a:ext cx="1905000" cy="346075"/>
          </a:xfrm>
          <a:prstGeom prst="rightArrow">
            <a:avLst>
              <a:gd name="adj1" fmla="val 50000"/>
              <a:gd name="adj2" fmla="val 137615"/>
            </a:avLst>
          </a:prstGeom>
          <a:solidFill>
            <a:srgbClr val="FF00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800" b="1">
              <a:solidFill>
                <a:srgbClr val="FFFF00"/>
              </a:solidFill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2971800" y="2376488"/>
            <a:ext cx="5867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Doctor: ……………………………….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Your friend: What did she say?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You: She………………………………….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81000" y="1752600"/>
            <a:ext cx="84582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d. “You should keep your body warm.”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1524000"/>
          </a:xfrm>
          <a:noFill/>
        </p:spPr>
        <p:txBody>
          <a:bodyPr/>
          <a:lstStyle/>
          <a:p>
            <a:pPr eaLnBrk="1" hangingPunct="1"/>
            <a:r>
              <a:rPr lang="en-US" altLang="en-US" sz="3000" b="1" smtClean="0">
                <a:solidFill>
                  <a:srgbClr val="FF0000"/>
                </a:solidFill>
              </a:rPr>
              <a:t>You go to the doctor with your friend , ask and answer what the doctor told your friend</a:t>
            </a: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762000" y="3463925"/>
            <a:ext cx="1905000" cy="346075"/>
          </a:xfrm>
          <a:prstGeom prst="rightArrow">
            <a:avLst>
              <a:gd name="adj1" fmla="val 50000"/>
              <a:gd name="adj2" fmla="val 137615"/>
            </a:avLst>
          </a:prstGeom>
          <a:solidFill>
            <a:srgbClr val="FF00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800" b="1">
              <a:solidFill>
                <a:srgbClr val="FFFF00"/>
              </a:solidFill>
            </a:endParaRP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2971800" y="2879725"/>
            <a:ext cx="5867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Doctor: ……………………………….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Your friend: What did she say?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You: She………………………………….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247650" y="228600"/>
            <a:ext cx="8763000" cy="1295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Change the adjectives into adverbs</a:t>
            </a:r>
            <a:endParaRPr 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05000" y="3200400"/>
            <a:ext cx="1752600" cy="519113"/>
            <a:chOff x="2343" y="1791"/>
            <a:chExt cx="920" cy="327"/>
          </a:xfrm>
        </p:grpSpPr>
        <p:sp>
          <p:nvSpPr>
            <p:cNvPr id="84996" name="Rectangle 4"/>
            <p:cNvSpPr>
              <a:spLocks noChangeArrowheads="1"/>
            </p:cNvSpPr>
            <p:nvPr/>
          </p:nvSpPr>
          <p:spPr bwMode="auto">
            <a:xfrm>
              <a:off x="2535" y="1791"/>
              <a:ext cx="72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badly</a:t>
              </a:r>
            </a:p>
          </p:txBody>
        </p:sp>
        <p:sp>
          <p:nvSpPr>
            <p:cNvPr id="4122" name="Line 5"/>
            <p:cNvSpPr>
              <a:spLocks noChangeShapeType="1"/>
            </p:cNvSpPr>
            <p:nvPr/>
          </p:nvSpPr>
          <p:spPr bwMode="auto">
            <a:xfrm>
              <a:off x="2343" y="1989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752600" y="1600200"/>
            <a:ext cx="1676400" cy="519113"/>
            <a:chOff x="2635" y="2799"/>
            <a:chExt cx="924" cy="327"/>
          </a:xfrm>
        </p:grpSpPr>
        <p:sp>
          <p:nvSpPr>
            <p:cNvPr id="84999" name="Rectangle 7"/>
            <p:cNvSpPr>
              <a:spLocks noChangeArrowheads="1"/>
            </p:cNvSpPr>
            <p:nvPr/>
          </p:nvSpPr>
          <p:spPr bwMode="auto">
            <a:xfrm>
              <a:off x="2827" y="2799"/>
              <a:ext cx="732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softly</a:t>
              </a:r>
            </a:p>
          </p:txBody>
        </p:sp>
        <p:sp>
          <p:nvSpPr>
            <p:cNvPr id="4120" name="Line 8"/>
            <p:cNvSpPr>
              <a:spLocks noChangeShapeType="1"/>
            </p:cNvSpPr>
            <p:nvPr/>
          </p:nvSpPr>
          <p:spPr bwMode="auto">
            <a:xfrm>
              <a:off x="2635" y="3006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286000" y="4662488"/>
            <a:ext cx="1371600" cy="519112"/>
            <a:chOff x="4171" y="2799"/>
            <a:chExt cx="702" cy="327"/>
          </a:xfrm>
        </p:grpSpPr>
        <p:sp>
          <p:nvSpPr>
            <p:cNvPr id="85002" name="Rectangle 10"/>
            <p:cNvSpPr>
              <a:spLocks noChangeArrowheads="1"/>
            </p:cNvSpPr>
            <p:nvPr/>
          </p:nvSpPr>
          <p:spPr bwMode="auto">
            <a:xfrm>
              <a:off x="4315" y="2799"/>
              <a:ext cx="55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 well</a:t>
              </a:r>
            </a:p>
          </p:txBody>
        </p:sp>
        <p:sp>
          <p:nvSpPr>
            <p:cNvPr id="4118" name="Line 11"/>
            <p:cNvSpPr>
              <a:spLocks noChangeShapeType="1"/>
            </p:cNvSpPr>
            <p:nvPr/>
          </p:nvSpPr>
          <p:spPr bwMode="auto">
            <a:xfrm>
              <a:off x="4171" y="3006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6172200" y="3200400"/>
            <a:ext cx="1371600" cy="519113"/>
            <a:chOff x="4762" y="1311"/>
            <a:chExt cx="674" cy="327"/>
          </a:xfrm>
        </p:grpSpPr>
        <p:sp>
          <p:nvSpPr>
            <p:cNvPr id="85005" name="Rectangle 13"/>
            <p:cNvSpPr>
              <a:spLocks noChangeArrowheads="1"/>
            </p:cNvSpPr>
            <p:nvPr/>
          </p:nvSpPr>
          <p:spPr bwMode="auto">
            <a:xfrm>
              <a:off x="4906" y="1311"/>
              <a:ext cx="53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 fast</a:t>
              </a:r>
            </a:p>
          </p:txBody>
        </p:sp>
        <p:sp>
          <p:nvSpPr>
            <p:cNvPr id="4116" name="Line 14"/>
            <p:cNvSpPr>
              <a:spLocks noChangeShapeType="1"/>
            </p:cNvSpPr>
            <p:nvPr/>
          </p:nvSpPr>
          <p:spPr bwMode="auto">
            <a:xfrm>
              <a:off x="4762" y="1518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6130925" y="1524000"/>
            <a:ext cx="1365250" cy="519113"/>
            <a:chOff x="4416" y="3743"/>
            <a:chExt cx="860" cy="327"/>
          </a:xfrm>
        </p:grpSpPr>
        <p:sp>
          <p:nvSpPr>
            <p:cNvPr id="85008" name="Rectangle 16"/>
            <p:cNvSpPr>
              <a:spLocks noChangeArrowheads="1"/>
            </p:cNvSpPr>
            <p:nvPr/>
          </p:nvSpPr>
          <p:spPr bwMode="auto">
            <a:xfrm>
              <a:off x="4586" y="3743"/>
              <a:ext cx="69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 hard</a:t>
              </a:r>
            </a:p>
          </p:txBody>
        </p:sp>
        <p:sp>
          <p:nvSpPr>
            <p:cNvPr id="4114" name="Line 17"/>
            <p:cNvSpPr>
              <a:spLocks noChangeShapeType="1"/>
            </p:cNvSpPr>
            <p:nvPr/>
          </p:nvSpPr>
          <p:spPr bwMode="auto">
            <a:xfrm>
              <a:off x="4416" y="3950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18" name="Text Box 26"/>
          <p:cNvSpPr txBox="1">
            <a:spLocks noChangeArrowheads="1"/>
          </p:cNvSpPr>
          <p:nvPr/>
        </p:nvSpPr>
        <p:spPr bwMode="auto">
          <a:xfrm>
            <a:off x="838200" y="16002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soft</a:t>
            </a:r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838200" y="3200400"/>
            <a:ext cx="1143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bad</a:t>
            </a:r>
          </a:p>
        </p:txBody>
      </p:sp>
      <p:sp>
        <p:nvSpPr>
          <p:cNvPr id="85020" name="Text Box 28"/>
          <p:cNvSpPr txBox="1">
            <a:spLocks noChangeArrowheads="1"/>
          </p:cNvSpPr>
          <p:nvPr/>
        </p:nvSpPr>
        <p:spPr bwMode="auto">
          <a:xfrm>
            <a:off x="4876800" y="1524000"/>
            <a:ext cx="1219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hard</a:t>
            </a:r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914400" y="4632325"/>
            <a:ext cx="1600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good</a:t>
            </a:r>
          </a:p>
        </p:txBody>
      </p:sp>
      <p:sp>
        <p:nvSpPr>
          <p:cNvPr id="85023" name="Text Box 31"/>
          <p:cNvSpPr txBox="1">
            <a:spLocks noChangeArrowheads="1"/>
          </p:cNvSpPr>
          <p:nvPr/>
        </p:nvSpPr>
        <p:spPr bwMode="auto">
          <a:xfrm>
            <a:off x="4953000" y="3108325"/>
            <a:ext cx="1752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fast</a:t>
            </a: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4876800" y="4479925"/>
            <a:ext cx="1752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careful</a:t>
            </a:r>
          </a:p>
        </p:txBody>
      </p: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6553200" y="4433888"/>
            <a:ext cx="2362200" cy="519112"/>
            <a:chOff x="4762" y="1311"/>
            <a:chExt cx="674" cy="327"/>
          </a:xfrm>
        </p:grpSpPr>
        <p:sp>
          <p:nvSpPr>
            <p:cNvPr id="85029" name="Rectangle 37"/>
            <p:cNvSpPr>
              <a:spLocks noChangeArrowheads="1"/>
            </p:cNvSpPr>
            <p:nvPr/>
          </p:nvSpPr>
          <p:spPr bwMode="auto">
            <a:xfrm>
              <a:off x="4906" y="1311"/>
              <a:ext cx="53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Helve" pitchFamily="2" charset="0"/>
                  <a:cs typeface="Arial" charset="0"/>
                </a:rPr>
                <a:t> carefully</a:t>
              </a:r>
            </a:p>
          </p:txBody>
        </p:sp>
        <p:sp>
          <p:nvSpPr>
            <p:cNvPr id="4112" name="Line 38"/>
            <p:cNvSpPr>
              <a:spLocks noChangeShapeType="1"/>
            </p:cNvSpPr>
            <p:nvPr/>
          </p:nvSpPr>
          <p:spPr bwMode="auto">
            <a:xfrm>
              <a:off x="4762" y="1518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5018" grpId="0"/>
      <p:bldP spid="85019" grpId="0"/>
      <p:bldP spid="85020" grpId="0"/>
      <p:bldP spid="85023" grpId="0"/>
      <p:bldP spid="850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81000" y="1752600"/>
            <a:ext cx="8458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e. “You should go to bed early.”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b="1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1524000"/>
          </a:xfrm>
          <a:noFill/>
        </p:spPr>
        <p:txBody>
          <a:bodyPr/>
          <a:lstStyle/>
          <a:p>
            <a:pPr eaLnBrk="1" hangingPunct="1"/>
            <a:r>
              <a:rPr lang="en-US" altLang="en-US" sz="3000" b="1" smtClean="0">
                <a:solidFill>
                  <a:srgbClr val="FF0000"/>
                </a:solidFill>
              </a:rPr>
              <a:t>You go to the doctor with your friend , ask and answer what the doctor told your friend</a:t>
            </a:r>
          </a:p>
        </p:txBody>
      </p:sp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762000" y="3463925"/>
            <a:ext cx="1905000" cy="346075"/>
          </a:xfrm>
          <a:prstGeom prst="rightArrow">
            <a:avLst>
              <a:gd name="adj1" fmla="val 50000"/>
              <a:gd name="adj2" fmla="val 137615"/>
            </a:avLst>
          </a:prstGeom>
          <a:solidFill>
            <a:srgbClr val="FF0000"/>
          </a:solidFill>
          <a:ln w="317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800" b="1">
              <a:solidFill>
                <a:srgbClr val="FFFF00"/>
              </a:solidFill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2971800" y="2879725"/>
            <a:ext cx="5867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Doctor: ……………………………….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Your friend: What did she say?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</a:rPr>
              <a:t>You: She………………………………….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5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5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5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76200"/>
            <a:ext cx="3505200" cy="12192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Homework</a:t>
            </a:r>
          </a:p>
        </p:txBody>
      </p:sp>
      <p:sp>
        <p:nvSpPr>
          <p:cNvPr id="15679" name="Rectangle 319"/>
          <p:cNvSpPr>
            <a:spLocks noChangeArrowheads="1"/>
          </p:cNvSpPr>
          <p:nvPr/>
        </p:nvSpPr>
        <p:spPr bwMode="auto">
          <a:xfrm>
            <a:off x="228600" y="1355725"/>
            <a:ext cx="89154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457200" algn="l"/>
              </a:tabLst>
              <a:defRPr/>
            </a:pPr>
            <a:r>
              <a:rPr lang="en-US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Redo all the exercises in the notebook.</a:t>
            </a:r>
          </a:p>
          <a:p>
            <a:pPr algn="just">
              <a:tabLst>
                <a:tab pos="457200" algn="l"/>
              </a:tabLst>
              <a:defRPr/>
            </a:pPr>
            <a:endParaRPr lang="en-US" sz="3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>
              <a:buFontTx/>
              <a:buChar char="•"/>
              <a:tabLst>
                <a:tab pos="457200" algn="l"/>
              </a:tabLst>
              <a:defRPr/>
            </a:pPr>
            <a:r>
              <a:rPr lang="en-US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Prepare: Unit 6: Getting Stared &amp; Listen and Read. </a:t>
            </a:r>
          </a:p>
          <a:p>
            <a:pPr algn="just">
              <a:tabLst>
                <a:tab pos="457200" algn="l"/>
              </a:tabLst>
              <a:defRPr/>
            </a:pPr>
            <a:r>
              <a:rPr lang="en-US" sz="3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</a:t>
            </a:r>
            <a:endParaRPr lang="en-US" sz="30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0"/>
            <a:ext cx="1981200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WordArt 6"/>
          <p:cNvSpPr>
            <a:spLocks noChangeArrowheads="1" noChangeShapeType="1" noTextEdit="1"/>
          </p:cNvSpPr>
          <p:nvPr/>
        </p:nvSpPr>
        <p:spPr bwMode="auto">
          <a:xfrm>
            <a:off x="533400" y="1752600"/>
            <a:ext cx="2895600" cy="638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solidFill>
                  <a:srgbClr val="000099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Unit 5:</a:t>
            </a:r>
          </a:p>
        </p:txBody>
      </p:sp>
      <p:sp>
        <p:nvSpPr>
          <p:cNvPr id="37895" name="WordArt 7"/>
          <p:cNvSpPr>
            <a:spLocks noChangeArrowheads="1" noChangeShapeType="1" noTextEdit="1"/>
          </p:cNvSpPr>
          <p:nvPr/>
        </p:nvSpPr>
        <p:spPr bwMode="auto">
          <a:xfrm>
            <a:off x="3657600" y="1524000"/>
            <a:ext cx="495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 panose="020B0A04020102020204" pitchFamily="34" charset="0"/>
              </a:rPr>
              <a:t>Study Habits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1676400" y="2895600"/>
            <a:ext cx="7239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Lesson 6: Language focus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I. Adverbs of manner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14400" y="1514475"/>
            <a:ext cx="71628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100000"/>
              </a:spcBef>
              <a:buFontTx/>
              <a:buAutoNum type="arabicPeriod"/>
            </a:pP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 She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 is a </a:t>
            </a: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slow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runner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.</a:t>
            </a:r>
          </a:p>
          <a:p>
            <a:pPr algn="just">
              <a:spcBef>
                <a:spcPct val="100000"/>
              </a:spcBef>
              <a:buFontTx/>
              <a:buAutoNum type="arabicPeriod"/>
            </a:pPr>
            <a:endParaRPr lang="en-US" altLang="en-US" sz="3600" b="1">
              <a:solidFill>
                <a:srgbClr val="000099"/>
              </a:solidFill>
              <a:latin typeface="Tahoma" panose="020B0604030504040204" pitchFamily="34" charset="0"/>
            </a:endParaRPr>
          </a:p>
          <a:p>
            <a:pPr algn="just">
              <a:spcBef>
                <a:spcPct val="100000"/>
              </a:spcBef>
              <a:buFontTx/>
              <a:buAutoNum type="arabicPeriod"/>
            </a:pP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She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runs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600" b="1" u="sng">
                <a:solidFill>
                  <a:srgbClr val="000099"/>
                </a:solidFill>
                <a:latin typeface="Tahoma" panose="020B0604030504040204" pitchFamily="34" charset="0"/>
              </a:rPr>
              <a:t>slowly</a:t>
            </a:r>
            <a:r>
              <a:rPr lang="en-US" altLang="en-US" sz="3600" b="1">
                <a:solidFill>
                  <a:srgbClr val="000099"/>
                </a:solidFill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800600" y="219392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Noun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2667000" y="44037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Verb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3810000" y="440372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Adverb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581400" y="2209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Adj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752600" y="4403725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S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1752600" y="2193925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Helve" pitchFamily="2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8" grpId="0"/>
      <p:bldP spid="38919" grpId="0"/>
      <p:bldP spid="38921" grpId="0"/>
      <p:bldP spid="38922" grpId="0"/>
      <p:bldP spid="38923" grpId="0"/>
      <p:bldP spid="389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575" y="1093788"/>
            <a:ext cx="6611938" cy="1192212"/>
          </a:xfrm>
          <a:ln w="28575">
            <a:solidFill>
              <a:srgbClr val="FF66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b="1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000099"/>
                </a:solidFill>
              </a:rPr>
              <a:t>S +  Verb + Adverb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31125" cy="788987"/>
          </a:xfrm>
          <a:noFill/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Adverbs of manner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1447800" y="2590800"/>
            <a:ext cx="7239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Thanh speaks English fluently.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1447800" y="3443288"/>
            <a:ext cx="518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My father drives carefully.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1447800" y="4205288"/>
            <a:ext cx="4876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How did you do the test?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>
                <a:solidFill>
                  <a:srgbClr val="0000FF"/>
                </a:solidFill>
              </a:rPr>
              <a:t>   I did the test very well.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  <p:bldP spid="39964" grpId="0"/>
      <p:bldP spid="39965" grpId="0"/>
      <p:bldP spid="399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730" name="Group 2"/>
          <p:cNvGraphicFramePr>
            <a:graphicFrameLocks noGrp="1"/>
          </p:cNvGraphicFramePr>
          <p:nvPr>
            <p:ph sz="half" idx="2"/>
          </p:nvPr>
        </p:nvGraphicFramePr>
        <p:xfrm>
          <a:off x="1828800" y="1143000"/>
          <a:ext cx="5181600" cy="533400"/>
        </p:xfrm>
        <a:graphic>
          <a:graphicData uri="http://schemas.openxmlformats.org/drawingml/2006/table">
            <a:tbl>
              <a:tblPr/>
              <a:tblGrid>
                <a:gridCol w="1036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08" name="Rectangle 16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686800" cy="5181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a/ Hoa: Does Mrs. Nga speak English?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    Lan: Oh,yes. She speaks English (0) _____.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b/ Hoa: Ba always gets excellent grades.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    Lan: That’s because he studies (1) _____.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c/ Hoa: That’s our bus!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    Lan: Run (2) _____ and we might catch it.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d/ Hoa: I’m very sorry. I know I behaved (3) _____.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    Lan: It’s all right.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e/ Hoa: I can’t hear you, Lan.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600" smtClean="0">
                <a:solidFill>
                  <a:srgbClr val="000099"/>
                </a:solidFill>
              </a:rPr>
              <a:t>    Lan: Sorry, but I’m speaking (4) _______ because I have a sore throat.</a:t>
            </a:r>
          </a:p>
        </p:txBody>
      </p:sp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76200" y="228600"/>
            <a:ext cx="8939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1. Complete the dialogues. Use the adverbs of manner in the box.</a:t>
            </a:r>
          </a:p>
        </p:txBody>
      </p:sp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4919663" y="1155700"/>
            <a:ext cx="1023937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badly</a:t>
            </a:r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1828800" y="1155700"/>
            <a:ext cx="1027113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softly</a:t>
            </a: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2971800" y="1155700"/>
            <a:ext cx="91440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well</a:t>
            </a:r>
          </a:p>
        </p:txBody>
      </p:sp>
      <p:sp>
        <p:nvSpPr>
          <p:cNvPr id="73750" name="Rectangle 22"/>
          <p:cNvSpPr>
            <a:spLocks noChangeArrowheads="1"/>
          </p:cNvSpPr>
          <p:nvPr/>
        </p:nvSpPr>
        <p:spPr bwMode="auto">
          <a:xfrm>
            <a:off x="3886200" y="1155700"/>
            <a:ext cx="99060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fast</a:t>
            </a:r>
          </a:p>
        </p:txBody>
      </p:sp>
      <p:sp>
        <p:nvSpPr>
          <p:cNvPr id="73751" name="Rectangle 23"/>
          <p:cNvSpPr>
            <a:spLocks noChangeArrowheads="1"/>
          </p:cNvSpPr>
          <p:nvPr/>
        </p:nvSpPr>
        <p:spPr bwMode="auto">
          <a:xfrm>
            <a:off x="6038850" y="1155700"/>
            <a:ext cx="89535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hard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.01457 C 0.14236 0.06752 0.28472 0.12093 0.34167 0.1428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37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83" y="64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139 C -0.00416 0.11815 -0.00815 0.23584 -0.00972 0.2830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37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" y="14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0.0111 C -0.04549 0.17688 -0.11164 0.36509 -0.13681 0.43676 C -0.16198 0.50844 -0.14653 0.46359 -0.13091 0.4185 " pathEditMode="relative" rAng="0" ptsTypes="aaA">
                                      <p:cBhvr>
                                        <p:cTn id="37" dur="20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49" y="25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59 0.00486 C 0.05608 0.22937 0.14792 0.45434 0.18525 0.5348 C 0.22275 0.61526 0.18716 0.49526 0.18768 0.48717 " pathEditMode="relative" rAng="0" ptsTypes="aaA">
                                      <p:cBhvr>
                                        <p:cTn id="41" dur="2000" fill="hold"/>
                                        <p:tgtEl>
                                          <p:spTgt spid="73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30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59 -1.56069E-6 C 0.17066 0.32046 0.32899 0.6326 0.39878 0.75977 C 0.46892 0.88786 0.42482 0.77226 0.42847 0.76162 C 0.43142 0.75214 0.42066 0.71214 0.41857 0.69942 " pathEditMode="relative" rAng="0" ptsTypes="aaaa">
                                      <p:cBhvr>
                                        <p:cTn id="45" dur="20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44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6" grpId="0"/>
      <p:bldP spid="73747" grpId="0"/>
      <p:bldP spid="73747" grpId="1"/>
      <p:bldP spid="73748" grpId="0"/>
      <p:bldP spid="73748" grpId="1"/>
      <p:bldP spid="73749" grpId="0"/>
      <p:bldP spid="73749" grpId="1"/>
      <p:bldP spid="73750" grpId="0"/>
      <p:bldP spid="73750" grpId="1"/>
      <p:bldP spid="73751" grpId="0"/>
      <p:bldP spid="7375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371600" y="1828800"/>
            <a:ext cx="670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99"/>
                </a:solidFill>
                <a:latin typeface="VNI-Helve" pitchFamily="2" charset="0"/>
              </a:rPr>
              <a:t>Eg:   Ngoc is tired.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1219200" y="3763963"/>
            <a:ext cx="70866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S + should + V( infinitive)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914400" y="2590800"/>
            <a:ext cx="5715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sym typeface="Symbol" panose="05050102010706020507" pitchFamily="18" charset="2"/>
              </a:rPr>
              <a:t> </a:t>
            </a:r>
            <a:r>
              <a:rPr lang="en-US" altLang="en-US" sz="3000" b="1" u="sng">
                <a:solidFill>
                  <a:srgbClr val="FF0000"/>
                </a:solidFill>
              </a:rPr>
              <a:t>She</a:t>
            </a:r>
            <a:r>
              <a:rPr lang="en-US" altLang="en-US" sz="3000" b="1">
                <a:solidFill>
                  <a:srgbClr val="FF0000"/>
                </a:solidFill>
              </a:rPr>
              <a:t> should </a:t>
            </a:r>
            <a:r>
              <a:rPr lang="en-US" altLang="en-US" sz="2400" b="1" u="sng">
                <a:solidFill>
                  <a:srgbClr val="FF0000"/>
                </a:solidFill>
              </a:rPr>
              <a:t>go</a:t>
            </a:r>
            <a:r>
              <a:rPr lang="en-US" altLang="en-US" sz="3000" b="1">
                <a:solidFill>
                  <a:srgbClr val="FF0000"/>
                </a:solidFill>
              </a:rPr>
              <a:t> to bed.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3657600" y="4784725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000" b="1">
              <a:latin typeface="VNI-Helve" pitchFamily="2" charset="0"/>
            </a:endParaRP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143000" y="5105400"/>
            <a:ext cx="5410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  <a:sym typeface="Wingdings" pitchFamily="2" charset="2"/>
              </a:rPr>
              <a:t> 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  <a:sym typeface="Wingdings" pitchFamily="2" charset="2"/>
              </a:rPr>
              <a:t>Give someone 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advice</a:t>
            </a:r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1524000" y="3048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99"/>
                </a:solidFill>
              </a:rPr>
              <a:t> S</a:t>
            </a:r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3352800" y="3124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99"/>
                </a:solidFill>
              </a:rPr>
              <a:t>V( infinitive)</a:t>
            </a:r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1447800" y="533400"/>
            <a:ext cx="51054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">
                <a:solidFill>
                  <a:srgbClr val="FF0000"/>
                </a:solidFill>
              </a:rPr>
              <a:t>II. Modal verb: </a:t>
            </a:r>
            <a:r>
              <a:rPr lang="en-US" altLang="en-US" sz="3500">
                <a:solidFill>
                  <a:schemeClr val="tx2"/>
                </a:solidFill>
              </a:rPr>
              <a:t>Should</a:t>
            </a:r>
          </a:p>
        </p:txBody>
      </p:sp>
      <p:sp>
        <p:nvSpPr>
          <p:cNvPr id="82968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762000" y="3684588"/>
            <a:ext cx="6611938" cy="1192212"/>
          </a:xfrm>
          <a:noFill/>
          <a:ln w="28575">
            <a:solidFill>
              <a:srgbClr val="FF66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b="1" smtClean="0"/>
          </a:p>
          <a:p>
            <a:pPr eaLnBrk="1" hangingPunct="1">
              <a:buFontTx/>
              <a:buNone/>
            </a:pPr>
            <a:endParaRPr lang="en-US" alt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9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9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50" grpId="0"/>
      <p:bldP spid="82951" grpId="0"/>
      <p:bldP spid="82954" grpId="0"/>
      <p:bldP spid="82956" grpId="0"/>
      <p:bldP spid="82959" grpId="0"/>
      <p:bldP spid="82960" grpId="0"/>
      <p:bldP spid="8296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5562600" y="685800"/>
            <a:ext cx="317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latin typeface="Tahoma" panose="020B0604030504040204" pitchFamily="34" charset="0"/>
              </a:rPr>
              <a:t>Miss Jackson</a:t>
            </a:r>
            <a:r>
              <a:rPr lang="en-US" altLang="en-US" sz="2800" b="1">
                <a:latin typeface="VNI-Helve" pitchFamily="2" charset="0"/>
              </a:rPr>
              <a:t> </a:t>
            </a: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990600" y="7620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latin typeface="Tahoma" panose="020B0604030504040204" pitchFamily="34" charset="0"/>
              </a:rPr>
              <a:t>Mrs. Blake</a:t>
            </a:r>
          </a:p>
        </p:txBody>
      </p:sp>
      <p:pic>
        <p:nvPicPr>
          <p:cNvPr id="10244" name="Picture 9" descr="Anh 8 -11"/>
          <p:cNvPicPr>
            <a:picLocks noChangeAspect="1" noChangeArrowheads="1"/>
          </p:cNvPicPr>
          <p:nvPr/>
        </p:nvPicPr>
        <p:blipFill>
          <a:blip r:embed="rId2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696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5" descr="Anh 8 -11"/>
          <p:cNvPicPr>
            <a:picLocks noChangeAspect="1" noChangeArrowheads="1"/>
          </p:cNvPicPr>
          <p:nvPr/>
        </p:nvPicPr>
        <p:blipFill>
          <a:blip r:embed="rId3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1163"/>
            <a:ext cx="4343400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876800" y="457200"/>
            <a:ext cx="4267200" cy="2438400"/>
            <a:chOff x="3072" y="288"/>
            <a:chExt cx="2400" cy="1248"/>
          </a:xfrm>
        </p:grpSpPr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3120" y="336"/>
              <a:ext cx="2304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“Can 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you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give 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Tim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this dictionary?”</a:t>
              </a:r>
            </a:p>
          </p:txBody>
        </p:sp>
        <p:sp>
          <p:nvSpPr>
            <p:cNvPr id="33801" name="Text Box 9"/>
            <p:cNvSpPr txBox="1">
              <a:spLocks noChangeArrowheads="1"/>
            </p:cNvSpPr>
            <p:nvPr/>
          </p:nvSpPr>
          <p:spPr bwMode="auto">
            <a:xfrm>
              <a:off x="3168" y="912"/>
              <a:ext cx="2304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(“Please give 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Tim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this dictionary”.)</a:t>
              </a:r>
            </a:p>
          </p:txBody>
        </p:sp>
        <p:sp>
          <p:nvSpPr>
            <p:cNvPr id="11278" name="AutoShape 11"/>
            <p:cNvSpPr>
              <a:spLocks noChangeArrowheads="1"/>
            </p:cNvSpPr>
            <p:nvPr/>
          </p:nvSpPr>
          <p:spPr bwMode="auto">
            <a:xfrm>
              <a:off x="3072" y="288"/>
              <a:ext cx="2304" cy="1248"/>
            </a:xfrm>
            <a:prstGeom prst="wedgeRoundRectCallout">
              <a:avLst>
                <a:gd name="adj1" fmla="val -65583"/>
                <a:gd name="adj2" fmla="val 3926"/>
                <a:gd name="adj3" fmla="val 16667"/>
              </a:avLst>
            </a:prstGeom>
            <a:noFill/>
            <a:ln w="2857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ahoma" panose="020B0604030504040204" pitchFamily="34" charset="0"/>
              </a:endParaRPr>
            </a:p>
          </p:txBody>
        </p:sp>
      </p:grpSp>
      <p:pic>
        <p:nvPicPr>
          <p:cNvPr id="33808" name="Picture 16" descr="Anh 8 -12"/>
          <p:cNvPicPr>
            <a:picLocks noChangeAspect="1" noChangeArrowheads="1"/>
          </p:cNvPicPr>
          <p:nvPr/>
        </p:nvPicPr>
        <p:blipFill>
          <a:blip r:embed="rId4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533775"/>
            <a:ext cx="45720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44463" y="3733800"/>
            <a:ext cx="4732337" cy="1166813"/>
            <a:chOff x="91" y="2352"/>
            <a:chExt cx="2885" cy="735"/>
          </a:xfrm>
        </p:grpSpPr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96" y="2448"/>
              <a:ext cx="2880" cy="639"/>
            </a:xfrm>
            <a:prstGeom prst="rect">
              <a:avLst/>
            </a:prstGeom>
            <a:noFill/>
            <a:ln w="9525">
              <a:solidFill>
                <a:srgbClr val="FF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Miss Jackson </a:t>
              </a:r>
              <a:r>
                <a:rPr lang="en-US" sz="2400" b="1" i="1" u="sng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asked </a:t>
              </a:r>
              <a:r>
                <a:rPr lang="en-US" sz="2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me</a:t>
              </a:r>
              <a:r>
                <a:rPr lang="en-US" sz="24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to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4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give </a:t>
              </a:r>
              <a:r>
                <a:rPr lang="en-US" sz="2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you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 this dictionary</a:t>
              </a:r>
              <a:r>
                <a:rPr 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Arial" charset="0"/>
                </a:rPr>
                <a:t>.</a:t>
              </a:r>
            </a:p>
          </p:txBody>
        </p:sp>
        <p:sp>
          <p:nvSpPr>
            <p:cNvPr id="11275" name="AutoShape 12"/>
            <p:cNvSpPr>
              <a:spLocks noChangeArrowheads="1"/>
            </p:cNvSpPr>
            <p:nvPr/>
          </p:nvSpPr>
          <p:spPr bwMode="auto">
            <a:xfrm>
              <a:off x="91" y="2352"/>
              <a:ext cx="2837" cy="720"/>
            </a:xfrm>
            <a:prstGeom prst="wedgeRoundRectCallout">
              <a:avLst>
                <a:gd name="adj1" fmla="val 70727"/>
                <a:gd name="adj2" fmla="val 42639"/>
                <a:gd name="adj3" fmla="val 16667"/>
              </a:avLst>
            </a:prstGeom>
            <a:noFill/>
            <a:ln w="2857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0000FF"/>
                </a:solidFill>
                <a:latin typeface="Tahoma" panose="020B0604030504040204" pitchFamily="34" charset="0"/>
              </a:endParaRPr>
            </a:p>
          </p:txBody>
        </p:sp>
      </p:grpSp>
      <p:pic>
        <p:nvPicPr>
          <p:cNvPr id="33812" name="Speak-0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685800" y="4191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VNI-Helve" pitchFamily="2" charset="0"/>
              </a:rPr>
              <a:t>S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3276600" y="4191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VNI-Helve" pitchFamily="2" charset="0"/>
              </a:rPr>
              <a:t>O</a:t>
            </a: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152400" y="5257800"/>
            <a:ext cx="5943600" cy="955675"/>
          </a:xfrm>
          <a:prstGeom prst="rect">
            <a:avLst/>
          </a:prstGeom>
          <a:noFill/>
          <a:ln w="9525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(or) Miss Jackson </a:t>
            </a:r>
            <a:r>
              <a:rPr lang="en-US" sz="24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told </a:t>
            </a:r>
            <a:r>
              <a:rPr lang="en-US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me</a:t>
            </a:r>
            <a:r>
              <a:rPr lang="en-US" sz="2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 to</a:t>
            </a:r>
          </a:p>
          <a:p>
            <a:pPr>
              <a:defRPr/>
            </a:pPr>
            <a:r>
              <a:rPr lang="en-US" sz="2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give </a:t>
            </a:r>
            <a:r>
              <a:rPr lang="en-US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you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 this dictionary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VNI-Helve" pitchFamily="2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338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5573" fill="hold"/>
                                        <p:tgtEl>
                                          <p:spTgt spid="338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12"/>
                  </p:tgtEl>
                </p:cond>
              </p:nextCondLst>
            </p:seq>
            <p:audio>
              <p:cMediaNode vol="100000"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812"/>
                </p:tgtEl>
              </p:cMediaNode>
            </p:audio>
          </p:childTnLst>
        </p:cTn>
      </p:par>
    </p:tnLst>
    <p:bldLst>
      <p:bldP spid="3382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876</Words>
  <Application>Microsoft Office PowerPoint</Application>
  <PresentationFormat>On-screen Show (4:3)</PresentationFormat>
  <Paragraphs>130</Paragraphs>
  <Slides>21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Comic Sans MS</vt:lpstr>
      <vt:lpstr>Arial</vt:lpstr>
      <vt:lpstr>VNI-Helve</vt:lpstr>
      <vt:lpstr>Tahoma</vt:lpstr>
      <vt:lpstr>Wingdings</vt:lpstr>
      <vt:lpstr>Symbol</vt:lpstr>
      <vt:lpstr>Default Design</vt:lpstr>
      <vt:lpstr>PowerPoint Presentation</vt:lpstr>
      <vt:lpstr>PowerPoint Presentation</vt:lpstr>
      <vt:lpstr>PowerPoint Presentation</vt:lpstr>
      <vt:lpstr>I. Adverbs of manner</vt:lpstr>
      <vt:lpstr>Adverbs of manner</vt:lpstr>
      <vt:lpstr>PowerPoint Presentation</vt:lpstr>
      <vt:lpstr>PowerPoint Presentation</vt:lpstr>
      <vt:lpstr>PowerPoint Presentation</vt:lpstr>
      <vt:lpstr>PowerPoint Presentation</vt:lpstr>
      <vt:lpstr>III. Commands and requests in reported speech</vt:lpstr>
      <vt:lpstr>PowerPoint Presentation</vt:lpstr>
      <vt:lpstr>Answers: </vt:lpstr>
      <vt:lpstr>PowerPoint Presentation</vt:lpstr>
      <vt:lpstr>IV. Advice in reported speech</vt:lpstr>
      <vt:lpstr>PowerPoint Presentation</vt:lpstr>
      <vt:lpstr>PowerPoint Presentation</vt:lpstr>
      <vt:lpstr>You go to the doctor with your friend , ask and answer what the doctor told your friend</vt:lpstr>
      <vt:lpstr>You go to the doctor with your friend , ask and answer what the doctor told your friend</vt:lpstr>
      <vt:lpstr>You go to the doctor with your friend , ask and answer what the doctor told your friend</vt:lpstr>
      <vt:lpstr>You go to the doctor with your friend , ask and answer what the doctor told your friend</vt:lpstr>
      <vt:lpstr>Homework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165</cp:revision>
  <cp:lastPrinted>2007-09-27T13:12:31Z</cp:lastPrinted>
  <dcterms:created xsi:type="dcterms:W3CDTF">2004-10-16T04:27:49Z</dcterms:created>
  <dcterms:modified xsi:type="dcterms:W3CDTF">2022-08-02T03:13:39Z</dcterms:modified>
</cp:coreProperties>
</file>