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326" r:id="rId2"/>
    <p:sldId id="256" r:id="rId3"/>
    <p:sldId id="258" r:id="rId4"/>
    <p:sldId id="257" r:id="rId5"/>
    <p:sldId id="277" r:id="rId6"/>
    <p:sldId id="259" r:id="rId7"/>
    <p:sldId id="262" r:id="rId8"/>
    <p:sldId id="297" r:id="rId9"/>
    <p:sldId id="261" r:id="rId10"/>
    <p:sldId id="310" r:id="rId11"/>
    <p:sldId id="311" r:id="rId12"/>
    <p:sldId id="315" r:id="rId13"/>
    <p:sldId id="316" r:id="rId14"/>
    <p:sldId id="322" r:id="rId15"/>
    <p:sldId id="323" r:id="rId16"/>
    <p:sldId id="317" r:id="rId17"/>
    <p:sldId id="298" r:id="rId18"/>
    <p:sldId id="28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99"/>
    <a:srgbClr val="99FFCC"/>
    <a:srgbClr val="0000FF"/>
    <a:srgbClr val="887BEB"/>
    <a:srgbClr val="FF00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85ABF7-7594-4918-B399-B29C9EFC4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12FC-5144-491C-A9E4-8863E28EC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6E81-38AA-418B-A718-949AD947D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2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E1E-D99C-4A8D-9668-65FA33947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27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835D-CC40-4F80-9214-4A7FAD42D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37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5F53-119F-4C9E-8B03-CB44CE9CD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65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C129-107F-4A5D-9406-62B9F0CF9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0F3F-9CB1-4A55-A641-8D01CCF08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29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BCBC-81C8-425F-B128-CC6CEF37E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32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C509D-611A-4A96-B22B-9DDC5E294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3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EDE58-1082-48A2-BBD9-8C538EFB6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75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E8A4-488C-42D4-A95B-A40220672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FE92-C6B4-44D4-8FB9-8328E0A4A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737F-7553-4D46-B9A6-5E63DE8E6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91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6904C51-1DE3-42C0-B803-3DF843078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38663"/>
            <a:ext cx="20574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9812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635125" y="1182688"/>
            <a:ext cx="5299075" cy="569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5455" r="16727" b="2908"/>
          <a:stretch>
            <a:fillRect/>
          </a:stretch>
        </p:blipFill>
        <p:spPr bwMode="auto">
          <a:xfrm>
            <a:off x="3251200" y="4324350"/>
            <a:ext cx="1930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5380038" y="4911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2294" name="Text Box 23"/>
          <p:cNvSpPr txBox="1">
            <a:spLocks noChangeArrowheads="1"/>
          </p:cNvSpPr>
          <p:nvPr/>
        </p:nvSpPr>
        <p:spPr bwMode="auto">
          <a:xfrm>
            <a:off x="4146550" y="5940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2295" name="Rectangle 49"/>
          <p:cNvSpPr>
            <a:spLocks noChangeArrowheads="1"/>
          </p:cNvSpPr>
          <p:nvPr/>
        </p:nvSpPr>
        <p:spPr bwMode="auto">
          <a:xfrm>
            <a:off x="231775" y="1420813"/>
            <a:ext cx="89122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Arial Narrow" pitchFamily="34" charset="0"/>
              </a:rPr>
              <a:t>Receptionist:</a:t>
            </a:r>
            <a:r>
              <a:rPr lang="en-US" altLang="en-US" sz="2800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May I help you?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Arial Narrow" pitchFamily="34" charset="0"/>
              </a:rPr>
              <a:t>Tourist  </a:t>
            </a:r>
            <a:r>
              <a:rPr lang="en-US" altLang="en-US" sz="2800">
                <a:solidFill>
                  <a:schemeClr val="accent2"/>
                </a:solidFill>
                <a:latin typeface=".VnArial Narrow" pitchFamily="34" charset="0"/>
              </a:rPr>
              <a:t>       :  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Yes. Can you show me the way to the nearest bank?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Arial Narrow" pitchFamily="34" charset="0"/>
              </a:rPr>
              <a:t>Receptionist</a:t>
            </a:r>
            <a:r>
              <a:rPr lang="en-US" altLang="en-US" sz="2800">
                <a:solidFill>
                  <a:schemeClr val="accent2"/>
                </a:solidFill>
                <a:latin typeface=".VnArial Narrow" pitchFamily="34" charset="0"/>
              </a:rPr>
              <a:t>:	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Sure. Turn right when you get out of the hotel. 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  <a:latin typeface=".Vn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Arial Narrow" pitchFamily="34" charset="0"/>
              </a:rPr>
              <a:t>Tourist  </a:t>
            </a:r>
            <a:r>
              <a:rPr lang="en-US" altLang="en-US" sz="2800">
                <a:solidFill>
                  <a:schemeClr val="accent2"/>
                </a:solidFill>
                <a:latin typeface=".VnArial Narrow" pitchFamily="34" charset="0"/>
              </a:rPr>
              <a:t>       : 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Thank you very much.</a:t>
            </a:r>
          </a:p>
        </p:txBody>
      </p:sp>
      <p:sp>
        <p:nvSpPr>
          <p:cNvPr id="12296" name="Rectangle 53"/>
          <p:cNvSpPr>
            <a:spLocks noChangeArrowheads="1"/>
          </p:cNvSpPr>
          <p:nvPr/>
        </p:nvSpPr>
        <p:spPr bwMode="auto">
          <a:xfrm>
            <a:off x="2089150" y="2760663"/>
            <a:ext cx="515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left at the first corner. It’s on your right.</a:t>
            </a: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696200" cy="952500"/>
          </a:xfrm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2400" b="1" smtClean="0">
                <a:solidFill>
                  <a:srgbClr val="660033"/>
                </a:solidFill>
                <a:latin typeface=".VnArial Narrow" pitchFamily="34" charset="0"/>
              </a:rPr>
              <a:t>Now use the appropriate phrases in the box to make similar dialogues about some of the following situations with a partner.</a:t>
            </a:r>
          </a:p>
        </p:txBody>
      </p:sp>
      <p:graphicFrame>
        <p:nvGraphicFramePr>
          <p:cNvPr id="12347" name="Group 5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387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89309637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67302301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3166758"/>
                    </a:ext>
                  </a:extLst>
                </a:gridCol>
              </a:tblGrid>
              <a:tr h="6397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WHAT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888270"/>
                  </a:ext>
                </a:extLst>
              </a:tr>
              <a:tr h="9001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tourist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needs to find a police station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lost money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332640"/>
                  </a:ext>
                </a:extLst>
              </a:tr>
              <a:tr h="13350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neighbor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needs help tidying yard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has a broken leg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797367"/>
                  </a:ext>
                </a:extLst>
              </a:tr>
              <a:tr h="9017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friend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needs help fixing her bike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has a flat tire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059278"/>
                  </a:ext>
                </a:extLst>
              </a:tr>
              <a:tr h="1261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aunt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needs to buy some vegetables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is busy cooking meal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0366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80038" y="4911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146550" y="5940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graphicFrame>
        <p:nvGraphicFramePr>
          <p:cNvPr id="13356" name="Group 44"/>
          <p:cNvGraphicFramePr>
            <a:graphicFrameLocks noGrp="1"/>
          </p:cNvGraphicFramePr>
          <p:nvPr/>
        </p:nvGraphicFramePr>
        <p:xfrm>
          <a:off x="636588" y="1457325"/>
          <a:ext cx="7696200" cy="1414463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923129858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1882574208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61553272"/>
                    </a:ext>
                  </a:extLst>
                </a:gridCol>
              </a:tblGrid>
              <a:tr h="4117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WHO</a:t>
                      </a:r>
                    </a:p>
                  </a:txBody>
                  <a:tcPr marT="36333" marB="363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WHAT</a:t>
                      </a:r>
                    </a:p>
                  </a:txBody>
                  <a:tcPr marT="36333" marB="36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WHY</a:t>
                      </a:r>
                    </a:p>
                  </a:txBody>
                  <a:tcPr marT="36333" marB="36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2777"/>
                  </a:ext>
                </a:extLst>
              </a:tr>
              <a:tr h="10026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neighbor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</a:txBody>
                  <a:tcPr marT="36333" marB="363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Needs help tidying yard</a:t>
                      </a:r>
                    </a:p>
                  </a:txBody>
                  <a:tcPr marT="36333" marB="36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has a broken leg</a:t>
                      </a:r>
                    </a:p>
                  </a:txBody>
                  <a:tcPr marT="36333" marB="36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06226"/>
                  </a:ext>
                </a:extLst>
              </a:tr>
            </a:tbl>
          </a:graphicData>
        </a:graphic>
      </p:graphicFrame>
      <p:sp>
        <p:nvSpPr>
          <p:cNvPr id="175135" name="Rectangle 31"/>
          <p:cNvSpPr>
            <a:spLocks noChangeArrowheads="1"/>
          </p:cNvSpPr>
          <p:nvPr/>
        </p:nvSpPr>
        <p:spPr bwMode="auto">
          <a:xfrm>
            <a:off x="195263" y="3311525"/>
            <a:ext cx="82708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Mrs. Ngoc</a:t>
            </a:r>
            <a:r>
              <a:rPr lang="en-US" altLang="en-US" sz="2400" b="1">
                <a:solidFill>
                  <a:schemeClr val="accent2"/>
                </a:solidFill>
                <a:latin typeface=".VnArial Narrow" pitchFamily="34" charset="0"/>
              </a:rPr>
              <a:t>: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Could you do me a favor, please?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Hoa          :</a:t>
            </a:r>
            <a:r>
              <a:rPr lang="en-US" altLang="en-US" sz="2400" b="1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Sure. What can I do for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Mrs. Ngoc:</a:t>
            </a:r>
            <a:r>
              <a:rPr lang="en-US" altLang="en-US" sz="2400" b="1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Can you help me carry my bag?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Arial Narrow" pitchFamily="34" charset="0"/>
              </a:rPr>
              <a:t>                         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 I’ve hurt my arm.</a:t>
            </a:r>
            <a:r>
              <a:rPr lang="en-US" altLang="en-US" sz="2400" b="1">
                <a:solidFill>
                  <a:srgbClr val="FF0000"/>
                </a:solidFill>
                <a:latin typeface=".VnArial Narrow" pitchFamily="34" charset="0"/>
              </a:rPr>
              <a:t>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Hoa          :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Certainly. I’ll help you.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Mrs. Ngoc:</a:t>
            </a:r>
            <a:r>
              <a:rPr lang="en-US" altLang="en-US" sz="2400" b="1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Thank you very much. That’s very kind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                          you</a:t>
            </a:r>
            <a:r>
              <a:rPr lang="en-US" altLang="en-US" sz="2400">
                <a:solidFill>
                  <a:srgbClr val="0000FF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14357" name="Text Box 31"/>
          <p:cNvSpPr txBox="1">
            <a:spLocks noChangeArrowheads="1"/>
          </p:cNvSpPr>
          <p:nvPr/>
        </p:nvSpPr>
        <p:spPr bwMode="auto">
          <a:xfrm>
            <a:off x="285750" y="2909888"/>
            <a:ext cx="703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Arial Narrow" pitchFamily="34" charset="0"/>
              </a:rPr>
              <a:t>Use the word or phrases given to make a similar dialogue</a:t>
            </a:r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2220913" y="3671888"/>
            <a:ext cx="37734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2147888" y="4078288"/>
            <a:ext cx="5667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873375" y="4049713"/>
            <a:ext cx="2511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2192338" y="4411663"/>
            <a:ext cx="35401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>
            <a:off x="2176463" y="5122863"/>
            <a:ext cx="958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>
            <a:off x="3395663" y="5153025"/>
            <a:ext cx="13065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5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5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5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257425"/>
            <a:ext cx="43116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4705350" y="1700213"/>
            <a:ext cx="2819400" cy="728662"/>
          </a:xfrm>
          <a:prstGeom prst="wedgeRoundRectCallout">
            <a:avLst>
              <a:gd name="adj1" fmla="val -66500"/>
              <a:gd name="adj2" fmla="val 14651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784725" y="1762125"/>
            <a:ext cx="271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Arial" panose="020B0604020202020204" pitchFamily="34" charset="0"/>
              </a:rPr>
              <a:t>I lost some money. I need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Arial" panose="020B0604020202020204" pitchFamily="34" charset="0"/>
              </a:rPr>
              <a:t>to find the police station</a:t>
            </a:r>
            <a:r>
              <a:rPr lang="en-US" altLang="en-US" sz="16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2592388" y="1466850"/>
            <a:ext cx="1473200" cy="1343025"/>
          </a:xfrm>
          <a:prstGeom prst="cloudCallout">
            <a:avLst>
              <a:gd name="adj1" fmla="val 29741"/>
              <a:gd name="adj2" fmla="val 60167"/>
            </a:avLst>
          </a:prstGeom>
          <a:solidFill>
            <a:srgbClr val="D94C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cs typeface="Arial" panose="020B0604020202020204" pitchFamily="34" charset="0"/>
            </a:endParaRPr>
          </a:p>
        </p:txBody>
      </p:sp>
      <p:pic>
        <p:nvPicPr>
          <p:cNvPr id="15366" name="Picture 8" descr="090306094208-602-7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754188"/>
            <a:ext cx="8350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380038" y="4911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146550" y="5940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graphicFrame>
        <p:nvGraphicFramePr>
          <p:cNvPr id="15392" name="Group 32"/>
          <p:cNvGraphicFramePr>
            <a:graphicFrameLocks noGrp="1"/>
          </p:cNvGraphicFramePr>
          <p:nvPr/>
        </p:nvGraphicFramePr>
        <p:xfrm>
          <a:off x="636588" y="1457325"/>
          <a:ext cx="7696200" cy="1244600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3546718002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495666072"/>
                    </a:ext>
                  </a:extLst>
                </a:gridCol>
                <a:gridCol w="2454275">
                  <a:extLst>
                    <a:ext uri="{9D8B030D-6E8A-4147-A177-3AD203B41FA5}">
                      <a16:colId xmlns:a16="http://schemas.microsoft.com/office/drawing/2014/main" val="3349035508"/>
                    </a:ext>
                  </a:extLst>
                </a:gridCol>
              </a:tblGrid>
              <a:tr h="4808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WHO</a:t>
                      </a:r>
                    </a:p>
                  </a:txBody>
                  <a:tcPr marT="42411" marB="42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WHAT</a:t>
                      </a:r>
                    </a:p>
                  </a:txBody>
                  <a:tcPr marT="42411" marB="42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WHY</a:t>
                      </a:r>
                    </a:p>
                  </a:txBody>
                  <a:tcPr marT="42411" marB="42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5715"/>
                  </a:ext>
                </a:extLst>
              </a:tr>
              <a:tr h="7637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tourist</a:t>
                      </a:r>
                    </a:p>
                  </a:txBody>
                  <a:tcPr marT="42411" marB="424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needs to find a police station</a:t>
                      </a:r>
                    </a:p>
                  </a:txBody>
                  <a:tcPr marT="42411" marB="42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lost money</a:t>
                      </a:r>
                    </a:p>
                  </a:txBody>
                  <a:tcPr marT="42411" marB="424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978505"/>
                  </a:ext>
                </a:extLst>
              </a:tr>
            </a:tbl>
          </a:graphicData>
        </a:graphic>
      </p:graphicFrame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319088" y="2986088"/>
            <a:ext cx="91440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Arial Narrow" pitchFamily="34" charset="0"/>
              </a:rPr>
              <a:t>Receptionist:</a:t>
            </a:r>
            <a:r>
              <a:rPr lang="en-US" altLang="en-US" sz="2800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May I help you?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.VnArial Narrow" pitchFamily="34" charset="0"/>
              </a:rPr>
              <a:t>Tourist         : 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Yes. Can you show me the way to the nearest bank?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.VnArial Narrow" pitchFamily="34" charset="0"/>
              </a:rPr>
              <a:t> </a:t>
            </a:r>
            <a:r>
              <a:rPr lang="en-US" altLang="en-US" sz="2800">
                <a:solidFill>
                  <a:schemeClr val="accent2"/>
                </a:solidFill>
                <a:latin typeface=".VnArial Narrow" pitchFamily="34" charset="0"/>
              </a:rPr>
              <a:t>Receptionist:	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Sure. Turn right when you get out of the hotel.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.VnArial Narrow" pitchFamily="34" charset="0"/>
              </a:rPr>
              <a:t>                      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Turn  left at the first corner. It’s on your 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.VnArial Narrow" pitchFamily="34" charset="0"/>
              </a:rPr>
              <a:t>Tourist         : </a:t>
            </a:r>
            <a:r>
              <a:rPr lang="en-US" altLang="en-US" sz="2800">
                <a:solidFill>
                  <a:srgbClr val="0000FF"/>
                </a:solidFill>
                <a:latin typeface=".VnArial Narrow" pitchFamily="34" charset="0"/>
              </a:rPr>
              <a:t>Thank you very much.</a:t>
            </a:r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2279650" y="3454400"/>
            <a:ext cx="1930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42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4879975"/>
            <a:ext cx="25685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Line 34"/>
          <p:cNvSpPr>
            <a:spLocks noChangeShapeType="1"/>
          </p:cNvSpPr>
          <p:nvPr/>
        </p:nvSpPr>
        <p:spPr bwMode="auto">
          <a:xfrm>
            <a:off x="3005138" y="3875088"/>
            <a:ext cx="58626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35"/>
          <p:cNvSpPr>
            <a:spLocks noChangeShapeType="1"/>
          </p:cNvSpPr>
          <p:nvPr/>
        </p:nvSpPr>
        <p:spPr bwMode="auto">
          <a:xfrm>
            <a:off x="2249488" y="4281488"/>
            <a:ext cx="623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429000"/>
            <a:ext cx="3570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432175"/>
            <a:ext cx="377666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682750" y="3413125"/>
            <a:ext cx="2744788" cy="609600"/>
          </a:xfrm>
          <a:prstGeom prst="wedgeRoundRectCallout">
            <a:avLst>
              <a:gd name="adj1" fmla="val -29931"/>
              <a:gd name="adj2" fmla="val 10338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4745038" y="3556000"/>
            <a:ext cx="1989137" cy="609600"/>
          </a:xfrm>
          <a:prstGeom prst="wedgeRoundRectCallout">
            <a:avLst>
              <a:gd name="adj1" fmla="val 40505"/>
              <a:gd name="adj2" fmla="val 153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520950" y="3902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7415" name="WordArt 9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graphicFrame>
        <p:nvGraphicFramePr>
          <p:cNvPr id="16417" name="Group 33"/>
          <p:cNvGraphicFramePr>
            <a:graphicFrameLocks noGrp="1"/>
          </p:cNvGraphicFramePr>
          <p:nvPr>
            <p:ph/>
          </p:nvPr>
        </p:nvGraphicFramePr>
        <p:xfrm>
          <a:off x="457200" y="1693863"/>
          <a:ext cx="8229600" cy="134143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0093935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97201022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178842011"/>
                    </a:ext>
                  </a:extLst>
                </a:gridCol>
              </a:tblGrid>
              <a:tr h="547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WHO</a:t>
                      </a:r>
                    </a:p>
                  </a:txBody>
                  <a:tcPr marT="44082" marB="440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WHAT</a:t>
                      </a:r>
                    </a:p>
                  </a:txBody>
                  <a:tcPr marT="44082" marB="44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WHY</a:t>
                      </a:r>
                    </a:p>
                  </a:txBody>
                  <a:tcPr marT="44082" marB="44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136344"/>
                  </a:ext>
                </a:extLst>
              </a:tr>
              <a:tr h="7934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friend</a:t>
                      </a:r>
                    </a:p>
                  </a:txBody>
                  <a:tcPr marT="44082" marB="440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Needs help fixing her bike</a:t>
                      </a:r>
                    </a:p>
                  </a:txBody>
                  <a:tcPr marT="44082" marB="44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has a flat tire</a:t>
                      </a:r>
                    </a:p>
                  </a:txBody>
                  <a:tcPr marT="44082" marB="44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250023"/>
                  </a:ext>
                </a:extLst>
              </a:tr>
            </a:tbl>
          </a:graphicData>
        </a:graphic>
      </p:graphicFrame>
      <p:sp>
        <p:nvSpPr>
          <p:cNvPr id="17431" name="Text Box 35"/>
          <p:cNvSpPr txBox="1">
            <a:spLocks noChangeArrowheads="1"/>
          </p:cNvSpPr>
          <p:nvPr/>
        </p:nvSpPr>
        <p:spPr bwMode="auto">
          <a:xfrm>
            <a:off x="1722438" y="3560763"/>
            <a:ext cx="2665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I need help fixing  my bike</a:t>
            </a:r>
            <a:r>
              <a:rPr lang="en-US" altLang="en-US" sz="1800">
                <a:latin typeface=".VnArial Narrow" pitchFamily="34" charset="0"/>
              </a:rPr>
              <a:t> </a:t>
            </a:r>
          </a:p>
        </p:txBody>
      </p:sp>
      <p:sp>
        <p:nvSpPr>
          <p:cNvPr id="17432" name="Text Box 36"/>
          <p:cNvSpPr txBox="1">
            <a:spLocks noChangeArrowheads="1"/>
          </p:cNvSpPr>
          <p:nvPr/>
        </p:nvSpPr>
        <p:spPr bwMode="auto">
          <a:xfrm>
            <a:off x="4813300" y="3619500"/>
            <a:ext cx="1897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I’m sorry. I’m busy.</a:t>
            </a:r>
          </a:p>
        </p:txBody>
      </p:sp>
      <p:sp>
        <p:nvSpPr>
          <p:cNvPr id="17433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380038" y="4911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146550" y="5940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graphicFrame>
        <p:nvGraphicFramePr>
          <p:cNvPr id="17458" name="Group 50"/>
          <p:cNvGraphicFramePr>
            <a:graphicFrameLocks noGrp="1"/>
          </p:cNvGraphicFramePr>
          <p:nvPr/>
        </p:nvGraphicFramePr>
        <p:xfrm>
          <a:off x="636588" y="1457325"/>
          <a:ext cx="7696200" cy="1414463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4293835453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3257709756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599927378"/>
                    </a:ext>
                  </a:extLst>
                </a:gridCol>
              </a:tblGrid>
              <a:tr h="5182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ial Narrow" panose="020B7200000000000000" pitchFamily="34" charset="0"/>
                        </a:rPr>
                        <a:t>WHY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171744"/>
                  </a:ext>
                </a:extLst>
              </a:tr>
              <a:tr h="8962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friend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Needs help fixing her bike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Arial Narrow" panose="020B7200000000000000" pitchFamily="34" charset="0"/>
                        </a:rPr>
                        <a:t>tire has a flat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anose="020B7200000000000000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897760"/>
                  </a:ext>
                </a:extLst>
              </a:tr>
            </a:tbl>
          </a:graphicData>
        </a:graphic>
      </p:graphicFrame>
      <p:sp>
        <p:nvSpPr>
          <p:cNvPr id="177176" name="Rectangle 24"/>
          <p:cNvSpPr>
            <a:spLocks noChangeArrowheads="1"/>
          </p:cNvSpPr>
          <p:nvPr/>
        </p:nvSpPr>
        <p:spPr bwMode="auto">
          <a:xfrm>
            <a:off x="225425" y="2890838"/>
            <a:ext cx="89185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Mrs. Ngoc</a:t>
            </a:r>
            <a:r>
              <a:rPr lang="en-US" altLang="en-US" sz="2400" b="1">
                <a:solidFill>
                  <a:schemeClr val="accent2"/>
                </a:solidFill>
                <a:latin typeface=".VnArial Narrow" pitchFamily="34" charset="0"/>
              </a:rPr>
              <a:t>: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Could you do me a favor, please?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Hoa          :</a:t>
            </a:r>
            <a:r>
              <a:rPr lang="en-US" altLang="en-US" sz="2400" b="1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Sure. What can I do for you?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Mrs. Ngoc:</a:t>
            </a:r>
            <a:r>
              <a:rPr lang="en-US" altLang="en-US" sz="2400" b="1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Can you help me carry my bag?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Arial Narrow" pitchFamily="34" charset="0"/>
              </a:rPr>
              <a:t>                  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        I’ve hurt my arm.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Hoa          :	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Certainly. I’ll help you.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Arial Narrow" pitchFamily="34" charset="0"/>
              </a:rPr>
              <a:t>Mrs. Ngoc:</a:t>
            </a:r>
            <a:r>
              <a:rPr lang="en-US" altLang="en-US" sz="2400" b="1">
                <a:solidFill>
                  <a:srgbClr val="0000FF"/>
                </a:solidFill>
                <a:latin typeface=".VnArial Narrow" pitchFamily="34" charset="0"/>
              </a:rPr>
              <a:t>Thank you very much. That’s very kind of you</a:t>
            </a:r>
            <a:r>
              <a:rPr lang="en-US" altLang="en-US" sz="2400">
                <a:solidFill>
                  <a:srgbClr val="0000FF"/>
                </a:solidFill>
                <a:latin typeface=".VnArial Narrow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.VnArial Narrow" pitchFamily="34" charset="0"/>
            </a:endParaRPr>
          </a:p>
        </p:txBody>
      </p:sp>
      <p:pic>
        <p:nvPicPr>
          <p:cNvPr id="17718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5272088"/>
            <a:ext cx="259873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8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248275"/>
            <a:ext cx="25130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2222500" y="4730750"/>
            <a:ext cx="942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2192338" y="3251200"/>
            <a:ext cx="375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2176463" y="3629025"/>
            <a:ext cx="523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2917825" y="3643313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2192338" y="4005263"/>
            <a:ext cx="35988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3395663" y="4732338"/>
            <a:ext cx="13366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6"/>
          <p:cNvSpPr>
            <a:spLocks noChangeArrowheads="1"/>
          </p:cNvSpPr>
          <p:nvPr/>
        </p:nvSpPr>
        <p:spPr bwMode="auto">
          <a:xfrm rot="354383">
            <a:off x="0" y="1000125"/>
            <a:ext cx="9144000" cy="5437188"/>
          </a:xfrm>
          <a:prstGeom prst="cloudCallout">
            <a:avLst>
              <a:gd name="adj1" fmla="val -39995"/>
              <a:gd name="adj2" fmla="val 40079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9459" name="AutoShape 9"/>
          <p:cNvSpPr>
            <a:spLocks noChangeArrowheads="1"/>
          </p:cNvSpPr>
          <p:nvPr/>
        </p:nvSpPr>
        <p:spPr bwMode="auto">
          <a:xfrm>
            <a:off x="0" y="0"/>
            <a:ext cx="2686050" cy="1406525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50875" y="431800"/>
            <a:ext cx="1293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Discussion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1008063" y="2193925"/>
            <a:ext cx="75231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.VnArial Narrow" pitchFamily="34" charset="0"/>
              </a:rPr>
              <a:t>Imagine a real life situation and make a dialogue . Then act it out in the class: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.VnArial Narrow" pitchFamily="34" charset="0"/>
              </a:rPr>
              <a:t>      </a:t>
            </a:r>
            <a:r>
              <a:rPr lang="en-US" altLang="en-US" sz="2800" b="1" u="sng">
                <a:solidFill>
                  <a:srgbClr val="0000FF"/>
                </a:solidFill>
                <a:latin typeface=".VnArial Narrow" pitchFamily="34" charset="0"/>
              </a:rPr>
              <a:t>Group 1</a:t>
            </a:r>
            <a:r>
              <a:rPr lang="en-US" altLang="en-US" sz="2800" b="1">
                <a:solidFill>
                  <a:srgbClr val="0000FF"/>
                </a:solidFill>
                <a:latin typeface=".VnArial Narrow" pitchFamily="34" charset="0"/>
              </a:rPr>
              <a:t> : Make a dialogue to ask for a favor and respond to the favor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Arial Narrow" pitchFamily="34" charset="0"/>
              </a:rPr>
              <a:t>      </a:t>
            </a:r>
            <a:r>
              <a:rPr lang="en-US" altLang="en-US" sz="2800" b="1" u="sng">
                <a:solidFill>
                  <a:srgbClr val="0000FF"/>
                </a:solidFill>
                <a:latin typeface=".VnArial Narrow" pitchFamily="34" charset="0"/>
              </a:rPr>
              <a:t>Group 2</a:t>
            </a:r>
            <a:r>
              <a:rPr lang="en-US" altLang="en-US" sz="2800" b="1">
                <a:solidFill>
                  <a:srgbClr val="0000FF"/>
                </a:solidFill>
                <a:latin typeface=".VnArial Narrow" pitchFamily="34" charset="0"/>
              </a:rPr>
              <a:t> : Make a dialogue to offer assistance and respond</a:t>
            </a:r>
            <a:r>
              <a:rPr lang="en-US" altLang="en-US" sz="2800" b="1">
                <a:latin typeface=".VnArial Narrow" pitchFamily="34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.VnArial Narrow" pitchFamily="34" charset="0"/>
              </a:rPr>
              <a:t>to  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315200" y="76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4" name="Text Box 32"/>
          <p:cNvSpPr txBox="1">
            <a:spLocks noChangeArrowheads="1"/>
          </p:cNvSpPr>
          <p:nvPr/>
        </p:nvSpPr>
        <p:spPr bwMode="auto">
          <a:xfrm>
            <a:off x="3108325" y="1631950"/>
            <a:ext cx="2560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.VnArial Narrow" pitchFamily="34" charset="0"/>
              </a:rPr>
              <a:t>Homework</a:t>
            </a:r>
          </a:p>
        </p:txBody>
      </p:sp>
      <p:sp>
        <p:nvSpPr>
          <p:cNvPr id="20486" name="Text Box 33"/>
          <p:cNvSpPr txBox="1">
            <a:spLocks noChangeArrowheads="1"/>
          </p:cNvSpPr>
          <p:nvPr/>
        </p:nvSpPr>
        <p:spPr bwMode="auto">
          <a:xfrm>
            <a:off x="1793875" y="5665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20866" name="Text Box 34"/>
          <p:cNvSpPr txBox="1">
            <a:spLocks noChangeArrowheads="1"/>
          </p:cNvSpPr>
          <p:nvPr/>
        </p:nvSpPr>
        <p:spPr bwMode="auto">
          <a:xfrm>
            <a:off x="1738313" y="2814638"/>
            <a:ext cx="3636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1 . Learn by heart the English song</a:t>
            </a:r>
          </a:p>
        </p:txBody>
      </p:sp>
      <p:sp>
        <p:nvSpPr>
          <p:cNvPr id="120867" name="Text Box 35"/>
          <p:cNvSpPr txBox="1">
            <a:spLocks noChangeArrowheads="1"/>
          </p:cNvSpPr>
          <p:nvPr/>
        </p:nvSpPr>
        <p:spPr bwMode="auto">
          <a:xfrm>
            <a:off x="1709738" y="3189288"/>
            <a:ext cx="6927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2 . Make a dialogue between you and your friend to ask and respond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 to a favor, a dialogue to offer and respond to assistance</a:t>
            </a:r>
          </a:p>
        </p:txBody>
      </p:sp>
      <p:sp>
        <p:nvSpPr>
          <p:cNvPr id="20489" name="Text Box 36"/>
          <p:cNvSpPr txBox="1">
            <a:spLocks noChangeArrowheads="1"/>
          </p:cNvSpPr>
          <p:nvPr/>
        </p:nvSpPr>
        <p:spPr bwMode="auto">
          <a:xfrm>
            <a:off x="1882775" y="6310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20869" name="Text Box 37"/>
          <p:cNvSpPr txBox="1">
            <a:spLocks noChangeArrowheads="1"/>
          </p:cNvSpPr>
          <p:nvPr/>
        </p:nvSpPr>
        <p:spPr bwMode="auto">
          <a:xfrm>
            <a:off x="1735138" y="3911600"/>
            <a:ext cx="3825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3 . Prepare the next lesson- Unit 6 - Read</a:t>
            </a:r>
          </a:p>
        </p:txBody>
      </p:sp>
      <p:sp>
        <p:nvSpPr>
          <p:cNvPr id="20491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4" grpId="0"/>
      <p:bldP spid="120866" grpId="0"/>
      <p:bldP spid="120867" grpId="0"/>
      <p:bldP spid="1208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42"/>
          <p:cNvGrpSpPr>
            <a:grpSpLocks/>
          </p:cNvGrpSpPr>
          <p:nvPr/>
        </p:nvGrpSpPr>
        <p:grpSpPr bwMode="auto">
          <a:xfrm>
            <a:off x="1724025" y="-188913"/>
            <a:ext cx="6275388" cy="1389063"/>
            <a:chOff x="139" y="1006"/>
            <a:chExt cx="1731" cy="625"/>
          </a:xfrm>
        </p:grpSpPr>
        <p:sp>
          <p:nvSpPr>
            <p:cNvPr id="4158" name="AutoShape 143"/>
            <p:cNvSpPr>
              <a:spLocks noChangeArrowheads="1"/>
            </p:cNvSpPr>
            <p:nvPr/>
          </p:nvSpPr>
          <p:spPr bwMode="auto">
            <a:xfrm>
              <a:off x="139" y="1006"/>
              <a:ext cx="1731" cy="625"/>
            </a:xfrm>
            <a:prstGeom prst="irregularSeal1">
              <a:avLst/>
            </a:prstGeom>
            <a:solidFill>
              <a:srgbClr val="FFFF99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59" name="Text Box 144"/>
            <p:cNvSpPr txBox="1">
              <a:spLocks noChangeArrowheads="1"/>
            </p:cNvSpPr>
            <p:nvPr/>
          </p:nvSpPr>
          <p:spPr bwMode="auto">
            <a:xfrm>
              <a:off x="545" y="1114"/>
              <a:ext cx="1010" cy="17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.VnTime" pitchFamily="34" charset="0"/>
              </a:endParaRPr>
            </a:p>
          </p:txBody>
        </p:sp>
      </p:grpSp>
      <p:graphicFrame>
        <p:nvGraphicFramePr>
          <p:cNvPr id="2074" name="Group 26"/>
          <p:cNvGraphicFramePr>
            <a:graphicFrameLocks noGrp="1"/>
          </p:cNvGraphicFramePr>
          <p:nvPr/>
        </p:nvGraphicFramePr>
        <p:xfrm>
          <a:off x="2209800" y="3429000"/>
          <a:ext cx="4419600" cy="29464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121" name="Group 110"/>
          <p:cNvGrpSpPr>
            <a:grpSpLocks/>
          </p:cNvGrpSpPr>
          <p:nvPr/>
        </p:nvGrpSpPr>
        <p:grpSpPr bwMode="auto">
          <a:xfrm>
            <a:off x="2209800" y="2286000"/>
            <a:ext cx="4419600" cy="762000"/>
            <a:chOff x="864" y="1440"/>
            <a:chExt cx="2784" cy="480"/>
          </a:xfrm>
        </p:grpSpPr>
        <p:sp>
          <p:nvSpPr>
            <p:cNvPr id="4153" name="Rectangle 105"/>
            <p:cNvSpPr>
              <a:spLocks noChangeArrowheads="1"/>
            </p:cNvSpPr>
            <p:nvPr/>
          </p:nvSpPr>
          <p:spPr bwMode="auto">
            <a:xfrm>
              <a:off x="864" y="1440"/>
              <a:ext cx="480" cy="480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54" name="Rectangle 106"/>
            <p:cNvSpPr>
              <a:spLocks noChangeArrowheads="1"/>
            </p:cNvSpPr>
            <p:nvPr/>
          </p:nvSpPr>
          <p:spPr bwMode="auto">
            <a:xfrm>
              <a:off x="1440" y="1440"/>
              <a:ext cx="480" cy="480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55" name="Rectangle 107"/>
            <p:cNvSpPr>
              <a:spLocks noChangeArrowheads="1"/>
            </p:cNvSpPr>
            <p:nvPr/>
          </p:nvSpPr>
          <p:spPr bwMode="auto">
            <a:xfrm>
              <a:off x="2016" y="1440"/>
              <a:ext cx="480" cy="480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56" name="Rectangle 108"/>
            <p:cNvSpPr>
              <a:spLocks noChangeArrowheads="1"/>
            </p:cNvSpPr>
            <p:nvPr/>
          </p:nvSpPr>
          <p:spPr bwMode="auto">
            <a:xfrm>
              <a:off x="2592" y="1440"/>
              <a:ext cx="480" cy="480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57" name="Rectangle 109"/>
            <p:cNvSpPr>
              <a:spLocks noChangeArrowheads="1"/>
            </p:cNvSpPr>
            <p:nvPr/>
          </p:nvSpPr>
          <p:spPr bwMode="auto">
            <a:xfrm>
              <a:off x="3168" y="1440"/>
              <a:ext cx="480" cy="480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22" name="WordArt 111"/>
          <p:cNvSpPr>
            <a:spLocks noChangeArrowheads="1" noChangeShapeType="1" noTextEdit="1"/>
          </p:cNvSpPr>
          <p:nvPr/>
        </p:nvSpPr>
        <p:spPr bwMode="auto">
          <a:xfrm>
            <a:off x="2590800" y="36576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60" name="WordArt 112"/>
          <p:cNvSpPr>
            <a:spLocks noChangeArrowheads="1" noChangeShapeType="1" noTextEdit="1"/>
          </p:cNvSpPr>
          <p:nvPr/>
        </p:nvSpPr>
        <p:spPr bwMode="auto">
          <a:xfrm>
            <a:off x="3733800" y="36576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24" name="WordArt 113"/>
          <p:cNvSpPr>
            <a:spLocks noChangeArrowheads="1" noChangeShapeType="1" noTextEdit="1"/>
          </p:cNvSpPr>
          <p:nvPr/>
        </p:nvSpPr>
        <p:spPr bwMode="auto">
          <a:xfrm>
            <a:off x="4876800" y="36576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162" name="WordArt 114"/>
          <p:cNvSpPr>
            <a:spLocks noChangeArrowheads="1" noChangeShapeType="1" noTextEdit="1"/>
          </p:cNvSpPr>
          <p:nvPr/>
        </p:nvSpPr>
        <p:spPr bwMode="auto">
          <a:xfrm>
            <a:off x="5943600" y="36576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163" name="WordArt 115"/>
          <p:cNvSpPr>
            <a:spLocks noChangeArrowheads="1" noChangeShapeType="1" noTextEdit="1"/>
          </p:cNvSpPr>
          <p:nvPr/>
        </p:nvSpPr>
        <p:spPr bwMode="auto">
          <a:xfrm>
            <a:off x="2590800" y="46482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127" name="WordArt 116"/>
          <p:cNvSpPr>
            <a:spLocks noChangeArrowheads="1" noChangeShapeType="1" noTextEdit="1"/>
          </p:cNvSpPr>
          <p:nvPr/>
        </p:nvSpPr>
        <p:spPr bwMode="auto">
          <a:xfrm>
            <a:off x="3733800" y="46482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65" name="WordArt 117"/>
          <p:cNvSpPr>
            <a:spLocks noChangeArrowheads="1" noChangeShapeType="1" noTextEdit="1"/>
          </p:cNvSpPr>
          <p:nvPr/>
        </p:nvSpPr>
        <p:spPr bwMode="auto">
          <a:xfrm>
            <a:off x="4876800" y="46482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129" name="WordArt 118"/>
          <p:cNvSpPr>
            <a:spLocks noChangeArrowheads="1" noChangeShapeType="1" noTextEdit="1"/>
          </p:cNvSpPr>
          <p:nvPr/>
        </p:nvSpPr>
        <p:spPr bwMode="auto">
          <a:xfrm>
            <a:off x="5943600" y="46482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30" name="WordArt 119"/>
          <p:cNvSpPr>
            <a:spLocks noChangeArrowheads="1" noChangeShapeType="1" noTextEdit="1"/>
          </p:cNvSpPr>
          <p:nvPr/>
        </p:nvSpPr>
        <p:spPr bwMode="auto">
          <a:xfrm>
            <a:off x="2590800" y="56388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131" name="WordArt 120"/>
          <p:cNvSpPr>
            <a:spLocks noChangeArrowheads="1" noChangeShapeType="1" noTextEdit="1"/>
          </p:cNvSpPr>
          <p:nvPr/>
        </p:nvSpPr>
        <p:spPr bwMode="auto">
          <a:xfrm>
            <a:off x="3733800" y="56388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169" name="WordArt 121"/>
          <p:cNvSpPr>
            <a:spLocks noChangeArrowheads="1" noChangeShapeType="1" noTextEdit="1"/>
          </p:cNvSpPr>
          <p:nvPr/>
        </p:nvSpPr>
        <p:spPr bwMode="auto">
          <a:xfrm>
            <a:off x="4876800" y="56388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133" name="WordArt 122"/>
          <p:cNvSpPr>
            <a:spLocks noChangeArrowheads="1" noChangeShapeType="1" noTextEdit="1"/>
          </p:cNvSpPr>
          <p:nvPr/>
        </p:nvSpPr>
        <p:spPr bwMode="auto">
          <a:xfrm>
            <a:off x="5943600" y="5638800"/>
            <a:ext cx="3333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134" name="WordArt 125"/>
          <p:cNvSpPr>
            <a:spLocks noChangeArrowheads="1" noChangeShapeType="1" noTextEdit="1"/>
          </p:cNvSpPr>
          <p:nvPr/>
        </p:nvSpPr>
        <p:spPr bwMode="auto">
          <a:xfrm>
            <a:off x="2892425" y="288925"/>
            <a:ext cx="3971925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3DH"/>
              </a:rPr>
              <a:t>nhanh tay rinh ngay phÇn quµ</a:t>
            </a:r>
          </a:p>
        </p:txBody>
      </p:sp>
      <p:pic>
        <p:nvPicPr>
          <p:cNvPr id="2174" name="Picture 126" descr="14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103438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5" name="Picture 127" descr="but 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3013"/>
            <a:ext cx="21431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6" name="Picture 128" descr="sap m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850"/>
            <a:ext cx="22129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7" name="Picture 129" descr="thuoc 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3370263"/>
            <a:ext cx="250348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8" name="Picture 130" descr="but chi2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5062538"/>
            <a:ext cx="249078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" name="WordArt 131"/>
          <p:cNvSpPr>
            <a:spLocks noChangeArrowheads="1" noChangeShapeType="1" noTextEdit="1"/>
          </p:cNvSpPr>
          <p:nvPr/>
        </p:nvSpPr>
        <p:spPr bwMode="auto">
          <a:xfrm>
            <a:off x="3384550" y="3719513"/>
            <a:ext cx="982663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UniverseH"/>
              </a:rPr>
              <a:t>PhÇn thƯ­ëng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UniverseH"/>
            </a:endParaRPr>
          </a:p>
        </p:txBody>
      </p:sp>
      <p:sp>
        <p:nvSpPr>
          <p:cNvPr id="2180" name="WordArt 132"/>
          <p:cNvSpPr>
            <a:spLocks noChangeArrowheads="1" noChangeShapeType="1" noTextEdit="1"/>
          </p:cNvSpPr>
          <p:nvPr/>
        </p:nvSpPr>
        <p:spPr bwMode="auto">
          <a:xfrm>
            <a:off x="5561013" y="3741738"/>
            <a:ext cx="982662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UniverseH"/>
              </a:rPr>
              <a:t>PhÇn th­Ưëng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UniverseH"/>
            </a:endParaRPr>
          </a:p>
        </p:txBody>
      </p:sp>
      <p:sp>
        <p:nvSpPr>
          <p:cNvPr id="2181" name="WordArt 133"/>
          <p:cNvSpPr>
            <a:spLocks noChangeArrowheads="1" noChangeShapeType="1" noTextEdit="1"/>
          </p:cNvSpPr>
          <p:nvPr/>
        </p:nvSpPr>
        <p:spPr bwMode="auto">
          <a:xfrm>
            <a:off x="2282825" y="4694238"/>
            <a:ext cx="982663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UniverseH"/>
              </a:rPr>
              <a:t>PhÇn th­Ưëng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UniverseH"/>
            </a:endParaRPr>
          </a:p>
        </p:txBody>
      </p:sp>
      <p:sp>
        <p:nvSpPr>
          <p:cNvPr id="2182" name="WordArt 134"/>
          <p:cNvSpPr>
            <a:spLocks noChangeArrowheads="1" noChangeShapeType="1" noTextEdit="1"/>
          </p:cNvSpPr>
          <p:nvPr/>
        </p:nvSpPr>
        <p:spPr bwMode="auto">
          <a:xfrm>
            <a:off x="4503738" y="4694238"/>
            <a:ext cx="982662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UniverseH"/>
              </a:rPr>
              <a:t>PhÇn th­Ưëng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UniverseH"/>
            </a:endParaRPr>
          </a:p>
        </p:txBody>
      </p:sp>
      <p:sp>
        <p:nvSpPr>
          <p:cNvPr id="2183" name="WordArt 135"/>
          <p:cNvSpPr>
            <a:spLocks noChangeArrowheads="1" noChangeShapeType="1" noTextEdit="1"/>
          </p:cNvSpPr>
          <p:nvPr/>
        </p:nvSpPr>
        <p:spPr bwMode="auto">
          <a:xfrm>
            <a:off x="4503738" y="5638800"/>
            <a:ext cx="982662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UniverseH"/>
              </a:rPr>
              <a:t>PhÇn th­Ưëng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UniverseH"/>
            </a:endParaRPr>
          </a:p>
        </p:txBody>
      </p:sp>
      <p:pic>
        <p:nvPicPr>
          <p:cNvPr id="4145" name="Picture 138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141" descr="85B262A1A2114D5086B125AD97482D9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025"/>
            <a:ext cx="9572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47" name="Group 145"/>
          <p:cNvGrpSpPr>
            <a:grpSpLocks/>
          </p:cNvGrpSpPr>
          <p:nvPr/>
        </p:nvGrpSpPr>
        <p:grpSpPr bwMode="auto">
          <a:xfrm>
            <a:off x="-377825" y="698500"/>
            <a:ext cx="2254250" cy="777875"/>
            <a:chOff x="139" y="1006"/>
            <a:chExt cx="1731" cy="625"/>
          </a:xfrm>
        </p:grpSpPr>
        <p:sp>
          <p:nvSpPr>
            <p:cNvPr id="4151" name="AutoShape 146"/>
            <p:cNvSpPr>
              <a:spLocks noChangeArrowheads="1"/>
            </p:cNvSpPr>
            <p:nvPr/>
          </p:nvSpPr>
          <p:spPr bwMode="auto">
            <a:xfrm>
              <a:off x="139" y="1006"/>
              <a:ext cx="1731" cy="625"/>
            </a:xfrm>
            <a:prstGeom prst="irregularSeal1">
              <a:avLst/>
            </a:prstGeom>
            <a:solidFill>
              <a:srgbClr val="99FFCC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52" name="Text Box 147"/>
            <p:cNvSpPr txBox="1">
              <a:spLocks noChangeArrowheads="1"/>
            </p:cNvSpPr>
            <p:nvPr/>
          </p:nvSpPr>
          <p:spPr bwMode="auto">
            <a:xfrm>
              <a:off x="545" y="1114"/>
              <a:ext cx="1010" cy="319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.VnTime" pitchFamily="34" charset="0"/>
              </a:endParaRPr>
            </a:p>
          </p:txBody>
        </p:sp>
      </p:grpSp>
      <p:sp>
        <p:nvSpPr>
          <p:cNvPr id="4148" name="Text Box 148"/>
          <p:cNvSpPr txBox="1">
            <a:spLocks noChangeArrowheads="1"/>
          </p:cNvSpPr>
          <p:nvPr/>
        </p:nvSpPr>
        <p:spPr bwMode="auto">
          <a:xfrm>
            <a:off x="373063" y="877888"/>
            <a:ext cx="1017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LuËt ch¬i</a:t>
            </a:r>
          </a:p>
        </p:txBody>
      </p:sp>
      <p:pic>
        <p:nvPicPr>
          <p:cNvPr id="2184" name="Picture 136" descr="Bellco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-188913"/>
            <a:ext cx="12954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0" name="Text Box 124"/>
          <p:cNvSpPr txBox="1">
            <a:spLocks noChangeArrowheads="1"/>
          </p:cNvSpPr>
          <p:nvPr/>
        </p:nvSpPr>
        <p:spPr bwMode="auto">
          <a:xfrm>
            <a:off x="1255713" y="985838"/>
            <a:ext cx="7623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6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6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64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64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6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	Tõng thµnh viªn trong líp chän mét ch÷ c¸i trong b¶ng ®· cho ®Ó ghÐp thµnh mét  tõ TiÕng Anh gåm 5 ch÷ c¸i cã nghÜa t­¬ng ®­¬ng víi tõ “ Help” . Mçi ch÷ ®óng ®­îc mét phÇn th­ëng tõ « ch÷ .Chän sai mÊt quyÒn ch¬i. Mçi lưît ch¬i chØ ®ư­îc chän mét ch÷ c¸i. Trß ch¬i sÏ kÕt thóc khi c¶ 5 « ch÷ ®­îc më.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3849 -0.1826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4323 -0.18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3177 -0.4715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38177 -0.3270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6823 -0.327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910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6"/>
          <p:cNvSpPr txBox="1">
            <a:spLocks noChangeArrowheads="1"/>
          </p:cNvSpPr>
          <p:nvPr/>
        </p:nvSpPr>
        <p:spPr bwMode="auto">
          <a:xfrm>
            <a:off x="7315200" y="76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5125" name="Line 28"/>
          <p:cNvSpPr>
            <a:spLocks noChangeShapeType="1"/>
          </p:cNvSpPr>
          <p:nvPr/>
        </p:nvSpPr>
        <p:spPr bwMode="auto">
          <a:xfrm>
            <a:off x="0" y="10334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1089025" y="4646613"/>
            <a:ext cx="2971800" cy="838200"/>
          </a:xfrm>
          <a:prstGeom prst="wedgeEllipseCallout">
            <a:avLst>
              <a:gd name="adj1" fmla="val 60630"/>
              <a:gd name="adj2" fmla="val -60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.VnArial Narrow" pitchFamily="34" charset="0"/>
              </a:rPr>
              <a:t>Could you do me a favor?</a:t>
            </a:r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437313" y="4384675"/>
            <a:ext cx="2514600" cy="660400"/>
          </a:xfrm>
          <a:prstGeom prst="wedgeRoundRectCallout">
            <a:avLst>
              <a:gd name="adj1" fmla="val -65532"/>
              <a:gd name="adj2" fmla="val -3076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.VnArial Narrow" pitchFamily="34" charset="0"/>
              </a:rPr>
              <a:t>How can I help you?</a:t>
            </a:r>
          </a:p>
        </p:txBody>
      </p:sp>
      <p:graphicFrame>
        <p:nvGraphicFramePr>
          <p:cNvPr id="4207" name="Group 111"/>
          <p:cNvGraphicFramePr>
            <a:graphicFrameLocks noGrp="1"/>
          </p:cNvGraphicFramePr>
          <p:nvPr>
            <p:ph/>
          </p:nvPr>
        </p:nvGraphicFramePr>
        <p:xfrm>
          <a:off x="1524000" y="1143000"/>
          <a:ext cx="7543800" cy="1809750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668" marB="456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7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668" marB="456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40" name="WordArt 8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962650" y="3187700"/>
            <a:ext cx="2362200" cy="762000"/>
          </a:xfrm>
          <a:prstGeom prst="wedgeRoundRectCallout">
            <a:avLst>
              <a:gd name="adj1" fmla="val -48792"/>
              <a:gd name="adj2" fmla="val 8395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What can I do for you?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181" name="AutoShape 85"/>
          <p:cNvSpPr>
            <a:spLocks noChangeArrowheads="1"/>
          </p:cNvSpPr>
          <p:nvPr/>
        </p:nvSpPr>
        <p:spPr bwMode="auto">
          <a:xfrm>
            <a:off x="2224088" y="3517900"/>
            <a:ext cx="2305050" cy="762000"/>
          </a:xfrm>
          <a:prstGeom prst="wedgeEllipseCallout">
            <a:avLst>
              <a:gd name="adj1" fmla="val 40495"/>
              <a:gd name="adj2" fmla="val 82917"/>
            </a:avLst>
          </a:prstGeom>
          <a:solidFill>
            <a:srgbClr val="FFE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.VnArial Narrow" pitchFamily="34" charset="0"/>
              </a:rPr>
              <a:t>I need a favor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99"/>
              </a:solidFill>
              <a:latin typeface=".VnArial Narrow" pitchFamily="34" charset="0"/>
            </a:endParaRP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1509713" y="1550988"/>
            <a:ext cx="3125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.VnArial Narrow" pitchFamily="34" charset="0"/>
              </a:rPr>
              <a:t>Can/Could you help me, please ?</a:t>
            </a:r>
          </a:p>
        </p:txBody>
      </p:sp>
      <p:sp>
        <p:nvSpPr>
          <p:cNvPr id="4184" name="Rectangle 88"/>
          <p:cNvSpPr>
            <a:spLocks noChangeArrowheads="1"/>
          </p:cNvSpPr>
          <p:nvPr/>
        </p:nvSpPr>
        <p:spPr bwMode="auto">
          <a:xfrm>
            <a:off x="1509713" y="1785938"/>
            <a:ext cx="2947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.VnArial Narrow" pitchFamily="34" charset="0"/>
              </a:rPr>
              <a:t>Can/Could you carry my bag ?</a:t>
            </a:r>
            <a:r>
              <a:rPr lang="en-US" altLang="en-US" sz="1800">
                <a:latin typeface=".VnArial Narrow" pitchFamily="34" charset="0"/>
              </a:rPr>
              <a:t> </a:t>
            </a:r>
          </a:p>
        </p:txBody>
      </p:sp>
      <p:sp>
        <p:nvSpPr>
          <p:cNvPr id="4185" name="Rectangle 89"/>
          <p:cNvSpPr>
            <a:spLocks noChangeArrowheads="1"/>
          </p:cNvSpPr>
          <p:nvPr/>
        </p:nvSpPr>
        <p:spPr bwMode="auto">
          <a:xfrm>
            <a:off x="5283200" y="1552575"/>
            <a:ext cx="238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.VnArial Narrow" pitchFamily="34" charset="0"/>
              </a:rPr>
              <a:t>Certainly/Of course/Sure</a:t>
            </a:r>
          </a:p>
        </p:txBody>
      </p:sp>
      <p:sp>
        <p:nvSpPr>
          <p:cNvPr id="4186" name="Rectangle 90"/>
          <p:cNvSpPr>
            <a:spLocks noChangeArrowheads="1"/>
          </p:cNvSpPr>
          <p:nvPr/>
        </p:nvSpPr>
        <p:spPr bwMode="auto">
          <a:xfrm>
            <a:off x="5297488" y="18288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.VnArial Narrow" pitchFamily="34" charset="0"/>
              </a:rPr>
              <a:t>No problem</a:t>
            </a:r>
          </a:p>
        </p:txBody>
      </p:sp>
      <p:sp>
        <p:nvSpPr>
          <p:cNvPr id="4187" name="Rectangle 91"/>
          <p:cNvSpPr>
            <a:spLocks noChangeArrowheads="1"/>
          </p:cNvSpPr>
          <p:nvPr/>
        </p:nvSpPr>
        <p:spPr bwMode="auto">
          <a:xfrm>
            <a:off x="1554163" y="210661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.VnArial Narrow" pitchFamily="34" charset="0"/>
              </a:rPr>
              <a:t>I need a favor</a:t>
            </a:r>
            <a:r>
              <a:rPr lang="en-US" altLang="en-US" sz="1800">
                <a:latin typeface=".VnArial Narrow" pitchFamily="34" charset="0"/>
              </a:rPr>
              <a:t> </a:t>
            </a:r>
          </a:p>
        </p:txBody>
      </p:sp>
      <p:sp>
        <p:nvSpPr>
          <p:cNvPr id="4189" name="Rectangle 93"/>
          <p:cNvSpPr>
            <a:spLocks noChangeArrowheads="1"/>
          </p:cNvSpPr>
          <p:nvPr/>
        </p:nvSpPr>
        <p:spPr bwMode="auto">
          <a:xfrm>
            <a:off x="5283200" y="2103438"/>
            <a:ext cx="220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.VnArial Narrow" pitchFamily="34" charset="0"/>
              </a:rPr>
              <a:t>What can I do for you?</a:t>
            </a:r>
          </a:p>
        </p:txBody>
      </p:sp>
      <p:sp>
        <p:nvSpPr>
          <p:cNvPr id="4191" name="Rectangle 95"/>
          <p:cNvSpPr>
            <a:spLocks noChangeArrowheads="1"/>
          </p:cNvSpPr>
          <p:nvPr/>
        </p:nvSpPr>
        <p:spPr bwMode="auto">
          <a:xfrm>
            <a:off x="1495425" y="2454275"/>
            <a:ext cx="2487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.VnArial Narrow" pitchFamily="34" charset="0"/>
              </a:rPr>
              <a:t>Could you do me a favor?</a:t>
            </a:r>
          </a:p>
        </p:txBody>
      </p:sp>
      <p:sp>
        <p:nvSpPr>
          <p:cNvPr id="4193" name="Rectangle 97"/>
          <p:cNvSpPr>
            <a:spLocks noChangeArrowheads="1"/>
          </p:cNvSpPr>
          <p:nvPr/>
        </p:nvSpPr>
        <p:spPr bwMode="auto">
          <a:xfrm>
            <a:off x="5268913" y="2393950"/>
            <a:ext cx="1998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.VnArial Narrow" pitchFamily="34" charset="0"/>
              </a:rPr>
              <a:t>How can I help you?</a:t>
            </a:r>
          </a:p>
        </p:txBody>
      </p:sp>
      <p:sp>
        <p:nvSpPr>
          <p:cNvPr id="4198" name="Rectangle 102"/>
          <p:cNvSpPr>
            <a:spLocks noChangeArrowheads="1"/>
          </p:cNvSpPr>
          <p:nvPr/>
        </p:nvSpPr>
        <p:spPr bwMode="auto">
          <a:xfrm>
            <a:off x="2176463" y="1098550"/>
            <a:ext cx="2578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.VnArial Narrow" pitchFamily="34" charset="0"/>
              </a:rPr>
              <a:t>Asking for favors</a:t>
            </a:r>
          </a:p>
        </p:txBody>
      </p:sp>
      <p:sp>
        <p:nvSpPr>
          <p:cNvPr id="4199" name="Rectangle 103"/>
          <p:cNvSpPr>
            <a:spLocks noChangeArrowheads="1"/>
          </p:cNvSpPr>
          <p:nvPr/>
        </p:nvSpPr>
        <p:spPr bwMode="auto">
          <a:xfrm>
            <a:off x="5618163" y="1111250"/>
            <a:ext cx="3176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rial Narrow" pitchFamily="34" charset="0"/>
              </a:rPr>
              <a:t>Responding to favors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 autoUpdateAnimBg="0"/>
      <p:bldP spid="4127" grpId="0" animBg="1" autoUpdateAnimBg="0"/>
      <p:bldP spid="4135" grpId="0" animBg="1" autoUpdateAnimBg="0"/>
      <p:bldP spid="4136" grpId="0" animBg="1" autoUpdateAnimBg="0"/>
      <p:bldP spid="4181" grpId="0" animBg="1" autoUpdateAnimBg="0"/>
      <p:bldP spid="4183" grpId="0" autoUpdateAnimBg="0"/>
      <p:bldP spid="4184" grpId="0" autoUpdateAnimBg="0"/>
      <p:bldP spid="4185" grpId="0" autoUpdateAnimBg="0"/>
      <p:bldP spid="4186" grpId="0" autoUpdateAnimBg="0"/>
      <p:bldP spid="4187" grpId="0" autoUpdateAnimBg="0"/>
      <p:bldP spid="4189" grpId="0" autoUpdateAnimBg="0"/>
      <p:bldP spid="4191" grpId="0" autoUpdateAnimBg="0"/>
      <p:bldP spid="4193" grpId="0" autoUpdateAnimBg="0"/>
      <p:bldP spid="4198" grpId="0" autoUpdateAnimBg="0"/>
      <p:bldP spid="41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7315200" y="76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graphicFrame>
        <p:nvGraphicFramePr>
          <p:cNvPr id="3114" name="Group 42"/>
          <p:cNvGraphicFramePr>
            <a:graphicFrameLocks noGrp="1"/>
          </p:cNvGraphicFramePr>
          <p:nvPr>
            <p:ph/>
          </p:nvPr>
        </p:nvGraphicFramePr>
        <p:xfrm>
          <a:off x="457200" y="1781175"/>
          <a:ext cx="8229600" cy="236537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 Narrow" pitchFamily="34" charset="0"/>
                        </a:rPr>
                        <a:t>Asking for favors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 Narrow" pitchFamily="34" charset="0"/>
                        </a:rPr>
                        <a:t>Responding to favors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2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Can/Could you help me, please 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Could you do me a favor?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I need a favor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Can/Could you carry the bag for me ?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Arial Narrow" pitchFamily="34" charset="0"/>
                        </a:rPr>
                        <a:t>Certainly/Of course/Sure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Arial Narrow" pitchFamily="34" charset="0"/>
                        </a:rPr>
                        <a:t>No problem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Arial Narrow" pitchFamily="34" charset="0"/>
                        </a:rPr>
                        <a:t>What can I do for you?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Arial Narrow" pitchFamily="34" charset="0"/>
                        </a:rPr>
                        <a:t>How can I help you?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4611688" y="3635375"/>
            <a:ext cx="244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.VnArial Narrow" pitchFamily="34" charset="0"/>
              </a:rPr>
              <a:t>I’m sorry. I’m really busy.</a:t>
            </a:r>
          </a:p>
        </p:txBody>
      </p:sp>
      <p:pic>
        <p:nvPicPr>
          <p:cNvPr id="3109" name="Picture 37" descr="101_7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186238"/>
            <a:ext cx="343693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46163" y="4951413"/>
            <a:ext cx="2773362" cy="782637"/>
          </a:xfrm>
          <a:prstGeom prst="wedgeRoundRectCallout">
            <a:avLst>
              <a:gd name="adj1" fmla="val 58130"/>
              <a:gd name="adj2" fmla="val -75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Could you do me a favor?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6430963" y="4935538"/>
            <a:ext cx="2525712" cy="957262"/>
          </a:xfrm>
          <a:prstGeom prst="wedgeRoundRectCallout">
            <a:avLst>
              <a:gd name="adj1" fmla="val -55972"/>
              <a:gd name="adj2" fmla="val -8250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I’m sorry. I’m really busy.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6164" name="WordArt 40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6165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/>
      <p:bldP spid="3110" grpId="0" animBg="1"/>
      <p:bldP spid="3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58775" y="255588"/>
            <a:ext cx="3924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FF"/>
                </a:solidFill>
                <a:latin typeface=".VnArial Narrow" pitchFamily="34" charset="0"/>
              </a:rPr>
              <a:t>Complete the dialogue:</a:t>
            </a:r>
            <a:r>
              <a:rPr lang="en-US" altLang="en-US" sz="2000" b="1">
                <a:latin typeface=".VnArial Narrow" pitchFamily="34" charset="0"/>
              </a:rPr>
              <a:t> </a:t>
            </a:r>
          </a:p>
        </p:txBody>
      </p:sp>
      <p:pic>
        <p:nvPicPr>
          <p:cNvPr id="111622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116138"/>
            <a:ext cx="5486400" cy="4548187"/>
          </a:xfrm>
          <a:prstGeom prst="rect">
            <a:avLst/>
          </a:prstGeom>
          <a:noFill/>
          <a:ln w="57150" cmpd="thinThick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984250" y="1784350"/>
            <a:ext cx="3425825" cy="609600"/>
          </a:xfrm>
          <a:prstGeom prst="wedgeRoundRectCallout">
            <a:avLst>
              <a:gd name="adj1" fmla="val -12278"/>
              <a:gd name="adj2" fmla="val 1057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5037138" y="1220788"/>
            <a:ext cx="3887787" cy="609600"/>
          </a:xfrm>
          <a:prstGeom prst="wedgeRoundRectCallout">
            <a:avLst>
              <a:gd name="adj1" fmla="val -43343"/>
              <a:gd name="adj2" fmla="val 1052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349875" y="1241425"/>
            <a:ext cx="347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Could you do</a:t>
            </a:r>
            <a:r>
              <a:rPr lang="en-US" altLang="en-US" sz="1800">
                <a:latin typeface=".VnArial Narrow" pitchFamily="34" charset="0"/>
              </a:rPr>
              <a:t> .....................................?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039813" y="1862138"/>
            <a:ext cx="344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How can .......................................?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185988" y="1806575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 Narrow" pitchFamily="34" charset="0"/>
              </a:rPr>
              <a:t>I help you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6816725" y="1211263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 Narrow" pitchFamily="34" charset="0"/>
              </a:rPr>
              <a:t>me a favor</a:t>
            </a:r>
          </a:p>
        </p:txBody>
      </p:sp>
      <p:sp>
        <p:nvSpPr>
          <p:cNvPr id="7178" name="AutoShape 15"/>
          <p:cNvSpPr>
            <a:spLocks noChangeArrowheads="1"/>
          </p:cNvSpPr>
          <p:nvPr/>
        </p:nvSpPr>
        <p:spPr bwMode="auto">
          <a:xfrm>
            <a:off x="5514975" y="2424113"/>
            <a:ext cx="3179763" cy="884237"/>
          </a:xfrm>
          <a:prstGeom prst="wedgeRoundRectCallout">
            <a:avLst>
              <a:gd name="adj1" fmla="val -65579"/>
              <a:gd name="adj2" fmla="val -42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5453063" y="2470150"/>
            <a:ext cx="320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............................ buy me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 vegetables</a:t>
            </a:r>
            <a:r>
              <a:rPr lang="en-US" altLang="en-US" sz="1800">
                <a:latin typeface=".VnArial Narrow" pitchFamily="34" charset="0"/>
              </a:rPr>
              <a:t>?</a:t>
            </a:r>
          </a:p>
        </p:txBody>
      </p:sp>
      <p:sp>
        <p:nvSpPr>
          <p:cNvPr id="7180" name="AutoShape 18"/>
          <p:cNvSpPr>
            <a:spLocks noChangeArrowheads="1"/>
          </p:cNvSpPr>
          <p:nvPr/>
        </p:nvSpPr>
        <p:spPr bwMode="auto">
          <a:xfrm>
            <a:off x="203200" y="2655888"/>
            <a:ext cx="1989138" cy="609600"/>
          </a:xfrm>
          <a:prstGeom prst="wedgeRoundRectCallout">
            <a:avLst>
              <a:gd name="adj1" fmla="val 36111"/>
              <a:gd name="adj2" fmla="val 1080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0" y="2794000"/>
            <a:ext cx="2338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   </a:t>
            </a:r>
            <a:r>
              <a:rPr lang="en-US" altLang="en-US" sz="1800" b="1">
                <a:latin typeface=".VnArial Narrow" pitchFamily="34" charset="0"/>
              </a:rPr>
              <a:t>................problem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590550" y="277971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 Narrow" pitchFamily="34" charset="0"/>
              </a:rPr>
              <a:t>No</a:t>
            </a:r>
          </a:p>
        </p:txBody>
      </p: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2476500" y="1354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7184" name="Oval 23"/>
          <p:cNvSpPr>
            <a:spLocks noChangeArrowheads="1"/>
          </p:cNvSpPr>
          <p:nvPr/>
        </p:nvSpPr>
        <p:spPr bwMode="auto">
          <a:xfrm>
            <a:off x="2509838" y="2220913"/>
            <a:ext cx="493712" cy="552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2</a:t>
            </a:r>
          </a:p>
        </p:txBody>
      </p:sp>
      <p:sp>
        <p:nvSpPr>
          <p:cNvPr id="7185" name="Oval 25"/>
          <p:cNvSpPr>
            <a:spLocks noChangeArrowheads="1"/>
          </p:cNvSpPr>
          <p:nvPr/>
        </p:nvSpPr>
        <p:spPr bwMode="auto">
          <a:xfrm>
            <a:off x="6792913" y="1655763"/>
            <a:ext cx="493712" cy="552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1</a:t>
            </a:r>
          </a:p>
        </p:txBody>
      </p:sp>
      <p:sp>
        <p:nvSpPr>
          <p:cNvPr id="7186" name="Oval 26"/>
          <p:cNvSpPr>
            <a:spLocks noChangeArrowheads="1"/>
          </p:cNvSpPr>
          <p:nvPr/>
        </p:nvSpPr>
        <p:spPr bwMode="auto">
          <a:xfrm>
            <a:off x="8029575" y="3090863"/>
            <a:ext cx="493713" cy="552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3</a:t>
            </a:r>
          </a:p>
        </p:txBody>
      </p:sp>
      <p:sp>
        <p:nvSpPr>
          <p:cNvPr id="7187" name="Oval 27"/>
          <p:cNvSpPr>
            <a:spLocks noChangeArrowheads="1"/>
          </p:cNvSpPr>
          <p:nvPr/>
        </p:nvSpPr>
        <p:spPr bwMode="auto">
          <a:xfrm>
            <a:off x="739775" y="3149600"/>
            <a:ext cx="493713" cy="552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4</a:t>
            </a:r>
          </a:p>
        </p:txBody>
      </p:sp>
      <p:sp>
        <p:nvSpPr>
          <p:cNvPr id="7188" name="AutoShape 28"/>
          <p:cNvSpPr>
            <a:spLocks noChangeArrowheads="1"/>
          </p:cNvSpPr>
          <p:nvPr/>
        </p:nvSpPr>
        <p:spPr bwMode="auto">
          <a:xfrm>
            <a:off x="5646738" y="4005263"/>
            <a:ext cx="2670175" cy="609600"/>
          </a:xfrm>
          <a:prstGeom prst="wedgeRoundRectCallout">
            <a:avLst>
              <a:gd name="adj1" fmla="val -50537"/>
              <a:gd name="adj2" fmla="val -139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7189" name="Text Box 29"/>
          <p:cNvSpPr txBox="1">
            <a:spLocks noChangeArrowheads="1"/>
          </p:cNvSpPr>
          <p:nvPr/>
        </p:nvSpPr>
        <p:spPr bwMode="auto">
          <a:xfrm>
            <a:off x="5902325" y="4084638"/>
            <a:ext cx="221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Thank you very much</a:t>
            </a:r>
            <a:r>
              <a:rPr lang="en-US" altLang="en-US" sz="1800">
                <a:latin typeface=".VnArial Narrow" pitchFamily="34" charset="0"/>
              </a:rPr>
              <a:t> .</a:t>
            </a:r>
          </a:p>
        </p:txBody>
      </p:sp>
      <p:sp>
        <p:nvSpPr>
          <p:cNvPr id="7190" name="Oval 30"/>
          <p:cNvSpPr>
            <a:spLocks noChangeArrowheads="1"/>
          </p:cNvSpPr>
          <p:nvPr/>
        </p:nvSpPr>
        <p:spPr bwMode="auto">
          <a:xfrm>
            <a:off x="6604000" y="4529138"/>
            <a:ext cx="493713" cy="552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5</a:t>
            </a:r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5568950" y="2471738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.VnArial Narrow" pitchFamily="34" charset="0"/>
              </a:rPr>
              <a:t>      </a:t>
            </a:r>
            <a:r>
              <a:rPr lang="en-US" altLang="en-US" sz="1800" b="1">
                <a:solidFill>
                  <a:srgbClr val="FF0000"/>
                </a:solidFill>
                <a:latin typeface=".VnArial Narrow" pitchFamily="34" charset="0"/>
              </a:rPr>
              <a:t>Can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315200" y="76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514725"/>
            <a:ext cx="38369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623888" y="3584575"/>
            <a:ext cx="2773362" cy="623888"/>
          </a:xfrm>
          <a:prstGeom prst="wedgeRoundRectCallout">
            <a:avLst>
              <a:gd name="adj1" fmla="val 68662"/>
              <a:gd name="adj2" fmla="val 118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Yes. Thank you.</a:t>
            </a:r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6342063" y="4110038"/>
            <a:ext cx="2525712" cy="579437"/>
          </a:xfrm>
          <a:prstGeom prst="wedgeRoundRectCallout">
            <a:avLst>
              <a:gd name="adj1" fmla="val -57667"/>
              <a:gd name="adj2" fmla="val -66167"/>
              <a:gd name="adj3" fmla="val 16667"/>
            </a:avLst>
          </a:prstGeom>
          <a:solidFill>
            <a:srgbClr val="ADF1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May I help you?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550863" y="4789488"/>
            <a:ext cx="3224212" cy="639762"/>
          </a:xfrm>
          <a:prstGeom prst="wedgeRoundRectCallout">
            <a:avLst>
              <a:gd name="adj1" fmla="val 48032"/>
              <a:gd name="adj2" fmla="val -1127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Yes. That ‘s very kind of you.</a:t>
            </a:r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008688" y="5253038"/>
            <a:ext cx="2525712" cy="579437"/>
          </a:xfrm>
          <a:prstGeom prst="wedgeRoundRectCallout">
            <a:avLst>
              <a:gd name="adj1" fmla="val -46796"/>
              <a:gd name="adj2" fmla="val -183972"/>
              <a:gd name="adj3" fmla="val 16667"/>
            </a:avLst>
          </a:prstGeom>
          <a:solidFill>
            <a:srgbClr val="ADF1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Do you need any help?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80909" name="AutoShape 13"/>
          <p:cNvSpPr>
            <a:spLocks noChangeArrowheads="1"/>
          </p:cNvSpPr>
          <p:nvPr/>
        </p:nvSpPr>
        <p:spPr bwMode="auto">
          <a:xfrm>
            <a:off x="6618288" y="3389313"/>
            <a:ext cx="2525712" cy="579437"/>
          </a:xfrm>
          <a:prstGeom prst="wedgeRoundRectCallout">
            <a:avLst>
              <a:gd name="adj1" fmla="val -70366"/>
              <a:gd name="adj2" fmla="val 36028"/>
              <a:gd name="adj3" fmla="val 16667"/>
            </a:avLst>
          </a:prstGeom>
          <a:solidFill>
            <a:srgbClr val="ADF1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Let me help you.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graphicFrame>
        <p:nvGraphicFramePr>
          <p:cNvPr id="80937" name="Group 41"/>
          <p:cNvGraphicFramePr>
            <a:graphicFrameLocks noGrp="1"/>
          </p:cNvGraphicFramePr>
          <p:nvPr>
            <p:ph/>
          </p:nvPr>
        </p:nvGraphicFramePr>
        <p:xfrm>
          <a:off x="1089025" y="1379538"/>
          <a:ext cx="7434263" cy="1730375"/>
        </p:xfrm>
        <a:graphic>
          <a:graphicData uri="http://schemas.openxmlformats.org/drawingml/2006/table">
            <a:tbl>
              <a:tblPr/>
              <a:tblGrid>
                <a:gridCol w="360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4" name="WordArt 3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auto">
          <a:xfrm>
            <a:off x="1770063" y="1474788"/>
            <a:ext cx="2886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rial Narrow" pitchFamily="34" charset="0"/>
              </a:rPr>
              <a:t>Offering assistance</a:t>
            </a: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auto">
          <a:xfrm>
            <a:off x="4789488" y="14716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rial Narrow" pitchFamily="34" charset="0"/>
              </a:rPr>
              <a:t>Responding to assistance</a:t>
            </a:r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7286625" y="4281488"/>
            <a:ext cx="0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6816725" y="4389438"/>
            <a:ext cx="538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Can</a:t>
            </a:r>
          </a:p>
        </p:txBody>
      </p:sp>
      <p:sp>
        <p:nvSpPr>
          <p:cNvPr id="80933" name="Rectangle 37"/>
          <p:cNvSpPr>
            <a:spLocks noChangeArrowheads="1"/>
          </p:cNvSpPr>
          <p:nvPr/>
        </p:nvSpPr>
        <p:spPr bwMode="auto">
          <a:xfrm>
            <a:off x="1233488" y="1960563"/>
            <a:ext cx="3865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May I help you?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Do you need any help?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Let me help you.</a:t>
            </a:r>
          </a:p>
        </p:txBody>
      </p:sp>
      <p:sp>
        <p:nvSpPr>
          <p:cNvPr id="80936" name="Rectangle 40"/>
          <p:cNvSpPr>
            <a:spLocks noChangeArrowheads="1"/>
          </p:cNvSpPr>
          <p:nvPr/>
        </p:nvSpPr>
        <p:spPr bwMode="auto">
          <a:xfrm>
            <a:off x="4652963" y="2090738"/>
            <a:ext cx="3532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Yes. Thank you.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Yes. That ‘s very kind of you.</a:t>
            </a:r>
          </a:p>
        </p:txBody>
      </p:sp>
      <p:sp>
        <p:nvSpPr>
          <p:cNvPr id="8221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 autoUpdateAnimBg="0"/>
      <p:bldP spid="80905" grpId="0" animBg="1" autoUpdateAnimBg="0"/>
      <p:bldP spid="80906" grpId="0" animBg="1" autoUpdateAnimBg="0"/>
      <p:bldP spid="80907" grpId="0" animBg="1" autoUpdateAnimBg="0"/>
      <p:bldP spid="80909" grpId="0" animBg="1" autoUpdateAnimBg="0"/>
      <p:bldP spid="80929" grpId="0" autoUpdateAnimBg="0"/>
      <p:bldP spid="80930" grpId="0" autoUpdateAnimBg="0"/>
      <p:bldP spid="80932" grpId="0" autoUpdateAnimBg="0"/>
      <p:bldP spid="80933" grpId="0" autoUpdateAnimBg="0"/>
      <p:bldP spid="809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315200" y="76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pic>
        <p:nvPicPr>
          <p:cNvPr id="81927" name="Picture 7" descr="101_78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3122613"/>
            <a:ext cx="339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3" name="Group 33"/>
          <p:cNvGraphicFramePr>
            <a:graphicFrameLocks noGrp="1"/>
          </p:cNvGraphicFramePr>
          <p:nvPr>
            <p:ph/>
          </p:nvPr>
        </p:nvGraphicFramePr>
        <p:xfrm>
          <a:off x="1262063" y="1439863"/>
          <a:ext cx="7696200" cy="1481137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May I help you?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Do you need any help?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Let me help you.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Yes. Thank you.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Yes. That ‘s very kind of you.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276225" y="3502025"/>
            <a:ext cx="2497138" cy="639763"/>
          </a:xfrm>
          <a:prstGeom prst="wedgeRoundRectCallout">
            <a:avLst>
              <a:gd name="adj1" fmla="val 85218"/>
              <a:gd name="adj2" fmla="val -423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No. Thank you. I’m fine.</a:t>
            </a: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5715000" y="4003675"/>
            <a:ext cx="2292350" cy="579438"/>
          </a:xfrm>
          <a:prstGeom prst="wedgeRoundRectCallout">
            <a:avLst>
              <a:gd name="adj1" fmla="val -56093"/>
              <a:gd name="adj2" fmla="val -118769"/>
              <a:gd name="adj3" fmla="val 16667"/>
            </a:avLst>
          </a:prstGeom>
          <a:solidFill>
            <a:srgbClr val="ADF1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Let me help you.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5137150" y="2468563"/>
            <a:ext cx="2706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mic Sans MS" panose="030F0702030302020204" pitchFamily="66" charset="0"/>
              </a:rPr>
              <a:t>No. Thank you. I’m fine.</a:t>
            </a:r>
          </a:p>
        </p:txBody>
      </p:sp>
      <p:sp>
        <p:nvSpPr>
          <p:cNvPr id="9236" name="WordArt 25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9237" name="Rectangle 28"/>
          <p:cNvSpPr>
            <a:spLocks noChangeArrowheads="1"/>
          </p:cNvSpPr>
          <p:nvPr/>
        </p:nvSpPr>
        <p:spPr bwMode="auto">
          <a:xfrm>
            <a:off x="2133600" y="1485900"/>
            <a:ext cx="211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.VnArial Narrow" pitchFamily="34" charset="0"/>
              </a:rPr>
              <a:t>Offering assistance</a:t>
            </a:r>
          </a:p>
        </p:txBody>
      </p:sp>
      <p:sp>
        <p:nvSpPr>
          <p:cNvPr id="9238" name="Rectangle 29"/>
          <p:cNvSpPr>
            <a:spLocks noChangeArrowheads="1"/>
          </p:cNvSpPr>
          <p:nvPr/>
        </p:nvSpPr>
        <p:spPr bwMode="auto">
          <a:xfrm>
            <a:off x="5313363" y="1408113"/>
            <a:ext cx="328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Arial Narrow" pitchFamily="34" charset="0"/>
              </a:rPr>
              <a:t>Responding to assistance</a:t>
            </a:r>
          </a:p>
        </p:txBody>
      </p:sp>
      <p:sp>
        <p:nvSpPr>
          <p:cNvPr id="9239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1" grpId="0" animBg="1"/>
      <p:bldP spid="81942" grpId="0" animBg="1"/>
      <p:bldP spid="819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au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536700"/>
            <a:ext cx="708342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5254625" y="1741488"/>
            <a:ext cx="3076575" cy="609600"/>
          </a:xfrm>
          <a:prstGeom prst="wedgeRoundRectCallout">
            <a:avLst>
              <a:gd name="adj1" fmla="val 10782"/>
              <a:gd name="adj2" fmla="val 1127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0" y="2987675"/>
            <a:ext cx="3176588" cy="609600"/>
          </a:xfrm>
          <a:prstGeom prst="wedgeRoundRectCallout">
            <a:avLst>
              <a:gd name="adj1" fmla="val 43602"/>
              <a:gd name="adj2" fmla="val -9687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483225" y="1906588"/>
            <a:ext cx="2878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Let ....................... you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8738" y="3170238"/>
            <a:ext cx="295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Arial Narrow" pitchFamily="34" charset="0"/>
              </a:rPr>
              <a:t>Yes . That’s .........................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284288" y="3135313"/>
            <a:ext cx="177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.VnArial Narrow" pitchFamily="34" charset="0"/>
              </a:rPr>
              <a:t>very kind of you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6105525" y="1879600"/>
            <a:ext cx="102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.VnArial Narrow" pitchFamily="34" charset="0"/>
              </a:rPr>
              <a:t>me</a:t>
            </a:r>
            <a:r>
              <a:rPr lang="en-US" altLang="en-US" sz="2000">
                <a:solidFill>
                  <a:srgbClr val="FF0000"/>
                </a:solidFill>
                <a:latin typeface=".VnArial Narrow" pitchFamily="34" charset="0"/>
              </a:rPr>
              <a:t>  </a:t>
            </a:r>
            <a:r>
              <a:rPr lang="en-US" altLang="en-US" sz="2000" b="1">
                <a:solidFill>
                  <a:srgbClr val="FF0000"/>
                </a:solidFill>
                <a:latin typeface=".VnArial Narrow" pitchFamily="34" charset="0"/>
              </a:rPr>
              <a:t>help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531813" y="338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58775" y="255588"/>
            <a:ext cx="4110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FF"/>
                </a:solidFill>
                <a:latin typeface=".VnArial Narrow" pitchFamily="34" charset="0"/>
              </a:rPr>
              <a:t>Complete the dialogues:</a:t>
            </a:r>
            <a:r>
              <a:rPr lang="en-US" altLang="en-US" sz="2000" b="1">
                <a:latin typeface=".VnArial Narrow" pitchFamily="34" charset="0"/>
              </a:rPr>
              <a:t> 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431925" y="229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0252" name="AutoShape 15"/>
          <p:cNvSpPr>
            <a:spLocks noChangeArrowheads="1"/>
          </p:cNvSpPr>
          <p:nvPr/>
        </p:nvSpPr>
        <p:spPr bwMode="auto">
          <a:xfrm>
            <a:off x="0" y="4208463"/>
            <a:ext cx="3163888" cy="725487"/>
          </a:xfrm>
          <a:prstGeom prst="wedgeRoundRectCallout">
            <a:avLst>
              <a:gd name="adj1" fmla="val 53213"/>
              <a:gd name="adj2" fmla="val -11324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430213" y="4359275"/>
            <a:ext cx="2701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Help .......... slice the pepper.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6859588" y="3778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0255" name="Oval 21"/>
          <p:cNvSpPr>
            <a:spLocks noChangeArrowheads="1"/>
          </p:cNvSpPr>
          <p:nvPr/>
        </p:nvSpPr>
        <p:spPr bwMode="auto">
          <a:xfrm>
            <a:off x="6010275" y="2295525"/>
            <a:ext cx="623888" cy="449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1</a:t>
            </a:r>
          </a:p>
        </p:txBody>
      </p:sp>
      <p:sp>
        <p:nvSpPr>
          <p:cNvPr id="10256" name="Oval 22"/>
          <p:cNvSpPr>
            <a:spLocks noChangeArrowheads="1"/>
          </p:cNvSpPr>
          <p:nvPr/>
        </p:nvSpPr>
        <p:spPr bwMode="auto">
          <a:xfrm>
            <a:off x="581025" y="2598738"/>
            <a:ext cx="623888" cy="449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2</a:t>
            </a:r>
          </a:p>
        </p:txBody>
      </p:sp>
      <p:sp>
        <p:nvSpPr>
          <p:cNvPr id="10257" name="Oval 24"/>
          <p:cNvSpPr>
            <a:spLocks noChangeArrowheads="1"/>
          </p:cNvSpPr>
          <p:nvPr/>
        </p:nvSpPr>
        <p:spPr bwMode="auto">
          <a:xfrm>
            <a:off x="1844675" y="4789488"/>
            <a:ext cx="623888" cy="449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3</a:t>
            </a: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1068388" y="4279900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.VnArial Narrow" pitchFamily="34" charset="0"/>
              </a:rPr>
              <a:t>me</a:t>
            </a:r>
          </a:p>
        </p:txBody>
      </p:sp>
      <p:sp>
        <p:nvSpPr>
          <p:cNvPr id="10259" name="AutoShape 29"/>
          <p:cNvSpPr>
            <a:spLocks noChangeArrowheads="1"/>
          </p:cNvSpPr>
          <p:nvPr/>
        </p:nvSpPr>
        <p:spPr bwMode="auto">
          <a:xfrm>
            <a:off x="5151438" y="4730750"/>
            <a:ext cx="3235325" cy="609600"/>
          </a:xfrm>
          <a:prstGeom prst="wedgeRoundRectCallout">
            <a:avLst>
              <a:gd name="adj1" fmla="val -4269"/>
              <a:gd name="adj2" fmla="val -182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0260" name="Text Box 30"/>
          <p:cNvSpPr txBox="1">
            <a:spLocks noChangeArrowheads="1"/>
          </p:cNvSpPr>
          <p:nvPr/>
        </p:nvSpPr>
        <p:spPr bwMode="auto">
          <a:xfrm>
            <a:off x="5018088" y="4808538"/>
            <a:ext cx="344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Arial Narrow" pitchFamily="34" charset="0"/>
              </a:rPr>
              <a:t> Sure. Can I…………….cook rice?</a:t>
            </a:r>
          </a:p>
        </p:txBody>
      </p:sp>
      <p:sp>
        <p:nvSpPr>
          <p:cNvPr id="139297" name="Text Box 33"/>
          <p:cNvSpPr txBox="1">
            <a:spLocks noChangeArrowheads="1"/>
          </p:cNvSpPr>
          <p:nvPr/>
        </p:nvSpPr>
        <p:spPr bwMode="auto">
          <a:xfrm>
            <a:off x="6154738" y="4735513"/>
            <a:ext cx="1038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.VnArial Narrow" pitchFamily="34" charset="0"/>
              </a:rPr>
              <a:t>help you</a:t>
            </a:r>
          </a:p>
        </p:txBody>
      </p:sp>
      <p:sp>
        <p:nvSpPr>
          <p:cNvPr id="10262" name="AutoShape 34"/>
          <p:cNvSpPr>
            <a:spLocks noChangeArrowheads="1"/>
          </p:cNvSpPr>
          <p:nvPr/>
        </p:nvSpPr>
        <p:spPr bwMode="auto">
          <a:xfrm>
            <a:off x="1292225" y="5514975"/>
            <a:ext cx="2292350" cy="609600"/>
          </a:xfrm>
          <a:prstGeom prst="wedgeRoundRectCallout">
            <a:avLst>
              <a:gd name="adj1" fmla="val 33449"/>
              <a:gd name="adj2" fmla="val -11354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.VnArial Narrow" pitchFamily="34" charset="0"/>
            </a:endParaRPr>
          </a:p>
        </p:txBody>
      </p:sp>
      <p:sp>
        <p:nvSpPr>
          <p:cNvPr id="10263" name="Text Box 35"/>
          <p:cNvSpPr txBox="1">
            <a:spLocks noChangeArrowheads="1"/>
          </p:cNvSpPr>
          <p:nvPr/>
        </p:nvSpPr>
        <p:spPr bwMode="auto">
          <a:xfrm>
            <a:off x="1358900" y="5678488"/>
            <a:ext cx="2027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No. ……………………</a:t>
            </a:r>
          </a:p>
        </p:txBody>
      </p:sp>
      <p:sp>
        <p:nvSpPr>
          <p:cNvPr id="10264" name="Oval 36"/>
          <p:cNvSpPr>
            <a:spLocks noChangeArrowheads="1"/>
          </p:cNvSpPr>
          <p:nvPr/>
        </p:nvSpPr>
        <p:spPr bwMode="auto">
          <a:xfrm>
            <a:off x="6937375" y="5297488"/>
            <a:ext cx="668338" cy="414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4</a:t>
            </a:r>
          </a:p>
        </p:txBody>
      </p:sp>
      <p:sp>
        <p:nvSpPr>
          <p:cNvPr id="10265" name="Oval 38"/>
          <p:cNvSpPr>
            <a:spLocks noChangeArrowheads="1"/>
          </p:cNvSpPr>
          <p:nvPr/>
        </p:nvSpPr>
        <p:spPr bwMode="auto">
          <a:xfrm>
            <a:off x="2149475" y="6022975"/>
            <a:ext cx="668338" cy="414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 Narrow" pitchFamily="34" charset="0"/>
              </a:rPr>
              <a:t>5</a:t>
            </a:r>
          </a:p>
        </p:txBody>
      </p:sp>
      <p:sp>
        <p:nvSpPr>
          <p:cNvPr id="139303" name="Text Box 39"/>
          <p:cNvSpPr txBox="1">
            <a:spLocks noChangeArrowheads="1"/>
          </p:cNvSpPr>
          <p:nvPr/>
        </p:nvSpPr>
        <p:spPr bwMode="auto">
          <a:xfrm>
            <a:off x="2128838" y="5605463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.VnArial Narrow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315200" y="76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36525" y="952500"/>
            <a:ext cx="127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III. Speak</a:t>
            </a: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0" y="1576388"/>
            <a:ext cx="8575675" cy="3513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.VnArial Narrow" pitchFamily="34" charset="0"/>
              </a:rPr>
              <a:t>Mrs. Ngoc</a:t>
            </a:r>
            <a:r>
              <a:rPr lang="en-US" altLang="en-US" b="1">
                <a:solidFill>
                  <a:schemeClr val="accent2"/>
                </a:solidFill>
                <a:latin typeface=".VnArial Narrow" pitchFamily="34" charset="0"/>
              </a:rPr>
              <a:t>:	</a:t>
            </a:r>
            <a:r>
              <a:rPr lang="en-US" altLang="en-US" b="1">
                <a:solidFill>
                  <a:srgbClr val="0000FF"/>
                </a:solidFill>
                <a:latin typeface=".VnArial Narrow" pitchFamily="34" charset="0"/>
              </a:rPr>
              <a:t>Could you do me a favor, please?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.VnArial Narrow" pitchFamily="34" charset="0"/>
              </a:rPr>
              <a:t>Hoa          :</a:t>
            </a:r>
            <a:r>
              <a:rPr lang="en-US" altLang="en-US" b="1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b="1">
                <a:solidFill>
                  <a:srgbClr val="0000FF"/>
                </a:solidFill>
                <a:latin typeface=".VnArial Narrow" pitchFamily="34" charset="0"/>
              </a:rPr>
              <a:t>Sure. What can I do for you?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.VnArial Narrow" pitchFamily="34" charset="0"/>
              </a:rPr>
              <a:t>Mrs. Ngoc:</a:t>
            </a:r>
            <a:r>
              <a:rPr lang="en-US" altLang="en-US" b="1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b="1">
                <a:solidFill>
                  <a:srgbClr val="0000FF"/>
                </a:solidFill>
                <a:latin typeface=".VnArial Narrow" pitchFamily="34" charset="0"/>
              </a:rPr>
              <a:t>Can you help me carry my bag?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Arial Narrow" pitchFamily="34" charset="0"/>
              </a:rPr>
              <a:t>                    I’ve hurt my arm.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.VnArial Narrow" pitchFamily="34" charset="0"/>
              </a:rPr>
              <a:t>Hoa          :	</a:t>
            </a:r>
            <a:r>
              <a:rPr lang="en-US" altLang="en-US" b="1">
                <a:solidFill>
                  <a:srgbClr val="0000FF"/>
                </a:solidFill>
                <a:latin typeface=".VnArial Narrow" pitchFamily="34" charset="0"/>
              </a:rPr>
              <a:t>Certainly. I’ll help you.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.VnArial Narrow" pitchFamily="34" charset="0"/>
              </a:rPr>
              <a:t>Mrs. Ngoc:</a:t>
            </a:r>
            <a:r>
              <a:rPr lang="en-US" altLang="en-US" b="1">
                <a:solidFill>
                  <a:schemeClr val="accent2"/>
                </a:solidFill>
                <a:latin typeface=".VnArial Narrow" pitchFamily="34" charset="0"/>
              </a:rPr>
              <a:t>	</a:t>
            </a:r>
            <a:r>
              <a:rPr lang="en-US" altLang="en-US" b="1">
                <a:solidFill>
                  <a:srgbClr val="0000FF"/>
                </a:solidFill>
                <a:latin typeface=".VnArial Narrow" pitchFamily="34" charset="0"/>
              </a:rPr>
              <a:t>Thank you very much. That’s very kind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Arial Narrow" pitchFamily="34" charset="0"/>
              </a:rPr>
              <a:t>                    you</a:t>
            </a:r>
            <a:r>
              <a:rPr lang="en-US" altLang="en-US">
                <a:solidFill>
                  <a:srgbClr val="0000FF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2: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77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5&quot;&gt;&lt;property id=&quot;20148&quot; value=&quot;5&quot;/&gt;&lt;property id=&quot;20300&quot; value=&quot;Slide 9&quot;/&gt;&lt;property id=&quot;20307&quot; value=&quot;261&quot;/&gt;&lt;/object&gt;&lt;object type=&quot;3&quot; unique_id=&quot;10020&quot;&gt;&lt;property id=&quot;20148&quot; value=&quot;5&quot;/&gt;&lt;property id=&quot;20300&quot; value=&quot;Slide 18&quot;/&gt;&lt;property id=&quot;20307&quot; value=&quot;279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2&quot;/&gt;&lt;property id=&quot;20307&quot; value=&quot;273&quot;/&gt;&lt;/object&gt;&lt;object type=&quot;3&quot; unique_id=&quot;10025&quot;&gt;&lt;property id=&quot;20148&quot; value=&quot;5&quot;/&gt;&lt;property id=&quot;20300&quot; value=&quot;Slide 24&quot;/&gt;&lt;property id=&quot;20307&quot; value=&quot;285&quot;/&gt;&lt;/object&gt;&lt;object type=&quot;3&quot; unique_id=&quot;10033&quot;&gt;&lt;property id=&quot;20148&quot; value=&quot;5&quot;/&gt;&lt;property id=&quot;20300&quot; value=&quot;Slide 1&quot;/&gt;&lt;property id=&quot;20307&quot; value=&quot;294&quot;/&gt;&lt;/object&gt;&lt;object type=&quot;3&quot; unique_id=&quot;10323&quot;&gt;&lt;property id=&quot;20148&quot; value=&quot;5&quot;/&gt;&lt;property id=&quot;20300&quot; value=&quot;Slide 17&quot;/&gt;&lt;property id=&quot;20307&quot; value=&quot;298&quot;/&gt;&lt;/object&gt;&lt;object type=&quot;3&quot; unique_id=&quot;10326&quot;&gt;&lt;property id=&quot;20148&quot; value=&quot;5&quot;/&gt;&lt;property id=&quot;20300&quot; value=&quot;Slide 8&quot;/&gt;&lt;property id=&quot;20307&quot; value=&quot;297&quot;/&gt;&lt;/object&gt;&lt;object type=&quot;3&quot; unique_id=&quot;10327&quot;&gt;&lt;property id=&quot;20148&quot; value=&quot;5&quot;/&gt;&lt;property id=&quot;20300&quot; value=&quot;Slide 10&quot;/&gt;&lt;property id=&quot;20307&quot; value=&quot;310&quot;/&gt;&lt;/object&gt;&lt;object type=&quot;3&quot; unique_id=&quot;10328&quot;&gt;&lt;property id=&quot;20148&quot; value=&quot;5&quot;/&gt;&lt;property id=&quot;20300&quot; value=&quot;Slide 11 - &amp;quot;Now use the appropriate phrases in the box to make similar dialogues about some of the following situations with a&quot;/&gt;&lt;property id=&quot;20307&quot; value=&quot;311&quot;/&gt;&lt;/object&gt;&lt;object type=&quot;3&quot; unique_id=&quot;10331&quot;&gt;&lt;property id=&quot;20148&quot; value=&quot;5&quot;/&gt;&lt;property id=&quot;20300&quot; value=&quot;Slide 12&quot;/&gt;&lt;property id=&quot;20307&quot; value=&quot;315&quot;/&gt;&lt;/object&gt;&lt;object type=&quot;3&quot; unique_id=&quot;10332&quot;&gt;&lt;property id=&quot;20148&quot; value=&quot;5&quot;/&gt;&lt;property id=&quot;20300&quot; value=&quot;Slide 13&quot;/&gt;&lt;property id=&quot;20307&quot; value=&quot;316&quot;/&gt;&lt;/object&gt;&lt;object type=&quot;3&quot; unique_id=&quot;10333&quot;&gt;&lt;property id=&quot;20148&quot; value=&quot;5&quot;/&gt;&lt;property id=&quot;20300&quot; value=&quot;Slide 16&quot;/&gt;&lt;property id=&quot;20307&quot; value=&quot;317&quot;/&gt;&lt;/object&gt;&lt;object type=&quot;3&quot; unique_id=&quot;10334&quot;&gt;&lt;property id=&quot;20148&quot; value=&quot;5&quot;/&gt;&lt;property id=&quot;20300&quot; value=&quot;Slide 21&quot;/&gt;&lt;property id=&quot;20307&quot; value=&quot;320&quot;/&gt;&lt;/object&gt;&lt;object type=&quot;3&quot; unique_id=&quot;10362&quot;&gt;&lt;property id=&quot;20148&quot; value=&quot;5&quot;/&gt;&lt;property id=&quot;20300&quot; value=&quot;Slide 14&quot;/&gt;&lt;property id=&quot;20307&quot; value=&quot;322&quot;/&gt;&lt;/object&gt;&lt;object type=&quot;3&quot; unique_id=&quot;10363&quot;&gt;&lt;property id=&quot;20148&quot; value=&quot;5&quot;/&gt;&lt;property id=&quot;20300&quot; value=&quot;Slide 15&quot;/&gt;&lt;property id=&quot;20307&quot; value=&quot;323&quot;/&gt;&lt;/object&gt;&lt;object type=&quot;3&quot; unique_id=&quot;10416&quot;&gt;&lt;property id=&quot;20148&quot; value=&quot;5&quot;/&gt;&lt;property id=&quot;20300&quot; value=&quot;Slide 23&quot;/&gt;&lt;property id=&quot;20307&quot; value=&quot;32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810</Words>
  <Application>Microsoft Office PowerPoint</Application>
  <PresentationFormat>On-screen Show (4:3)</PresentationFormat>
  <Paragraphs>226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.VnTime</vt:lpstr>
      <vt:lpstr>.VnArial Narrow</vt:lpstr>
      <vt:lpstr>Comic Sans MS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use the appropriate phrases in the box to make similar dialogues about some of the following situations with a partner.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0972 356 449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Halovnn@yahoo.com</dc:creator>
  <cp:lastModifiedBy>ADMIN</cp:lastModifiedBy>
  <cp:revision>176</cp:revision>
  <dcterms:created xsi:type="dcterms:W3CDTF">2010-11-03T11:49:39Z</dcterms:created>
  <dcterms:modified xsi:type="dcterms:W3CDTF">2022-08-02T03:13:05Z</dcterms:modified>
</cp:coreProperties>
</file>