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8" r:id="rId2"/>
    <p:sldId id="299" r:id="rId3"/>
    <p:sldId id="291" r:id="rId4"/>
    <p:sldId id="274" r:id="rId5"/>
    <p:sldId id="293" r:id="rId6"/>
    <p:sldId id="287" r:id="rId7"/>
    <p:sldId id="292" r:id="rId8"/>
    <p:sldId id="276" r:id="rId9"/>
    <p:sldId id="280" r:id="rId10"/>
    <p:sldId id="282" r:id="rId11"/>
    <p:sldId id="259" r:id="rId12"/>
    <p:sldId id="260" r:id="rId13"/>
    <p:sldId id="261" r:id="rId14"/>
    <p:sldId id="262" r:id="rId15"/>
    <p:sldId id="263" r:id="rId16"/>
    <p:sldId id="297" r:id="rId17"/>
    <p:sldId id="296" r:id="rId18"/>
    <p:sldId id="295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3A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18B244A-8935-4395-9B72-79B06F42FF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66E15C-56D5-4660-8BBA-F222E022444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61FFBEA7-38D7-42BD-B579-AA91BBA5C68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A53FAEBE-AFB6-464B-B809-E635C6C63A5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0E5F2A4A-B8CC-4FF5-B87B-D3543A899A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99FCDF10-FBF8-40EE-B504-3153BD540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C9E59D-ED73-4491-B5C4-5E5F6AB4B4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A5F7779-7F99-475D-B53A-4FD7EFC152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F23D4D-CC2D-4808-8EFB-F78DC0CCAB55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606DF2C-1255-45F9-967B-738E723652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E3AEC96-2EAD-4D98-BC8A-02A4E38E0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EF4DB62-7343-46A7-A093-93B8418B4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6B0294-C990-4B9D-96DE-FC1AD05E4376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19A83CC-A6F1-48F2-908D-894630327E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53EA6346-60F4-4961-ADA9-650E87CBE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F13139CC-31FA-4526-A8DE-F4CF00A78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45FCC4-8A16-495F-A8E8-52EA42A31B78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CB783A6-6E12-48A4-A350-BA72A4A618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722259B-4DF0-4A43-8ADA-29527F64B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A7C5F6D-B998-4583-8A6A-924885C916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CCF445-3598-490A-8C72-E305962109C4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8EF6B6F-09B5-4038-A2D2-71BDE2EA21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65914BF-81A5-498A-B205-51A1CA047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B723193-8DFE-4812-B898-2B97BC2899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396979-45FC-44EF-B3EF-BD85612C52A5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68C3C46-A7B1-421A-87C2-9A5B725D2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117B1D5-A073-4095-81A3-310EE1AEC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533AF141-9825-47B6-8465-2E8C88D5EC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2D906-F7DD-42B0-B17F-BE7DDAA391F3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EB66850-5C60-445B-8D24-75E27987C9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E6D9257-4660-4142-8270-8898836C3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42E134-7A8E-49E9-8AE3-E719C099C4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9997B-BA6D-4EEA-BB02-BF000AA1542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B4FEB-FD0F-4E08-9BA4-11DE210C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943A976-373F-4EA9-B141-B9650C333AE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13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929F17-7770-46F4-A9FD-8EB0DF760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34D7D-E9CC-410C-BCEA-3C348977AE1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574E4-E309-4100-A9E7-D0AD269A5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B75256B-6244-4E5B-AF26-3CB0EC90114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31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549ED5-2205-405F-AE02-7E0288EBDA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C40342-D0F9-4C54-99FF-5918FE213ED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01845-1EF1-493A-BCE8-6F64AED09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2856F0F-8871-4DF2-8363-67760935991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302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22587-FC29-4ADC-A3BE-8C65F8FE7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88EB4-9CD9-4E55-B776-D83B36AC247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8331688-399D-4BB3-89A0-87ABA15D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6F24813-64AD-4FBE-841B-58F505E798B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17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71E177-0471-4654-B6A8-A9E1F061EB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42523-60B8-4C36-9783-73C787775B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6E968-0E6F-4E76-A039-30B281B41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C403270-6205-451F-A924-C6A3B2038E3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0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4DEBBA-CDE4-43BB-86E7-D20816822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D199D-09EB-4DD9-9555-0A0B17566D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24FA7-396A-4B96-AE17-724DF2DCF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C85BF49-28E7-43FF-81E3-734B75E179F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75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65A617-F970-4933-9775-A563F5A0C4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15CFB-31DD-4591-939B-5C6BA65262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D13FA1-44CF-4935-841E-F77BCB7A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0D3625-04A6-46B9-B803-0C5B4FE2C67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63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9445FE-D395-4FEA-8B41-AEAF8B1338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62DE1-346C-4E3C-8557-2A11C8FBCA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6570E8-7F05-4772-B236-B3ACB85D8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D26E545-9402-4B8B-BD77-2AB3F147D9A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19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2189A84-5C03-45E0-A5BB-502B476077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89433-F58C-41E1-8533-755285AD69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81F64E-328D-4819-88EA-0E4680770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7E00E8-7963-4FD7-AFA6-F240C5AF5A4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86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75B7680-3069-4B02-BB8C-3636921BCB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CD65E4-A9C5-4DD3-9C68-600FD9F8A38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7499444-02C0-46C0-8745-64525F20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35B93-A8BB-4F45-A87E-61E144DA617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0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324BABB-F890-40D7-8F79-550A049B6C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8740A-5AB2-49E4-AF3B-22F279C93F9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C64DFB-490F-4844-AAE7-7B15C72B2B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B89913-A60E-450A-A009-A616ED3C82C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01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B657E6-6EA0-4102-9AA3-BABEA8E726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C28F9-66E6-400F-944C-1C2392F3178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3C57F6-564C-4861-96BA-9D1E54BE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28C07D-D3E6-4AF6-A709-84B36C2E93A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61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A15AF6-A78D-4CA1-B1FD-5DF36F50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1AF6F7D-44D1-407F-A316-12AF6839D4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535A12-D682-46BF-B052-81E1C5584F40}"/>
              </a:ext>
            </a:extLst>
          </p:cNvPr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ADA85E-9DB2-4D61-B136-B00D95D33B57}"/>
              </a:ext>
            </a:extLst>
          </p:cNvPr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FB409-3D44-4621-AF54-362ED4ABF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491516A1-91E1-40D6-BE02-C6627FCC607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873FA-B38E-44FF-8B98-3E4999DDE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5F789-D0B1-4A90-A38E-A0208E53F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9.wav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wmf"/><Relationship Id="rId4" Type="http://schemas.openxmlformats.org/officeDocument/2006/relationships/audio" Target="../media/audio10.wav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9.wav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wmf"/><Relationship Id="rId4" Type="http://schemas.openxmlformats.org/officeDocument/2006/relationships/audio" Target="../media/audio10.wav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9.wav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wmf"/><Relationship Id="rId4" Type="http://schemas.openxmlformats.org/officeDocument/2006/relationships/audio" Target="../media/audio10.wav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9.wav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wmf"/><Relationship Id="rId4" Type="http://schemas.openxmlformats.org/officeDocument/2006/relationships/audio" Target="../media/audio10.wav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9.wav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wmf"/><Relationship Id="rId4" Type="http://schemas.openxmlformats.org/officeDocument/2006/relationships/audio" Target="../media/audio10.wav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E:\Huy\Shopping_Mall%20(1).mp4" TargetMode="Externa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slide" Target="slide9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Huy\03-Read.mp3" TargetMode="External"/><Relationship Id="rId6" Type="http://schemas.openxmlformats.org/officeDocument/2006/relationships/slide" Target="slide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>
            <a:extLst>
              <a:ext uri="{FF2B5EF4-FFF2-40B4-BE49-F238E27FC236}">
                <a16:creationId xmlns:a16="http://schemas.microsoft.com/office/drawing/2014/main" id="{A2906DA8-BE62-45FB-97BD-42C229F72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2" descr="blumen-pflanzen148">
            <a:extLst>
              <a:ext uri="{FF2B5EF4-FFF2-40B4-BE49-F238E27FC236}">
                <a16:creationId xmlns:a16="http://schemas.microsoft.com/office/drawing/2014/main" id="{A81ACF75-C553-4E1F-A0FE-BD51BAAFB9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3" descr="blumen-pflanzen148">
            <a:extLst>
              <a:ext uri="{FF2B5EF4-FFF2-40B4-BE49-F238E27FC236}">
                <a16:creationId xmlns:a16="http://schemas.microsoft.com/office/drawing/2014/main" id="{45C8E2B0-1921-4A7D-A8E8-AA23B09005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thanks">
            <a:extLst>
              <a:ext uri="{FF2B5EF4-FFF2-40B4-BE49-F238E27FC236}">
                <a16:creationId xmlns:a16="http://schemas.microsoft.com/office/drawing/2014/main" id="{B7D55332-0440-4A09-8C69-35874FED34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>
            <a:extLst>
              <a:ext uri="{FF2B5EF4-FFF2-40B4-BE49-F238E27FC236}">
                <a16:creationId xmlns:a16="http://schemas.microsoft.com/office/drawing/2014/main" id="{BBCAE4FB-9C20-4E34-9720-8CA39852F2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0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ENGLISH 8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F99080A-0F14-4C6D-A538-B5C421EC8883}"/>
              </a:ext>
            </a:extLst>
          </p:cNvPr>
          <p:cNvSpPr txBox="1">
            <a:spLocks/>
          </p:cNvSpPr>
          <p:nvPr/>
        </p:nvSpPr>
        <p:spPr>
          <a:xfrm>
            <a:off x="1235075" y="1028700"/>
            <a:ext cx="6172200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F46B9A2B-0A87-4C5A-891F-88300BB5F29D}"/>
              </a:ext>
            </a:extLst>
          </p:cNvPr>
          <p:cNvSpPr/>
          <p:nvPr/>
        </p:nvSpPr>
        <p:spPr>
          <a:xfrm>
            <a:off x="0" y="1524000"/>
            <a:ext cx="8458200" cy="92333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LET’S PLAY A GAME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118B01-9718-4F3F-B1BB-E1D7B2FFA686}"/>
              </a:ext>
            </a:extLst>
          </p:cNvPr>
          <p:cNvSpPr/>
          <p:nvPr/>
        </p:nvSpPr>
        <p:spPr>
          <a:xfrm>
            <a:off x="3498629" y="2967335"/>
            <a:ext cx="214674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LET’S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2892761-5844-4069-8012-8E23BB5624A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5D421D2E-99F8-464A-846F-425EA8F41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6C2DD691-C71C-45D7-98B4-CFE28A08F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17526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CC00"/>
                </a:solidFill>
                <a:latin typeface=".VnTime" panose="020B7200000000000000" pitchFamily="34" charset="0"/>
              </a:rPr>
              <a:t>A new……..is opening in </a:t>
            </a:r>
            <a:r>
              <a:rPr lang="en-US" alt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Nam’s</a:t>
            </a:r>
            <a:r>
              <a:rPr lang="en-US" altLang="en-US" sz="2400" b="1">
                <a:solidFill>
                  <a:srgbClr val="FFCC00"/>
                </a:solidFill>
                <a:latin typeface=".VnTime" panose="020B7200000000000000" pitchFamily="34" charset="0"/>
              </a:rPr>
              <a:t> neighborhood today</a:t>
            </a:r>
          </a:p>
        </p:txBody>
      </p:sp>
      <p:pic>
        <p:nvPicPr>
          <p:cNvPr id="4108" name="thinking.wav">
            <a:hlinkClick r:id="" action="ppaction://media"/>
            <a:extLst>
              <a:ext uri="{FF2B5EF4-FFF2-40B4-BE49-F238E27FC236}">
                <a16:creationId xmlns:a16="http://schemas.microsoft.com/office/drawing/2014/main" id="{3BE00873-F623-4BA2-81E6-54D1CBB8529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3" descr="biglogo">
            <a:hlinkClick r:id="" action="ppaction://noaction">
              <a:snd r:embed="rId7" name="millionaire3.wav"/>
            </a:hlinkClick>
            <a:extLst>
              <a:ext uri="{FF2B5EF4-FFF2-40B4-BE49-F238E27FC236}">
                <a16:creationId xmlns:a16="http://schemas.microsoft.com/office/drawing/2014/main" id="{8EF4F789-639F-463A-BF90-1B16F3DE1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160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WordArt 31">
            <a:extLst>
              <a:ext uri="{FF2B5EF4-FFF2-40B4-BE49-F238E27FC236}">
                <a16:creationId xmlns:a16="http://schemas.microsoft.com/office/drawing/2014/main" id="{9CF52B2F-047A-4DA7-9D5A-B88CEB1159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SG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Who's a millionaire?</a:t>
            </a:r>
          </a:p>
        </p:txBody>
      </p:sp>
      <p:pic>
        <p:nvPicPr>
          <p:cNvPr id="12296" name="Picture 5">
            <a:extLst>
              <a:ext uri="{FF2B5EF4-FFF2-40B4-BE49-F238E27FC236}">
                <a16:creationId xmlns:a16="http://schemas.microsoft.com/office/drawing/2014/main" id="{9AD4B732-6F6E-4771-B2E7-ECAD4DE5C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4102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7" name="Straight Connector 20">
            <a:extLst>
              <a:ext uri="{FF2B5EF4-FFF2-40B4-BE49-F238E27FC236}">
                <a16:creationId xmlns:a16="http://schemas.microsoft.com/office/drawing/2014/main" id="{477ACC0C-8882-403A-8A31-560B0C97A8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733425"/>
            <a:ext cx="7162800" cy="28575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298" name="Picture 5">
            <a:extLst>
              <a:ext uri="{FF2B5EF4-FFF2-40B4-BE49-F238E27FC236}">
                <a16:creationId xmlns:a16="http://schemas.microsoft.com/office/drawing/2014/main" id="{4576076C-6DE7-40B6-8DAB-0FD0488AC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724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5">
            <a:extLst>
              <a:ext uri="{FF2B5EF4-FFF2-40B4-BE49-F238E27FC236}">
                <a16:creationId xmlns:a16="http://schemas.microsoft.com/office/drawing/2014/main" id="{45BC22CF-6047-4F6D-B9BA-AA3936976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5">
            <a:extLst>
              <a:ext uri="{FF2B5EF4-FFF2-40B4-BE49-F238E27FC236}">
                <a16:creationId xmlns:a16="http://schemas.microsoft.com/office/drawing/2014/main" id="{5027C8CC-1386-4964-850A-917342036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AutoShape 15">
            <a:extLst>
              <a:ext uri="{FF2B5EF4-FFF2-40B4-BE49-F238E27FC236}">
                <a16:creationId xmlns:a16="http://schemas.microsoft.com/office/drawing/2014/main" id="{92100C4B-A5A9-4B8E-B3AF-9B8203074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775" y="4724400"/>
            <a:ext cx="4038600" cy="609600"/>
          </a:xfrm>
          <a:prstGeom prst="hexagon">
            <a:avLst>
              <a:gd name="adj" fmla="val 61619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.VnArial" panose="020B7200000000000000" pitchFamily="34" charset="0"/>
              </a:rPr>
              <a:t>A. shopping mall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B6FEB6-762D-4A61-9C8C-999027FAD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975" y="4818063"/>
            <a:ext cx="274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.VnArial" panose="020B7200000000000000" pitchFamily="34" charset="0"/>
              </a:rPr>
              <a:t>B. shopping mall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96EE2D-1112-4C99-B5C0-774BC7A40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3" y="54864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.VnArial" panose="020B7200000000000000" pitchFamily="34" charset="0"/>
              </a:rPr>
              <a:t>D. market</a:t>
            </a:r>
            <a:r>
              <a:rPr lang="en-US" altLang="en-US" sz="1800" b="1">
                <a:latin typeface=".VnArial" panose="020B7200000000000000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E3DE71-C600-4A89-9209-0F4C826AC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54864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.VnArial" panose="020B7200000000000000" pitchFamily="34" charset="0"/>
              </a:rPr>
              <a:t>C. restaurant</a:t>
            </a:r>
            <a:r>
              <a:rPr lang="en-US" altLang="en-US" sz="1800" b="1">
                <a:latin typeface=".VnArial" panose="020B7200000000000000" pitchFamily="34" charset="0"/>
              </a:rPr>
              <a:t>  </a:t>
            </a:r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id="{C8AC30F8-0A36-4F5D-8CA2-7D6EDBB93411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886200"/>
            <a:ext cx="1295400" cy="685800"/>
            <a:chOff x="2971800" y="3886200"/>
            <a:chExt cx="1295400" cy="685800"/>
          </a:xfrm>
        </p:grpSpPr>
        <p:sp>
          <p:nvSpPr>
            <p:cNvPr id="12311" name="AutoShape 27">
              <a:extLst>
                <a:ext uri="{FF2B5EF4-FFF2-40B4-BE49-F238E27FC236}">
                  <a16:creationId xmlns:a16="http://schemas.microsoft.com/office/drawing/2014/main" id="{44970C89-EEC4-4249-B1F2-5415321A53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10000" y="4114800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2312" name="AutoShape 22">
              <a:extLst>
                <a:ext uri="{FF2B5EF4-FFF2-40B4-BE49-F238E27FC236}">
                  <a16:creationId xmlns:a16="http://schemas.microsoft.com/office/drawing/2014/main" id="{66B7B765-8504-4DF2-A2A5-9623293F1B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00400" y="4125684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2313" name="Oval 26">
              <a:extLst>
                <a:ext uri="{FF2B5EF4-FFF2-40B4-BE49-F238E27FC236}">
                  <a16:creationId xmlns:a16="http://schemas.microsoft.com/office/drawing/2014/main" id="{A0A6CE33-9F14-4E24-8B47-9B219C3E6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2314" name="Oval 25">
              <a:extLst>
                <a:ext uri="{FF2B5EF4-FFF2-40B4-BE49-F238E27FC236}">
                  <a16:creationId xmlns:a16="http://schemas.microsoft.com/office/drawing/2014/main" id="{BDB81F9F-9E22-46D1-B00B-8D81785D6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2315" name="Oval 23">
              <a:extLst>
                <a:ext uri="{FF2B5EF4-FFF2-40B4-BE49-F238E27FC236}">
                  <a16:creationId xmlns:a16="http://schemas.microsoft.com/office/drawing/2014/main" id="{6FE90B52-5767-4130-BE8D-9842348FA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2316" name="AutoShape 24">
              <a:extLst>
                <a:ext uri="{FF2B5EF4-FFF2-40B4-BE49-F238E27FC236}">
                  <a16:creationId xmlns:a16="http://schemas.microsoft.com/office/drawing/2014/main" id="{A373541F-CB65-4A0E-BE04-89BC4D712D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05200" y="4125686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2317" name="Oval 18">
              <a:extLst>
                <a:ext uri="{FF2B5EF4-FFF2-40B4-BE49-F238E27FC236}">
                  <a16:creationId xmlns:a16="http://schemas.microsoft.com/office/drawing/2014/main" id="{04859A00-6F4B-4853-9321-709C88989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886200"/>
              <a:ext cx="1295400" cy="685800"/>
            </a:xfrm>
            <a:prstGeom prst="ellips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12306" name="Oval 19">
            <a:extLst>
              <a:ext uri="{FF2B5EF4-FFF2-40B4-BE49-F238E27FC236}">
                <a16:creationId xmlns:a16="http://schemas.microsoft.com/office/drawing/2014/main" id="{68CAD0EF-43AD-409E-B665-26EB28E84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latin typeface="Times New Roman" panose="02020603050405020304" pitchFamily="18" charset="0"/>
            </a:endParaRPr>
          </a:p>
        </p:txBody>
      </p:sp>
      <p:pic>
        <p:nvPicPr>
          <p:cNvPr id="12307" name="Picture 21">
            <a:extLst>
              <a:ext uri="{FF2B5EF4-FFF2-40B4-BE49-F238E27FC236}">
                <a16:creationId xmlns:a16="http://schemas.microsoft.com/office/drawing/2014/main" id="{C36D4EF8-9DF0-44CF-BC45-1DEC13C3D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81200" y="3916363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" name="Oval 17">
            <a:extLst>
              <a:ext uri="{FF2B5EF4-FFF2-40B4-BE49-F238E27FC236}">
                <a16:creationId xmlns:a16="http://schemas.microsoft.com/office/drawing/2014/main" id="{7BA16F4D-E9FF-417F-B1A9-3894A64D3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E4BB449-C562-454E-9E4C-F3E7D9903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48006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.VnArial" panose="020B7200000000000000" pitchFamily="34" charset="0"/>
              </a:rPr>
              <a:t>A. shop</a:t>
            </a:r>
            <a:r>
              <a:rPr lang="en-US" altLang="en-US" sz="1800" b="1">
                <a:latin typeface=".VnArial" panose="020B7200000000000000" pitchFamily="34" charset="0"/>
              </a:rPr>
              <a:t>  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BAD2BF0-CCD2-47B5-B1A9-F0EFA6AA5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886200"/>
            <a:ext cx="1262063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anose="020B7200000000000000" pitchFamily="34" charset="0"/>
              </a:rPr>
              <a:t>50:50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099" grpId="0"/>
      <p:bldP spid="4111" grpId="0" animBg="1"/>
      <p:bldP spid="27" grpId="0"/>
      <p:bldP spid="27" grpId="1"/>
      <p:bldP spid="28" grpId="0"/>
      <p:bldP spid="28" grpId="1"/>
      <p:bldP spid="29" grpId="0"/>
      <p:bldP spid="29" grpId="1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5542E76-593D-40BD-9F57-5819D89A60B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D8065084-959D-4A70-897C-9B71234C1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8C06E0E5-29C8-4DB8-A76F-1B79D2007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526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CC00"/>
                </a:solidFill>
                <a:latin typeface=".VnTime" panose="020B7200000000000000" pitchFamily="34" charset="0"/>
              </a:rPr>
              <a:t>Shopping is very………during the hot and humid weather.</a:t>
            </a:r>
          </a:p>
        </p:txBody>
      </p:sp>
      <p:pic>
        <p:nvPicPr>
          <p:cNvPr id="4108" name="thinking.wav">
            <a:hlinkClick r:id="" action="ppaction://media"/>
            <a:extLst>
              <a:ext uri="{FF2B5EF4-FFF2-40B4-BE49-F238E27FC236}">
                <a16:creationId xmlns:a16="http://schemas.microsoft.com/office/drawing/2014/main" id="{35A729E8-42D1-419A-9953-36162B25375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 descr="biglogo">
            <a:hlinkClick r:id="" action="ppaction://noaction">
              <a:snd r:embed="rId7" name="millionaire3.wav"/>
            </a:hlinkClick>
            <a:extLst>
              <a:ext uri="{FF2B5EF4-FFF2-40B4-BE49-F238E27FC236}">
                <a16:creationId xmlns:a16="http://schemas.microsoft.com/office/drawing/2014/main" id="{777EB914-18D8-4E67-BED0-8CA1CCAC1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160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WordArt 31">
            <a:extLst>
              <a:ext uri="{FF2B5EF4-FFF2-40B4-BE49-F238E27FC236}">
                <a16:creationId xmlns:a16="http://schemas.microsoft.com/office/drawing/2014/main" id="{ED9EFFAA-C40A-44C5-BF60-E271440967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SG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Who's a milionaire?</a:t>
            </a:r>
          </a:p>
        </p:txBody>
      </p:sp>
      <p:pic>
        <p:nvPicPr>
          <p:cNvPr id="13320" name="Picture 5">
            <a:extLst>
              <a:ext uri="{FF2B5EF4-FFF2-40B4-BE49-F238E27FC236}">
                <a16:creationId xmlns:a16="http://schemas.microsoft.com/office/drawing/2014/main" id="{385F74D2-4694-41A4-BB45-C8D19CDBD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4102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21" name="Straight Connector 20">
            <a:extLst>
              <a:ext uri="{FF2B5EF4-FFF2-40B4-BE49-F238E27FC236}">
                <a16:creationId xmlns:a16="http://schemas.microsoft.com/office/drawing/2014/main" id="{E49171BD-0DD6-4A43-9DD7-C8506D8CE1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733425"/>
            <a:ext cx="7162800" cy="28575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22" name="Picture 5">
            <a:extLst>
              <a:ext uri="{FF2B5EF4-FFF2-40B4-BE49-F238E27FC236}">
                <a16:creationId xmlns:a16="http://schemas.microsoft.com/office/drawing/2014/main" id="{D984494C-FE8D-4FF7-89D5-553C2002B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724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5">
            <a:extLst>
              <a:ext uri="{FF2B5EF4-FFF2-40B4-BE49-F238E27FC236}">
                <a16:creationId xmlns:a16="http://schemas.microsoft.com/office/drawing/2014/main" id="{A0057141-DEDD-432A-B165-EC0EA0275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5">
            <a:extLst>
              <a:ext uri="{FF2B5EF4-FFF2-40B4-BE49-F238E27FC236}">
                <a16:creationId xmlns:a16="http://schemas.microsoft.com/office/drawing/2014/main" id="{E7CDA7B2-B088-43BD-AD01-7A85E6BDB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AutoShape 15">
            <a:extLst>
              <a:ext uri="{FF2B5EF4-FFF2-40B4-BE49-F238E27FC236}">
                <a16:creationId xmlns:a16="http://schemas.microsoft.com/office/drawing/2014/main" id="{B51AF0A6-2248-4DB9-84BC-00CF13E6F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775" y="5421313"/>
            <a:ext cx="4038600" cy="609600"/>
          </a:xfrm>
          <a:prstGeom prst="hexagon">
            <a:avLst>
              <a:gd name="adj" fmla="val 61619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.VnArial" panose="020B7200000000000000" pitchFamily="34" charset="0"/>
              </a:rPr>
              <a:t>D. convenient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B3FD0A-B7A4-4442-BB56-C54ACCFFE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975" y="4818063"/>
            <a:ext cx="274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.VnArial" panose="020B7200000000000000" pitchFamily="34" charset="0"/>
              </a:rPr>
              <a:t>B. cheap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48DD6A-FFBA-4791-ADDA-9878882ED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3" y="5486400"/>
            <a:ext cx="2420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.VnArial" panose="020B7200000000000000" pitchFamily="34" charset="0"/>
              </a:rPr>
              <a:t>D. convenient </a:t>
            </a:r>
            <a:r>
              <a:rPr lang="en-US" altLang="en-US" sz="1800" b="1">
                <a:latin typeface=".VnArial" panose="020B7200000000000000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E7A661-14D4-4289-8016-BE9C9EACD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54864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.VnArial" panose="020B7200000000000000" pitchFamily="34" charset="0"/>
              </a:rPr>
              <a:t>C. tired</a:t>
            </a:r>
            <a:r>
              <a:rPr lang="en-US" altLang="en-US" sz="1800" b="1">
                <a:latin typeface=".VnArial" panose="020B7200000000000000" pitchFamily="34" charset="0"/>
              </a:rPr>
              <a:t>  </a:t>
            </a:r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id="{398FD82B-5BDC-41CA-8E59-EEB5709EF5A7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886200"/>
            <a:ext cx="1295400" cy="685800"/>
            <a:chOff x="2971800" y="3886200"/>
            <a:chExt cx="1295400" cy="685800"/>
          </a:xfrm>
        </p:grpSpPr>
        <p:sp>
          <p:nvSpPr>
            <p:cNvPr id="13335" name="AutoShape 27">
              <a:extLst>
                <a:ext uri="{FF2B5EF4-FFF2-40B4-BE49-F238E27FC236}">
                  <a16:creationId xmlns:a16="http://schemas.microsoft.com/office/drawing/2014/main" id="{C85BB64A-CB4C-4646-8C45-FB9D1C59B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10000" y="4114800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336" name="AutoShape 22">
              <a:extLst>
                <a:ext uri="{FF2B5EF4-FFF2-40B4-BE49-F238E27FC236}">
                  <a16:creationId xmlns:a16="http://schemas.microsoft.com/office/drawing/2014/main" id="{1426C03A-4E3A-4E6D-9B8C-7BFA0851D6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00400" y="4125684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337" name="Oval 26">
              <a:extLst>
                <a:ext uri="{FF2B5EF4-FFF2-40B4-BE49-F238E27FC236}">
                  <a16:creationId xmlns:a16="http://schemas.microsoft.com/office/drawing/2014/main" id="{CA5D4EF3-8D60-4BA8-96E4-933A8063B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338" name="Oval 25">
              <a:extLst>
                <a:ext uri="{FF2B5EF4-FFF2-40B4-BE49-F238E27FC236}">
                  <a16:creationId xmlns:a16="http://schemas.microsoft.com/office/drawing/2014/main" id="{7FDBC0C9-1076-426C-A394-652D8C4D6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339" name="Oval 23">
              <a:extLst>
                <a:ext uri="{FF2B5EF4-FFF2-40B4-BE49-F238E27FC236}">
                  <a16:creationId xmlns:a16="http://schemas.microsoft.com/office/drawing/2014/main" id="{5E45805F-3EE5-492A-986E-509B59818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3340" name="AutoShape 24">
              <a:extLst>
                <a:ext uri="{FF2B5EF4-FFF2-40B4-BE49-F238E27FC236}">
                  <a16:creationId xmlns:a16="http://schemas.microsoft.com/office/drawing/2014/main" id="{FCE5475E-C099-4029-A191-D0C352DED9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05200" y="4125686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341" name="Oval 18">
              <a:extLst>
                <a:ext uri="{FF2B5EF4-FFF2-40B4-BE49-F238E27FC236}">
                  <a16:creationId xmlns:a16="http://schemas.microsoft.com/office/drawing/2014/main" id="{7BE6E4E3-24DA-41EC-9EFF-57286AAEF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886200"/>
              <a:ext cx="1295400" cy="685800"/>
            </a:xfrm>
            <a:prstGeom prst="ellips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13330" name="Oval 19">
            <a:extLst>
              <a:ext uri="{FF2B5EF4-FFF2-40B4-BE49-F238E27FC236}">
                <a16:creationId xmlns:a16="http://schemas.microsoft.com/office/drawing/2014/main" id="{A3F7D2AD-F850-4D0D-B682-E6B733C81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latin typeface="Times New Roman" panose="02020603050405020304" pitchFamily="18" charset="0"/>
            </a:endParaRPr>
          </a:p>
        </p:txBody>
      </p:sp>
      <p:pic>
        <p:nvPicPr>
          <p:cNvPr id="13331" name="Picture 21">
            <a:extLst>
              <a:ext uri="{FF2B5EF4-FFF2-40B4-BE49-F238E27FC236}">
                <a16:creationId xmlns:a16="http://schemas.microsoft.com/office/drawing/2014/main" id="{0B41F8C9-6183-48FB-A220-7DF6868B0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81200" y="3916363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2" name="Oval 17">
            <a:extLst>
              <a:ext uri="{FF2B5EF4-FFF2-40B4-BE49-F238E27FC236}">
                <a16:creationId xmlns:a16="http://schemas.microsoft.com/office/drawing/2014/main" id="{087967C1-5FBA-4F02-8383-565FE3965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29777C0-C36F-4B3A-9F37-02953A438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48006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.VnArial" panose="020B7200000000000000" pitchFamily="34" charset="0"/>
              </a:rPr>
              <a:t>A. expensive</a:t>
            </a:r>
            <a:r>
              <a:rPr lang="en-US" altLang="en-US" sz="1800" b="1">
                <a:latin typeface=".VnArial" panose="020B7200000000000000" pitchFamily="34" charset="0"/>
              </a:rPr>
              <a:t>  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C0F7789-D2E6-42F2-992C-0221B457A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886200"/>
            <a:ext cx="1262063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anose="020B7200000000000000" pitchFamily="34" charset="0"/>
              </a:rPr>
              <a:t>50:50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099" grpId="0"/>
      <p:bldP spid="4111" grpId="0" animBg="1"/>
      <p:bldP spid="27" grpId="0"/>
      <p:bldP spid="28" grpId="0"/>
      <p:bldP spid="28" grpId="1"/>
      <p:bldP spid="29" grpId="0"/>
      <p:bldP spid="29" grpId="1"/>
      <p:bldP spid="56" grpId="0"/>
      <p:bldP spid="5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B2CDC4F-9FFE-4740-BAD3-5C8D42D4103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7EDE541E-EAFF-4763-BD3C-60E7F67CA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D89DA6AF-67D1-4BB4-816C-66DD1D655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526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 b="1">
                <a:solidFill>
                  <a:srgbClr val="FFCC00"/>
                </a:solidFill>
                <a:latin typeface=".VnTime" panose="020B7200000000000000" pitchFamily="34" charset="0"/>
              </a:rPr>
              <a:t>The owners of the small stores think the mall will take their…….</a:t>
            </a:r>
          </a:p>
        </p:txBody>
      </p:sp>
      <p:pic>
        <p:nvPicPr>
          <p:cNvPr id="4108" name="thinking.wav">
            <a:hlinkClick r:id="" action="ppaction://media"/>
            <a:extLst>
              <a:ext uri="{FF2B5EF4-FFF2-40B4-BE49-F238E27FC236}">
                <a16:creationId xmlns:a16="http://schemas.microsoft.com/office/drawing/2014/main" id="{DED4D472-7213-4E29-9CB2-6A0271677FF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3" descr="biglogo">
            <a:hlinkClick r:id="" action="ppaction://noaction">
              <a:snd r:embed="rId7" name="millionaire3.wav"/>
            </a:hlinkClick>
            <a:extLst>
              <a:ext uri="{FF2B5EF4-FFF2-40B4-BE49-F238E27FC236}">
                <a16:creationId xmlns:a16="http://schemas.microsoft.com/office/drawing/2014/main" id="{CEC6A6D4-6CAD-4C57-8C09-9F0F7A6FC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160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WordArt 31">
            <a:extLst>
              <a:ext uri="{FF2B5EF4-FFF2-40B4-BE49-F238E27FC236}">
                <a16:creationId xmlns:a16="http://schemas.microsoft.com/office/drawing/2014/main" id="{441B75C2-59A4-4684-9803-29150695CF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SG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Who's a milionaire?</a:t>
            </a:r>
          </a:p>
        </p:txBody>
      </p:sp>
      <p:pic>
        <p:nvPicPr>
          <p:cNvPr id="14344" name="Picture 5">
            <a:extLst>
              <a:ext uri="{FF2B5EF4-FFF2-40B4-BE49-F238E27FC236}">
                <a16:creationId xmlns:a16="http://schemas.microsoft.com/office/drawing/2014/main" id="{F48CA16F-E294-4D5C-B0BD-B7927DFF3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4102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5" name="Straight Connector 20">
            <a:extLst>
              <a:ext uri="{FF2B5EF4-FFF2-40B4-BE49-F238E27FC236}">
                <a16:creationId xmlns:a16="http://schemas.microsoft.com/office/drawing/2014/main" id="{09D79F66-8767-4477-9290-409BB32190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733425"/>
            <a:ext cx="7162800" cy="28575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6" name="Picture 5">
            <a:extLst>
              <a:ext uri="{FF2B5EF4-FFF2-40B4-BE49-F238E27FC236}">
                <a16:creationId xmlns:a16="http://schemas.microsoft.com/office/drawing/2014/main" id="{B5E98FCB-96D1-4B67-A1C2-0597DD161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724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5">
            <a:extLst>
              <a:ext uri="{FF2B5EF4-FFF2-40B4-BE49-F238E27FC236}">
                <a16:creationId xmlns:a16="http://schemas.microsoft.com/office/drawing/2014/main" id="{DB3C5AEB-8E35-4D47-93FE-BDFABAA48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5">
            <a:extLst>
              <a:ext uri="{FF2B5EF4-FFF2-40B4-BE49-F238E27FC236}">
                <a16:creationId xmlns:a16="http://schemas.microsoft.com/office/drawing/2014/main" id="{738A796B-8C6D-47C2-B0D2-82A9EAF3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AutoShape 15">
            <a:extLst>
              <a:ext uri="{FF2B5EF4-FFF2-40B4-BE49-F238E27FC236}">
                <a16:creationId xmlns:a16="http://schemas.microsoft.com/office/drawing/2014/main" id="{AC5C3E2C-A821-486E-A086-78F1A7BD1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5421313"/>
            <a:ext cx="4038600" cy="609600"/>
          </a:xfrm>
          <a:prstGeom prst="hexagon">
            <a:avLst>
              <a:gd name="adj" fmla="val 61619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.VnArial" panose="020B7200000000000000" pitchFamily="34" charset="0"/>
              </a:rPr>
              <a:t>C. business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4F2536-5A8E-46BE-A07C-59E97B376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975" y="4818063"/>
            <a:ext cx="274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.VnArial" panose="020B7200000000000000" pitchFamily="34" charset="0"/>
              </a:rPr>
              <a:t>B. products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173FCB-1F62-4276-9379-1FBC0AEF9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3" y="5486400"/>
            <a:ext cx="2420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.VnArial" panose="020B7200000000000000" pitchFamily="34" charset="0"/>
              </a:rPr>
              <a:t>D. goods </a:t>
            </a:r>
            <a:r>
              <a:rPr lang="en-US" altLang="en-US" sz="1800" b="1">
                <a:latin typeface=".VnArial" panose="020B7200000000000000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414DAA-7DA7-4E6A-902D-B6C618EA2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54864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.VnArial" panose="020B7200000000000000" pitchFamily="34" charset="0"/>
              </a:rPr>
              <a:t>C. business </a:t>
            </a:r>
            <a:r>
              <a:rPr lang="en-US" altLang="en-US" sz="1800" b="1">
                <a:latin typeface=".VnArial" panose="020B7200000000000000" pitchFamily="34" charset="0"/>
              </a:rPr>
              <a:t>  </a:t>
            </a:r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id="{582CFB87-FC4E-42D4-BE77-F0618E720D66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886200"/>
            <a:ext cx="1295400" cy="685800"/>
            <a:chOff x="2971800" y="3886200"/>
            <a:chExt cx="1295400" cy="685800"/>
          </a:xfrm>
        </p:grpSpPr>
        <p:sp>
          <p:nvSpPr>
            <p:cNvPr id="14359" name="AutoShape 27">
              <a:extLst>
                <a:ext uri="{FF2B5EF4-FFF2-40B4-BE49-F238E27FC236}">
                  <a16:creationId xmlns:a16="http://schemas.microsoft.com/office/drawing/2014/main" id="{3609435B-2317-41E8-BE87-F974D2CF30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10000" y="4114800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4360" name="AutoShape 22">
              <a:extLst>
                <a:ext uri="{FF2B5EF4-FFF2-40B4-BE49-F238E27FC236}">
                  <a16:creationId xmlns:a16="http://schemas.microsoft.com/office/drawing/2014/main" id="{358E5E31-3D21-446E-9B10-A07C73AE2E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00400" y="4125684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4361" name="Oval 26">
              <a:extLst>
                <a:ext uri="{FF2B5EF4-FFF2-40B4-BE49-F238E27FC236}">
                  <a16:creationId xmlns:a16="http://schemas.microsoft.com/office/drawing/2014/main" id="{FCE92B2F-8AE1-42DA-B221-4BB370DFD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4362" name="Oval 25">
              <a:extLst>
                <a:ext uri="{FF2B5EF4-FFF2-40B4-BE49-F238E27FC236}">
                  <a16:creationId xmlns:a16="http://schemas.microsoft.com/office/drawing/2014/main" id="{42F28B19-EF68-40C0-AC21-D4D68E0F5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4363" name="Oval 23">
              <a:extLst>
                <a:ext uri="{FF2B5EF4-FFF2-40B4-BE49-F238E27FC236}">
                  <a16:creationId xmlns:a16="http://schemas.microsoft.com/office/drawing/2014/main" id="{BBCDB613-9B3B-4D6A-BBFD-FC7B33BC4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4364" name="AutoShape 24">
              <a:extLst>
                <a:ext uri="{FF2B5EF4-FFF2-40B4-BE49-F238E27FC236}">
                  <a16:creationId xmlns:a16="http://schemas.microsoft.com/office/drawing/2014/main" id="{78A551F8-8729-4C5E-B09E-57E413DDB1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05200" y="4125686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4365" name="Oval 18">
              <a:extLst>
                <a:ext uri="{FF2B5EF4-FFF2-40B4-BE49-F238E27FC236}">
                  <a16:creationId xmlns:a16="http://schemas.microsoft.com/office/drawing/2014/main" id="{D88A73B1-2760-4708-B0F4-654DEDC03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886200"/>
              <a:ext cx="1295400" cy="685800"/>
            </a:xfrm>
            <a:prstGeom prst="ellips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14354" name="Oval 19">
            <a:extLst>
              <a:ext uri="{FF2B5EF4-FFF2-40B4-BE49-F238E27FC236}">
                <a16:creationId xmlns:a16="http://schemas.microsoft.com/office/drawing/2014/main" id="{B10D190C-240A-4306-B6D0-2A41C350A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latin typeface="Times New Roman" panose="02020603050405020304" pitchFamily="18" charset="0"/>
            </a:endParaRPr>
          </a:p>
        </p:txBody>
      </p:sp>
      <p:pic>
        <p:nvPicPr>
          <p:cNvPr id="14355" name="Picture 21">
            <a:extLst>
              <a:ext uri="{FF2B5EF4-FFF2-40B4-BE49-F238E27FC236}">
                <a16:creationId xmlns:a16="http://schemas.microsoft.com/office/drawing/2014/main" id="{76D2C0FE-1512-41DB-8D22-A21D85284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81200" y="3916363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6" name="Oval 17">
            <a:extLst>
              <a:ext uri="{FF2B5EF4-FFF2-40B4-BE49-F238E27FC236}">
                <a16:creationId xmlns:a16="http://schemas.microsoft.com/office/drawing/2014/main" id="{59657BC6-E578-4AE4-B2E7-30A6F88DA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825889B-4960-4C5E-8790-A4741B54E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48006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.VnArial" panose="020B7200000000000000" pitchFamily="34" charset="0"/>
              </a:rPr>
              <a:t>A. money</a:t>
            </a:r>
            <a:r>
              <a:rPr lang="en-US" altLang="en-US" sz="1800" b="1">
                <a:latin typeface=".VnArial" panose="020B7200000000000000" pitchFamily="34" charset="0"/>
              </a:rPr>
              <a:t>  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E52D60F-9954-48B9-BCF8-2ABA6E2B5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886200"/>
            <a:ext cx="1262063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anose="020B7200000000000000" pitchFamily="34" charset="0"/>
              </a:rPr>
              <a:t>50:50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099" grpId="0"/>
      <p:bldP spid="4111" grpId="0" animBg="1"/>
      <p:bldP spid="27" grpId="0"/>
      <p:bldP spid="28" grpId="0"/>
      <p:bldP spid="28" grpId="1"/>
      <p:bldP spid="29" grpId="0"/>
      <p:bldP spid="29" grpId="1"/>
      <p:bldP spid="56" grpId="0"/>
      <p:bldP spid="5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D034AA0-B54D-498F-8609-5924C66B48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39F9745E-1478-471F-938B-658340CEC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CF8FF51A-6D27-42DF-88D9-7AE25DDFA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526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CC00"/>
                </a:solidFill>
                <a:latin typeface=".VnTime" panose="020B7200000000000000" pitchFamily="34" charset="0"/>
              </a:rPr>
              <a:t>The stores in the mall will offer a ……..of products.</a:t>
            </a:r>
          </a:p>
        </p:txBody>
      </p:sp>
      <p:pic>
        <p:nvPicPr>
          <p:cNvPr id="4108" name="thinking.wav">
            <a:hlinkClick r:id="" action="ppaction://media"/>
            <a:extLst>
              <a:ext uri="{FF2B5EF4-FFF2-40B4-BE49-F238E27FC236}">
                <a16:creationId xmlns:a16="http://schemas.microsoft.com/office/drawing/2014/main" id="{4FA8B467-BA64-4C3D-8EDC-B843BEF50490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3" descr="biglogo">
            <a:hlinkClick r:id="" action="ppaction://noaction">
              <a:snd r:embed="rId7" name="millionaire3.wav"/>
            </a:hlinkClick>
            <a:extLst>
              <a:ext uri="{FF2B5EF4-FFF2-40B4-BE49-F238E27FC236}">
                <a16:creationId xmlns:a16="http://schemas.microsoft.com/office/drawing/2014/main" id="{8F9FC138-F760-4819-B34D-615DA9A8A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160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WordArt 31">
            <a:extLst>
              <a:ext uri="{FF2B5EF4-FFF2-40B4-BE49-F238E27FC236}">
                <a16:creationId xmlns:a16="http://schemas.microsoft.com/office/drawing/2014/main" id="{E3CFCE00-1C9E-4DB3-AE4C-BB50967549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SG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Who's a milionaire?</a:t>
            </a:r>
          </a:p>
        </p:txBody>
      </p:sp>
      <p:pic>
        <p:nvPicPr>
          <p:cNvPr id="15368" name="Picture 5">
            <a:extLst>
              <a:ext uri="{FF2B5EF4-FFF2-40B4-BE49-F238E27FC236}">
                <a16:creationId xmlns:a16="http://schemas.microsoft.com/office/drawing/2014/main" id="{453EA072-6261-4FF6-A01B-E2ED5F89F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4102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9" name="Straight Connector 20">
            <a:extLst>
              <a:ext uri="{FF2B5EF4-FFF2-40B4-BE49-F238E27FC236}">
                <a16:creationId xmlns:a16="http://schemas.microsoft.com/office/drawing/2014/main" id="{1BB52A07-F122-4C36-871C-BFFC195C48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733425"/>
            <a:ext cx="7162800" cy="28575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70" name="Picture 5">
            <a:extLst>
              <a:ext uri="{FF2B5EF4-FFF2-40B4-BE49-F238E27FC236}">
                <a16:creationId xmlns:a16="http://schemas.microsoft.com/office/drawing/2014/main" id="{E287FFBC-982C-4B5F-942C-37588785E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724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5">
            <a:extLst>
              <a:ext uri="{FF2B5EF4-FFF2-40B4-BE49-F238E27FC236}">
                <a16:creationId xmlns:a16="http://schemas.microsoft.com/office/drawing/2014/main" id="{75EB000F-5445-40D5-B535-4849F79E3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5">
            <a:extLst>
              <a:ext uri="{FF2B5EF4-FFF2-40B4-BE49-F238E27FC236}">
                <a16:creationId xmlns:a16="http://schemas.microsoft.com/office/drawing/2014/main" id="{1867AED1-3017-45EF-9281-8734F9A34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AutoShape 15">
            <a:extLst>
              <a:ext uri="{FF2B5EF4-FFF2-40B4-BE49-F238E27FC236}">
                <a16:creationId xmlns:a16="http://schemas.microsoft.com/office/drawing/2014/main" id="{C08297CE-03BA-479F-9C70-F7F7CA80C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4724400"/>
            <a:ext cx="4038600" cy="609600"/>
          </a:xfrm>
          <a:prstGeom prst="hexagon">
            <a:avLst>
              <a:gd name="adj" fmla="val 61619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.VnArial" panose="020B7200000000000000" pitchFamily="34" charset="0"/>
              </a:rPr>
              <a:t>B. wider selection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65CE56-FAD5-485F-8FDF-1665AEFAD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975" y="4818063"/>
            <a:ext cx="3197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.VnArial" panose="020B7200000000000000" pitchFamily="34" charset="0"/>
              </a:rPr>
              <a:t>B. wider selection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5927F7-6561-4F3E-89F1-4EF172C13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3" y="5486400"/>
            <a:ext cx="3335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.VnArial" panose="020B7200000000000000" pitchFamily="34" charset="0"/>
              </a:rPr>
              <a:t>D. many selections </a:t>
            </a:r>
            <a:r>
              <a:rPr lang="en-US" altLang="en-US" sz="1800" b="1">
                <a:latin typeface=".VnArial" panose="020B7200000000000000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6C7977-9447-4F04-93F8-469987301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5486400"/>
            <a:ext cx="3494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.VnArial" panose="020B7200000000000000" pitchFamily="34" charset="0"/>
              </a:rPr>
              <a:t>C. smaller selection </a:t>
            </a:r>
            <a:r>
              <a:rPr lang="en-US" altLang="en-US" sz="1800" b="1">
                <a:latin typeface=".VnArial" panose="020B7200000000000000" pitchFamily="34" charset="0"/>
              </a:rPr>
              <a:t>  </a:t>
            </a:r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id="{2B335BD6-3EFB-4B6F-AD72-2F73A09A1DC1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886200"/>
            <a:ext cx="1295400" cy="685800"/>
            <a:chOff x="2971800" y="3886200"/>
            <a:chExt cx="1295400" cy="685800"/>
          </a:xfrm>
        </p:grpSpPr>
        <p:sp>
          <p:nvSpPr>
            <p:cNvPr id="15383" name="AutoShape 27">
              <a:extLst>
                <a:ext uri="{FF2B5EF4-FFF2-40B4-BE49-F238E27FC236}">
                  <a16:creationId xmlns:a16="http://schemas.microsoft.com/office/drawing/2014/main" id="{382A239F-37CC-4DF3-8F21-203EF52AAC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10000" y="4114800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384" name="AutoShape 22">
              <a:extLst>
                <a:ext uri="{FF2B5EF4-FFF2-40B4-BE49-F238E27FC236}">
                  <a16:creationId xmlns:a16="http://schemas.microsoft.com/office/drawing/2014/main" id="{BAA67A77-275D-456E-B07B-D378E02C72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00400" y="4125684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385" name="Oval 26">
              <a:extLst>
                <a:ext uri="{FF2B5EF4-FFF2-40B4-BE49-F238E27FC236}">
                  <a16:creationId xmlns:a16="http://schemas.microsoft.com/office/drawing/2014/main" id="{170DAB7D-C0FF-4DC6-A230-ED665727C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386" name="Oval 25">
              <a:extLst>
                <a:ext uri="{FF2B5EF4-FFF2-40B4-BE49-F238E27FC236}">
                  <a16:creationId xmlns:a16="http://schemas.microsoft.com/office/drawing/2014/main" id="{AB1CC489-4811-4AF8-8898-AF786C810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387" name="Oval 23">
              <a:extLst>
                <a:ext uri="{FF2B5EF4-FFF2-40B4-BE49-F238E27FC236}">
                  <a16:creationId xmlns:a16="http://schemas.microsoft.com/office/drawing/2014/main" id="{E2915030-BB44-4C61-881A-9406414A7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5388" name="AutoShape 24">
              <a:extLst>
                <a:ext uri="{FF2B5EF4-FFF2-40B4-BE49-F238E27FC236}">
                  <a16:creationId xmlns:a16="http://schemas.microsoft.com/office/drawing/2014/main" id="{2E99DC67-3170-4792-96E4-8E2C1BE8C7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05200" y="4125686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389" name="Oval 18">
              <a:extLst>
                <a:ext uri="{FF2B5EF4-FFF2-40B4-BE49-F238E27FC236}">
                  <a16:creationId xmlns:a16="http://schemas.microsoft.com/office/drawing/2014/main" id="{1841351D-E2B9-4BC3-8C73-C6F38810A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886200"/>
              <a:ext cx="1295400" cy="685800"/>
            </a:xfrm>
            <a:prstGeom prst="ellips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15378" name="Oval 19">
            <a:extLst>
              <a:ext uri="{FF2B5EF4-FFF2-40B4-BE49-F238E27FC236}">
                <a16:creationId xmlns:a16="http://schemas.microsoft.com/office/drawing/2014/main" id="{684F2017-071C-413D-9467-A44D20A77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latin typeface="Times New Roman" panose="02020603050405020304" pitchFamily="18" charset="0"/>
            </a:endParaRPr>
          </a:p>
        </p:txBody>
      </p:sp>
      <p:pic>
        <p:nvPicPr>
          <p:cNvPr id="15379" name="Picture 21">
            <a:extLst>
              <a:ext uri="{FF2B5EF4-FFF2-40B4-BE49-F238E27FC236}">
                <a16:creationId xmlns:a16="http://schemas.microsoft.com/office/drawing/2014/main" id="{DE24E112-B0C3-4DFC-AC37-7BC7ACE1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81200" y="3916363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" name="Oval 17">
            <a:extLst>
              <a:ext uri="{FF2B5EF4-FFF2-40B4-BE49-F238E27FC236}">
                <a16:creationId xmlns:a16="http://schemas.microsoft.com/office/drawing/2014/main" id="{2C681474-99E9-4D53-AC0D-256556786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56DD1C-76A0-45A9-9E55-AB031BA88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4800600"/>
            <a:ext cx="3421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.VnArial" panose="020B7200000000000000" pitchFamily="34" charset="0"/>
              </a:rPr>
              <a:t>A. little selection</a:t>
            </a:r>
            <a:r>
              <a:rPr lang="en-US" altLang="en-US" sz="1800" b="1">
                <a:latin typeface=".VnArial" panose="020B7200000000000000" pitchFamily="34" charset="0"/>
              </a:rPr>
              <a:t>  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F069C92-39CC-42F5-9EBD-01D70375E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886200"/>
            <a:ext cx="1262063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anose="020B7200000000000000" pitchFamily="34" charset="0"/>
              </a:rPr>
              <a:t>50:50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099" grpId="0"/>
      <p:bldP spid="4111" grpId="0" animBg="1"/>
      <p:bldP spid="27" grpId="0"/>
      <p:bldP spid="27" grpId="1"/>
      <p:bldP spid="28" grpId="0"/>
      <p:bldP spid="28" grpId="1"/>
      <p:bldP spid="29" grpId="0"/>
      <p:bldP spid="29" grpId="1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8503DB-91EC-4030-9C1C-F0BA73F9D5E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F958FFEB-875C-4FC0-A222-1BB6E07AA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D708282A-84A4-45BA-A862-AB1A63B7E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526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CC00"/>
                </a:solidFill>
                <a:latin typeface=".VnTime" panose="020B7200000000000000" pitchFamily="34" charset="0"/>
              </a:rPr>
              <a:t>Store owners have been ……..about the new mall for a few months.</a:t>
            </a:r>
          </a:p>
        </p:txBody>
      </p:sp>
      <p:pic>
        <p:nvPicPr>
          <p:cNvPr id="4108" name="thinking.wav">
            <a:hlinkClick r:id="" action="ppaction://media"/>
            <a:extLst>
              <a:ext uri="{FF2B5EF4-FFF2-40B4-BE49-F238E27FC236}">
                <a16:creationId xmlns:a16="http://schemas.microsoft.com/office/drawing/2014/main" id="{9600FFA1-7450-4BE2-9A56-5ECC54730C1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3" descr="biglogo">
            <a:hlinkClick r:id="" action="ppaction://noaction">
              <a:snd r:embed="rId7" name="millionaire3.wav"/>
            </a:hlinkClick>
            <a:extLst>
              <a:ext uri="{FF2B5EF4-FFF2-40B4-BE49-F238E27FC236}">
                <a16:creationId xmlns:a16="http://schemas.microsoft.com/office/drawing/2014/main" id="{1C7FE2D5-93C2-44E4-9A72-B92A1BDC6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160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31">
            <a:extLst>
              <a:ext uri="{FF2B5EF4-FFF2-40B4-BE49-F238E27FC236}">
                <a16:creationId xmlns:a16="http://schemas.microsoft.com/office/drawing/2014/main" id="{0EDDE4FF-9ECB-4705-9DD7-CF3FC8EC9F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SG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Who's a milionaire?</a:t>
            </a:r>
          </a:p>
        </p:txBody>
      </p:sp>
      <p:pic>
        <p:nvPicPr>
          <p:cNvPr id="16392" name="Picture 5">
            <a:extLst>
              <a:ext uri="{FF2B5EF4-FFF2-40B4-BE49-F238E27FC236}">
                <a16:creationId xmlns:a16="http://schemas.microsoft.com/office/drawing/2014/main" id="{F3FFBCE5-82CC-4560-BA76-9022A2CAD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4102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3" name="Straight Connector 20">
            <a:extLst>
              <a:ext uri="{FF2B5EF4-FFF2-40B4-BE49-F238E27FC236}">
                <a16:creationId xmlns:a16="http://schemas.microsoft.com/office/drawing/2014/main" id="{948BF5F7-2149-491D-9091-D989CAB2B0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733425"/>
            <a:ext cx="7162800" cy="28575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394" name="Picture 5">
            <a:extLst>
              <a:ext uri="{FF2B5EF4-FFF2-40B4-BE49-F238E27FC236}">
                <a16:creationId xmlns:a16="http://schemas.microsoft.com/office/drawing/2014/main" id="{18328A6F-C9B1-4D00-B785-148EFA1CD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724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5">
            <a:extLst>
              <a:ext uri="{FF2B5EF4-FFF2-40B4-BE49-F238E27FC236}">
                <a16:creationId xmlns:a16="http://schemas.microsoft.com/office/drawing/2014/main" id="{D0FE01B4-4D89-4A72-8E2E-4811F3757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5">
            <a:extLst>
              <a:ext uri="{FF2B5EF4-FFF2-40B4-BE49-F238E27FC236}">
                <a16:creationId xmlns:a16="http://schemas.microsoft.com/office/drawing/2014/main" id="{D7C6A76C-04E3-4568-8B8E-34A78802C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AutoShape 15">
            <a:extLst>
              <a:ext uri="{FF2B5EF4-FFF2-40B4-BE49-F238E27FC236}">
                <a16:creationId xmlns:a16="http://schemas.microsoft.com/office/drawing/2014/main" id="{25741522-6E01-4199-8E7C-805F4DBDF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3" y="4735513"/>
            <a:ext cx="4038600" cy="609600"/>
          </a:xfrm>
          <a:prstGeom prst="hexagon">
            <a:avLst>
              <a:gd name="adj" fmla="val 61619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.VnArial" panose="020B7200000000000000" pitchFamily="34" charset="0"/>
              </a:rPr>
              <a:t>A. concerned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F12D6A-8E21-4573-9A75-5D3226CEF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713" y="4800600"/>
            <a:ext cx="3197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.VnArial" panose="020B7200000000000000" pitchFamily="34" charset="0"/>
              </a:rPr>
              <a:t>B. happy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7A89F3-A986-49EA-AA12-44048B771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5486400"/>
            <a:ext cx="2420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.VnArial" panose="020B7200000000000000" pitchFamily="34" charset="0"/>
              </a:rPr>
              <a:t>D. comfortable </a:t>
            </a:r>
            <a:r>
              <a:rPr lang="en-US" altLang="en-US" sz="1800" b="1">
                <a:latin typeface=".VnArial" panose="020B7200000000000000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FF371A-5A1B-4932-B04A-3C0AD151D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54864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.VnArial" panose="020B7200000000000000" pitchFamily="34" charset="0"/>
              </a:rPr>
              <a:t>C. interested </a:t>
            </a:r>
            <a:r>
              <a:rPr lang="en-US" altLang="en-US" sz="1800" b="1">
                <a:latin typeface=".VnArial" panose="020B7200000000000000" pitchFamily="34" charset="0"/>
              </a:rPr>
              <a:t>  </a:t>
            </a:r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id="{4F71F234-61E0-4C86-8359-E82A33CCEC59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886200"/>
            <a:ext cx="1295400" cy="685800"/>
            <a:chOff x="2971800" y="3886200"/>
            <a:chExt cx="1295400" cy="685800"/>
          </a:xfrm>
        </p:grpSpPr>
        <p:sp>
          <p:nvSpPr>
            <p:cNvPr id="16407" name="AutoShape 27">
              <a:extLst>
                <a:ext uri="{FF2B5EF4-FFF2-40B4-BE49-F238E27FC236}">
                  <a16:creationId xmlns:a16="http://schemas.microsoft.com/office/drawing/2014/main" id="{34BB4BFF-4826-485B-B830-E257AD4153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10000" y="4114800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6408" name="AutoShape 22">
              <a:extLst>
                <a:ext uri="{FF2B5EF4-FFF2-40B4-BE49-F238E27FC236}">
                  <a16:creationId xmlns:a16="http://schemas.microsoft.com/office/drawing/2014/main" id="{A05344B8-7C2D-4784-A972-9780FB4DDE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00400" y="4125684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6409" name="Oval 26">
              <a:extLst>
                <a:ext uri="{FF2B5EF4-FFF2-40B4-BE49-F238E27FC236}">
                  <a16:creationId xmlns:a16="http://schemas.microsoft.com/office/drawing/2014/main" id="{ACC7C631-9C56-40FF-ABC7-5C8FE79CE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6410" name="Oval 25">
              <a:extLst>
                <a:ext uri="{FF2B5EF4-FFF2-40B4-BE49-F238E27FC236}">
                  <a16:creationId xmlns:a16="http://schemas.microsoft.com/office/drawing/2014/main" id="{DC8E65E9-2658-495D-A736-58F528273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6411" name="Oval 23">
              <a:extLst>
                <a:ext uri="{FF2B5EF4-FFF2-40B4-BE49-F238E27FC236}">
                  <a16:creationId xmlns:a16="http://schemas.microsoft.com/office/drawing/2014/main" id="{B8EC035F-F788-4340-A4FE-A2DD98B29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6412" name="AutoShape 24">
              <a:extLst>
                <a:ext uri="{FF2B5EF4-FFF2-40B4-BE49-F238E27FC236}">
                  <a16:creationId xmlns:a16="http://schemas.microsoft.com/office/drawing/2014/main" id="{BB4C03F9-429D-472A-9917-00D1345449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05200" y="4125686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6413" name="Oval 18">
              <a:extLst>
                <a:ext uri="{FF2B5EF4-FFF2-40B4-BE49-F238E27FC236}">
                  <a16:creationId xmlns:a16="http://schemas.microsoft.com/office/drawing/2014/main" id="{C6F137E9-D77D-4879-9D58-F31AD7A38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886200"/>
              <a:ext cx="1295400" cy="685800"/>
            </a:xfrm>
            <a:prstGeom prst="ellips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16402" name="Oval 19">
            <a:extLst>
              <a:ext uri="{FF2B5EF4-FFF2-40B4-BE49-F238E27FC236}">
                <a16:creationId xmlns:a16="http://schemas.microsoft.com/office/drawing/2014/main" id="{D35BE6FA-F5AF-491C-9256-BAEBFE22C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latin typeface="Times New Roman" panose="02020603050405020304" pitchFamily="18" charset="0"/>
            </a:endParaRPr>
          </a:p>
        </p:txBody>
      </p:sp>
      <p:pic>
        <p:nvPicPr>
          <p:cNvPr id="16403" name="Picture 21">
            <a:extLst>
              <a:ext uri="{FF2B5EF4-FFF2-40B4-BE49-F238E27FC236}">
                <a16:creationId xmlns:a16="http://schemas.microsoft.com/office/drawing/2014/main" id="{8906EEF5-1ED7-48E8-B165-9B91111D6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81200" y="3916363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4" name="Oval 17">
            <a:extLst>
              <a:ext uri="{FF2B5EF4-FFF2-40B4-BE49-F238E27FC236}">
                <a16:creationId xmlns:a16="http://schemas.microsoft.com/office/drawing/2014/main" id="{5EA07E84-2E5B-4BF0-A913-51821ECDC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7A39A45-1883-4CC8-BBD6-0F479E367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48006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.VnArial" panose="020B7200000000000000" pitchFamily="34" charset="0"/>
              </a:rPr>
              <a:t>A. concerned</a:t>
            </a:r>
            <a:r>
              <a:rPr lang="en-US" altLang="en-US" sz="1800" b="1">
                <a:latin typeface=".VnArial" panose="020B7200000000000000" pitchFamily="34" charset="0"/>
              </a:rPr>
              <a:t>  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33550DB-5E07-4241-AB6E-82ED57A86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886200"/>
            <a:ext cx="1262063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anose="020B7200000000000000" pitchFamily="34" charset="0"/>
              </a:rPr>
              <a:t>50:50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099" grpId="0"/>
      <p:bldP spid="4111" grpId="0" animBg="1"/>
      <p:bldP spid="27" grpId="0"/>
      <p:bldP spid="27" grpId="1"/>
      <p:bldP spid="28" grpId="0"/>
      <p:bldP spid="28" grpId="1"/>
      <p:bldP spid="29" grpId="0"/>
      <p:bldP spid="56" grpId="0"/>
      <p:bldP spid="5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C2B7B83B-7F24-4AA4-A37E-B1B532280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"/>
            <a:ext cx="7543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u="sng">
                <a:solidFill>
                  <a:srgbClr val="FF0066"/>
                </a:solidFill>
                <a:latin typeface=".VnArial" panose="020B7200000000000000" pitchFamily="34" charset="0"/>
              </a:rPr>
              <a:t>Use the words to fill in the gaps</a:t>
            </a:r>
            <a:r>
              <a:rPr lang="en-US" altLang="en-US" sz="2800" b="1">
                <a:latin typeface=".VnArial" panose="020B7200000000000000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b="1">
              <a:latin typeface=".VnArial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latin typeface=".VnArial" panose="020B7200000000000000" pitchFamily="34" charset="0"/>
              </a:rPr>
              <a:t>Order; take, different, concerned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b="1">
              <a:latin typeface=".VnArial" panose="020B7200000000000000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2400" b="1">
                <a:latin typeface=".VnArial" panose="020B7200000000000000" pitchFamily="34" charset="0"/>
              </a:rPr>
              <a:t>It is very……... from the present shopping area.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2400" b="1">
                <a:latin typeface=".VnArial" panose="020B7200000000000000" pitchFamily="34" charset="0"/>
              </a:rPr>
              <a:t>The owners of the small stores on Tran Phu Street think the mall will …....their business.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2400" b="1">
                <a:latin typeface=".VnArial" panose="020B7200000000000000" pitchFamily="34" charset="0"/>
              </a:rPr>
              <a:t>The residents and stores owners have been….... about the new mall for a few months.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2400" b="1">
                <a:latin typeface=".VnArial" panose="020B7200000000000000" pitchFamily="34" charset="0"/>
              </a:rPr>
              <a:t>They have organized a community meeting in .... to discuss the situation.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>
            <a:extLst>
              <a:ext uri="{FF2B5EF4-FFF2-40B4-BE49-F238E27FC236}">
                <a16:creationId xmlns:a16="http://schemas.microsoft.com/office/drawing/2014/main" id="{F964270E-C0EA-41D6-BEAC-111B13231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06463"/>
            <a:ext cx="75438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u="sng">
                <a:solidFill>
                  <a:srgbClr val="FF0066"/>
                </a:solidFill>
                <a:latin typeface=".VnArial" panose="020B7200000000000000" pitchFamily="34" charset="0"/>
              </a:rPr>
              <a:t>Use the words  to fill the gaps.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b="1" u="sng">
              <a:solidFill>
                <a:srgbClr val="FF0066"/>
              </a:solidFill>
              <a:latin typeface=".VnArial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b="1" u="sng">
              <a:solidFill>
                <a:srgbClr val="FF0066"/>
              </a:solidFill>
              <a:latin typeface=".VnArial" panose="020B7200000000000000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2400" b="1">
                <a:latin typeface=".VnArial" panose="020B7200000000000000" pitchFamily="34" charset="0"/>
              </a:rPr>
              <a:t>It is very  …..  .. … … </a:t>
            </a:r>
            <a:r>
              <a:rPr lang="en-US" altLang="en-US" sz="2400" b="1">
                <a:solidFill>
                  <a:srgbClr val="FF0066"/>
                </a:solidFill>
                <a:latin typeface=".VnArial" panose="020B7200000000000000" pitchFamily="34" charset="0"/>
              </a:rPr>
              <a:t>from</a:t>
            </a:r>
            <a:r>
              <a:rPr lang="en-US" altLang="en-US" sz="2400" b="1">
                <a:latin typeface=".VnArial" panose="020B7200000000000000" pitchFamily="34" charset="0"/>
              </a:rPr>
              <a:t>  the present shopping area.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2400" b="1">
                <a:latin typeface=".VnArial" panose="020B7200000000000000" pitchFamily="34" charset="0"/>
              </a:rPr>
              <a:t>The owners of the small stores on Tran Phu Street think the mall will          their </a:t>
            </a:r>
            <a:r>
              <a:rPr lang="en-US" altLang="en-US" sz="2400" b="1">
                <a:solidFill>
                  <a:schemeClr val="hlink"/>
                </a:solidFill>
                <a:latin typeface=".VnArial" panose="020B7200000000000000" pitchFamily="34" charset="0"/>
              </a:rPr>
              <a:t>                      </a:t>
            </a:r>
            <a:r>
              <a:rPr lang="en-US" altLang="en-US" sz="2400" b="1">
                <a:latin typeface=".VnArial" panose="020B7200000000000000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2400" b="1">
                <a:latin typeface=".VnArial" panose="020B7200000000000000" pitchFamily="34" charset="0"/>
              </a:rPr>
              <a:t>The residents and stores owners have been           …………  </a:t>
            </a:r>
            <a:r>
              <a:rPr lang="en-US" altLang="en-US" sz="2400" b="1">
                <a:solidFill>
                  <a:srgbClr val="FF0066"/>
                </a:solidFill>
                <a:latin typeface=".VnArial" panose="020B7200000000000000" pitchFamily="34" charset="0"/>
              </a:rPr>
              <a:t>about</a:t>
            </a:r>
            <a:r>
              <a:rPr lang="en-US" altLang="en-US" sz="2400" b="1">
                <a:latin typeface=".VnArial" panose="020B7200000000000000" pitchFamily="34" charset="0"/>
              </a:rPr>
              <a:t> the new mall for a few months.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2400" b="1">
                <a:latin typeface=".VnArial" panose="020B7200000000000000" pitchFamily="34" charset="0"/>
              </a:rPr>
              <a:t>They have organized a community meeting </a:t>
            </a:r>
            <a:r>
              <a:rPr lang="en-US" altLang="en-US" sz="2400" b="1">
                <a:solidFill>
                  <a:srgbClr val="FF0066"/>
                </a:solidFill>
                <a:latin typeface=".VnArial" panose="020B7200000000000000" pitchFamily="34" charset="0"/>
              </a:rPr>
              <a:t>in</a:t>
            </a:r>
            <a:r>
              <a:rPr lang="en-US" altLang="en-US" sz="2400" b="1">
                <a:latin typeface=".VnArial" panose="020B7200000000000000" pitchFamily="34" charset="0"/>
              </a:rPr>
              <a:t> </a:t>
            </a:r>
            <a:r>
              <a:rPr lang="en-US" altLang="en-US" sz="2400" b="1">
                <a:solidFill>
                  <a:schemeClr val="hlink"/>
                </a:solidFill>
                <a:latin typeface=".VnArial" panose="020B7200000000000000" pitchFamily="34" charset="0"/>
              </a:rPr>
              <a:t>             </a:t>
            </a:r>
            <a:r>
              <a:rPr lang="en-US" altLang="en-US" sz="2400" b="1">
                <a:latin typeface=".VnArial" panose="020B7200000000000000" pitchFamily="34" charset="0"/>
              </a:rPr>
              <a:t>          ……… </a:t>
            </a:r>
            <a:r>
              <a:rPr lang="en-US" altLang="en-US" sz="2400" b="1">
                <a:solidFill>
                  <a:srgbClr val="FF0066"/>
                </a:solidFill>
                <a:latin typeface=".VnArial" panose="020B7200000000000000" pitchFamily="34" charset="0"/>
              </a:rPr>
              <a:t>to</a:t>
            </a:r>
            <a:r>
              <a:rPr lang="en-US" altLang="en-US" sz="2400" b="1">
                <a:latin typeface=".VnArial" panose="020B7200000000000000" pitchFamily="34" charset="0"/>
              </a:rPr>
              <a:t> discuss the situation.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1DC55A-66F2-4C66-BDE1-1A91330AB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276600"/>
            <a:ext cx="297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.VnArial" panose="020B7200000000000000" pitchFamily="34" charset="0"/>
              </a:rPr>
              <a:t>take</a:t>
            </a:r>
            <a:r>
              <a:rPr lang="en-US" altLang="en-US" sz="2400" b="1">
                <a:latin typeface=".VnArial" panose="020B7200000000000000" pitchFamily="34" charset="0"/>
              </a:rPr>
              <a:t> their </a:t>
            </a:r>
            <a:r>
              <a:rPr lang="en-US" altLang="en-US" sz="2400" b="1">
                <a:solidFill>
                  <a:srgbClr val="FF0066"/>
                </a:solidFill>
                <a:latin typeface=".VnArial" panose="020B7200000000000000" pitchFamily="34" charset="0"/>
              </a:rPr>
              <a:t>business</a:t>
            </a:r>
            <a:endParaRPr lang="en-US" altLang="en-US" sz="2400" b="1" u="sng">
              <a:solidFill>
                <a:srgbClr val="FF0066"/>
              </a:solidFill>
              <a:latin typeface=".VnArial" panose="020B7200000000000000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0D852B-9018-444A-92AA-727B71019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013" y="2133600"/>
            <a:ext cx="15001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.VnArial" panose="020B7200000000000000" pitchFamily="34" charset="0"/>
              </a:rPr>
              <a:t>different</a:t>
            </a:r>
            <a:r>
              <a:rPr lang="en-US" altLang="en-US" sz="2400" b="1">
                <a:latin typeface=".VnArial" panose="020B7200000000000000" pitchFamily="34" charset="0"/>
              </a:rPr>
              <a:t> </a:t>
            </a:r>
            <a:endParaRPr lang="en-US" altLang="en-US" sz="2400" b="1">
              <a:solidFill>
                <a:srgbClr val="FF0066"/>
              </a:solidFill>
              <a:latin typeface=".VnArial" panose="020B7200000000000000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BF0C65-B8C0-474A-9F6D-0E44C27DB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33838"/>
            <a:ext cx="182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.VnArial" panose="020B7200000000000000" pitchFamily="34" charset="0"/>
              </a:rPr>
              <a:t>concerned</a:t>
            </a:r>
            <a:r>
              <a:rPr lang="en-US" altLang="en-US" sz="2400" b="1">
                <a:latin typeface=".VnArial" panose="020B7200000000000000" pitchFamily="34" charset="0"/>
              </a:rPr>
              <a:t>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3704D-8C28-40AF-8A9F-743B73E8D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7244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.VnArial" panose="020B7200000000000000" pitchFamily="34" charset="0"/>
              </a:rPr>
              <a:t>order</a:t>
            </a:r>
            <a:r>
              <a:rPr lang="en-US" altLang="en-US" sz="2400" b="1">
                <a:latin typeface=".VnArial" panose="020B7200000000000000" pitchFamily="34" charset="0"/>
              </a:rPr>
              <a:t> 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4F3455-CC8F-4D87-9CD2-ED94B3874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63725"/>
            <a:ext cx="82994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Arial" panose="020B0604020202020204" pitchFamily="34" charset="0"/>
              </a:rPr>
              <a:t>A new shopping mall will be build in your neighborhood 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Arial" panose="020B0604020202020204" pitchFamily="34" charset="0"/>
              </a:rPr>
              <a:t>-Do you like it 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Arial" panose="020B0604020202020204" pitchFamily="34" charset="0"/>
              </a:rPr>
              <a:t>-What do you think about that 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834256-629F-4943-AC55-2F001A754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838200"/>
            <a:ext cx="3416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C00000"/>
                </a:solidFill>
                <a:latin typeface="Arial" panose="020B0604020202020204" pitchFamily="34" charset="0"/>
              </a:rPr>
              <a:t>Main points: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9CEBA8-6895-4A1B-8C04-EDEA48A28FC2}"/>
              </a:ext>
            </a:extLst>
          </p:cNvPr>
          <p:cNvGraphicFramePr>
            <a:graphicFrameLocks noGrp="1"/>
          </p:cNvGraphicFramePr>
          <p:nvPr/>
        </p:nvGraphicFramePr>
        <p:xfrm>
          <a:off x="557213" y="1951038"/>
          <a:ext cx="7239000" cy="192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087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Advantages</a:t>
                      </a:r>
                    </a:p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+ A wider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</a:rPr>
                        <a:t> selection of products </a:t>
                      </a:r>
                    </a:p>
                    <a:p>
                      <a:r>
                        <a:rPr lang="en-US" sz="2400" baseline="0" dirty="0">
                          <a:solidFill>
                            <a:srgbClr val="C00000"/>
                          </a:solidFill>
                        </a:rPr>
                        <a:t>+ no care about the bad weather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Disadvantages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+Expensive goods with same quality.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difficult for small store’s business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" descr="Dalian_large_Shopping_Mall_2005">
            <a:extLst>
              <a:ext uri="{FF2B5EF4-FFF2-40B4-BE49-F238E27FC236}">
                <a16:creationId xmlns:a16="http://schemas.microsoft.com/office/drawing/2014/main" id="{A79B9C0A-EDD5-467C-8581-D7793A650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3"/>
            <a:ext cx="8991600" cy="55006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5">
            <a:extLst>
              <a:ext uri="{FF2B5EF4-FFF2-40B4-BE49-F238E27FC236}">
                <a16:creationId xmlns:a16="http://schemas.microsoft.com/office/drawing/2014/main" id="{2035D4BF-030F-4BFE-958D-E478288FF1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77000" y="1600200"/>
            <a:ext cx="1600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Restaurant</a:t>
            </a:r>
          </a:p>
        </p:txBody>
      </p:sp>
      <p:sp>
        <p:nvSpPr>
          <p:cNvPr id="3076" name="WordArt 6">
            <a:extLst>
              <a:ext uri="{FF2B5EF4-FFF2-40B4-BE49-F238E27FC236}">
                <a16:creationId xmlns:a16="http://schemas.microsoft.com/office/drawing/2014/main" id="{A79B4750-01DE-4F4B-8434-B238F2EFA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1888" y="2538413"/>
            <a:ext cx="16002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199"/>
              </a:avLst>
            </a:prstTxWarp>
          </a:bodyPr>
          <a:lstStyle/>
          <a:p>
            <a:pPr algn="ctr"/>
            <a:r>
              <a:rPr lang="en-SG" sz="3600" b="1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Movie theaters</a:t>
            </a:r>
          </a:p>
        </p:txBody>
      </p:sp>
      <p:sp>
        <p:nvSpPr>
          <p:cNvPr id="3077" name="WordArt 8">
            <a:extLst>
              <a:ext uri="{FF2B5EF4-FFF2-40B4-BE49-F238E27FC236}">
                <a16:creationId xmlns:a16="http://schemas.microsoft.com/office/drawing/2014/main" id="{B92FDDB1-4C8B-4807-9D23-FAEC730EEA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5000" y="2667000"/>
            <a:ext cx="1905000" cy="43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grocery stores</a:t>
            </a:r>
          </a:p>
        </p:txBody>
      </p:sp>
      <p:sp>
        <p:nvSpPr>
          <p:cNvPr id="3078" name="WordArt 9">
            <a:extLst>
              <a:ext uri="{FF2B5EF4-FFF2-40B4-BE49-F238E27FC236}">
                <a16:creationId xmlns:a16="http://schemas.microsoft.com/office/drawing/2014/main" id="{17DD7A5D-198A-48F4-9595-DF58A8F66F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866942">
            <a:off x="2700338" y="1730375"/>
            <a:ext cx="1709737" cy="4794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SG" sz="2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00000" scaled="1"/>
                </a:gradFill>
                <a:latin typeface=".VnArabia" panose="020B7200000000000000" pitchFamily="34" charset="0"/>
              </a:rPr>
              <a:t>Clothing store</a:t>
            </a:r>
          </a:p>
        </p:txBody>
      </p:sp>
      <p:sp>
        <p:nvSpPr>
          <p:cNvPr id="3079" name="WordArt 10">
            <a:extLst>
              <a:ext uri="{FF2B5EF4-FFF2-40B4-BE49-F238E27FC236}">
                <a16:creationId xmlns:a16="http://schemas.microsoft.com/office/drawing/2014/main" id="{9485CF2D-F96E-47E9-8DDB-971906FEC5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751729">
            <a:off x="663575" y="1522413"/>
            <a:ext cx="1447800" cy="10001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SG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Book store</a:t>
            </a:r>
          </a:p>
        </p:txBody>
      </p:sp>
      <p:sp>
        <p:nvSpPr>
          <p:cNvPr id="71684" name="WordArt 4">
            <a:extLst>
              <a:ext uri="{FF2B5EF4-FFF2-40B4-BE49-F238E27FC236}">
                <a16:creationId xmlns:a16="http://schemas.microsoft.com/office/drawing/2014/main" id="{A35AF82A-C20F-4A03-B63C-ADDDDB3DA2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9024" y="609600"/>
            <a:ext cx="82296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189826"/>
              </a:avLst>
            </a:prstTxWarp>
          </a:bodyPr>
          <a:lstStyle/>
          <a:p>
            <a:pPr algn="ctr">
              <a:defRPr/>
            </a:pP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.VnTime"/>
              <a:cs typeface="Arial" charset="0"/>
            </a:endParaRP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2060"/>
              </a:solidFill>
              <a:latin typeface=".VnTime"/>
              <a:cs typeface="Arial" charset="0"/>
            </a:endParaRPr>
          </a:p>
          <a:p>
            <a:pPr algn="ctr">
              <a:defRPr/>
            </a:pP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  <a:cs typeface="Arial" charset="0"/>
              </a:rPr>
              <a:t>A  Shopping  Mall</a:t>
            </a:r>
          </a:p>
        </p:txBody>
      </p:sp>
      <p:sp>
        <p:nvSpPr>
          <p:cNvPr id="3081" name="WordArt 21" descr="Narrow vertical">
            <a:extLst>
              <a:ext uri="{FF2B5EF4-FFF2-40B4-BE49-F238E27FC236}">
                <a16:creationId xmlns:a16="http://schemas.microsoft.com/office/drawing/2014/main" id="{8B082E92-0C68-4007-945C-48EA3A68BC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144353">
            <a:off x="7027863" y="3268663"/>
            <a:ext cx="2022475" cy="12350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SG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Wet market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32B688-60D2-4C23-BAFD-B90EB0CC6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5791200"/>
            <a:ext cx="81057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latin typeface=".VnTime" panose="020B7200000000000000" pitchFamily="34" charset="0"/>
              </a:rPr>
              <a:t>1. </a:t>
            </a:r>
            <a:r>
              <a:rPr lang="en-US" altLang="en-US" sz="3200">
                <a:solidFill>
                  <a:srgbClr val="002060"/>
                </a:solidFill>
                <a:latin typeface=".VnTime" panose="020B7200000000000000" pitchFamily="34" charset="0"/>
              </a:rPr>
              <a:t>A place </a:t>
            </a:r>
            <a:r>
              <a:rPr lang="en-US" altLang="en-US" sz="3200">
                <a:latin typeface=".VnTime" panose="020B7200000000000000" pitchFamily="34" charset="0"/>
              </a:rPr>
              <a:t>where you can </a:t>
            </a:r>
            <a:r>
              <a:rPr lang="en-US" altLang="en-US" sz="3200">
                <a:solidFill>
                  <a:srgbClr val="002060"/>
                </a:solidFill>
                <a:latin typeface=".VnTime" panose="020B7200000000000000" pitchFamily="34" charset="0"/>
              </a:rPr>
              <a:t>buy books.</a:t>
            </a:r>
            <a:r>
              <a:rPr lang="en-US" altLang="en-US" sz="180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29B460-5451-4E04-9DEE-494D6436F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5445125"/>
            <a:ext cx="8610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latin typeface=".VnTime" panose="020B7200000000000000" pitchFamily="34" charset="0"/>
              </a:rPr>
              <a:t>2. A place where you can buy vegetables and fish 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0E9225-A75E-4938-8276-E20B6363C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5575300"/>
            <a:ext cx="754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latin typeface=".VnTime" panose="020B7200000000000000" pitchFamily="34" charset="0"/>
              </a:rPr>
              <a:t>3. A place  you can buy clothes. 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739512-8F30-457F-A1E4-9075F05B0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5575300"/>
            <a:ext cx="68818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latin typeface=".VnTime" panose="020B7200000000000000" pitchFamily="34" charset="0"/>
              </a:rPr>
              <a:t>4. A place you can come to eat or drink.?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4FB12-AAFA-4395-A1BD-FA0E26EFF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5562600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latin typeface=".VnTime" panose="020B7200000000000000" pitchFamily="34" charset="0"/>
              </a:rPr>
              <a:t>5.  where can you  come to see the movies .?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FCDDF-58F9-4642-9704-A8DAB7E57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5659438"/>
            <a:ext cx="6959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latin typeface=".VnTime" panose="020B7200000000000000" pitchFamily="34" charset="0"/>
              </a:rPr>
              <a:t>6.  Where can we  buy sugar, tea, milk..?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DCDC5C-2A52-456D-81AE-2C7654131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5983288"/>
            <a:ext cx="6477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Arial" panose="020B0604020202020204" pitchFamily="34" charset="0"/>
              </a:rPr>
              <a:t>All of them are under 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1 roof</a:t>
            </a:r>
            <a:r>
              <a:rPr lang="en-US" altLang="en-US" sz="1800" b="1">
                <a:solidFill>
                  <a:srgbClr val="002060"/>
                </a:solidFill>
                <a:latin typeface="Arial" panose="020B0604020202020204" pitchFamily="34" charset="0"/>
              </a:rPr>
              <a:t>. We call  it a 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shopping mall.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Arial" panose="020B0604020202020204" pitchFamily="34" charset="0"/>
              </a:rPr>
              <a:t>Let’s go into 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>
                <a:solidFill>
                  <a:srgbClr val="002060"/>
                </a:solidFill>
                <a:latin typeface="Arial" panose="020B0604020202020204" pitchFamily="34" charset="0"/>
              </a:rPr>
              <a:t>the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 mall . Buy and play. </a:t>
            </a:r>
            <a:r>
              <a:rPr lang="en-US" altLang="en-US" sz="1800" b="1">
                <a:solidFill>
                  <a:srgbClr val="002060"/>
                </a:solidFill>
                <a:latin typeface="Arial" panose="020B0604020202020204" pitchFamily="34" charset="0"/>
              </a:rPr>
              <a:t>Follow me, please.j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2763AFA-301D-422B-9321-FB687ADCB8AF}"/>
              </a:ext>
            </a:extLst>
          </p:cNvPr>
          <p:cNvSpPr/>
          <p:nvPr/>
        </p:nvSpPr>
        <p:spPr>
          <a:xfrm>
            <a:off x="7705725" y="5954713"/>
            <a:ext cx="977900" cy="48577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8E85B4D-E46D-4163-A8B4-A7A64195B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CF276D1-F5E1-4AEE-99CA-E369DA1448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81D0CA8-A0C1-4A5E-8E27-F0C70BED6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5">
            <a:extLst>
              <a:ext uri="{FF2B5EF4-FFF2-40B4-BE49-F238E27FC236}">
                <a16:creationId xmlns:a16="http://schemas.microsoft.com/office/drawing/2014/main" id="{DD26CBB9-A360-43B7-943C-19DF00B7C6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1524000"/>
            <a:ext cx="4419600" cy="1295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42500"/>
              </a:avLst>
            </a:prstTxWarp>
          </a:bodyPr>
          <a:lstStyle/>
          <a:p>
            <a:pPr algn="ctr"/>
            <a:r>
              <a:rPr lang="en-SG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Tran Phu Shopping mall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5A701BFC-077E-43FE-8984-AA4CBF8AD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410200"/>
            <a:ext cx="2057400" cy="4000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Tran Phu Street</a:t>
            </a:r>
          </a:p>
        </p:txBody>
      </p:sp>
      <p:grpSp>
        <p:nvGrpSpPr>
          <p:cNvPr id="4103" name="Group 1">
            <a:extLst>
              <a:ext uri="{FF2B5EF4-FFF2-40B4-BE49-F238E27FC236}">
                <a16:creationId xmlns:a16="http://schemas.microsoft.com/office/drawing/2014/main" id="{6F0ECDAF-E1CE-4E86-9749-02BCE111CA4C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2971800"/>
            <a:ext cx="3581400" cy="5257800"/>
            <a:chOff x="5562600" y="2971800"/>
            <a:chExt cx="2895600" cy="3105150"/>
          </a:xfrm>
        </p:grpSpPr>
        <p:pic>
          <p:nvPicPr>
            <p:cNvPr id="4109" name="Picture 4">
              <a:extLst>
                <a:ext uri="{FF2B5EF4-FFF2-40B4-BE49-F238E27FC236}">
                  <a16:creationId xmlns:a16="http://schemas.microsoft.com/office/drawing/2014/main" id="{B0F9DE75-54DB-4C98-9C20-B2BCB6F51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2971800"/>
              <a:ext cx="2895600" cy="1384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24F9EEB-D769-495C-9719-E472BA8D37A1}"/>
                </a:ext>
              </a:extLst>
            </p:cNvPr>
            <p:cNvCxnSpPr/>
            <p:nvPr/>
          </p:nvCxnSpPr>
          <p:spPr bwMode="auto">
            <a:xfrm rot="5400000">
              <a:off x="6521347" y="5585330"/>
              <a:ext cx="980672" cy="256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5B6177-B41A-4F84-96B3-5387F8BB92A3}"/>
                </a:ext>
              </a:extLst>
            </p:cNvPr>
            <p:cNvCxnSpPr/>
            <p:nvPr/>
          </p:nvCxnSpPr>
          <p:spPr bwMode="auto">
            <a:xfrm>
              <a:off x="6096540" y="5142218"/>
              <a:ext cx="913860" cy="27751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5D3DD72-4F64-4FCB-8D42-8EBE3019AAB0}"/>
                </a:ext>
              </a:extLst>
            </p:cNvPr>
            <p:cNvCxnSpPr/>
            <p:nvPr/>
          </p:nvCxnSpPr>
          <p:spPr bwMode="auto">
            <a:xfrm flipV="1">
              <a:off x="7010400" y="5124404"/>
              <a:ext cx="762405" cy="30470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104" name="Picture 7" descr="D:\TEACHER NAM\THCS 2007 2008\GIAO AN 8\Unit 7 Read\images.jpg">
            <a:extLst>
              <a:ext uri="{FF2B5EF4-FFF2-40B4-BE49-F238E27FC236}">
                <a16:creationId xmlns:a16="http://schemas.microsoft.com/office/drawing/2014/main" id="{5CDC3DD3-BA90-4098-8523-02C4CE2DB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9810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Box 15">
            <a:extLst>
              <a:ext uri="{FF2B5EF4-FFF2-40B4-BE49-F238E27FC236}">
                <a16:creationId xmlns:a16="http://schemas.microsoft.com/office/drawing/2014/main" id="{55AF670A-4225-44D5-9431-F85EE05E2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990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BD13-0483-4886-B6F9-3EDAE8CC6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anose="020B7200000000000000" pitchFamily="34" charset="0"/>
              </a:rPr>
              <a:t>roof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C14943-FA41-4AA0-94F5-90FC34C25E44}"/>
              </a:ext>
            </a:extLst>
          </p:cNvPr>
          <p:cNvCxnSpPr/>
          <p:nvPr/>
        </p:nvCxnSpPr>
        <p:spPr>
          <a:xfrm rot="16200000" flipH="1">
            <a:off x="952500" y="1485900"/>
            <a:ext cx="1676400" cy="685800"/>
          </a:xfrm>
          <a:prstGeom prst="straightConnector1">
            <a:avLst/>
          </a:prstGeom>
          <a:ln cmpd="sng">
            <a:solidFill>
              <a:srgbClr val="FF000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ction Button: Forward or Next 2">
            <a:hlinkClick r:id="rId5" action="ppaction://hlinkfile" highlightClick="1"/>
            <a:extLst>
              <a:ext uri="{FF2B5EF4-FFF2-40B4-BE49-F238E27FC236}">
                <a16:creationId xmlns:a16="http://schemas.microsoft.com/office/drawing/2014/main" id="{B60D38A6-E084-415E-B45D-8DE1E0866A66}"/>
              </a:ext>
            </a:extLst>
          </p:cNvPr>
          <p:cNvSpPr/>
          <p:nvPr/>
        </p:nvSpPr>
        <p:spPr>
          <a:xfrm>
            <a:off x="7353300" y="6324600"/>
            <a:ext cx="723900" cy="304800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WordArt 4">
            <a:extLst>
              <a:ext uri="{FF2B5EF4-FFF2-40B4-BE49-F238E27FC236}">
                <a16:creationId xmlns:a16="http://schemas.microsoft.com/office/drawing/2014/main" id="{91C01A0D-4971-41BA-9B06-A014CC5994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609600"/>
            <a:ext cx="6934200" cy="6096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spc="720" dirty="0">
                <a:ln w="9525">
                  <a:noFill/>
                  <a:round/>
                  <a:headEnd/>
                  <a:tailEnd/>
                </a:ln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doni MT Black"/>
                <a:cs typeface="Arial" charset="0"/>
              </a:rPr>
              <a:t>Unit 7: My neighborhood</a:t>
            </a:r>
          </a:p>
        </p:txBody>
      </p:sp>
      <p:sp>
        <p:nvSpPr>
          <p:cNvPr id="28685" name="WordArt 13">
            <a:extLst>
              <a:ext uri="{FF2B5EF4-FFF2-40B4-BE49-F238E27FC236}">
                <a16:creationId xmlns:a16="http://schemas.microsoft.com/office/drawing/2014/main" id="{03A769C7-B101-4749-8838-5FD27A6D3D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6705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.VnTimeH"/>
                <a:cs typeface="Arial" charset="0"/>
              </a:rPr>
              <a:t>Period 45  Lesson 3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.VnTimeH"/>
                <a:cs typeface="Arial" charset="0"/>
              </a:rPr>
              <a:t>: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.VnTimeH"/>
                <a:cs typeface="Arial" charset="0"/>
              </a:rPr>
              <a:t>READ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.VnTimeH"/>
                <a:cs typeface="Arial" charset="0"/>
              </a:rPr>
              <a:t> (P.67,68)</a:t>
            </a:r>
          </a:p>
        </p:txBody>
      </p:sp>
      <p:sp>
        <p:nvSpPr>
          <p:cNvPr id="28686" name="Text Box 14">
            <a:extLst>
              <a:ext uri="{FF2B5EF4-FFF2-40B4-BE49-F238E27FC236}">
                <a16:creationId xmlns:a16="http://schemas.microsoft.com/office/drawing/2014/main" id="{2858CC88-C924-45D2-BCF2-00D34902A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828800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.VnLucida sans" panose="020B7200000000000000" pitchFamily="34" charset="0"/>
              </a:rPr>
              <a:t>What happens in Nam’s neighborhood ?</a:t>
            </a:r>
          </a:p>
        </p:txBody>
      </p:sp>
      <p:sp>
        <p:nvSpPr>
          <p:cNvPr id="5127" name="Text Box 15">
            <a:extLst>
              <a:ext uri="{FF2B5EF4-FFF2-40B4-BE49-F238E27FC236}">
                <a16:creationId xmlns:a16="http://schemas.microsoft.com/office/drawing/2014/main" id="{D94C784B-491C-4B6F-8926-8FAA8891E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4989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.VnSouthernH" panose="020B7200000000000000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20DD0F49-3138-432D-9026-3F8E9BD7C1D4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429000"/>
            <a:ext cx="7459663" cy="3032125"/>
            <a:chOff x="480" y="1824"/>
            <a:chExt cx="4699" cy="1488"/>
          </a:xfrm>
        </p:grpSpPr>
        <p:sp>
          <p:nvSpPr>
            <p:cNvPr id="3" name="Rectangle 17">
              <a:extLst>
                <a:ext uri="{FF2B5EF4-FFF2-40B4-BE49-F238E27FC236}">
                  <a16:creationId xmlns:a16="http://schemas.microsoft.com/office/drawing/2014/main" id="{B354FAD0-7445-4E54-8007-8FAAB6A32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824"/>
              <a:ext cx="4464" cy="14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5137" name="Text Box 18">
              <a:extLst>
                <a:ext uri="{FF2B5EF4-FFF2-40B4-BE49-F238E27FC236}">
                  <a16:creationId xmlns:a16="http://schemas.microsoft.com/office/drawing/2014/main" id="{BCB1A0D1-5678-45F2-B6F5-69704C6A1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920"/>
              <a:ext cx="2577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000066"/>
                  </a:solidFill>
                  <a:latin typeface=".VnTime" panose="020B7200000000000000" pitchFamily="34" charset="0"/>
                </a:rPr>
                <a:t>     Tran Phu Shopping Mall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400" b="1">
                <a:solidFill>
                  <a:srgbClr val="000066"/>
                </a:solidFill>
                <a:latin typeface=".VnTime" panose="020B7200000000000000" pitchFamily="34" charset="0"/>
              </a:endParaRPr>
            </a:p>
            <a:p>
              <a:pPr algn="ctr" eaLnBrk="1" hangingPunct="1">
                <a:lnSpc>
                  <a:spcPct val="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000066"/>
                  </a:solidFill>
                  <a:latin typeface=".VnTime" panose="020B7200000000000000" pitchFamily="34" charset="0"/>
                </a:rPr>
                <a:t>Everything under one </a:t>
              </a:r>
              <a:r>
                <a:rPr lang="en-US" altLang="en-US" sz="1800">
                  <a:solidFill>
                    <a:srgbClr val="6C0000"/>
                  </a:solidFill>
                  <a:latin typeface=".VnTime" panose="020B7200000000000000" pitchFamily="34" charset="0"/>
                </a:rPr>
                <a:t>roof</a:t>
              </a:r>
            </a:p>
          </p:txBody>
        </p:sp>
        <p:sp>
          <p:nvSpPr>
            <p:cNvPr id="5138" name="Text Box 19">
              <a:extLst>
                <a:ext uri="{FF2B5EF4-FFF2-40B4-BE49-F238E27FC236}">
                  <a16:creationId xmlns:a16="http://schemas.microsoft.com/office/drawing/2014/main" id="{72DCDCE7-E8C4-4152-AE4F-68C139F200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" y="2208"/>
              <a:ext cx="1566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000">
                <a:solidFill>
                  <a:srgbClr val="000066"/>
                </a:solidFill>
                <a:latin typeface=".VnTime" panose="020B7200000000000000" pitchFamily="34" charset="0"/>
              </a:endParaRPr>
            </a:p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lang="en-US" altLang="en-US" sz="2000">
                  <a:solidFill>
                    <a:srgbClr val="000066"/>
                  </a:solidFill>
                  <a:latin typeface=".VnTime" panose="020B7200000000000000" pitchFamily="34" charset="0"/>
                </a:rPr>
                <a:t> 50 </a:t>
              </a:r>
              <a:r>
                <a:rPr lang="en-US" altLang="en-US" sz="2000">
                  <a:solidFill>
                    <a:srgbClr val="663300"/>
                  </a:solidFill>
                  <a:latin typeface=".VnTime" panose="020B7200000000000000" pitchFamily="34" charset="0"/>
                </a:rPr>
                <a:t>air-conditioned</a:t>
              </a:r>
            </a:p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lang="en-US" altLang="en-US" sz="2000">
                  <a:solidFill>
                    <a:srgbClr val="000066"/>
                  </a:solidFill>
                  <a:latin typeface=".VnTime" panose="020B7200000000000000" pitchFamily="34" charset="0"/>
                </a:rPr>
                <a:t>    specialty stores</a:t>
              </a:r>
            </a:p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lang="en-US" altLang="en-US" sz="2000">
                  <a:solidFill>
                    <a:srgbClr val="000066"/>
                  </a:solidFill>
                  <a:latin typeface=".VnTime" panose="020B7200000000000000" pitchFamily="34" charset="0"/>
                </a:rPr>
                <a:t> 4 movie theaters</a:t>
              </a:r>
            </a:p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lang="en-US" altLang="en-US" sz="2000">
                  <a:solidFill>
                    <a:srgbClr val="000066"/>
                  </a:solidFill>
                  <a:latin typeface=".VnTime" panose="020B7200000000000000" pitchFamily="34" charset="0"/>
                </a:rPr>
                <a:t>10 restaurants</a:t>
              </a:r>
            </a:p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endParaRPr lang="en-US" altLang="en-US" sz="2000">
                <a:solidFill>
                  <a:srgbClr val="000066"/>
                </a:solidFill>
                <a:latin typeface=".VnTime" panose="020B7200000000000000" pitchFamily="34" charset="0"/>
              </a:endParaRPr>
            </a:p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lang="en-US" altLang="en-US" sz="2000">
                  <a:solidFill>
                    <a:srgbClr val="C00000"/>
                  </a:solidFill>
                  <a:latin typeface=".VnTime" panose="020B7200000000000000" pitchFamily="34" charset="0"/>
                </a:rPr>
                <a:t>children’s play area </a:t>
              </a:r>
            </a:p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000">
                <a:solidFill>
                  <a:srgbClr val="000066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5139" name="Cloud">
              <a:extLst>
                <a:ext uri="{FF2B5EF4-FFF2-40B4-BE49-F238E27FC236}">
                  <a16:creationId xmlns:a16="http://schemas.microsoft.com/office/drawing/2014/main" id="{99BF102D-FEEC-4A07-B9F2-9B8B375F94D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2496" y="2304"/>
              <a:ext cx="2223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3 w 21600"/>
                <a:gd name="T13" fmla="*/ 3250 h 21600"/>
                <a:gd name="T14" fmla="*/ 17091 w 21600"/>
                <a:gd name="T15" fmla="*/ 173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SG"/>
            </a:p>
          </p:txBody>
        </p:sp>
        <p:sp>
          <p:nvSpPr>
            <p:cNvPr id="5140" name="Text Box 21">
              <a:extLst>
                <a:ext uri="{FF2B5EF4-FFF2-40B4-BE49-F238E27FC236}">
                  <a16:creationId xmlns:a16="http://schemas.microsoft.com/office/drawing/2014/main" id="{3E640C61-E406-4416-91A8-7DEE4B19C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400"/>
              <a:ext cx="1869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.VnTime" panose="020B7200000000000000" pitchFamily="34" charset="0"/>
                </a:rPr>
                <a:t>Open </a:t>
              </a:r>
              <a:r>
                <a:rPr lang="en-US" altLang="en-US" sz="1800" b="1">
                  <a:solidFill>
                    <a:srgbClr val="3A0000"/>
                  </a:solidFill>
                  <a:latin typeface=".VnTime" panose="020B7200000000000000" pitchFamily="34" charset="0"/>
                </a:rPr>
                <a:t>daily</a:t>
              </a:r>
              <a:r>
                <a:rPr lang="en-US" altLang="en-US" sz="1800" b="1">
                  <a:latin typeface=".VnTime" panose="020B7200000000000000" pitchFamily="34" charset="0"/>
                </a:rPr>
                <a:t> 8 am-10 pm</a:t>
              </a:r>
            </a:p>
          </p:txBody>
        </p:sp>
        <p:sp>
          <p:nvSpPr>
            <p:cNvPr id="5141" name="Text Box 22">
              <a:extLst>
                <a:ext uri="{FF2B5EF4-FFF2-40B4-BE49-F238E27FC236}">
                  <a16:creationId xmlns:a16="http://schemas.microsoft.com/office/drawing/2014/main" id="{414E479E-1B2F-4567-A9D7-DDE5A590D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928"/>
              <a:ext cx="277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 i="1">
                  <a:solidFill>
                    <a:srgbClr val="000066"/>
                  </a:solidFill>
                  <a:latin typeface=".VnTime" panose="020B7200000000000000" pitchFamily="34" charset="0"/>
                </a:rPr>
                <a:t>Special </a:t>
              </a:r>
              <a:r>
                <a:rPr lang="en-US" altLang="en-US" sz="1800" b="1" i="1">
                  <a:solidFill>
                    <a:srgbClr val="663300"/>
                  </a:solidFill>
                  <a:latin typeface=".VnTime" panose="020B7200000000000000" pitchFamily="34" charset="0"/>
                </a:rPr>
                <a:t>discounts</a:t>
              </a:r>
              <a:r>
                <a:rPr lang="en-US" altLang="en-US" sz="1800" b="1" i="1">
                  <a:solidFill>
                    <a:srgbClr val="000066"/>
                  </a:solidFill>
                  <a:latin typeface=".VnTime" panose="020B7200000000000000" pitchFamily="34" charset="0"/>
                </a:rPr>
                <a:t> during the first two weeks!</a:t>
              </a:r>
            </a:p>
            <a:p>
              <a:pPr eaLnBrk="1" hangingPunct="1">
                <a:lnSpc>
                  <a:spcPct val="5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1" i="1">
                <a:solidFill>
                  <a:srgbClr val="000066"/>
                </a:solidFill>
                <a:latin typeface=".VnTime" panose="020B7200000000000000" pitchFamily="34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 i="1">
                  <a:solidFill>
                    <a:srgbClr val="000066"/>
                  </a:solidFill>
                  <a:latin typeface=".VnTime" panose="020B7200000000000000" pitchFamily="34" charset="0"/>
                </a:rPr>
                <a:t>Come and bring your friends!</a:t>
              </a:r>
            </a:p>
          </p:txBody>
        </p:sp>
        <p:pic>
          <p:nvPicPr>
            <p:cNvPr id="5142" name="Picture 23" descr="40">
              <a:extLst>
                <a:ext uri="{FF2B5EF4-FFF2-40B4-BE49-F238E27FC236}">
                  <a16:creationId xmlns:a16="http://schemas.microsoft.com/office/drawing/2014/main" id="{841856AD-B63C-40D8-B03A-BE7A2891A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824"/>
              <a:ext cx="43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Picture 24" descr="40">
              <a:extLst>
                <a:ext uri="{FF2B5EF4-FFF2-40B4-BE49-F238E27FC236}">
                  <a16:creationId xmlns:a16="http://schemas.microsoft.com/office/drawing/2014/main" id="{56C49A8F-6ACF-4477-83F8-21B0F929E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216"/>
              <a:ext cx="43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79E82C92-9F5A-4763-AB1A-58D29F4882DF}"/>
              </a:ext>
            </a:extLst>
          </p:cNvPr>
          <p:cNvSpPr/>
          <p:nvPr/>
        </p:nvSpPr>
        <p:spPr>
          <a:xfrm>
            <a:off x="1524000" y="4038600"/>
            <a:ext cx="2438400" cy="228600"/>
          </a:xfrm>
          <a:prstGeom prst="wedgeRoundRectCallout">
            <a:avLst>
              <a:gd name="adj1" fmla="val -6987"/>
              <a:gd name="adj2" fmla="val 124038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gian hàng có điều hòa</a:t>
            </a:r>
            <a:endParaRPr lang="en-US" altLang="en-US" sz="24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2A433B83-DDF2-478B-A5F8-6E9B6ADCDE95}"/>
              </a:ext>
            </a:extLst>
          </p:cNvPr>
          <p:cNvSpPr/>
          <p:nvPr/>
        </p:nvSpPr>
        <p:spPr>
          <a:xfrm>
            <a:off x="4572000" y="5105400"/>
            <a:ext cx="1371600" cy="384175"/>
          </a:xfrm>
          <a:prstGeom prst="wedgeRoundRectCallout">
            <a:avLst>
              <a:gd name="adj1" fmla="val -20833"/>
              <a:gd name="adj2" fmla="val 8316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giảm giá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1EAF9455-2F19-4BC2-A0EF-DEC0F9CD12F4}"/>
              </a:ext>
            </a:extLst>
          </p:cNvPr>
          <p:cNvSpPr/>
          <p:nvPr/>
        </p:nvSpPr>
        <p:spPr>
          <a:xfrm>
            <a:off x="7239000" y="4038600"/>
            <a:ext cx="1219200" cy="533400"/>
          </a:xfrm>
          <a:prstGeom prst="wedgeRoundRectCallout">
            <a:avLst>
              <a:gd name="adj1" fmla="val -68141"/>
              <a:gd name="adj2" fmla="val -3580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Mái nhà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42A247-2CCB-41C9-B0DA-0266C90AF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3622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Arial" panose="020B0604020202020204" pitchFamily="34" charset="0"/>
              </a:rPr>
              <a:t>I_Vocabulary</a:t>
            </a:r>
          </a:p>
        </p:txBody>
      </p:sp>
      <p:sp>
        <p:nvSpPr>
          <p:cNvPr id="5133" name="TextBox 25">
            <a:extLst>
              <a:ext uri="{FF2B5EF4-FFF2-40B4-BE49-F238E27FC236}">
                <a16:creationId xmlns:a16="http://schemas.microsoft.com/office/drawing/2014/main" id="{BB2ED34A-AB3C-4A73-B270-4C5607FEC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7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7" name="AutoShape 25" descr="80%">
            <a:extLst>
              <a:ext uri="{FF2B5EF4-FFF2-40B4-BE49-F238E27FC236}">
                <a16:creationId xmlns:a16="http://schemas.microsoft.com/office/drawing/2014/main" id="{3DF57C88-7D29-4850-8A1C-5151CAA17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24200"/>
            <a:ext cx="3810000" cy="762000"/>
          </a:xfrm>
          <a:prstGeom prst="cloudCallout">
            <a:avLst>
              <a:gd name="adj1" fmla="val -50000"/>
              <a:gd name="adj2" fmla="val -160796"/>
            </a:avLst>
          </a:prstGeom>
          <a:pattFill prst="pct80">
            <a:fgClr>
              <a:srgbClr val="DD1A0B"/>
            </a:fgClr>
            <a:bgClr>
              <a:srgbClr val="DD1A0B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.VnAristote" panose="020B7200000000000000" pitchFamily="34" charset="0"/>
              </a:rPr>
              <a:t>Opening today !</a:t>
            </a:r>
          </a:p>
        </p:txBody>
      </p:sp>
      <p:pic>
        <p:nvPicPr>
          <p:cNvPr id="5136" name="Picture 7" descr="D:\TEACHER NAM\THCS 2007 2008\GIAO AN 8\Unit 7 Read\images.jpg">
            <a:extLst>
              <a:ext uri="{FF2B5EF4-FFF2-40B4-BE49-F238E27FC236}">
                <a16:creationId xmlns:a16="http://schemas.microsoft.com/office/drawing/2014/main" id="{1EFB5343-9AA8-48C4-ACFD-5F5C5AEEA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7775"/>
            <a:ext cx="9810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/>
      <p:bldP spid="20" grpId="0" animBg="1"/>
      <p:bldP spid="23" grpId="0" animBg="1"/>
      <p:bldP spid="24" grpId="0" animBg="1"/>
      <p:bldP spid="25" grpId="0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7" name="Text Box 11">
            <a:extLst>
              <a:ext uri="{FF2B5EF4-FFF2-40B4-BE49-F238E27FC236}">
                <a16:creationId xmlns:a16="http://schemas.microsoft.com/office/drawing/2014/main" id="{D93A4455-3201-467E-A4E1-5C5831D6B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8305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99"/>
                </a:solidFill>
                <a:latin typeface=".VnTime" panose="020B7200000000000000" pitchFamily="34" charset="0"/>
              </a:rPr>
              <a:t>    </a:t>
            </a:r>
            <a:r>
              <a:rPr lang="en-US" altLang="en-US" sz="1600">
                <a:solidFill>
                  <a:srgbClr val="000099"/>
                </a:solidFill>
                <a:latin typeface=".VnTime" panose="020B7200000000000000" pitchFamily="34" charset="0"/>
              </a:rPr>
              <a:t>    A new shopping mall is opening in Nam’s neighborhood today. It is very different from the present shopping area. All the shops are under one roof. That will be </a:t>
            </a:r>
            <a:r>
              <a:rPr lang="en-US" altLang="en-US" sz="1600" u="sng">
                <a:solidFill>
                  <a:srgbClr val="000099"/>
                </a:solidFill>
                <a:latin typeface=".VnTime" panose="020B7200000000000000" pitchFamily="34" charset="0"/>
              </a:rPr>
              <a:t>convenient</a:t>
            </a:r>
            <a:r>
              <a:rPr lang="en-US" altLang="en-US" sz="1600">
                <a:solidFill>
                  <a:srgbClr val="000099"/>
                </a:solidFill>
                <a:latin typeface=".VnTime" panose="020B7200000000000000" pitchFamily="34" charset="0"/>
              </a:rPr>
              <a:t>, especially during the hot and humid summer months. Customers will shop in comfort</a:t>
            </a:r>
            <a:r>
              <a:rPr lang="en-US" altLang="en-US" sz="1600">
                <a:solidFill>
                  <a:srgbClr val="66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>
                <a:solidFill>
                  <a:srgbClr val="000099"/>
                </a:solidFill>
                <a:latin typeface=".VnTime" panose="020B7200000000000000" pitchFamily="34" charset="0"/>
              </a:rPr>
              <a:t>and won’t notice the weather.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1600">
                <a:solidFill>
                  <a:srgbClr val="000099"/>
                </a:solidFill>
                <a:latin typeface=".VnTime" panose="020B7200000000000000" pitchFamily="34" charset="0"/>
              </a:rPr>
              <a:t>        Some people in the neighborhood, however, are not happy about the changes. The owners of the small stores on Tran Phu Street think the mall will </a:t>
            </a:r>
            <a:r>
              <a:rPr lang="en-US" altLang="en-US" sz="1600" u="sng">
                <a:solidFill>
                  <a:srgbClr val="000099"/>
                </a:solidFill>
                <a:latin typeface=".VnTime" panose="020B7200000000000000" pitchFamily="34" charset="0"/>
              </a:rPr>
              <a:t>take their business</a:t>
            </a:r>
            <a:r>
              <a:rPr lang="en-US" altLang="en-US" sz="1600">
                <a:solidFill>
                  <a:srgbClr val="000099"/>
                </a:solidFill>
                <a:latin typeface=".VnTime" panose="020B7200000000000000" pitchFamily="34" charset="0"/>
              </a:rPr>
              <a:t>. Some of the goods in the new stores will be the same as the ones in the small shops, but the stores in the mall will offer </a:t>
            </a:r>
            <a:r>
              <a:rPr lang="en-US" altLang="en-US" sz="1600" u="sng">
                <a:solidFill>
                  <a:srgbClr val="000099"/>
                </a:solidFill>
                <a:latin typeface=".VnTime" panose="020B7200000000000000" pitchFamily="34" charset="0"/>
              </a:rPr>
              <a:t>a wider selection</a:t>
            </a:r>
            <a:r>
              <a:rPr lang="en-US" altLang="en-US" sz="1600">
                <a:solidFill>
                  <a:srgbClr val="000099"/>
                </a:solidFill>
                <a:latin typeface=".VnTime" panose="020B7200000000000000" pitchFamily="34" charset="0"/>
              </a:rPr>
              <a:t> of products, some are at cheaper prices.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1600">
                <a:solidFill>
                  <a:srgbClr val="000099"/>
                </a:solidFill>
                <a:latin typeface=".VnTime" panose="020B7200000000000000" pitchFamily="34" charset="0"/>
              </a:rPr>
              <a:t>         The </a:t>
            </a:r>
            <a:r>
              <a:rPr lang="en-US" altLang="en-US" sz="1600" u="sng">
                <a:solidFill>
                  <a:srgbClr val="000099"/>
                </a:solidFill>
                <a:latin typeface=".VnTime" panose="020B7200000000000000" pitchFamily="34" charset="0"/>
              </a:rPr>
              <a:t>resident</a:t>
            </a:r>
            <a:r>
              <a:rPr lang="en-US" altLang="en-US" sz="1600">
                <a:solidFill>
                  <a:srgbClr val="000099"/>
                </a:solidFill>
                <a:latin typeface=".VnTime" panose="020B7200000000000000" pitchFamily="34" charset="0"/>
              </a:rPr>
              <a:t>s and store owners have been </a:t>
            </a:r>
            <a:r>
              <a:rPr lang="en-US" altLang="en-US" sz="1600" u="sng">
                <a:solidFill>
                  <a:srgbClr val="000099"/>
                </a:solidFill>
                <a:latin typeface=".VnTime" panose="020B7200000000000000" pitchFamily="34" charset="0"/>
              </a:rPr>
              <a:t>concerned</a:t>
            </a:r>
            <a:r>
              <a:rPr lang="en-US" altLang="en-US" sz="1600">
                <a:solidFill>
                  <a:srgbClr val="000099"/>
                </a:solidFill>
                <a:latin typeface=".VnTime" panose="020B7200000000000000" pitchFamily="34" charset="0"/>
              </a:rPr>
              <a:t> about the new mall for a few months. They have organized a community meeting in order to discuss the situation.  </a:t>
            </a:r>
          </a:p>
        </p:txBody>
      </p:sp>
      <p:sp>
        <p:nvSpPr>
          <p:cNvPr id="162828" name="Text Box 12">
            <a:extLst>
              <a:ext uri="{FF2B5EF4-FFF2-40B4-BE49-F238E27FC236}">
                <a16:creationId xmlns:a16="http://schemas.microsoft.com/office/drawing/2014/main" id="{74A90A12-95E3-4F22-937D-DBE20953F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800080"/>
                </a:solidFill>
                <a:latin typeface="Times New Roman" panose="02020603050405020304" pitchFamily="18" charset="0"/>
              </a:rPr>
              <a:t>Unit 7: My neighborhood (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Read)</a:t>
            </a:r>
          </a:p>
        </p:txBody>
      </p:sp>
      <p:sp>
        <p:nvSpPr>
          <p:cNvPr id="162833" name="Text Box 17">
            <a:extLst>
              <a:ext uri="{FF2B5EF4-FFF2-40B4-BE49-F238E27FC236}">
                <a16:creationId xmlns:a16="http://schemas.microsoft.com/office/drawing/2014/main" id="{13D706C1-5BFA-4B2B-BC5B-362EF1F96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51175"/>
            <a:ext cx="1998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.VnSouthernH" panose="020B7200000000000000" pitchFamily="34" charset="0"/>
              </a:rPr>
              <a:t>I- Vocabulary</a:t>
            </a:r>
          </a:p>
        </p:txBody>
      </p:sp>
      <p:sp>
        <p:nvSpPr>
          <p:cNvPr id="162834" name="Text Box 18">
            <a:extLst>
              <a:ext uri="{FF2B5EF4-FFF2-40B4-BE49-F238E27FC236}">
                <a16:creationId xmlns:a16="http://schemas.microsoft.com/office/drawing/2014/main" id="{16A33B71-63BD-4269-9EF2-E4EF95ADF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86238"/>
            <a:ext cx="3581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45000"/>
              </a:lnSpc>
              <a:buClrTx/>
              <a:buFontTx/>
              <a:buChar char="-"/>
            </a:pPr>
            <a:r>
              <a:rPr lang="en-US" altLang="en-US" sz="200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convenient (adj)</a:t>
            </a:r>
            <a:r>
              <a:rPr lang="en-US" altLang="en-US" sz="2000" i="1">
                <a:latin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Text Box 19">
            <a:extLst>
              <a:ext uri="{FF2B5EF4-FFF2-40B4-BE49-F238E27FC236}">
                <a16:creationId xmlns:a16="http://schemas.microsoft.com/office/drawing/2014/main" id="{C0CCC769-385E-49A1-9BB7-0629F17E2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862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.VnSouthernH" panose="020B7200000000000000" pitchFamily="34" charset="0"/>
            </a:endParaRPr>
          </a:p>
        </p:txBody>
      </p:sp>
      <p:sp>
        <p:nvSpPr>
          <p:cNvPr id="162836" name="Text Box 20">
            <a:extLst>
              <a:ext uri="{FF2B5EF4-FFF2-40B4-BE49-F238E27FC236}">
                <a16:creationId xmlns:a16="http://schemas.microsoft.com/office/drawing/2014/main" id="{248BD13A-CF78-4AF7-ACC6-917AE6A43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4202113"/>
            <a:ext cx="4362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660033"/>
                </a:solidFill>
                <a:latin typeface=".VnSouthernH" panose="020B7200000000000000" pitchFamily="34" charset="0"/>
              </a:rPr>
              <a:t>             easy and comfort</a:t>
            </a:r>
            <a:r>
              <a:rPr lang="en-US" altLang="en-US" sz="1800">
                <a:solidFill>
                  <a:srgbClr val="002060"/>
                </a:solidFill>
                <a:latin typeface=".VnSouthernH" panose="020B7200000000000000" pitchFamily="34" charset="0"/>
              </a:rPr>
              <a:t>able</a:t>
            </a:r>
          </a:p>
        </p:txBody>
      </p:sp>
      <p:sp>
        <p:nvSpPr>
          <p:cNvPr id="162837" name="Rectangle 21">
            <a:extLst>
              <a:ext uri="{FF2B5EF4-FFF2-40B4-BE49-F238E27FC236}">
                <a16:creationId xmlns:a16="http://schemas.microsoft.com/office/drawing/2014/main" id="{342EF1F3-D405-47AC-87CE-A15C66FBA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4244975"/>
            <a:ext cx="3143250" cy="400050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tiện lợi, tiện nghi</a:t>
            </a:r>
          </a:p>
        </p:txBody>
      </p:sp>
      <p:sp>
        <p:nvSpPr>
          <p:cNvPr id="162842" name="Text Box 26">
            <a:extLst>
              <a:ext uri="{FF2B5EF4-FFF2-40B4-BE49-F238E27FC236}">
                <a16:creationId xmlns:a16="http://schemas.microsoft.com/office/drawing/2014/main" id="{E32D54BE-6EC7-4173-865C-349DB9969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4648200"/>
            <a:ext cx="4205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.VnSouthernH" panose="020B7200000000000000" pitchFamily="34" charset="0"/>
              </a:rPr>
              <a:t>   </a:t>
            </a:r>
            <a:r>
              <a:rPr lang="en-US" altLang="en-US" sz="2000">
                <a:solidFill>
                  <a:srgbClr val="3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take one’s business( v)  </a:t>
            </a:r>
          </a:p>
        </p:txBody>
      </p:sp>
      <p:sp>
        <p:nvSpPr>
          <p:cNvPr id="162844" name="Text Box 28">
            <a:extLst>
              <a:ext uri="{FF2B5EF4-FFF2-40B4-BE49-F238E27FC236}">
                <a16:creationId xmlns:a16="http://schemas.microsoft.com/office/drawing/2014/main" id="{7ACEF312-EAE8-43C2-9A97-8DC13F03B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4572000"/>
            <a:ext cx="287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.VnSouthernH" panose="020B7200000000000000" pitchFamily="34" charset="0"/>
              </a:rPr>
              <a:t> =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lấy đi lợi nhuận</a:t>
            </a:r>
            <a:endParaRPr lang="en-US" altLang="en-US" sz="2000">
              <a:latin typeface=".VnSouthernH" panose="020B7200000000000000" pitchFamily="34" charset="0"/>
            </a:endParaRPr>
          </a:p>
        </p:txBody>
      </p:sp>
      <p:sp>
        <p:nvSpPr>
          <p:cNvPr id="162845" name="Text Box 29">
            <a:extLst>
              <a:ext uri="{FF2B5EF4-FFF2-40B4-BE49-F238E27FC236}">
                <a16:creationId xmlns:a16="http://schemas.microsoft.com/office/drawing/2014/main" id="{31AE4CDC-290B-4136-8856-7E12DCA3A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10150"/>
            <a:ext cx="357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.VnSouthernH" panose="020B7200000000000000" pitchFamily="34" charset="0"/>
              </a:rPr>
              <a:t>- </a:t>
            </a:r>
            <a:r>
              <a:rPr lang="en-US" altLang="en-US" sz="200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wider selection of products(n)   </a:t>
            </a:r>
          </a:p>
        </p:txBody>
      </p:sp>
      <p:sp>
        <p:nvSpPr>
          <p:cNvPr id="162846" name="Text Box 30">
            <a:extLst>
              <a:ext uri="{FF2B5EF4-FFF2-40B4-BE49-F238E27FC236}">
                <a16:creationId xmlns:a16="http://schemas.microsoft.com/office/drawing/2014/main" id="{EB4F5FBE-921B-46FA-ABBE-E59830C7E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040313"/>
            <a:ext cx="441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660033"/>
                </a:solidFill>
                <a:latin typeface=".VnSouthernH" panose="020B7200000000000000" pitchFamily="34" charset="0"/>
              </a:rPr>
              <a:t>= more goods to choose</a:t>
            </a:r>
          </a:p>
        </p:txBody>
      </p:sp>
      <p:sp>
        <p:nvSpPr>
          <p:cNvPr id="162850" name="Rectangle 34">
            <a:extLst>
              <a:ext uri="{FF2B5EF4-FFF2-40B4-BE49-F238E27FC236}">
                <a16:creationId xmlns:a16="http://schemas.microsoft.com/office/drawing/2014/main" id="{6462DC92-2CDA-42E9-B05B-5EE90F3BF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475" y="5011738"/>
            <a:ext cx="3429000" cy="366712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.VnSouthernH" panose="020B7200000000000000" pitchFamily="34" charset="0"/>
            </a:endParaRPr>
          </a:p>
        </p:txBody>
      </p:sp>
      <p:sp>
        <p:nvSpPr>
          <p:cNvPr id="162852" name="Text Box 36">
            <a:extLst>
              <a:ext uri="{FF2B5EF4-FFF2-40B4-BE49-F238E27FC236}">
                <a16:creationId xmlns:a16="http://schemas.microsoft.com/office/drawing/2014/main" id="{C7B02753-76C2-4DE8-964E-6DA2AA79D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0"/>
            <a:ext cx="361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 (n)</a:t>
            </a:r>
            <a:r>
              <a:rPr lang="en-US" altLang="en-US" sz="2000" i="1">
                <a:latin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2853" name="Text Box 37">
            <a:extLst>
              <a:ext uri="{FF2B5EF4-FFF2-40B4-BE49-F238E27FC236}">
                <a16:creationId xmlns:a16="http://schemas.microsoft.com/office/drawing/2014/main" id="{492F444B-5E9D-4DA7-BE46-662B8E58E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5421313"/>
            <a:ext cx="4362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660033"/>
                </a:solidFill>
                <a:latin typeface=".VnSouthernH" panose="020B7200000000000000" pitchFamily="34" charset="0"/>
              </a:rPr>
              <a:t>= people in the neighborhood</a:t>
            </a:r>
          </a:p>
        </p:txBody>
      </p:sp>
      <p:sp>
        <p:nvSpPr>
          <p:cNvPr id="162854" name="Rectangle 38">
            <a:extLst>
              <a:ext uri="{FF2B5EF4-FFF2-40B4-BE49-F238E27FC236}">
                <a16:creationId xmlns:a16="http://schemas.microsoft.com/office/drawing/2014/main" id="{6897EAFE-5806-4365-9F63-CA01ADA17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432425"/>
            <a:ext cx="4267200" cy="366713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.VnSouthernH" panose="020B7200000000000000" pitchFamily="34" charset="0"/>
            </a:endParaRPr>
          </a:p>
        </p:txBody>
      </p:sp>
      <p:sp>
        <p:nvSpPr>
          <p:cNvPr id="162856" name="Text Box 40">
            <a:extLst>
              <a:ext uri="{FF2B5EF4-FFF2-40B4-BE49-F238E27FC236}">
                <a16:creationId xmlns:a16="http://schemas.microsoft.com/office/drawing/2014/main" id="{8E0EC836-F118-4FBE-9508-1F1F30408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5329238"/>
            <a:ext cx="2019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 dân</a:t>
            </a:r>
            <a:endParaRPr lang="en-US" altLang="en-US" sz="2000">
              <a:solidFill>
                <a:schemeClr val="bg1"/>
              </a:solidFill>
              <a:latin typeface=".VnSouthernH" panose="020B7200000000000000" pitchFamily="34" charset="0"/>
            </a:endParaRPr>
          </a:p>
        </p:txBody>
      </p:sp>
      <p:pic>
        <p:nvPicPr>
          <p:cNvPr id="162867" name="Picture 51" descr="Tay viÕt ">
            <a:extLst>
              <a:ext uri="{FF2B5EF4-FFF2-40B4-BE49-F238E27FC236}">
                <a16:creationId xmlns:a16="http://schemas.microsoft.com/office/drawing/2014/main" id="{A139D083-D340-4B82-BE7C-AFEAAFAB43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9813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250A6D-81FA-4DE5-A2B9-987078D76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766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6C0000"/>
                </a:solidFill>
                <a:latin typeface="Arial" panose="020B0604020202020204" pitchFamily="34" charset="0"/>
              </a:rPr>
              <a:t>- be concerned about  ( adj)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8D5713-662C-41D5-8ED2-3BD8EA45A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87713"/>
            <a:ext cx="278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= worried- lo lắng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B1BD0-2402-476C-A808-FE6CB0FB8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92513"/>
            <a:ext cx="281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6C0000"/>
                </a:solidFill>
                <a:latin typeface="Arial" panose="020B0604020202020204" pitchFamily="34" charset="0"/>
              </a:rPr>
              <a:t>-  air conditioned( adj)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7DDA1-EC6E-4F59-9ECC-CB9902C50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75" y="3592513"/>
            <a:ext cx="328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=  có lắp điều hòa nhiệt độ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9531F-B133-4B3D-BE58-AC0116A68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73513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  a </a:t>
            </a:r>
            <a:r>
              <a:rPr lang="en-US" altLang="en-US" sz="1800">
                <a:solidFill>
                  <a:srgbClr val="6C0000"/>
                </a:solidFill>
                <a:latin typeface="Arial" panose="020B0604020202020204" pitchFamily="34" charset="0"/>
              </a:rPr>
              <a:t>shopping mall ( 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EFCAE-F727-4299-B3C1-09C79048C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3897313"/>
            <a:ext cx="307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=  khu thương mại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680C4-F7CE-4DBB-BDE9-FDF67DF39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20052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Arial" panose="020B0604020202020204" pitchFamily="34" charset="0"/>
              </a:rPr>
              <a:t>‘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4C7F6B-A384-4595-BD5C-6B7C7BA56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45720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Arial" panose="020B0604020202020204" pitchFamily="34" charset="0"/>
              </a:rPr>
              <a:t>‘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8562E7-1739-405B-9D99-55E10FF76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226050"/>
            <a:ext cx="137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Arial" panose="020B0604020202020204" pitchFamily="34" charset="0"/>
              </a:rPr>
              <a:t>‘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E0084C-C634-486A-929E-D7288841C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3819525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Arial" panose="020B0604020202020204" pitchFamily="34" charset="0"/>
              </a:rPr>
              <a:t>‘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4B8483-FA95-4E75-8DDF-DBD2CAE81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4290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Arial" panose="020B0604020202020204" pitchFamily="34" charset="0"/>
              </a:rPr>
              <a:t>‘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CD2C72-C682-462C-93F5-0E9542422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16488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Arial" panose="020B0604020202020204" pitchFamily="34" charset="0"/>
              </a:rPr>
              <a:t>‘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446C61-A0A8-4ACF-9CB5-9CB8D24B6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8" y="5008563"/>
            <a:ext cx="3544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nhiều sự lựa chọn các sản phẩm</a:t>
            </a:r>
          </a:p>
        </p:txBody>
      </p:sp>
      <p:sp>
        <p:nvSpPr>
          <p:cNvPr id="6176" name="TextBox 15">
            <a:extLst>
              <a:ext uri="{FF2B5EF4-FFF2-40B4-BE49-F238E27FC236}">
                <a16:creationId xmlns:a16="http://schemas.microsoft.com/office/drawing/2014/main" id="{BBD0E183-2F85-4928-98B6-F8F04523948C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990600" y="3057525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Arial" panose="020B0604020202020204" pitchFamily="34" charset="0"/>
              </a:rPr>
              <a:t>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75F3AE-0932-4CE9-92F3-95D5E8FDD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325" y="4876800"/>
            <a:ext cx="879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Arial" panose="020B0604020202020204" pitchFamily="34" charset="0"/>
              </a:rPr>
              <a:t>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6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1000"/>
                                        <p:tgtEl>
                                          <p:spTgt spid="16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62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6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6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2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2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2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62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6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16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7" grpId="0"/>
      <p:bldP spid="162828" grpId="0"/>
      <p:bldP spid="162833" grpId="0"/>
      <p:bldP spid="162834" grpId="0"/>
      <p:bldP spid="162836" grpId="0"/>
      <p:bldP spid="162837" grpId="0" animBg="1"/>
      <p:bldP spid="162842" grpId="0"/>
      <p:bldP spid="162845" grpId="0"/>
      <p:bldP spid="162846" grpId="0"/>
      <p:bldP spid="162850" grpId="0" animBg="1"/>
      <p:bldP spid="162852" grpId="0"/>
      <p:bldP spid="162853" grpId="0"/>
      <p:bldP spid="162854" grpId="0" animBg="1"/>
      <p:bldP spid="162856" grpId="0"/>
      <p:bldP spid="2" grpId="0"/>
      <p:bldP spid="3" grpId="0"/>
      <p:bldP spid="4" grpId="0"/>
      <p:bldP spid="5" grpId="0"/>
      <p:bldP spid="6" grpId="0"/>
      <p:bldP spid="7" grpId="0"/>
      <p:bldP spid="8" grpId="0"/>
      <p:bldP spid="27" grpId="0"/>
      <p:bldP spid="29" grpId="0"/>
      <p:bldP spid="31" grpId="0"/>
      <p:bldP spid="33" grpId="0"/>
      <p:bldP spid="35" grpId="0"/>
      <p:bldP spid="14" grpId="0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N3">
            <a:extLst>
              <a:ext uri="{FF2B5EF4-FFF2-40B4-BE49-F238E27FC236}">
                <a16:creationId xmlns:a16="http://schemas.microsoft.com/office/drawing/2014/main" id="{17079164-25FD-4D9C-A2BB-E0BDA6537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Rectangle 9">
            <a:extLst>
              <a:ext uri="{FF2B5EF4-FFF2-40B4-BE49-F238E27FC236}">
                <a16:creationId xmlns:a16="http://schemas.microsoft.com/office/drawing/2014/main" id="{066491CC-8139-40DC-821F-6AC9CF592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775"/>
            <a:ext cx="9144000" cy="685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658" name="Rectangle 10">
            <a:extLst>
              <a:ext uri="{FF2B5EF4-FFF2-40B4-BE49-F238E27FC236}">
                <a16:creationId xmlns:a16="http://schemas.microsoft.com/office/drawing/2014/main" id="{73AAE07A-10BB-4992-8BCC-34258B52D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173" name="Text Box 11">
            <a:extLst>
              <a:ext uri="{FF2B5EF4-FFF2-40B4-BE49-F238E27FC236}">
                <a16:creationId xmlns:a16="http://schemas.microsoft.com/office/drawing/2014/main" id="{28DF4C02-287D-4FEA-86F7-E153A1D53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UNIT 7</a:t>
            </a: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174" name="WordArt 12">
            <a:extLst>
              <a:ext uri="{FF2B5EF4-FFF2-40B4-BE49-F238E27FC236}">
                <a16:creationId xmlns:a16="http://schemas.microsoft.com/office/drawing/2014/main" id="{1F82ADF5-72D6-4F0E-8A9F-D4329B2309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152400"/>
            <a:ext cx="3048000" cy="404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Euphemia" panose="020B0604020202020204" pitchFamily="34" charset="0"/>
              </a:rPr>
              <a:t>My Neighborhood</a:t>
            </a:r>
          </a:p>
        </p:txBody>
      </p:sp>
      <p:sp>
        <p:nvSpPr>
          <p:cNvPr id="7175" name="WordArt 13">
            <a:extLst>
              <a:ext uri="{FF2B5EF4-FFF2-40B4-BE49-F238E27FC236}">
                <a16:creationId xmlns:a16="http://schemas.microsoft.com/office/drawing/2014/main" id="{1FE4B7A5-5A60-4BCA-BABA-474AA9D3F3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76800" y="152400"/>
            <a:ext cx="41148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Euphemia" panose="020B0604020202020204" pitchFamily="34" charset="0"/>
              </a:rPr>
              <a:t>Lesson 3: Read P.67- 68</a:t>
            </a:r>
            <a:endParaRPr lang="en-SG" sz="3600" kern="10"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Euphemia" panose="020B0604020202020204" pitchFamily="34" charset="0"/>
            </a:endParaRPr>
          </a:p>
        </p:txBody>
      </p:sp>
      <p:sp>
        <p:nvSpPr>
          <p:cNvPr id="27679" name="Rectangle 31">
            <a:extLst>
              <a:ext uri="{FF2B5EF4-FFF2-40B4-BE49-F238E27FC236}">
                <a16:creationId xmlns:a16="http://schemas.microsoft.com/office/drawing/2014/main" id="{7855A2EE-18DE-4080-A1E4-E55BE66E8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1714500"/>
            <a:ext cx="48006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convenient (n)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air- conditioned (adj)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a shopping mall (n)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take one’s business (v)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residents(n)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a wider selection of product (n)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 be concerned about (adj)</a:t>
            </a:r>
          </a:p>
        </p:txBody>
      </p:sp>
      <p:sp>
        <p:nvSpPr>
          <p:cNvPr id="27680" name="Rectangle 32">
            <a:extLst>
              <a:ext uri="{FF2B5EF4-FFF2-40B4-BE49-F238E27FC236}">
                <a16:creationId xmlns:a16="http://schemas.microsoft.com/office/drawing/2014/main" id="{51344A35-6C28-4AB0-83BE-2AABB4803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057400"/>
            <a:ext cx="4305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a. nhiều sự lựa chọn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            sản phẩm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b.dân cư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c.  lo lắng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d. có trang bị máy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       điều hòa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e. khu thương mại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f.lấy đi lợi nhuận của...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g.  thuận tiện</a:t>
            </a:r>
          </a:p>
        </p:txBody>
      </p:sp>
      <p:sp>
        <p:nvSpPr>
          <p:cNvPr id="27681" name="Rectangle 33">
            <a:extLst>
              <a:ext uri="{FF2B5EF4-FFF2-40B4-BE49-F238E27FC236}">
                <a16:creationId xmlns:a16="http://schemas.microsoft.com/office/drawing/2014/main" id="{DFC1EC93-E4C0-427B-8A68-EEE92A323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410200"/>
            <a:ext cx="6781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Key: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1- g	2- d	3 - e	4- f	5- b	6- a   7-c</a:t>
            </a:r>
          </a:p>
        </p:txBody>
      </p:sp>
      <p:sp>
        <p:nvSpPr>
          <p:cNvPr id="27682" name="WordArt 34">
            <a:extLst>
              <a:ext uri="{FF2B5EF4-FFF2-40B4-BE49-F238E27FC236}">
                <a16:creationId xmlns:a16="http://schemas.microsoft.com/office/drawing/2014/main" id="{54618E60-66C3-42AA-AEC3-0D9866E938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4114800" cy="708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SG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0E39A3-A615-4BCF-B58C-7E9BFBDB8B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8900" y="2438400"/>
            <a:ext cx="2438400" cy="259080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F6B145-EA33-43D0-B8EE-8552DCCCE9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29000" y="2743200"/>
            <a:ext cx="1638300" cy="990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5619D1D-6FCF-440D-A7A3-0F96A76C78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0400" y="3238500"/>
            <a:ext cx="1905000" cy="10429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901DCCD-BF45-462B-BC06-6D84B8D593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8900" y="3602038"/>
            <a:ext cx="2400300" cy="1181100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604FA9-F3A7-48BA-B39A-819E27E5544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81300" y="2438400"/>
            <a:ext cx="2324100" cy="1706563"/>
          </a:xfrm>
          <a:prstGeom prst="lin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9D87FA7-0E49-42AB-90B2-0A27E4777916}"/>
              </a:ext>
            </a:extLst>
          </p:cNvPr>
          <p:cNvCxnSpPr/>
          <p:nvPr/>
        </p:nvCxnSpPr>
        <p:spPr bwMode="auto">
          <a:xfrm flipV="1">
            <a:off x="2362200" y="2971800"/>
            <a:ext cx="2705100" cy="9144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D2DFC3-E917-4603-BB80-1DBE9FD5C75F}"/>
              </a:ext>
            </a:extLst>
          </p:cNvPr>
          <p:cNvCxnSpPr/>
          <p:nvPr/>
        </p:nvCxnSpPr>
        <p:spPr>
          <a:xfrm flipV="1">
            <a:off x="4038600" y="3429000"/>
            <a:ext cx="1028700" cy="1143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9" grpId="0"/>
      <p:bldP spid="27680" grpId="0"/>
      <p:bldP spid="276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399" name="Group 111">
            <a:extLst>
              <a:ext uri="{FF2B5EF4-FFF2-40B4-BE49-F238E27FC236}">
                <a16:creationId xmlns:a16="http://schemas.microsoft.com/office/drawing/2014/main" id="{3B302226-E745-4BE6-8660-633E4D41DE48}"/>
              </a:ext>
            </a:extLst>
          </p:cNvPr>
          <p:cNvGraphicFramePr>
            <a:graphicFrameLocks noGrp="1"/>
          </p:cNvGraphicFramePr>
          <p:nvPr/>
        </p:nvGraphicFramePr>
        <p:xfrm>
          <a:off x="604838" y="914400"/>
          <a:ext cx="8462962" cy="2895600"/>
        </p:xfrm>
        <a:graphic>
          <a:graphicData uri="http://schemas.openxmlformats.org/drawingml/2006/table">
            <a:tbl>
              <a:tblPr/>
              <a:tblGrid>
                <a:gridCol w="533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91435" marB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91435" marB="9143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    The mall is open  six days a week.</a:t>
                      </a:r>
                    </a:p>
                  </a:txBody>
                  <a:tcPr marT="91435" marB="9143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91435" marB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91435" marB="9143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 There are  more than   50  stores in the mall.</a:t>
                      </a:r>
                    </a:p>
                  </a:txBody>
                  <a:tcPr marT="91435" marB="9143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3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91435" marB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91435" marB="9143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     Everyone in the neighborhood is pleased about the new mall.</a:t>
                      </a:r>
                    </a:p>
                  </a:txBody>
                  <a:tcPr marT="91435" marB="9143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91435" marB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91435" marB="9143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It will be more comfortable to shop in the mall than in the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present shopping area.</a:t>
                      </a:r>
                    </a:p>
                  </a:txBody>
                  <a:tcPr marT="91435" marB="9143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91435" marB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91435" marB="9143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Some of the stores on Tran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Phu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Street may have to close.</a:t>
                      </a:r>
                    </a:p>
                  </a:txBody>
                  <a:tcPr marT="91435" marB="9143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0320" name="Text Box 32">
            <a:extLst>
              <a:ext uri="{FF2B5EF4-FFF2-40B4-BE49-F238E27FC236}">
                <a16:creationId xmlns:a16="http://schemas.microsoft.com/office/drawing/2014/main" id="{351856CB-37E0-4687-906B-6E0C67C1D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0600"/>
            <a:ext cx="838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4" rIns="0" bIns="9144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F</a:t>
            </a:r>
          </a:p>
        </p:txBody>
      </p:sp>
      <p:sp>
        <p:nvSpPr>
          <p:cNvPr id="140321" name="Text Box 33">
            <a:extLst>
              <a:ext uri="{FF2B5EF4-FFF2-40B4-BE49-F238E27FC236}">
                <a16:creationId xmlns:a16="http://schemas.microsoft.com/office/drawing/2014/main" id="{F78A1094-35E3-471F-9960-3CCDB485D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4625"/>
            <a:ext cx="838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4" rIns="0" bIns="9144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F</a:t>
            </a:r>
          </a:p>
        </p:txBody>
      </p:sp>
      <p:sp>
        <p:nvSpPr>
          <p:cNvPr id="140322" name="Text Box 34">
            <a:extLst>
              <a:ext uri="{FF2B5EF4-FFF2-40B4-BE49-F238E27FC236}">
                <a16:creationId xmlns:a16="http://schemas.microsoft.com/office/drawing/2014/main" id="{46E08365-0F56-4FD3-8F02-7A1A1BC2A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667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T</a:t>
            </a:r>
          </a:p>
        </p:txBody>
      </p:sp>
      <p:sp>
        <p:nvSpPr>
          <p:cNvPr id="140323" name="Text Box 35">
            <a:extLst>
              <a:ext uri="{FF2B5EF4-FFF2-40B4-BE49-F238E27FC236}">
                <a16:creationId xmlns:a16="http://schemas.microsoft.com/office/drawing/2014/main" id="{B0370598-228A-4767-9816-99709D9E2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F</a:t>
            </a:r>
          </a:p>
        </p:txBody>
      </p:sp>
      <p:sp>
        <p:nvSpPr>
          <p:cNvPr id="140324" name="Text Box 36">
            <a:extLst>
              <a:ext uri="{FF2B5EF4-FFF2-40B4-BE49-F238E27FC236}">
                <a16:creationId xmlns:a16="http://schemas.microsoft.com/office/drawing/2014/main" id="{7F9DCB19-FF7D-4309-8C46-DAFF198C7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3352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T</a:t>
            </a:r>
          </a:p>
        </p:txBody>
      </p:sp>
      <p:sp>
        <p:nvSpPr>
          <p:cNvPr id="140325" name="Text Box 37">
            <a:extLst>
              <a:ext uri="{FF2B5EF4-FFF2-40B4-BE49-F238E27FC236}">
                <a16:creationId xmlns:a16="http://schemas.microsoft.com/office/drawing/2014/main" id="{D5E7864E-8BBC-4B22-8F26-D4B760E9F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990600"/>
            <a:ext cx="2057400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4" rIns="0" bIns="9144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.VnTime" panose="020B7200000000000000" pitchFamily="34" charset="0"/>
              </a:rPr>
              <a:t>six days a week.</a:t>
            </a:r>
          </a:p>
        </p:txBody>
      </p:sp>
      <p:sp>
        <p:nvSpPr>
          <p:cNvPr id="140326" name="Text Box 38">
            <a:extLst>
              <a:ext uri="{FF2B5EF4-FFF2-40B4-BE49-F238E27FC236}">
                <a16:creationId xmlns:a16="http://schemas.microsoft.com/office/drawing/2014/main" id="{F85E3EE9-C523-407B-AB09-C2D586269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2009775"/>
            <a:ext cx="1295400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4" rIns="0" bIns="9144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DD1A0B"/>
                </a:solidFill>
                <a:latin typeface=".VnTime" panose="020B7200000000000000" pitchFamily="34" charset="0"/>
              </a:rPr>
              <a:t>Everyone</a:t>
            </a:r>
          </a:p>
        </p:txBody>
      </p:sp>
      <p:sp>
        <p:nvSpPr>
          <p:cNvPr id="140327" name="Text Box 39">
            <a:extLst>
              <a:ext uri="{FF2B5EF4-FFF2-40B4-BE49-F238E27FC236}">
                <a16:creationId xmlns:a16="http://schemas.microsoft.com/office/drawing/2014/main" id="{20718D6E-8E38-4AF1-A062-F55249F4C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247650"/>
            <a:ext cx="7612063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.VnTime" panose="020B7200000000000000" pitchFamily="34" charset="0"/>
              </a:rPr>
              <a:t>Read the sentences then guess if they are  </a:t>
            </a:r>
            <a:r>
              <a:rPr lang="en-US" altLang="en-US" sz="1800" b="1">
                <a:solidFill>
                  <a:srgbClr val="0000CC"/>
                </a:solidFill>
                <a:latin typeface=".VnTime" panose="020B7200000000000000" pitchFamily="34" charset="0"/>
              </a:rPr>
              <a:t>“</a:t>
            </a:r>
            <a:r>
              <a:rPr lang="en-US" altLang="en-US" sz="1800" b="1" i="1">
                <a:solidFill>
                  <a:srgbClr val="0000CC"/>
                </a:solidFill>
                <a:latin typeface=".VnTime" panose="020B7200000000000000" pitchFamily="34" charset="0"/>
              </a:rPr>
              <a:t>true</a:t>
            </a:r>
            <a:r>
              <a:rPr lang="en-US" altLang="en-US" sz="1800" b="1">
                <a:solidFill>
                  <a:srgbClr val="0000CC"/>
                </a:solidFill>
                <a:latin typeface=".VnTime" panose="020B7200000000000000" pitchFamily="34" charset="0"/>
              </a:rPr>
              <a:t>” (</a:t>
            </a:r>
            <a:r>
              <a:rPr lang="en-US" altLang="en-US" sz="1800" b="1">
                <a:solidFill>
                  <a:srgbClr val="0000FF"/>
                </a:solidFill>
                <a:latin typeface=".VnTime" panose="020B7200000000000000" pitchFamily="34" charset="0"/>
              </a:rPr>
              <a:t>T</a:t>
            </a:r>
            <a:r>
              <a:rPr lang="en-US" altLang="en-US" sz="1800" b="1">
                <a:solidFill>
                  <a:srgbClr val="0000CC"/>
                </a:solidFill>
                <a:latin typeface=".VnTime" panose="020B7200000000000000" pitchFamily="34" charset="0"/>
              </a:rPr>
              <a:t>) or “</a:t>
            </a:r>
            <a:r>
              <a:rPr lang="en-US" altLang="en-US" sz="1800" b="1" i="1">
                <a:solidFill>
                  <a:srgbClr val="DD1A0B"/>
                </a:solidFill>
                <a:latin typeface=".VnTime" panose="020B7200000000000000" pitchFamily="34" charset="0"/>
              </a:rPr>
              <a:t>false</a:t>
            </a:r>
            <a:r>
              <a:rPr lang="en-US" altLang="en-US" sz="1800" b="1">
                <a:solidFill>
                  <a:srgbClr val="0000CC"/>
                </a:solidFill>
                <a:latin typeface=".VnTime" panose="020B7200000000000000" pitchFamily="34" charset="0"/>
              </a:rPr>
              <a:t>” (</a:t>
            </a:r>
            <a:r>
              <a:rPr lang="en-US" altLang="en-US" sz="1800" b="1">
                <a:solidFill>
                  <a:srgbClr val="DD1A0B"/>
                </a:solidFill>
                <a:latin typeface=".VnTime" panose="020B7200000000000000" pitchFamily="34" charset="0"/>
              </a:rPr>
              <a:t>F</a:t>
            </a:r>
            <a:r>
              <a:rPr lang="en-US" altLang="en-US" sz="1800" b="1">
                <a:solidFill>
                  <a:srgbClr val="0000CC"/>
                </a:solidFill>
                <a:latin typeface=".VnTime" panose="020B7200000000000000" pitchFamily="34" charset="0"/>
              </a:rPr>
              <a:t>)</a:t>
            </a:r>
            <a:r>
              <a:rPr lang="en-US" altLang="en-US" sz="18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40330" name="Text Box 42">
            <a:extLst>
              <a:ext uri="{FF2B5EF4-FFF2-40B4-BE49-F238E27FC236}">
                <a16:creationId xmlns:a16="http://schemas.microsoft.com/office/drawing/2014/main" id="{77715CB3-2A4A-4717-AB9A-B90CAAFFD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8" y="1981200"/>
            <a:ext cx="1643062" cy="327025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4" rIns="0" bIns="9144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.VnTime" panose="020B7200000000000000" pitchFamily="34" charset="0"/>
              </a:rPr>
              <a:t>Not everyone</a:t>
            </a:r>
          </a:p>
        </p:txBody>
      </p:sp>
      <p:sp>
        <p:nvSpPr>
          <p:cNvPr id="140331" name="Text Box 43" descr="Zig zag">
            <a:extLst>
              <a:ext uri="{FF2B5EF4-FFF2-40B4-BE49-F238E27FC236}">
                <a16:creationId xmlns:a16="http://schemas.microsoft.com/office/drawing/2014/main" id="{1240C85A-F750-4ACF-B22A-D35C533F7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981075"/>
            <a:ext cx="2432050" cy="323850"/>
          </a:xfrm>
          <a:prstGeom prst="rect">
            <a:avLst/>
          </a:prstGeom>
          <a:pattFill prst="zigZag">
            <a:fgClr>
              <a:srgbClr val="FFFF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4" rIns="0" bIns="9144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.VnTime" panose="020B7200000000000000" pitchFamily="34" charset="0"/>
              </a:rPr>
              <a:t>daily./ everyday</a:t>
            </a:r>
          </a:p>
        </p:txBody>
      </p:sp>
      <p:sp>
        <p:nvSpPr>
          <p:cNvPr id="140338" name="Text Box 50">
            <a:extLst>
              <a:ext uri="{FF2B5EF4-FFF2-40B4-BE49-F238E27FC236}">
                <a16:creationId xmlns:a16="http://schemas.microsoft.com/office/drawing/2014/main" id="{FDCA496D-D61D-4922-A22C-7E40790BE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447800"/>
            <a:ext cx="1295400" cy="327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4" rIns="0" bIns="9144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.VnTime" panose="020B7200000000000000" pitchFamily="34" charset="0"/>
              </a:rPr>
              <a:t> more than</a:t>
            </a:r>
            <a:endParaRPr lang="en-US" altLang="en-US" sz="20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40339" name="Text Box 51" descr="Zig zag">
            <a:extLst>
              <a:ext uri="{FF2B5EF4-FFF2-40B4-BE49-F238E27FC236}">
                <a16:creationId xmlns:a16="http://schemas.microsoft.com/office/drawing/2014/main" id="{752CDC26-7449-4287-A1D5-3EE742061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0825"/>
            <a:ext cx="3686175" cy="307975"/>
          </a:xfrm>
          <a:prstGeom prst="rect">
            <a:avLst/>
          </a:prstGeom>
          <a:pattFill prst="zigZag">
            <a:fgClr>
              <a:srgbClr val="FFFF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.VnTime" panose="020B7200000000000000" pitchFamily="34" charset="0"/>
              </a:rPr>
              <a:t>50 stores in the mall.</a:t>
            </a:r>
          </a:p>
        </p:txBody>
      </p:sp>
      <p:sp>
        <p:nvSpPr>
          <p:cNvPr id="140341" name="AutoShape 5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37A19C8-7962-448B-BF95-72AB1EE8D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" y="1444625"/>
            <a:ext cx="3810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b*</a:t>
            </a:r>
          </a:p>
        </p:txBody>
      </p:sp>
      <p:sp>
        <p:nvSpPr>
          <p:cNvPr id="140342" name="AutoShape 5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0CCBFA3-46B2-4BE9-B678-634BD85AD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8" y="2182813"/>
            <a:ext cx="3810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c*</a:t>
            </a:r>
          </a:p>
        </p:txBody>
      </p:sp>
      <p:sp>
        <p:nvSpPr>
          <p:cNvPr id="140343" name="AutoShape 5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F8DB88B-1E1D-4F8B-8DEE-CD02EB155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8" y="2813050"/>
            <a:ext cx="381000" cy="4445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d*</a:t>
            </a:r>
          </a:p>
        </p:txBody>
      </p:sp>
      <p:sp>
        <p:nvSpPr>
          <p:cNvPr id="140340" name="AutoShape 5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E6CEC7D-FF9E-4874-AFBF-08610F50F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8" y="990600"/>
            <a:ext cx="468312" cy="384175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.VnTime" pitchFamily="34" charset="0"/>
              </a:rPr>
              <a:t>a*</a:t>
            </a:r>
          </a:p>
        </p:txBody>
      </p:sp>
      <p:sp>
        <p:nvSpPr>
          <p:cNvPr id="140344" name="AutoShape 5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709EE4C-9C8B-4673-B665-1E86E9E1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346450"/>
            <a:ext cx="373063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e*</a:t>
            </a:r>
          </a:p>
        </p:txBody>
      </p:sp>
      <p:sp>
        <p:nvSpPr>
          <p:cNvPr id="140346" name="Text Box 58" descr="Zig zag">
            <a:extLst>
              <a:ext uri="{FF2B5EF4-FFF2-40B4-BE49-F238E27FC236}">
                <a16:creationId xmlns:a16="http://schemas.microsoft.com/office/drawing/2014/main" id="{DA235970-0553-4D61-9E7F-5C84A1198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488" y="2038350"/>
            <a:ext cx="7631112" cy="400050"/>
          </a:xfrm>
          <a:prstGeom prst="rect">
            <a:avLst/>
          </a:prstGeom>
          <a:pattFill prst="zigZag">
            <a:fgClr>
              <a:srgbClr val="FFFF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.VnTime" panose="020B7200000000000000" pitchFamily="34" charset="0"/>
              </a:rPr>
              <a:t>Some people in the neighborhood </a:t>
            </a:r>
            <a:r>
              <a:rPr lang="en-US" altLang="en-US" sz="2000" u="sng">
                <a:solidFill>
                  <a:srgbClr val="008000"/>
                </a:solidFill>
                <a:latin typeface=".VnTime" panose="020B7200000000000000" pitchFamily="34" charset="0"/>
              </a:rPr>
              <a:t>aren’t</a:t>
            </a:r>
            <a:r>
              <a:rPr lang="en-US" altLang="en-US" sz="2000">
                <a:solidFill>
                  <a:srgbClr val="008000"/>
                </a:solidFill>
                <a:latin typeface=".VnTime" panose="020B7200000000000000" pitchFamily="34" charset="0"/>
              </a:rPr>
              <a:t> happy about the changes</a:t>
            </a:r>
          </a:p>
        </p:txBody>
      </p:sp>
      <p:sp>
        <p:nvSpPr>
          <p:cNvPr id="140349" name="AutoShape 6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6E912E7-DC12-4B7B-B949-8CC843AF6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4730750"/>
            <a:ext cx="3810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a.</a:t>
            </a:r>
          </a:p>
        </p:txBody>
      </p:sp>
      <p:sp>
        <p:nvSpPr>
          <p:cNvPr id="140350" name="AutoShape 6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5F6B3DE-9768-4445-B3A8-636A16E92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75" y="4730750"/>
            <a:ext cx="457200" cy="381000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40351" name="AutoShape 6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AA234BF-6940-4A3D-BFC1-6A801C01B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724400"/>
            <a:ext cx="457200" cy="3810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40352" name="AutoShape 6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F2D07F2-D4DB-464A-B725-031535E0A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5" y="4730750"/>
            <a:ext cx="3810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b.</a:t>
            </a:r>
          </a:p>
        </p:txBody>
      </p:sp>
      <p:sp>
        <p:nvSpPr>
          <p:cNvPr id="140353" name="AutoShape 6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89DB21C-7130-4E3F-A1C6-06DE707E7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5" y="4737100"/>
            <a:ext cx="457200" cy="381000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40354" name="AutoShape 6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3850B93-5309-4DB5-B8D0-93AF24A7C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724400"/>
            <a:ext cx="457200" cy="3810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40355" name="AutoShape 6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769F739-C79E-4AA4-84F4-B1B74C250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4730750"/>
            <a:ext cx="3810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c.</a:t>
            </a:r>
          </a:p>
        </p:txBody>
      </p:sp>
      <p:sp>
        <p:nvSpPr>
          <p:cNvPr id="140356" name="AutoShape 6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C814656-48FC-4E79-B061-15B025DCC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4737100"/>
            <a:ext cx="457200" cy="381000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40357" name="AutoShape 6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78BB5B8-5AE3-45CC-90FC-050959C47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724400"/>
            <a:ext cx="457200" cy="3810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40358" name="AutoShape 7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5123DBA-0056-4E61-A8D1-B53351687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675" y="4724400"/>
            <a:ext cx="3810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d.</a:t>
            </a:r>
          </a:p>
        </p:txBody>
      </p:sp>
      <p:sp>
        <p:nvSpPr>
          <p:cNvPr id="140359" name="AutoShape 7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CB7EBA8-5F79-41F8-AE41-603B189EA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425" y="4730750"/>
            <a:ext cx="457200" cy="381000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40360" name="AutoShape 7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CF58DF1-836F-48C1-A824-472C20DBA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650" y="4724400"/>
            <a:ext cx="457200" cy="3810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40361" name="AutoShape 7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F50D4AD-8192-41FD-9F88-C0E3D4409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75" y="4724400"/>
            <a:ext cx="3810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e.</a:t>
            </a:r>
          </a:p>
        </p:txBody>
      </p:sp>
      <p:sp>
        <p:nvSpPr>
          <p:cNvPr id="140362" name="AutoShape 7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B8C158C-D6DE-4D45-803A-0346D7A7C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4730750"/>
            <a:ext cx="457200" cy="381000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40363" name="AutoShape 7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A51844C-ED83-4B58-87C1-041E39A99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0" y="4724400"/>
            <a:ext cx="457200" cy="3810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40364" name="Text Box 76">
            <a:extLst>
              <a:ext uri="{FF2B5EF4-FFF2-40B4-BE49-F238E27FC236}">
                <a16:creationId xmlns:a16="http://schemas.microsoft.com/office/drawing/2014/main" id="{87538182-ED95-4521-A9FC-F82F31B5F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724400"/>
            <a:ext cx="250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CC0099"/>
                </a:solidFill>
                <a:latin typeface="Arial" panose="020B0604020202020204" pitchFamily="34" charset="0"/>
              </a:rPr>
              <a:t>Your guess befrore reading</a:t>
            </a:r>
          </a:p>
        </p:txBody>
      </p:sp>
      <p:sp>
        <p:nvSpPr>
          <p:cNvPr id="8254" name="Text Box 105">
            <a:extLst>
              <a:ext uri="{FF2B5EF4-FFF2-40B4-BE49-F238E27FC236}">
                <a16:creationId xmlns:a16="http://schemas.microsoft.com/office/drawing/2014/main" id="{871D81CA-A577-4D15-8DD2-FEDAF757872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66750" y="609600"/>
            <a:ext cx="992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.VnTime" panose="020B7200000000000000" pitchFamily="34" charset="0"/>
              </a:rPr>
              <a:t>Right </a:t>
            </a:r>
          </a:p>
        </p:txBody>
      </p:sp>
      <p:sp>
        <p:nvSpPr>
          <p:cNvPr id="8255" name="AutoShape 10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6FD09D-3C62-4112-AC30-FCB39C513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925" y="6569075"/>
            <a:ext cx="1235075" cy="277813"/>
          </a:xfrm>
          <a:prstGeom prst="actionButtonForwardNex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.VnTime" panose="020B7200000000000000" pitchFamily="34" charset="0"/>
                <a:hlinkClick r:id="rId5" action="ppaction://hlinksldjump"/>
              </a:rPr>
              <a:t>Questions</a:t>
            </a:r>
            <a:endParaRPr lang="en-US" altLang="en-US" sz="12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8256" name="AutoShape 10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862EFA5-718B-486B-BAA7-E7551A19B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6523038"/>
            <a:ext cx="979488" cy="334962"/>
          </a:xfrm>
          <a:prstGeom prst="actionButtonForwardNex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.VnTime" panose="020B7200000000000000" pitchFamily="34" charset="0"/>
              </a:rPr>
              <a:t>Read</a:t>
            </a:r>
          </a:p>
        </p:txBody>
      </p:sp>
      <p:sp>
        <p:nvSpPr>
          <p:cNvPr id="140397" name="Text Box 109">
            <a:extLst>
              <a:ext uri="{FF2B5EF4-FFF2-40B4-BE49-F238E27FC236}">
                <a16:creationId xmlns:a16="http://schemas.microsoft.com/office/drawing/2014/main" id="{6D9BEC7D-2700-4FE4-96DB-2C674EB1B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252413"/>
            <a:ext cx="7239000" cy="369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.VnTime" panose="020B7200000000000000" pitchFamily="34" charset="0"/>
              </a:rPr>
              <a:t>Now check the answer </a:t>
            </a:r>
            <a:r>
              <a:rPr lang="en-US" altLang="en-US" sz="180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>
                <a:solidFill>
                  <a:srgbClr val="0000FF"/>
                </a:solidFill>
                <a:latin typeface=".VnTime" panose="020B7200000000000000" pitchFamily="34" charset="0"/>
              </a:rPr>
              <a:t>T</a:t>
            </a:r>
            <a:r>
              <a:rPr lang="en-US" altLang="en-US" sz="1800">
                <a:solidFill>
                  <a:srgbClr val="0000CC"/>
                </a:solidFill>
                <a:latin typeface=".VnTime" panose="020B7200000000000000" pitchFamily="34" charset="0"/>
              </a:rPr>
              <a:t> or </a:t>
            </a:r>
            <a:r>
              <a:rPr lang="en-US" altLang="en-US" sz="1800" b="1">
                <a:solidFill>
                  <a:srgbClr val="DD1A0B"/>
                </a:solidFill>
                <a:latin typeface=".VnTime" panose="020B7200000000000000" pitchFamily="34" charset="0"/>
              </a:rPr>
              <a:t>F </a:t>
            </a:r>
            <a:r>
              <a:rPr lang="en-US" altLang="en-US" sz="1800">
                <a:solidFill>
                  <a:srgbClr val="0000CC"/>
                </a:solidFill>
                <a:latin typeface=".VnTime" panose="020B7200000000000000" pitchFamily="34" charset="0"/>
              </a:rPr>
              <a:t>and correct </a:t>
            </a:r>
            <a:r>
              <a:rPr lang="en-US" altLang="en-US" sz="1800" b="1">
                <a:solidFill>
                  <a:srgbClr val="FF0000"/>
                </a:solidFill>
                <a:latin typeface=".VnTime" panose="020B7200000000000000" pitchFamily="34" charset="0"/>
              </a:rPr>
              <a:t>F</a:t>
            </a:r>
            <a:r>
              <a:rPr lang="en-US" altLang="en-US" sz="1800">
                <a:solidFill>
                  <a:srgbClr val="FF0000"/>
                </a:solidFill>
                <a:latin typeface=".VnTime" panose="020B7200000000000000" pitchFamily="34" charset="0"/>
              </a:rPr>
              <a:t> sentences</a:t>
            </a:r>
            <a:r>
              <a:rPr lang="en-US" altLang="en-US" sz="18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</a:p>
        </p:txBody>
      </p:sp>
      <p:pic>
        <p:nvPicPr>
          <p:cNvPr id="140402" name="Picture 114" descr="Tay viÕt ">
            <a:extLst>
              <a:ext uri="{FF2B5EF4-FFF2-40B4-BE49-F238E27FC236}">
                <a16:creationId xmlns:a16="http://schemas.microsoft.com/office/drawing/2014/main" id="{4D399393-EC2D-45DA-A504-59205F5FEC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105400"/>
            <a:ext cx="1181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0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0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92" decel="100000"/>
                                        <p:tgtEl>
                                          <p:spTgt spid="1403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192" decel="100000"/>
                                        <p:tgtEl>
                                          <p:spTgt spid="1403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03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192" fill="hold"/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192" fill="hold"/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0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4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0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0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0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0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0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4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0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0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0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0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0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14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40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40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4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40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40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4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40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4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40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5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40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5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40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5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40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61"/>
                  </p:tgtEl>
                </p:cond>
              </p:nextCondLst>
            </p:seq>
          </p:childTnLst>
        </p:cTn>
      </p:par>
    </p:tnLst>
    <p:bldLst>
      <p:bldP spid="140320" grpId="0"/>
      <p:bldP spid="140321" grpId="0"/>
      <p:bldP spid="140322" grpId="0"/>
      <p:bldP spid="140323" grpId="0"/>
      <p:bldP spid="140324" grpId="0"/>
      <p:bldP spid="140325" grpId="0" animBg="1"/>
      <p:bldP spid="140326" grpId="0" animBg="1"/>
      <p:bldP spid="140327" grpId="0" animBg="1"/>
      <p:bldP spid="140330" grpId="0" animBg="1"/>
      <p:bldP spid="140331" grpId="0" animBg="1"/>
      <p:bldP spid="140338" grpId="0" animBg="1"/>
      <p:bldP spid="140339" grpId="0" animBg="1"/>
      <p:bldP spid="140340" grpId="0" animBg="1"/>
      <p:bldP spid="140346" grpId="0" animBg="1"/>
      <p:bldP spid="140346" grpId="1" animBg="1"/>
      <p:bldP spid="140349" grpId="0" animBg="1"/>
      <p:bldP spid="140350" grpId="0" animBg="1"/>
      <p:bldP spid="140351" grpId="0" animBg="1"/>
      <p:bldP spid="140352" grpId="0" animBg="1"/>
      <p:bldP spid="140353" grpId="0" animBg="1"/>
      <p:bldP spid="140354" grpId="0" animBg="1"/>
      <p:bldP spid="140355" grpId="0" animBg="1"/>
      <p:bldP spid="140356" grpId="0" animBg="1"/>
      <p:bldP spid="140357" grpId="0" animBg="1"/>
      <p:bldP spid="140358" grpId="0" animBg="1"/>
      <p:bldP spid="140359" grpId="0" animBg="1"/>
      <p:bldP spid="140360" grpId="0" animBg="1"/>
      <p:bldP spid="140361" grpId="0" animBg="1"/>
      <p:bldP spid="140362" grpId="0" animBg="1"/>
      <p:bldP spid="140363" grpId="0" animBg="1"/>
      <p:bldP spid="140364" grpId="0"/>
      <p:bldP spid="1403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>
            <a:extLst>
              <a:ext uri="{FF2B5EF4-FFF2-40B4-BE49-F238E27FC236}">
                <a16:creationId xmlns:a16="http://schemas.microsoft.com/office/drawing/2014/main" id="{1F2479EC-F848-4AA0-8BB5-ED975531E6AC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962400"/>
            <a:ext cx="7459663" cy="2362200"/>
            <a:chOff x="480" y="1824"/>
            <a:chExt cx="4699" cy="1488"/>
          </a:xfrm>
        </p:grpSpPr>
        <p:sp>
          <p:nvSpPr>
            <p:cNvPr id="9225" name="Rectangle 3">
              <a:extLst>
                <a:ext uri="{FF2B5EF4-FFF2-40B4-BE49-F238E27FC236}">
                  <a16:creationId xmlns:a16="http://schemas.microsoft.com/office/drawing/2014/main" id="{A83F14D8-AE12-4635-9C7B-C12DC9D6B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824"/>
              <a:ext cx="4464" cy="14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9226" name="Text Box 4">
              <a:extLst>
                <a:ext uri="{FF2B5EF4-FFF2-40B4-BE49-F238E27FC236}">
                  <a16:creationId xmlns:a16="http://schemas.microsoft.com/office/drawing/2014/main" id="{0ECD6446-6508-4AB9-AD97-3E8D5A020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920"/>
              <a:ext cx="257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000066"/>
                  </a:solidFill>
                  <a:latin typeface=".VnTime" panose="020B7200000000000000" pitchFamily="34" charset="0"/>
                </a:rPr>
                <a:t>Tran Phu Shopping Mall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500">
                  <a:solidFill>
                    <a:srgbClr val="000066"/>
                  </a:solidFill>
                  <a:latin typeface=".VnTime" panose="020B7200000000000000" pitchFamily="34" charset="0"/>
                </a:rPr>
                <a:t>Everything under one roof</a:t>
              </a:r>
            </a:p>
          </p:txBody>
        </p:sp>
        <p:sp>
          <p:nvSpPr>
            <p:cNvPr id="9227" name="Text Box 5">
              <a:extLst>
                <a:ext uri="{FF2B5EF4-FFF2-40B4-BE49-F238E27FC236}">
                  <a16:creationId xmlns:a16="http://schemas.microsoft.com/office/drawing/2014/main" id="{C393A52D-BBC8-4A43-89F9-063802E11D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" y="2208"/>
              <a:ext cx="1566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>
                  <a:solidFill>
                    <a:srgbClr val="000066"/>
                  </a:solidFill>
                  <a:latin typeface=".VnTime" panose="020B7200000000000000" pitchFamily="34" charset="0"/>
                </a:rPr>
                <a:t>* 50 </a:t>
              </a:r>
              <a:r>
                <a:rPr lang="en-US" altLang="en-US" sz="1700">
                  <a:solidFill>
                    <a:srgbClr val="663300"/>
                  </a:solidFill>
                  <a:latin typeface=".VnTime" panose="020B7200000000000000" pitchFamily="34" charset="0"/>
                </a:rPr>
                <a:t>air-conditioned</a:t>
              </a:r>
            </a:p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>
                  <a:solidFill>
                    <a:srgbClr val="000066"/>
                  </a:solidFill>
                  <a:latin typeface=".VnTime" panose="020B7200000000000000" pitchFamily="34" charset="0"/>
                </a:rPr>
                <a:t>    specialty stores</a:t>
              </a:r>
            </a:p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>
                  <a:solidFill>
                    <a:srgbClr val="000066"/>
                  </a:solidFill>
                  <a:latin typeface=".VnTime" panose="020B7200000000000000" pitchFamily="34" charset="0"/>
                </a:rPr>
                <a:t>* 4 movie theaters</a:t>
              </a:r>
            </a:p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>
                  <a:solidFill>
                    <a:srgbClr val="000066"/>
                  </a:solidFill>
                  <a:latin typeface=".VnTime" panose="020B7200000000000000" pitchFamily="34" charset="0"/>
                </a:rPr>
                <a:t>* 10 restaurants </a:t>
              </a:r>
            </a:p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>
                  <a:solidFill>
                    <a:srgbClr val="000066"/>
                  </a:solidFill>
                  <a:latin typeface=".VnTime" panose="020B7200000000000000" pitchFamily="34" charset="0"/>
                </a:rPr>
                <a:t>* children’s play area </a:t>
              </a:r>
            </a:p>
          </p:txBody>
        </p:sp>
        <p:sp>
          <p:nvSpPr>
            <p:cNvPr id="9228" name="Cloud">
              <a:extLst>
                <a:ext uri="{FF2B5EF4-FFF2-40B4-BE49-F238E27FC236}">
                  <a16:creationId xmlns:a16="http://schemas.microsoft.com/office/drawing/2014/main" id="{E73F117C-09DE-44D8-AED1-FEF2282C80B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2496" y="2304"/>
              <a:ext cx="2223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3 w 21600"/>
                <a:gd name="T13" fmla="*/ 3250 h 21600"/>
                <a:gd name="T14" fmla="*/ 17091 w 21600"/>
                <a:gd name="T15" fmla="*/ 173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SG"/>
            </a:p>
          </p:txBody>
        </p:sp>
        <p:sp>
          <p:nvSpPr>
            <p:cNvPr id="9229" name="Text Box 7">
              <a:extLst>
                <a:ext uri="{FF2B5EF4-FFF2-40B4-BE49-F238E27FC236}">
                  <a16:creationId xmlns:a16="http://schemas.microsoft.com/office/drawing/2014/main" id="{FF7609EF-E315-4C3C-8EB9-5DBB4D70B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400"/>
              <a:ext cx="18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latin typeface=".VnTime" panose="020B7200000000000000" pitchFamily="34" charset="0"/>
                </a:rPr>
                <a:t>Open daily 8 am-10 pm</a:t>
              </a:r>
            </a:p>
          </p:txBody>
        </p:sp>
        <p:sp>
          <p:nvSpPr>
            <p:cNvPr id="9230" name="Text Box 8">
              <a:extLst>
                <a:ext uri="{FF2B5EF4-FFF2-40B4-BE49-F238E27FC236}">
                  <a16:creationId xmlns:a16="http://schemas.microsoft.com/office/drawing/2014/main" id="{59DF1F40-16CD-4CAE-8097-A729716A86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928"/>
              <a:ext cx="2779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500" b="1" i="1">
                  <a:solidFill>
                    <a:srgbClr val="000066"/>
                  </a:solidFill>
                  <a:latin typeface=".VnTime" panose="020B7200000000000000" pitchFamily="34" charset="0"/>
                </a:rPr>
                <a:t>Special </a:t>
              </a:r>
              <a:r>
                <a:rPr lang="en-US" altLang="en-US" sz="1500" b="1" i="1">
                  <a:solidFill>
                    <a:srgbClr val="663300"/>
                  </a:solidFill>
                  <a:latin typeface=".VnTime" panose="020B7200000000000000" pitchFamily="34" charset="0"/>
                </a:rPr>
                <a:t>discounts</a:t>
              </a:r>
              <a:r>
                <a:rPr lang="en-US" altLang="en-US" sz="1500" b="1" i="1">
                  <a:solidFill>
                    <a:srgbClr val="000066"/>
                  </a:solidFill>
                  <a:latin typeface=".VnTime" panose="020B7200000000000000" pitchFamily="34" charset="0"/>
                </a:rPr>
                <a:t> during the first two weeks!</a:t>
              </a:r>
            </a:p>
            <a:p>
              <a:pPr eaLnBrk="1" hangingPunct="1">
                <a:lnSpc>
                  <a:spcPct val="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500" b="1" i="1">
                  <a:solidFill>
                    <a:srgbClr val="000066"/>
                  </a:solidFill>
                  <a:latin typeface=".VnTime" panose="020B7200000000000000" pitchFamily="34" charset="0"/>
                </a:rPr>
                <a:t>Come and bring your friends!</a:t>
              </a:r>
            </a:p>
          </p:txBody>
        </p:sp>
        <p:pic>
          <p:nvPicPr>
            <p:cNvPr id="9231" name="Picture 9" descr="40">
              <a:extLst>
                <a:ext uri="{FF2B5EF4-FFF2-40B4-BE49-F238E27FC236}">
                  <a16:creationId xmlns:a16="http://schemas.microsoft.com/office/drawing/2014/main" id="{EBD1D22C-C6D2-4718-86D0-E3D335DB6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824"/>
              <a:ext cx="43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0" descr="40">
              <a:extLst>
                <a:ext uri="{FF2B5EF4-FFF2-40B4-BE49-F238E27FC236}">
                  <a16:creationId xmlns:a16="http://schemas.microsoft.com/office/drawing/2014/main" id="{31FA7B61-77EA-47E4-A560-AC4D502295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216"/>
              <a:ext cx="43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6443" name="Text Box 11">
            <a:extLst>
              <a:ext uri="{FF2B5EF4-FFF2-40B4-BE49-F238E27FC236}">
                <a16:creationId xmlns:a16="http://schemas.microsoft.com/office/drawing/2014/main" id="{D9876E03-EE4A-4B6F-B28E-684580459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83058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99"/>
                </a:solidFill>
                <a:latin typeface=".VnTime" panose="020B7200000000000000" pitchFamily="34" charset="0"/>
              </a:rPr>
              <a:t>        A new shopping mall is opening in Nam’s neighborhood today. It is very different from the present shopping area. All the shops are under one roof. That will be </a:t>
            </a:r>
            <a:r>
              <a:rPr lang="en-US" altLang="en-US" sz="1800" u="sng">
                <a:solidFill>
                  <a:srgbClr val="000099"/>
                </a:solidFill>
                <a:latin typeface=".VnTime" panose="020B7200000000000000" pitchFamily="34" charset="0"/>
              </a:rPr>
              <a:t>convenient</a:t>
            </a:r>
            <a:r>
              <a:rPr lang="en-US" altLang="en-US" sz="1800">
                <a:solidFill>
                  <a:srgbClr val="000099"/>
                </a:solidFill>
                <a:latin typeface=".VnTime" panose="020B7200000000000000" pitchFamily="34" charset="0"/>
              </a:rPr>
              <a:t>, especially during the hot and humid summer months. Customers will shop in </a:t>
            </a:r>
            <a:r>
              <a:rPr lang="en-US" altLang="en-US" sz="1800" u="sng">
                <a:solidFill>
                  <a:srgbClr val="000099"/>
                </a:solidFill>
                <a:latin typeface=".VnTime" panose="020B7200000000000000" pitchFamily="34" charset="0"/>
              </a:rPr>
              <a:t>comfort</a:t>
            </a:r>
            <a:r>
              <a:rPr lang="en-US" altLang="en-US" sz="1800" u="sng">
                <a:solidFill>
                  <a:srgbClr val="66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>
                <a:solidFill>
                  <a:srgbClr val="000099"/>
                </a:solidFill>
                <a:latin typeface=".VnTime" panose="020B7200000000000000" pitchFamily="34" charset="0"/>
              </a:rPr>
              <a:t>and won’t notice the weather.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99"/>
                </a:solidFill>
                <a:latin typeface=".VnTime" panose="020B7200000000000000" pitchFamily="34" charset="0"/>
              </a:rPr>
              <a:t>        Some people in the neighborhood, however, are not happy about the changes. The owners of the small stores on Tran Phu Street think the mall will </a:t>
            </a:r>
            <a:r>
              <a:rPr lang="en-US" altLang="en-US" sz="1800" u="sng">
                <a:solidFill>
                  <a:srgbClr val="000099"/>
                </a:solidFill>
                <a:latin typeface=".VnTime" panose="020B7200000000000000" pitchFamily="34" charset="0"/>
              </a:rPr>
              <a:t>take their business.</a:t>
            </a:r>
            <a:r>
              <a:rPr lang="en-US" altLang="en-US" sz="1800">
                <a:solidFill>
                  <a:srgbClr val="000099"/>
                </a:solidFill>
                <a:latin typeface=".VnTime" panose="020B7200000000000000" pitchFamily="34" charset="0"/>
              </a:rPr>
              <a:t> Some of the goods in the new stores will be the same as the ones in the small shops, but the stores in the mall will offer </a:t>
            </a:r>
            <a:r>
              <a:rPr lang="en-US" altLang="en-US" sz="1800" u="sng">
                <a:solidFill>
                  <a:srgbClr val="000099"/>
                </a:solidFill>
                <a:latin typeface=".VnTime" panose="020B7200000000000000" pitchFamily="34" charset="0"/>
              </a:rPr>
              <a:t>a wider selection</a:t>
            </a:r>
            <a:r>
              <a:rPr lang="en-US" altLang="en-US" sz="1800">
                <a:solidFill>
                  <a:srgbClr val="000099"/>
                </a:solidFill>
                <a:latin typeface=".VnTime" panose="020B7200000000000000" pitchFamily="34" charset="0"/>
              </a:rPr>
              <a:t> of products, some are at cheaper prices.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99"/>
                </a:solidFill>
                <a:latin typeface=".VnTime" panose="020B7200000000000000" pitchFamily="34" charset="0"/>
              </a:rPr>
              <a:t>         The </a:t>
            </a:r>
            <a:r>
              <a:rPr lang="en-US" altLang="en-US" sz="1800" u="sng">
                <a:solidFill>
                  <a:srgbClr val="000099"/>
                </a:solidFill>
                <a:latin typeface=".VnTime" panose="020B7200000000000000" pitchFamily="34" charset="0"/>
              </a:rPr>
              <a:t>resident</a:t>
            </a:r>
            <a:r>
              <a:rPr lang="en-US" altLang="en-US" sz="1800">
                <a:solidFill>
                  <a:srgbClr val="000099"/>
                </a:solidFill>
                <a:latin typeface=".VnTime" panose="020B7200000000000000" pitchFamily="34" charset="0"/>
              </a:rPr>
              <a:t>s and store owners have been </a:t>
            </a:r>
            <a:r>
              <a:rPr lang="en-US" altLang="en-US" sz="1800" u="sng">
                <a:solidFill>
                  <a:srgbClr val="000099"/>
                </a:solidFill>
                <a:latin typeface=".VnTime" panose="020B7200000000000000" pitchFamily="34" charset="0"/>
              </a:rPr>
              <a:t>concerned about</a:t>
            </a:r>
            <a:r>
              <a:rPr lang="en-US" altLang="en-US" sz="1800">
                <a:solidFill>
                  <a:srgbClr val="000099"/>
                </a:solidFill>
                <a:latin typeface=".VnTime" panose="020B7200000000000000" pitchFamily="34" charset="0"/>
              </a:rPr>
              <a:t> the new mall for a few months. They have organized a community meeting in order to discuss the situation.  </a:t>
            </a:r>
          </a:p>
        </p:txBody>
      </p:sp>
      <p:sp>
        <p:nvSpPr>
          <p:cNvPr id="146444" name="Text Box 12">
            <a:extLst>
              <a:ext uri="{FF2B5EF4-FFF2-40B4-BE49-F238E27FC236}">
                <a16:creationId xmlns:a16="http://schemas.microsoft.com/office/drawing/2014/main" id="{445250B0-0B99-4D8E-A5B6-524473261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800080"/>
                </a:solidFill>
                <a:latin typeface="Times New Roman" panose="02020603050405020304" pitchFamily="18" charset="0"/>
              </a:rPr>
              <a:t>Unit 7: My neighborhood (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Read)</a:t>
            </a:r>
          </a:p>
        </p:txBody>
      </p:sp>
      <p:sp>
        <p:nvSpPr>
          <p:cNvPr id="146445" name="AutoShape 13" descr="80%">
            <a:extLst>
              <a:ext uri="{FF2B5EF4-FFF2-40B4-BE49-F238E27FC236}">
                <a16:creationId xmlns:a16="http://schemas.microsoft.com/office/drawing/2014/main" id="{D804A207-83C5-4FC1-98D9-557DC67EF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4114800" cy="762000"/>
          </a:xfrm>
          <a:prstGeom prst="cloudCallout">
            <a:avLst>
              <a:gd name="adj1" fmla="val 45500"/>
              <a:gd name="adj2" fmla="val 45625"/>
            </a:avLst>
          </a:prstGeom>
          <a:pattFill prst="pct80">
            <a:fgClr>
              <a:srgbClr val="DD1A0B"/>
            </a:fgClr>
            <a:bgClr>
              <a:srgbClr val="DD1A0B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.VnAristote" panose="020B7200000000000000" pitchFamily="34" charset="0"/>
              </a:rPr>
              <a:t>Opening today !</a:t>
            </a:r>
          </a:p>
        </p:txBody>
      </p:sp>
      <p:sp>
        <p:nvSpPr>
          <p:cNvPr id="9222" name="Text Box 16">
            <a:extLst>
              <a:ext uri="{FF2B5EF4-FFF2-40B4-BE49-F238E27FC236}">
                <a16:creationId xmlns:a16="http://schemas.microsoft.com/office/drawing/2014/main" id="{EFB73491-F3FF-4C97-8EAB-628B206B4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67</a:t>
            </a:r>
          </a:p>
        </p:txBody>
      </p:sp>
      <p:pic>
        <p:nvPicPr>
          <p:cNvPr id="2" name="03-Read.mp3">
            <a:hlinkClick r:id="" action="ppaction://media"/>
            <a:extLst>
              <a:ext uri="{FF2B5EF4-FFF2-40B4-BE49-F238E27FC236}">
                <a16:creationId xmlns:a16="http://schemas.microsoft.com/office/drawing/2014/main" id="{27908BDA-C672-4F66-B1D9-F1496CC25945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657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2">
            <a:hlinkClick r:id="rId6" action="ppaction://hlinksldjump"/>
            <a:extLst>
              <a:ext uri="{FF2B5EF4-FFF2-40B4-BE49-F238E27FC236}">
                <a16:creationId xmlns:a16="http://schemas.microsoft.com/office/drawing/2014/main" id="{478026EC-7B62-45A3-8E21-51B09A6A0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6461125"/>
            <a:ext cx="1184275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prediction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6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6443" grpId="0"/>
      <p:bldP spid="146444" grpId="0"/>
      <p:bldP spid="1464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>
            <a:extLst>
              <a:ext uri="{FF2B5EF4-FFF2-40B4-BE49-F238E27FC236}">
                <a16:creationId xmlns:a16="http://schemas.microsoft.com/office/drawing/2014/main" id="{2D4023AE-2764-452B-8FAF-653F70808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338"/>
            <a:ext cx="441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800080"/>
                </a:solidFill>
                <a:latin typeface=".VnUniverseH" panose="020B7200000000000000" pitchFamily="34" charset="0"/>
              </a:rPr>
              <a:t>Unit 7: My neighborhood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.VnUniverseH" panose="020B7200000000000000" pitchFamily="34" charset="0"/>
              </a:rPr>
              <a:t>Lesson 3: Read</a:t>
            </a: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77DE5D5C-ED0C-43C7-B87B-E877DB0D5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57400"/>
            <a:ext cx="4933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.VnTime" panose="020B7200000000000000" pitchFamily="34" charset="0"/>
              </a:rPr>
              <a:t>a* What is special about the new shopping mall?</a:t>
            </a: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49BAF618-B635-4C3C-A159-87700438E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124200"/>
            <a:ext cx="5562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.VnTime" panose="020B7200000000000000" pitchFamily="34" charset="0"/>
              </a:rPr>
              <a:t>b* What fascilities are available in the shopping mall?</a:t>
            </a:r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5EE15772-29D3-4AD7-942F-A5D2093D2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267200"/>
            <a:ext cx="7167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.VnTime" panose="020B7200000000000000" pitchFamily="34" charset="0"/>
              </a:rPr>
              <a:t>c* What do the small store owners think about the new shopping mall?</a:t>
            </a:r>
          </a:p>
        </p:txBody>
      </p:sp>
      <p:sp>
        <p:nvSpPr>
          <p:cNvPr id="40970" name="Text Box 10">
            <a:extLst>
              <a:ext uri="{FF2B5EF4-FFF2-40B4-BE49-F238E27FC236}">
                <a16:creationId xmlns:a16="http://schemas.microsoft.com/office/drawing/2014/main" id="{B53359E5-8183-4EB7-A6C6-DA72FB0C4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81600"/>
            <a:ext cx="570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.VnTime" panose="020B7200000000000000" pitchFamily="34" charset="0"/>
              </a:rPr>
              <a:t>d* What kinds of goods will the stores in the mall offer?</a:t>
            </a:r>
          </a:p>
        </p:txBody>
      </p:sp>
      <p:sp>
        <p:nvSpPr>
          <p:cNvPr id="40971" name="Text Box 11">
            <a:extLst>
              <a:ext uri="{FF2B5EF4-FFF2-40B4-BE49-F238E27FC236}">
                <a16:creationId xmlns:a16="http://schemas.microsoft.com/office/drawing/2014/main" id="{D4A9FE57-D3AC-4DAD-8F1F-37C32D2A8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90800"/>
            <a:ext cx="4183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.VnSouthernH" panose="020B7200000000000000" pitchFamily="34" charset="0"/>
                <a:sym typeface="Wingdings 3" panose="05040102010807070707" pitchFamily="18" charset="2"/>
              </a:rPr>
              <a:t></a:t>
            </a:r>
            <a:r>
              <a:rPr lang="en-US" altLang="en-US" sz="2000">
                <a:latin typeface=".VnSouthernH" panose="020B7200000000000000" pitchFamily="34" charset="0"/>
              </a:rPr>
              <a:t> </a:t>
            </a:r>
            <a:r>
              <a:rPr lang="en-US" altLang="en-US" sz="2000" b="1">
                <a:latin typeface=".VnTime" panose="020B7200000000000000" pitchFamily="34" charset="0"/>
              </a:rPr>
              <a:t>a, </a:t>
            </a:r>
            <a:r>
              <a:rPr lang="en-US" altLang="en-US" sz="2000" b="1" i="1">
                <a:latin typeface=".VnTime" panose="020B7200000000000000" pitchFamily="34" charset="0"/>
              </a:rPr>
              <a:t>All the shops are </a:t>
            </a:r>
            <a:r>
              <a:rPr lang="en-US" altLang="en-US" sz="2000" b="1" i="1">
                <a:solidFill>
                  <a:srgbClr val="FF0000"/>
                </a:solidFill>
                <a:latin typeface=".VnTime" panose="020B7200000000000000" pitchFamily="34" charset="0"/>
              </a:rPr>
              <a:t>under one roof</a:t>
            </a:r>
            <a:r>
              <a:rPr lang="en-US" altLang="en-US" sz="2000" i="1">
                <a:solidFill>
                  <a:srgbClr val="FF0000"/>
                </a:solidFill>
                <a:latin typeface=".VnTime" panose="020B7200000000000000" pitchFamily="34" charset="0"/>
              </a:rPr>
              <a:t>.</a:t>
            </a:r>
            <a:r>
              <a:rPr lang="en-US" altLang="en-US" sz="2000">
                <a:solidFill>
                  <a:srgbClr val="FF0000"/>
                </a:solidFill>
                <a:latin typeface=".VnTime" panose="020B7200000000000000" pitchFamily="34" charset="0"/>
              </a:rPr>
              <a:t>  </a:t>
            </a:r>
          </a:p>
        </p:txBody>
      </p:sp>
      <p:sp>
        <p:nvSpPr>
          <p:cNvPr id="40972" name="Text Box 12">
            <a:extLst>
              <a:ext uri="{FF2B5EF4-FFF2-40B4-BE49-F238E27FC236}">
                <a16:creationId xmlns:a16="http://schemas.microsoft.com/office/drawing/2014/main" id="{5EBD64E3-6379-4F9A-A74E-04D76CA55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57600"/>
            <a:ext cx="838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.VnTime" panose="020B7200000000000000" pitchFamily="34" charset="0"/>
              </a:rPr>
              <a:t>  </a:t>
            </a:r>
            <a:r>
              <a:rPr lang="en-US" altLang="en-US" sz="2000" b="1">
                <a:latin typeface=".VnSouthernH" panose="020B7200000000000000" pitchFamily="34" charset="0"/>
                <a:sym typeface="Wingdings 3" panose="05040102010807070707" pitchFamily="18" charset="2"/>
              </a:rPr>
              <a:t></a:t>
            </a:r>
            <a:r>
              <a:rPr lang="en-US" altLang="en-US" sz="2000">
                <a:latin typeface=".VnTime" panose="020B7200000000000000" pitchFamily="34" charset="0"/>
              </a:rPr>
              <a:t> </a:t>
            </a:r>
            <a:r>
              <a:rPr lang="en-US" altLang="en-US" sz="2000" b="1">
                <a:latin typeface=".VnTime" panose="020B7200000000000000" pitchFamily="34" charset="0"/>
              </a:rPr>
              <a:t>b, </a:t>
            </a:r>
            <a:r>
              <a:rPr lang="en-US" altLang="en-US" sz="2000" b="1" i="1">
                <a:latin typeface=".VnTime" panose="020B7200000000000000" pitchFamily="34" charset="0"/>
              </a:rPr>
              <a:t>They are </a:t>
            </a:r>
            <a:r>
              <a:rPr lang="en-US" altLang="en-US" sz="2000" b="1" i="1">
                <a:solidFill>
                  <a:srgbClr val="FF0000"/>
                </a:solidFill>
                <a:latin typeface=".VnTime" panose="020B7200000000000000" pitchFamily="34" charset="0"/>
              </a:rPr>
              <a:t>50 air-conditioned</a:t>
            </a:r>
            <a:r>
              <a:rPr lang="en-US" altLang="en-US" sz="2000" b="1" i="1">
                <a:latin typeface=".VnTime" panose="020B7200000000000000" pitchFamily="34" charset="0"/>
              </a:rPr>
              <a:t> specialty stores,</a:t>
            </a:r>
            <a:r>
              <a:rPr lang="en-US" altLang="en-US" sz="2000" b="1" i="1">
                <a:solidFill>
                  <a:srgbClr val="FF0000"/>
                </a:solidFill>
                <a:latin typeface=".VnTime" panose="020B7200000000000000" pitchFamily="34" charset="0"/>
              </a:rPr>
              <a:t>10</a:t>
            </a:r>
            <a:r>
              <a:rPr lang="en-US" altLang="en-US" sz="2000" b="1" i="1">
                <a:latin typeface=".VnTime" panose="020B7200000000000000" pitchFamily="34" charset="0"/>
              </a:rPr>
              <a:t> restaurants, </a:t>
            </a:r>
            <a:r>
              <a:rPr lang="en-US" altLang="en-US" sz="2000" b="1" i="1">
                <a:solidFill>
                  <a:srgbClr val="FF0000"/>
                </a:solidFill>
                <a:latin typeface=".VnTime" panose="020B7200000000000000" pitchFamily="34" charset="0"/>
              </a:rPr>
              <a:t>4</a:t>
            </a:r>
            <a:r>
              <a:rPr lang="en-US" altLang="en-US" sz="2000" b="1" i="1">
                <a:latin typeface=".VnTime" panose="020B7200000000000000" pitchFamily="34" charset="0"/>
              </a:rPr>
              <a:t> movie theaters and </a:t>
            </a:r>
            <a:r>
              <a:rPr lang="en-US" altLang="en-US" sz="2000" b="1" i="1">
                <a:solidFill>
                  <a:srgbClr val="FF0000"/>
                </a:solidFill>
                <a:latin typeface=".VnTime" panose="020B7200000000000000" pitchFamily="34" charset="0"/>
              </a:rPr>
              <a:t>a </a:t>
            </a:r>
            <a:r>
              <a:rPr lang="en-US" altLang="en-US" sz="2000" b="1" i="1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children’s</a:t>
            </a:r>
            <a:r>
              <a:rPr lang="en-US" altLang="en-US" sz="2000" b="1" i="1">
                <a:solidFill>
                  <a:srgbClr val="FF0000"/>
                </a:solidFill>
                <a:latin typeface=".VnTime" panose="020B7200000000000000" pitchFamily="34" charset="0"/>
              </a:rPr>
              <a:t> play area.</a:t>
            </a:r>
          </a:p>
        </p:txBody>
      </p:sp>
      <p:sp>
        <p:nvSpPr>
          <p:cNvPr id="40973" name="Text Box 13">
            <a:extLst>
              <a:ext uri="{FF2B5EF4-FFF2-40B4-BE49-F238E27FC236}">
                <a16:creationId xmlns:a16="http://schemas.microsoft.com/office/drawing/2014/main" id="{CA5C8CE8-13CB-4FBE-B55A-6EF29231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724400"/>
            <a:ext cx="5167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.VnSouthernH" panose="020B7200000000000000" pitchFamily="34" charset="0"/>
                <a:sym typeface="Wingdings 3" panose="05040102010807070707" pitchFamily="18" charset="2"/>
              </a:rPr>
              <a:t></a:t>
            </a:r>
            <a:r>
              <a:rPr lang="en-US" altLang="en-US" sz="2000">
                <a:latin typeface=".VnSouthernH" panose="020B7200000000000000" pitchFamily="34" charset="0"/>
              </a:rPr>
              <a:t> </a:t>
            </a:r>
            <a:r>
              <a:rPr lang="en-US" altLang="en-US" sz="2000" b="1">
                <a:latin typeface=".VnTime" panose="020B7200000000000000" pitchFamily="34" charset="0"/>
              </a:rPr>
              <a:t>c, </a:t>
            </a:r>
            <a:r>
              <a:rPr lang="en-US" altLang="en-US" sz="2000" b="1" i="1">
                <a:latin typeface=".VnTime" panose="020B7200000000000000" pitchFamily="34" charset="0"/>
              </a:rPr>
              <a:t>They think the mall will </a:t>
            </a:r>
            <a:r>
              <a:rPr lang="en-US" altLang="en-US" sz="2000" b="1" i="1">
                <a:solidFill>
                  <a:srgbClr val="FF0000"/>
                </a:solidFill>
                <a:latin typeface=".VnTime" panose="020B7200000000000000" pitchFamily="34" charset="0"/>
              </a:rPr>
              <a:t>take their business</a:t>
            </a:r>
            <a:r>
              <a:rPr lang="en-US" altLang="en-US" sz="2000" b="1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40974" name="Text Box 14">
            <a:extLst>
              <a:ext uri="{FF2B5EF4-FFF2-40B4-BE49-F238E27FC236}">
                <a16:creationId xmlns:a16="http://schemas.microsoft.com/office/drawing/2014/main" id="{6B21F695-1816-43A9-B8D8-69D87716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838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 3" panose="05040102010807070707" pitchFamily="18" charset="2"/>
              <a:buChar char="["/>
            </a:pPr>
            <a:r>
              <a:rPr lang="en-US" altLang="en-US" sz="2000" b="1">
                <a:latin typeface=".VnTime" panose="020B7200000000000000" pitchFamily="34" charset="0"/>
              </a:rPr>
              <a:t>d,  </a:t>
            </a:r>
            <a:r>
              <a:rPr lang="en-US" altLang="en-US" sz="2000" b="1" i="1">
                <a:latin typeface=".VnTime" panose="020B7200000000000000" pitchFamily="34" charset="0"/>
              </a:rPr>
              <a:t>The stores in the mall will </a:t>
            </a:r>
            <a:r>
              <a:rPr lang="en-US" altLang="en-US" sz="2000" b="1" i="1">
                <a:solidFill>
                  <a:srgbClr val="FF0000"/>
                </a:solidFill>
                <a:latin typeface=".VnTime" panose="020B7200000000000000" pitchFamily="34" charset="0"/>
              </a:rPr>
              <a:t>offer a wider sellection of products</a:t>
            </a:r>
            <a:r>
              <a:rPr lang="en-US" altLang="en-US" sz="2000" b="1" i="1">
                <a:latin typeface=".VnTime" panose="020B7200000000000000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</a:pPr>
            <a:r>
              <a:rPr lang="en-US" altLang="en-US" sz="2000" b="1" i="1">
                <a:latin typeface=".VnTime" panose="020B7200000000000000" pitchFamily="34" charset="0"/>
              </a:rPr>
              <a:t>some at cheaper prices.</a:t>
            </a:r>
          </a:p>
        </p:txBody>
      </p:sp>
      <p:sp>
        <p:nvSpPr>
          <p:cNvPr id="40976" name="Text Box 16" descr="70%">
            <a:extLst>
              <a:ext uri="{FF2B5EF4-FFF2-40B4-BE49-F238E27FC236}">
                <a16:creationId xmlns:a16="http://schemas.microsoft.com/office/drawing/2014/main" id="{486B5A23-9CDA-4B66-BA94-A14E0FDE7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371600"/>
            <a:ext cx="6781800" cy="492125"/>
          </a:xfrm>
          <a:prstGeom prst="rect">
            <a:avLst/>
          </a:prstGeom>
          <a:pattFill prst="pct70">
            <a:fgClr>
              <a:schemeClr val="accent1"/>
            </a:fgClr>
            <a:bgClr>
              <a:srgbClr val="FFFF00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C00000"/>
                </a:solidFill>
                <a:latin typeface="Quangngai" pitchFamily="2" charset="0"/>
              </a:rPr>
              <a:t>The answers of the questions:</a:t>
            </a:r>
          </a:p>
        </p:txBody>
      </p:sp>
      <p:pic>
        <p:nvPicPr>
          <p:cNvPr id="40986" name="Picture 26" descr="Tay viÕt ">
            <a:extLst>
              <a:ext uri="{FF2B5EF4-FFF2-40B4-BE49-F238E27FC236}">
                <a16:creationId xmlns:a16="http://schemas.microsoft.com/office/drawing/2014/main" id="{10380AB8-96B5-4492-AAD3-24C523D1D7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834">
            <a:off x="7680325" y="6213475"/>
            <a:ext cx="793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7" name="Text Box 27" descr="70%">
            <a:extLst>
              <a:ext uri="{FF2B5EF4-FFF2-40B4-BE49-F238E27FC236}">
                <a16:creationId xmlns:a16="http://schemas.microsoft.com/office/drawing/2014/main" id="{C65C1ADD-CC47-4B1E-ADAE-7BC569401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371600"/>
            <a:ext cx="6553200" cy="430213"/>
          </a:xfrm>
          <a:prstGeom prst="rect">
            <a:avLst/>
          </a:prstGeom>
          <a:pattFill prst="pct70">
            <a:fgClr>
              <a:schemeClr val="accent1"/>
            </a:fgClr>
            <a:bgClr>
              <a:srgbClr val="FFFF00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Quangngai" pitchFamily="2" charset="0"/>
              </a:rPr>
              <a:t>Read and answer 4 questions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7" grpId="0"/>
      <p:bldP spid="40968" grpId="0"/>
      <p:bldP spid="40969" grpId="0"/>
      <p:bldP spid="40970" grpId="0"/>
      <p:bldP spid="40971" grpId="0"/>
      <p:bldP spid="40972" grpId="0"/>
      <p:bldP spid="40973" grpId="0"/>
      <p:bldP spid="40974" grpId="0"/>
      <p:bldP spid="40976" grpId="0" animBg="1"/>
      <p:bldP spid="4098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3&quot;/&gt;&lt;/object&gt;&lt;object type=&quot;3&quot; unique_id=&quot;10004&quot;&gt;&lt;property id=&quot;20148&quot; value=&quot;5&quot;/&gt;&lt;property id=&quot;20300&quot; value=&quot;Slide 2&quot;/&gt;&lt;property id=&quot;20307&quot; value=&quot;294&quot;/&gt;&lt;/object&gt;&lt;object type=&quot;3&quot; unique_id=&quot;10005&quot;&gt;&lt;property id=&quot;20148&quot; value=&quot;5&quot;/&gt;&lt;property id=&quot;20300&quot; value=&quot;Slide 3&quot;/&gt;&lt;property id=&quot;20307&quot; value=&quot;291&quot;/&gt;&lt;/object&gt;&lt;object type=&quot;3&quot; unique_id=&quot;10006&quot;&gt;&lt;property id=&quot;20148&quot; value=&quot;5&quot;/&gt;&lt;property id=&quot;20300&quot; value=&quot;Slide 4&quot;/&gt;&lt;property id=&quot;20307&quot; value=&quot;274&quot;/&gt;&lt;/object&gt;&lt;object type=&quot;3&quot; unique_id=&quot;10007&quot;&gt;&lt;property id=&quot;20148&quot; value=&quot;5&quot;/&gt;&lt;property id=&quot;20300&quot; value=&quot;Slide 5&quot;/&gt;&lt;property id=&quot;20307&quot; value=&quot;293&quot;/&gt;&lt;/object&gt;&lt;object type=&quot;3&quot; unique_id=&quot;10008&quot;&gt;&lt;property id=&quot;20148&quot; value=&quot;5&quot;/&gt;&lt;property id=&quot;20300&quot; value=&quot;Slide 6&quot;/&gt;&lt;property id=&quot;20307&quot; value=&quot;287&quot;/&gt;&lt;/object&gt;&lt;object type=&quot;3&quot; unique_id=&quot;10009&quot;&gt;&lt;property id=&quot;20148&quot; value=&quot;5&quot;/&gt;&lt;property id=&quot;20300&quot; value=&quot;Slide 7&quot;/&gt;&lt;property id=&quot;20307&quot; value=&quot;292&quot;/&gt;&lt;/object&gt;&lt;object type=&quot;3&quot; unique_id=&quot;10010&quot;&gt;&lt;property id=&quot;20148&quot; value=&quot;5&quot;/&gt;&lt;property id=&quot;20300&quot; value=&quot;Slide 8&quot;/&gt;&lt;property id=&quot;20307&quot; value=&quot;276&quot;/&gt;&lt;/object&gt;&lt;object type=&quot;3&quot; unique_id=&quot;10011&quot;&gt;&lt;property id=&quot;20148&quot; value=&quot;5&quot;/&gt;&lt;property id=&quot;20300&quot; value=&quot;Slide 9&quot;/&gt;&lt;property id=&quot;20307&quot; value=&quot;280&quot;/&gt;&lt;/object&gt;&lt;object type=&quot;3&quot; unique_id=&quot;10012&quot;&gt;&lt;property id=&quot;20148&quot; value=&quot;5&quot;/&gt;&lt;property id=&quot;20300&quot; value=&quot;Slide 10&quot;/&gt;&lt;property id=&quot;20307&quot; value=&quot;282&quot;/&gt;&lt;/object&gt;&lt;object type=&quot;3&quot; unique_id=&quot;10013&quot;&gt;&lt;property id=&quot;20148&quot; value=&quot;5&quot;/&gt;&lt;property id=&quot;20300&quot; value=&quot;Slide 11&quot;/&gt;&lt;property id=&quot;20307&quot; value=&quot;259&quot;/&gt;&lt;/object&gt;&lt;object type=&quot;3&quot; unique_id=&quot;10014&quot;&gt;&lt;property id=&quot;20148&quot; value=&quot;5&quot;/&gt;&lt;property id=&quot;20300&quot; value=&quot;Slide 12&quot;/&gt;&lt;property id=&quot;20307&quot; value=&quot;260&quot;/&gt;&lt;/object&gt;&lt;object type=&quot;3&quot; unique_id=&quot;10015&quot;&gt;&lt;property id=&quot;20148&quot; value=&quot;5&quot;/&gt;&lt;property id=&quot;20300&quot; value=&quot;Slide 13&quot;/&gt;&lt;property id=&quot;20307&quot; value=&quot;261&quot;/&gt;&lt;/object&gt;&lt;object type=&quot;3&quot; unique_id=&quot;10016&quot;&gt;&lt;property id=&quot;20148&quot; value=&quot;5&quot;/&gt;&lt;property id=&quot;20300&quot; value=&quot;Slide 14&quot;/&gt;&lt;property id=&quot;20307&quot; value=&quot;262&quot;/&gt;&lt;/object&gt;&lt;object type=&quot;3&quot; unique_id=&quot;10017&quot;&gt;&lt;property id=&quot;20148&quot; value=&quot;5&quot;/&gt;&lt;property id=&quot;20300&quot; value=&quot;Slide 15&quot;/&gt;&lt;property id=&quot;20307&quot; value=&quot;263&quot;/&gt;&lt;/object&gt;&lt;object type=&quot;3&quot; unique_id=&quot;10018&quot;&gt;&lt;property id=&quot;20148&quot; value=&quot;5&quot;/&gt;&lt;property id=&quot;20300&quot; value=&quot;Slide 16&quot;/&gt;&lt;property id=&quot;20307&quot; value=&quot;297&quot;/&gt;&lt;/object&gt;&lt;object type=&quot;3&quot; unique_id=&quot;10019&quot;&gt;&lt;property id=&quot;20148&quot; value=&quot;5&quot;/&gt;&lt;property id=&quot;20300&quot; value=&quot;Slide 17&quot;/&gt;&lt;property id=&quot;20307&quot; value=&quot;296&quot;/&gt;&lt;/object&gt;&lt;object type=&quot;3&quot; unique_id=&quot;10020&quot;&gt;&lt;property id=&quot;20148&quot; value=&quot;5&quot;/&gt;&lt;property id=&quot;20300&quot; value=&quot;Slide 18&quot;/&gt;&lt;property id=&quot;20307&quot; value=&quot;295&quot;/&gt;&lt;/object&gt;&lt;object type=&quot;3&quot; unique_id=&quot;10021&quot;&gt;&lt;property id=&quot;20148&quot; value=&quot;5&quot;/&gt;&lt;property id=&quot;20300&quot; value=&quot;Slide 19&quot;/&gt;&lt;property id=&quot;20307&quot; value=&quot;288&quot;/&gt;&lt;/object&gt;&lt;object type=&quot;3&quot; unique_id=&quot;10022&quot;&gt;&lt;property id=&quot;20148&quot; value=&quot;5&quot;/&gt;&lt;property id=&quot;20300&quot; value=&quot;Slide 20&quot;/&gt;&lt;property id=&quot;20307&quot; value=&quot;289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1736</TotalTime>
  <Words>1468</Words>
  <Application>Microsoft Office PowerPoint</Application>
  <PresentationFormat>On-screen Show (4:3)</PresentationFormat>
  <Paragraphs>247</Paragraphs>
  <Slides>18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.VnArabia</vt:lpstr>
      <vt:lpstr>.VnArial</vt:lpstr>
      <vt:lpstr>.VnAristote</vt:lpstr>
      <vt:lpstr>.VnAvant</vt:lpstr>
      <vt:lpstr>.VnLucida sans</vt:lpstr>
      <vt:lpstr>.VnSouthernH</vt:lpstr>
      <vt:lpstr>.VnTime</vt:lpstr>
      <vt:lpstr>.VnTimeH</vt:lpstr>
      <vt:lpstr>.VnUniverseH</vt:lpstr>
      <vt:lpstr>Arial</vt:lpstr>
      <vt:lpstr>Arial Black</vt:lpstr>
      <vt:lpstr>Bodoni MT Black</vt:lpstr>
      <vt:lpstr>Calibri</vt:lpstr>
      <vt:lpstr>Cambria</vt:lpstr>
      <vt:lpstr>Euphemia</vt:lpstr>
      <vt:lpstr>Garamond</vt:lpstr>
      <vt:lpstr>Impact</vt:lpstr>
      <vt:lpstr>Quangngai</vt:lpstr>
      <vt:lpstr>Tahoma</vt:lpstr>
      <vt:lpstr>Times New Roman</vt:lpstr>
      <vt:lpstr>Wingdings</vt:lpstr>
      <vt:lpstr>Wingdings 3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</cp:lastModifiedBy>
  <cp:revision>148</cp:revision>
  <dcterms:created xsi:type="dcterms:W3CDTF">2012-12-07T13:41:01Z</dcterms:created>
  <dcterms:modified xsi:type="dcterms:W3CDTF">2022-08-02T04:05:16Z</dcterms:modified>
</cp:coreProperties>
</file>