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6" r:id="rId1"/>
  </p:sldMasterIdLst>
  <p:notesMasterIdLst>
    <p:notesMasterId r:id="rId8"/>
  </p:notesMasterIdLst>
  <p:sldIdLst>
    <p:sldId id="306" r:id="rId2"/>
    <p:sldId id="307" r:id="rId3"/>
    <p:sldId id="292" r:id="rId4"/>
    <p:sldId id="305" r:id="rId5"/>
    <p:sldId id="294" r:id="rId6"/>
    <p:sldId id="30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anose="020B7200000000000000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anose="020B7200000000000000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anose="020B7200000000000000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anose="020B7200000000000000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anose="020B7200000000000000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Arial" panose="020B7200000000000000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Arial" panose="020B7200000000000000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Arial" panose="020B7200000000000000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Arial" panose="020B7200000000000000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CC"/>
    <a:srgbClr val="FF0000"/>
    <a:srgbClr val="663300"/>
    <a:srgbClr val="FFFF66"/>
    <a:srgbClr val="003300"/>
    <a:srgbClr val="00FF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32" autoAdjust="0"/>
    <p:restoredTop sz="93548" autoAdjust="0"/>
  </p:normalViewPr>
  <p:slideViewPr>
    <p:cSldViewPr>
      <p:cViewPr varScale="1">
        <p:scale>
          <a:sx n="107" d="100"/>
          <a:sy n="107" d="100"/>
        </p:scale>
        <p:origin x="208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A02708-3731-4CE3-9719-656F51561F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136633-14D0-46AA-A6DA-0C8953191FB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/>
            </a:lvl1pPr>
          </a:lstStyle>
          <a:p>
            <a:pPr>
              <a:defRPr/>
            </a:pPr>
            <a:fld id="{062683F9-AF9D-4511-ACF0-27D03B44DA22}" type="datetimeFigureOut">
              <a:rPr lang="en-US"/>
              <a:pPr>
                <a:defRPr/>
              </a:pPr>
              <a:t>8/1/2022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E83C904-B3C4-4F52-9334-C81A1BF7C8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964E2B6-01F8-4115-8C14-83C6A06E21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4617C0-A656-4C86-A167-9E4868E51E9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11903C-A7C6-473E-8916-42CEEB3F4A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/>
            </a:lvl1pPr>
          </a:lstStyle>
          <a:p>
            <a:fld id="{80D56327-F76C-4DED-947E-BB2AE979FC0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B6DB4-F522-4A86-8AB2-5F4EB3357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CD77D-7E89-44FC-9BFD-3BCEFDC3E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2F77F-E25D-40A4-84A9-8C4F14219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5B45DA-6F66-42E4-AE13-448FF6B9DE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8223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06C88-4B64-46B9-9EE2-5F6C67A6C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E50FF-8C19-4575-B2C3-E2EAC8608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3CB56-266F-4FC2-A6C7-00527413A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1CE668-F245-4CEF-B555-C3B8F37251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3974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9ABA1-6CB4-4219-9275-172BFBB30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640D0-805F-4E69-B8E6-9521FEACC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F9790-3D21-4053-A5BE-E8F3C1AD7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4D1A0F-7296-4EF4-A8A3-81944ADEE6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5863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504553-7087-4507-ADA2-84A6169A6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F8DE2-B5F1-49E5-92AC-B5E5E341C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02640-B300-4753-9304-F98A5253B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E7ACA-25E8-40FD-9A2E-5A37A59632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119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62866-A2F5-4E29-9658-B3FA36E3A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6B9E0-B877-4770-B5AE-CE2915BC6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71363-592B-4326-9CC6-AE285660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30D6F6-00A7-4C03-94EB-4E3ED353EC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3721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3FAAC-4254-4A34-B7FC-8B3FE3CA7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FDFC88-B91A-41E8-A741-8C8D58EC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05CD4-4863-45AF-9570-68254CBE4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2F57AA-D2B0-422D-856E-9D2327807E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968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C89560-3633-4BEC-A98D-7B8DF7231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291CE0-73E9-4973-BF57-0A439AAF7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6BD7BD-B653-472D-9887-7B24A220F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066E69-2286-47FD-9863-C1C57296A7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91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CD5912-92A6-42DA-94F3-63948BD20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6403AB-ED42-4EAB-8A69-8671D4E73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C6611F-24B1-49F8-9E39-19F925737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F249F-56D0-44C7-923F-B6D687C225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42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F769FA-4352-4B28-B4D8-84BF7DAD3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69633F-9676-4E3C-B8E8-00C517841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F75792-86B4-456A-85E7-E3BD2C980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1FA7D1-FB4F-4F50-ADB0-6D1BEE9305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533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546697-B50F-484F-AEC4-FD1ED3CF5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7D1F4A-9AA7-40BC-978D-5FDA43915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42531-93F6-455B-8F69-8FE392BE1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18432A-2EB7-4B25-8DF9-6A9C40876E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5454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924D8-7E2E-4B85-878F-54DF3181A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B9CF31-F8C0-4B12-B8B1-F482F9E5A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5E72F-C2E1-41A3-86C8-EC107D87C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B3C1AF-58C4-4868-86DF-3653EE73AE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639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C35E35C-7B98-4B12-814F-8F6A102B745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1245CA8-5D8F-4BBC-9D81-278DAE3ADB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5B1ABC-7629-4BC5-8708-ADC5732D60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67343A0-2B63-40B3-B691-6D5A2CC446E2}" type="datetimeFigureOut">
              <a:rPr lang="en-US"/>
              <a:pPr>
                <a:defRPr/>
              </a:pPr>
              <a:t>8/1/2022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952A-CD85-4B35-A76E-3DACED903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7EB6B-962D-47BF-860D-A14D1267B8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rgbClr val="898989"/>
                </a:solidFill>
              </a:defRPr>
            </a:lvl1pPr>
          </a:lstStyle>
          <a:p>
            <a:fld id="{11D4EA09-8118-4D91-A20F-0F2EC9693A2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scrapbook.momsbreak.com/School/SchoolHouseFreamRedYellowRoof.jpg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1" descr="20150513_163451">
            <a:extLst>
              <a:ext uri="{FF2B5EF4-FFF2-40B4-BE49-F238E27FC236}">
                <a16:creationId xmlns:a16="http://schemas.microsoft.com/office/drawing/2014/main" id="{7493E7DC-2825-4A56-965D-F4775E1384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12" descr="blumen-pflanzen148">
            <a:extLst>
              <a:ext uri="{FF2B5EF4-FFF2-40B4-BE49-F238E27FC236}">
                <a16:creationId xmlns:a16="http://schemas.microsoft.com/office/drawing/2014/main" id="{723B3756-8034-45AC-9ED4-AD23E8DFDB0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572000"/>
            <a:ext cx="20574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13" descr="blumen-pflanzen148">
            <a:extLst>
              <a:ext uri="{FF2B5EF4-FFF2-40B4-BE49-F238E27FC236}">
                <a16:creationId xmlns:a16="http://schemas.microsoft.com/office/drawing/2014/main" id="{978A2C8E-21DC-4D21-BCC1-D2CAE603B8C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24400"/>
            <a:ext cx="1981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12" descr="thanks">
            <a:extLst>
              <a:ext uri="{FF2B5EF4-FFF2-40B4-BE49-F238E27FC236}">
                <a16:creationId xmlns:a16="http://schemas.microsoft.com/office/drawing/2014/main" id="{0CEBE4ED-1A46-4535-A46C-C99BDFBB356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78" name="WordArt 18" descr="hoa4">
            <a:extLst>
              <a:ext uri="{FF2B5EF4-FFF2-40B4-BE49-F238E27FC236}">
                <a16:creationId xmlns:a16="http://schemas.microsoft.com/office/drawing/2014/main" id="{FD511A8D-39F6-4C78-91C0-05079C0653C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0138" y="4572000"/>
            <a:ext cx="4495800" cy="1143000"/>
          </a:xfrm>
          <a:prstGeom prst="rect">
            <a:avLst/>
          </a:prstGeom>
          <a:solidFill>
            <a:srgbClr val="FFFF00"/>
          </a:solidFill>
          <a:scene3d>
            <a:camera prst="perspectiveHeroicExtremeRightFacing"/>
            <a:lightRig rig="threePt" dir="t"/>
          </a:scene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i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ENGLISH 8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D9276D6-9390-4605-B08E-8BA76EA9EB93}"/>
              </a:ext>
            </a:extLst>
          </p:cNvPr>
          <p:cNvSpPr txBox="1">
            <a:spLocks/>
          </p:cNvSpPr>
          <p:nvPr/>
        </p:nvSpPr>
        <p:spPr>
          <a:xfrm>
            <a:off x="1235075" y="1028700"/>
            <a:ext cx="6172200" cy="5715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BINH KHANH SECONDARY SCHOOL</a:t>
            </a:r>
            <a:endParaRPr lang="en-SG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BF1339D6-F228-4402-AE64-3A1853DDF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752600"/>
            <a:ext cx="3505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cửa hàng sắt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3D309377-13B5-476F-9CBA-DC734B128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239963"/>
            <a:ext cx="2667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ảnh hưởng</a:t>
            </a:r>
          </a:p>
        </p:txBody>
      </p:sp>
      <p:sp>
        <p:nvSpPr>
          <p:cNvPr id="154628" name="Rectangle 4">
            <a:extLst>
              <a:ext uri="{FF2B5EF4-FFF2-40B4-BE49-F238E27FC236}">
                <a16:creationId xmlns:a16="http://schemas.microsoft.com/office/drawing/2014/main" id="{85BC8C14-0CA3-437F-84CD-7E09E5F9D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352800"/>
            <a:ext cx="2133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.VnTime" panose="020B7200000000000000" pitchFamily="34" charset="0"/>
              </a:rPr>
              <a:t>liên lạc với</a:t>
            </a:r>
          </a:p>
        </p:txBody>
      </p:sp>
      <p:sp>
        <p:nvSpPr>
          <p:cNvPr id="154629" name="Rectangle 5">
            <a:extLst>
              <a:ext uri="{FF2B5EF4-FFF2-40B4-BE49-F238E27FC236}">
                <a16:creationId xmlns:a16="http://schemas.microsoft.com/office/drawing/2014/main" id="{E0B11CDD-34C4-4AB4-927F-0B99114A7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2819400"/>
            <a:ext cx="2286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.VnArial" panose="020B7200000000000000" pitchFamily="34" charset="0"/>
              </a:rPr>
              <a:t>thảo luận</a:t>
            </a:r>
          </a:p>
        </p:txBody>
      </p:sp>
      <p:sp>
        <p:nvSpPr>
          <p:cNvPr id="154630" name="Rectangle 6">
            <a:extLst>
              <a:ext uri="{FF2B5EF4-FFF2-40B4-BE49-F238E27FC236}">
                <a16:creationId xmlns:a16="http://schemas.microsoft.com/office/drawing/2014/main" id="{B918D8BF-CAFE-4CE8-B59B-FC073F552E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676400"/>
            <a:ext cx="31416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chemeClr val="hlink"/>
                </a:solidFill>
                <a:latin typeface="Arial" panose="020B0604020202020204" pitchFamily="34" charset="0"/>
              </a:rPr>
              <a:t>hardware store (n) :</a:t>
            </a:r>
            <a:r>
              <a:rPr lang="en-US" altLang="en-US" b="1">
                <a:solidFill>
                  <a:srgbClr val="660066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54631" name="Rectangle 7">
            <a:extLst>
              <a:ext uri="{FF2B5EF4-FFF2-40B4-BE49-F238E27FC236}">
                <a16:creationId xmlns:a16="http://schemas.microsoft.com/office/drawing/2014/main" id="{812F9CB8-19F6-4A57-9379-BC038E49E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2311400"/>
            <a:ext cx="1471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chemeClr val="hlink"/>
                </a:solidFill>
                <a:latin typeface="Arial" panose="020B0604020202020204" pitchFamily="34" charset="0"/>
              </a:rPr>
              <a:t>effect (n)</a:t>
            </a:r>
          </a:p>
        </p:txBody>
      </p:sp>
      <p:sp>
        <p:nvSpPr>
          <p:cNvPr id="154632" name="Rectangle 8">
            <a:extLst>
              <a:ext uri="{FF2B5EF4-FFF2-40B4-BE49-F238E27FC236}">
                <a16:creationId xmlns:a16="http://schemas.microsoft.com/office/drawing/2014/main" id="{BB1A8F67-FDD6-4EB5-970C-14B610B89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2819400"/>
            <a:ext cx="1878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chemeClr val="hlink"/>
                </a:solidFill>
                <a:latin typeface="Arial" panose="020B0604020202020204" pitchFamily="34" charset="0"/>
              </a:rPr>
              <a:t>discuss (v):</a:t>
            </a:r>
          </a:p>
        </p:txBody>
      </p:sp>
      <p:sp>
        <p:nvSpPr>
          <p:cNvPr id="154633" name="Rectangle 9">
            <a:extLst>
              <a:ext uri="{FF2B5EF4-FFF2-40B4-BE49-F238E27FC236}">
                <a16:creationId xmlns:a16="http://schemas.microsoft.com/office/drawing/2014/main" id="{D1E4868B-3D1B-4627-B8CD-C0EB1285F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275" y="3276600"/>
            <a:ext cx="24987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chemeClr val="hlink"/>
                </a:solidFill>
                <a:latin typeface="Arial" panose="020B0604020202020204" pitchFamily="34" charset="0"/>
              </a:rPr>
              <a:t>Contact with (v) :</a:t>
            </a:r>
            <a:r>
              <a:rPr lang="en-US" altLang="en-US" b="1">
                <a:solidFill>
                  <a:srgbClr val="660066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4346" name="Text Box 11">
            <a:extLst>
              <a:ext uri="{FF2B5EF4-FFF2-40B4-BE49-F238E27FC236}">
                <a16:creationId xmlns:a16="http://schemas.microsoft.com/office/drawing/2014/main" id="{8A95FF65-19F1-4157-B75F-8DC295367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81000"/>
            <a:ext cx="7620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</a:rPr>
              <a:t>Unit 7. Write</a:t>
            </a:r>
          </a:p>
        </p:txBody>
      </p:sp>
      <p:sp>
        <p:nvSpPr>
          <p:cNvPr id="154637" name="Text Box 13">
            <a:extLst>
              <a:ext uri="{FF2B5EF4-FFF2-40B4-BE49-F238E27FC236}">
                <a16:creationId xmlns:a16="http://schemas.microsoft.com/office/drawing/2014/main" id="{465AF41F-4E5C-4DBF-B8F7-88C66CF98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325" y="1066800"/>
            <a:ext cx="241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>
                <a:latin typeface="Times New Roman" panose="02020603050405020304" pitchFamily="18" charset="0"/>
              </a:rPr>
              <a:t>I. Vocabulary</a:t>
            </a:r>
            <a:r>
              <a:rPr lang="en-US" altLang="en-US" b="1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" name="Text Box 13">
            <a:extLst>
              <a:ext uri="{FF2B5EF4-FFF2-40B4-BE49-F238E27FC236}">
                <a16:creationId xmlns:a16="http://schemas.microsoft.com/office/drawing/2014/main" id="{88EEF244-5335-4213-A058-7D60611AF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763963"/>
            <a:ext cx="20145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>
                <a:latin typeface="Times New Roman" panose="02020603050405020304" pitchFamily="18" charset="0"/>
              </a:rPr>
              <a:t>II.Practice</a:t>
            </a:r>
            <a:r>
              <a:rPr lang="en-US" altLang="en-US" b="1">
                <a:latin typeface="Times New Roman" panose="02020603050405020304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5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5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15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15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3" dur="2000"/>
                                        <p:tgtEl>
                                          <p:spTgt spid="15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6" grpId="0"/>
      <p:bldP spid="154627" grpId="0"/>
      <p:bldP spid="154628" grpId="0"/>
      <p:bldP spid="154629" grpId="0"/>
      <p:bldP spid="154630" grpId="0"/>
      <p:bldP spid="154631" grpId="0"/>
      <p:bldP spid="154632" grpId="0"/>
      <p:bldP spid="154633" grpId="0"/>
      <p:bldP spid="154637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1">
            <a:extLst>
              <a:ext uri="{FF2B5EF4-FFF2-40B4-BE49-F238E27FC236}">
                <a16:creationId xmlns:a16="http://schemas.microsoft.com/office/drawing/2014/main" id="{90D6FAA5-422C-4CC3-80BC-6FB911234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" y="3860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33CC"/>
                </a:solidFill>
                <a:latin typeface="Arial" panose="020B0604020202020204" pitchFamily="34" charset="0"/>
              </a:rPr>
              <a:t>1.</a:t>
            </a:r>
          </a:p>
        </p:txBody>
      </p:sp>
      <p:sp>
        <p:nvSpPr>
          <p:cNvPr id="15363" name="Text Box 12">
            <a:extLst>
              <a:ext uri="{FF2B5EF4-FFF2-40B4-BE49-F238E27FC236}">
                <a16:creationId xmlns:a16="http://schemas.microsoft.com/office/drawing/2014/main" id="{9BF8BE3E-929D-4640-A043-313D9DB73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3" y="4348163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33CC"/>
                </a:solidFill>
                <a:latin typeface="Arial" panose="020B0604020202020204" pitchFamily="34" charset="0"/>
              </a:rPr>
              <a:t>2.</a:t>
            </a:r>
          </a:p>
        </p:txBody>
      </p:sp>
      <p:sp>
        <p:nvSpPr>
          <p:cNvPr id="15364" name="Text Box 13">
            <a:extLst>
              <a:ext uri="{FF2B5EF4-FFF2-40B4-BE49-F238E27FC236}">
                <a16:creationId xmlns:a16="http://schemas.microsoft.com/office/drawing/2014/main" id="{B5CF8DFB-40B6-49E1-BB32-F1009D379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0" y="48641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33CC"/>
                </a:solidFill>
                <a:latin typeface="Arial" panose="020B0604020202020204" pitchFamily="34" charset="0"/>
              </a:rPr>
              <a:t>3.</a:t>
            </a:r>
          </a:p>
        </p:txBody>
      </p:sp>
      <p:sp>
        <p:nvSpPr>
          <p:cNvPr id="15365" name="Text Box 14">
            <a:extLst>
              <a:ext uri="{FF2B5EF4-FFF2-40B4-BE49-F238E27FC236}">
                <a16:creationId xmlns:a16="http://schemas.microsoft.com/office/drawing/2014/main" id="{964DD650-9FC6-4792-8AD6-603E2D62B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28955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33CC"/>
                </a:solidFill>
                <a:latin typeface="Arial" panose="020B0604020202020204" pitchFamily="34" charset="0"/>
              </a:rPr>
              <a:t>4.</a:t>
            </a:r>
          </a:p>
        </p:txBody>
      </p:sp>
      <p:sp>
        <p:nvSpPr>
          <p:cNvPr id="15366" name="Text Box 15">
            <a:extLst>
              <a:ext uri="{FF2B5EF4-FFF2-40B4-BE49-F238E27FC236}">
                <a16:creationId xmlns:a16="http://schemas.microsoft.com/office/drawing/2014/main" id="{8D036233-D4B8-4046-BF5E-9863A8860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0" y="5719763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33CC"/>
                </a:solidFill>
                <a:latin typeface="Arial" panose="020B0604020202020204" pitchFamily="34" charset="0"/>
              </a:rPr>
              <a:t>5.</a:t>
            </a:r>
          </a:p>
        </p:txBody>
      </p:sp>
      <p:pic>
        <p:nvPicPr>
          <p:cNvPr id="15367" name="Picture 25">
            <a:extLst>
              <a:ext uri="{FF2B5EF4-FFF2-40B4-BE49-F238E27FC236}">
                <a16:creationId xmlns:a16="http://schemas.microsoft.com/office/drawing/2014/main" id="{0FC31B66-05CC-4CC7-877F-68C09736F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22" b="26785"/>
          <a:stretch>
            <a:fillRect/>
          </a:stretch>
        </p:blipFill>
        <p:spPr bwMode="auto">
          <a:xfrm>
            <a:off x="1981200" y="457200"/>
            <a:ext cx="69342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699" name="Text Box 3">
            <a:extLst>
              <a:ext uri="{FF2B5EF4-FFF2-40B4-BE49-F238E27FC236}">
                <a16:creationId xmlns:a16="http://schemas.microsoft.com/office/drawing/2014/main" id="{5EC99A6B-0C77-4889-A843-F6AD109FE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838200"/>
            <a:ext cx="55784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baseline="30000">
                <a:solidFill>
                  <a:srgbClr val="6600CC"/>
                </a:solidFill>
                <a:latin typeface="Arial" panose="020B0604020202020204" pitchFamily="34" charset="0"/>
              </a:rPr>
              <a:t>Tran Phu Street Residents and Store Owners</a:t>
            </a:r>
          </a:p>
        </p:txBody>
      </p:sp>
      <p:sp>
        <p:nvSpPr>
          <p:cNvPr id="157700" name="Text Box 4">
            <a:extLst>
              <a:ext uri="{FF2B5EF4-FFF2-40B4-BE49-F238E27FC236}">
                <a16:creationId xmlns:a16="http://schemas.microsoft.com/office/drawing/2014/main" id="{3A4D842D-E882-4D9C-8F53-9C20343015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252538"/>
            <a:ext cx="67818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baseline="30000">
                <a:solidFill>
                  <a:srgbClr val="009900"/>
                </a:solidFill>
                <a:latin typeface="Arial" panose="020B0604020202020204" pitchFamily="34" charset="0"/>
              </a:rPr>
              <a:t>MEETING TO DISCUSS EFFECTS OF NEW MALL</a:t>
            </a:r>
          </a:p>
        </p:txBody>
      </p:sp>
      <p:sp>
        <p:nvSpPr>
          <p:cNvPr id="157701" name="Text Box 5">
            <a:extLst>
              <a:ext uri="{FF2B5EF4-FFF2-40B4-BE49-F238E27FC236}">
                <a16:creationId xmlns:a16="http://schemas.microsoft.com/office/drawing/2014/main" id="{647AD9F4-6E3F-414C-9F00-8512CAAF7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5225" y="1651000"/>
            <a:ext cx="55784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baseline="30000">
                <a:solidFill>
                  <a:srgbClr val="6600CC"/>
                </a:solidFill>
                <a:latin typeface="Arial" panose="020B0604020202020204" pitchFamily="34" charset="0"/>
              </a:rPr>
              <a:t>Date: May 20                               Time: 8.00 pm</a:t>
            </a:r>
          </a:p>
        </p:txBody>
      </p:sp>
      <p:sp>
        <p:nvSpPr>
          <p:cNvPr id="157702" name="Text Box 6">
            <a:extLst>
              <a:ext uri="{FF2B5EF4-FFF2-40B4-BE49-F238E27FC236}">
                <a16:creationId xmlns:a16="http://schemas.microsoft.com/office/drawing/2014/main" id="{2B3BFD45-F6C0-4FEA-B3D3-9D32B24A1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2525" y="2057400"/>
            <a:ext cx="60356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baseline="30000">
                <a:solidFill>
                  <a:srgbClr val="6600CC"/>
                </a:solidFill>
                <a:latin typeface="Arial" panose="020B0604020202020204" pitchFamily="34" charset="0"/>
              </a:rPr>
              <a:t>Place: Binh’s Hardware Store, 12 Hang Da Street.</a:t>
            </a:r>
          </a:p>
        </p:txBody>
      </p:sp>
      <p:sp>
        <p:nvSpPr>
          <p:cNvPr id="157703" name="Text Box 7">
            <a:extLst>
              <a:ext uri="{FF2B5EF4-FFF2-40B4-BE49-F238E27FC236}">
                <a16:creationId xmlns:a16="http://schemas.microsoft.com/office/drawing/2014/main" id="{C315EC23-564A-47AC-AC6A-5FCAB470B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9825" y="2463800"/>
            <a:ext cx="6188075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baseline="30000">
                <a:solidFill>
                  <a:srgbClr val="6600CC"/>
                </a:solidFill>
                <a:latin typeface="Arial" panose="020B0604020202020204" pitchFamily="34" charset="0"/>
              </a:rPr>
              <a:t>Please contact Pham Van Tai at the above address for more information.</a:t>
            </a:r>
          </a:p>
        </p:txBody>
      </p:sp>
      <p:sp>
        <p:nvSpPr>
          <p:cNvPr id="15373" name="Text Box 22">
            <a:extLst>
              <a:ext uri="{FF2B5EF4-FFF2-40B4-BE49-F238E27FC236}">
                <a16:creationId xmlns:a16="http://schemas.microsoft.com/office/drawing/2014/main" id="{31478C77-7199-4C70-B005-0B45E88D8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7000"/>
            <a:ext cx="563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Arial" panose="020B0604020202020204" pitchFamily="34" charset="0"/>
              </a:rPr>
              <a:t>1. Read the community notice</a:t>
            </a:r>
          </a:p>
        </p:txBody>
      </p:sp>
      <p:sp>
        <p:nvSpPr>
          <p:cNvPr id="157704" name="Text Box 8">
            <a:extLst>
              <a:ext uri="{FF2B5EF4-FFF2-40B4-BE49-F238E27FC236}">
                <a16:creationId xmlns:a16="http://schemas.microsoft.com/office/drawing/2014/main" id="{C1D2434B-21E0-4E26-9ADA-1C8441CBA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3" y="3905250"/>
            <a:ext cx="3200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Who holds the meeting? </a:t>
            </a:r>
          </a:p>
        </p:txBody>
      </p:sp>
      <p:sp>
        <p:nvSpPr>
          <p:cNvPr id="157705" name="Text Box 9">
            <a:extLst>
              <a:ext uri="{FF2B5EF4-FFF2-40B4-BE49-F238E27FC236}">
                <a16:creationId xmlns:a16="http://schemas.microsoft.com/office/drawing/2014/main" id="{1E65E54C-E2E3-4F7D-9398-20678C720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13" y="4914900"/>
            <a:ext cx="6477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What’s the date and the time of the meeting?</a:t>
            </a:r>
          </a:p>
        </p:txBody>
      </p:sp>
      <p:sp>
        <p:nvSpPr>
          <p:cNvPr id="157706" name="Text Box 10">
            <a:extLst>
              <a:ext uri="{FF2B5EF4-FFF2-40B4-BE49-F238E27FC236}">
                <a16:creationId xmlns:a16="http://schemas.microsoft.com/office/drawing/2014/main" id="{DE23EFFA-B9DF-4328-86EF-261942F92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25" y="5338763"/>
            <a:ext cx="495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Where do they hold the meeting? </a:t>
            </a:r>
          </a:p>
        </p:txBody>
      </p:sp>
      <p:sp>
        <p:nvSpPr>
          <p:cNvPr id="157712" name="Rectangle 16">
            <a:extLst>
              <a:ext uri="{FF2B5EF4-FFF2-40B4-BE49-F238E27FC236}">
                <a16:creationId xmlns:a16="http://schemas.microsoft.com/office/drawing/2014/main" id="{7F5700BF-B95A-4DF0-A357-305BD05B5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13" y="5807075"/>
            <a:ext cx="3752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Who’s the person to contact?</a:t>
            </a:r>
          </a:p>
        </p:txBody>
      </p:sp>
      <p:sp>
        <p:nvSpPr>
          <p:cNvPr id="157713" name="Text Box 17">
            <a:extLst>
              <a:ext uri="{FF2B5EF4-FFF2-40B4-BE49-F238E27FC236}">
                <a16:creationId xmlns:a16="http://schemas.microsoft.com/office/drawing/2014/main" id="{9607A236-F1D4-4969-B82A-15EA405CA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394200"/>
            <a:ext cx="495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Why do they hold the meeting?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1577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15770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mph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1577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15770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mph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57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5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77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577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/>
      <p:bldP spid="157700" grpId="0"/>
      <p:bldP spid="157701" grpId="0"/>
      <p:bldP spid="157702" grpId="0"/>
      <p:bldP spid="157703" grpId="0"/>
      <p:bldP spid="157704" grpId="0"/>
      <p:bldP spid="157705" grpId="0"/>
      <p:bldP spid="157706" grpId="0"/>
      <p:bldP spid="157712" grpId="0"/>
      <p:bldP spid="1577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7">
            <a:extLst>
              <a:ext uri="{FF2B5EF4-FFF2-40B4-BE49-F238E27FC236}">
                <a16:creationId xmlns:a16="http://schemas.microsoft.com/office/drawing/2014/main" id="{790491FF-CA3A-40E8-93A3-AB6BEE252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83" b="28572"/>
          <a:stretch>
            <a:fillRect/>
          </a:stretch>
        </p:blipFill>
        <p:spPr bwMode="auto">
          <a:xfrm>
            <a:off x="1981200" y="457200"/>
            <a:ext cx="6781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3">
            <a:extLst>
              <a:ext uri="{FF2B5EF4-FFF2-40B4-BE49-F238E27FC236}">
                <a16:creationId xmlns:a16="http://schemas.microsoft.com/office/drawing/2014/main" id="{75C7FF6C-3220-46EC-8775-C4A4231C97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749300"/>
            <a:ext cx="557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baseline="30000">
                <a:solidFill>
                  <a:srgbClr val="6600CC"/>
                </a:solidFill>
                <a:latin typeface="Arial" panose="020B0604020202020204" pitchFamily="34" charset="0"/>
              </a:rPr>
              <a:t>Tran Phu Street Residents and Store Owners</a:t>
            </a: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D5885493-96A5-47EF-8E85-1E6076A700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054100"/>
            <a:ext cx="6096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baseline="30000">
                <a:solidFill>
                  <a:srgbClr val="009900"/>
                </a:solidFill>
                <a:latin typeface="Arial" panose="020B0604020202020204" pitchFamily="34" charset="0"/>
              </a:rPr>
              <a:t>MEETING TO DISCUSS EFFECTS OF NEW MALL</a:t>
            </a:r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id="{5CCDABD3-307B-4588-8805-8625EEE2A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435100"/>
            <a:ext cx="5273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baseline="30000">
                <a:solidFill>
                  <a:srgbClr val="6600CC"/>
                </a:solidFill>
                <a:latin typeface="Arial" panose="020B0604020202020204" pitchFamily="34" charset="0"/>
              </a:rPr>
              <a:t>Date: May 20                               Time: 8.00 pm</a:t>
            </a:r>
          </a:p>
        </p:txBody>
      </p:sp>
      <p:sp>
        <p:nvSpPr>
          <p:cNvPr id="16390" name="Text Box 6">
            <a:extLst>
              <a:ext uri="{FF2B5EF4-FFF2-40B4-BE49-F238E27FC236}">
                <a16:creationId xmlns:a16="http://schemas.microsoft.com/office/drawing/2014/main" id="{87C411BF-D7B4-422E-B9CB-F7F2901F0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2525" y="1803400"/>
            <a:ext cx="6035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baseline="30000">
                <a:solidFill>
                  <a:srgbClr val="6600CC"/>
                </a:solidFill>
                <a:latin typeface="Arial" panose="020B0604020202020204" pitchFamily="34" charset="0"/>
              </a:rPr>
              <a:t>Place: Binh’s Hardware Store, 12 Hang Da Street.</a:t>
            </a:r>
          </a:p>
        </p:txBody>
      </p:sp>
      <p:sp>
        <p:nvSpPr>
          <p:cNvPr id="16391" name="Text Box 7">
            <a:extLst>
              <a:ext uri="{FF2B5EF4-FFF2-40B4-BE49-F238E27FC236}">
                <a16:creationId xmlns:a16="http://schemas.microsoft.com/office/drawing/2014/main" id="{69461968-E27B-4C34-BCAE-9DADE74D1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209800"/>
            <a:ext cx="61880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baseline="30000">
                <a:solidFill>
                  <a:srgbClr val="6600CC"/>
                </a:solidFill>
                <a:latin typeface="Arial" panose="020B0604020202020204" pitchFamily="34" charset="0"/>
              </a:rPr>
              <a:t>Please contact Pham Van Tai at the above address for more information.</a:t>
            </a:r>
          </a:p>
        </p:txBody>
      </p:sp>
      <p:sp>
        <p:nvSpPr>
          <p:cNvPr id="16392" name="Text Box 22">
            <a:extLst>
              <a:ext uri="{FF2B5EF4-FFF2-40B4-BE49-F238E27FC236}">
                <a16:creationId xmlns:a16="http://schemas.microsoft.com/office/drawing/2014/main" id="{F346526C-D7A5-4D6D-B0B7-FBD68601C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12725"/>
            <a:ext cx="563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6600"/>
                </a:solidFill>
                <a:latin typeface="Arial" panose="020B0604020202020204" pitchFamily="34" charset="0"/>
              </a:rPr>
              <a:t>1. Read the community notice</a:t>
            </a:r>
          </a:p>
        </p:txBody>
      </p:sp>
      <p:sp>
        <p:nvSpPr>
          <p:cNvPr id="45075" name="Text Box 22">
            <a:extLst>
              <a:ext uri="{FF2B5EF4-FFF2-40B4-BE49-F238E27FC236}">
                <a16:creationId xmlns:a16="http://schemas.microsoft.com/office/drawing/2014/main" id="{49EC6CF0-6199-4368-A341-6C95675CD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79725"/>
            <a:ext cx="434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6600"/>
                </a:solidFill>
                <a:latin typeface="Arial" panose="020B0604020202020204" pitchFamily="34" charset="0"/>
              </a:rPr>
              <a:t>2. Form of the community notice</a:t>
            </a:r>
          </a:p>
        </p:txBody>
      </p:sp>
      <p:pic>
        <p:nvPicPr>
          <p:cNvPr id="21513" name="Picture 9" descr="Cover">
            <a:extLst>
              <a:ext uri="{FF2B5EF4-FFF2-40B4-BE49-F238E27FC236}">
                <a16:creationId xmlns:a16="http://schemas.microsoft.com/office/drawing/2014/main" id="{452F0C96-41D3-4D6B-81D2-072E462A3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27832">
            <a:off x="1295400" y="2971800"/>
            <a:ext cx="2936875" cy="212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8" descr="Cover">
            <a:extLst>
              <a:ext uri="{FF2B5EF4-FFF2-40B4-BE49-F238E27FC236}">
                <a16:creationId xmlns:a16="http://schemas.microsoft.com/office/drawing/2014/main" id="{EA1B269B-EC8D-41D8-9C73-9F5393E80E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95800"/>
            <a:ext cx="2779713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7" descr="Cover">
            <a:extLst>
              <a:ext uri="{FF2B5EF4-FFF2-40B4-BE49-F238E27FC236}">
                <a16:creationId xmlns:a16="http://schemas.microsoft.com/office/drawing/2014/main" id="{FF4A076F-8805-4145-93CB-F82611B70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72061">
            <a:off x="4724400" y="4629150"/>
            <a:ext cx="182880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 descr="Cover">
            <a:extLst>
              <a:ext uri="{FF2B5EF4-FFF2-40B4-BE49-F238E27FC236}">
                <a16:creationId xmlns:a16="http://schemas.microsoft.com/office/drawing/2014/main" id="{20631DC6-8AC1-48BC-87A0-72134A0EF1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11"/>
          <a:stretch>
            <a:fillRect/>
          </a:stretch>
        </p:blipFill>
        <p:spPr bwMode="auto">
          <a:xfrm rot="-368563">
            <a:off x="4914900" y="4495800"/>
            <a:ext cx="2095500" cy="70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 descr="Cover">
            <a:extLst>
              <a:ext uri="{FF2B5EF4-FFF2-40B4-BE49-F238E27FC236}">
                <a16:creationId xmlns:a16="http://schemas.microsoft.com/office/drawing/2014/main" id="{9EBC1125-4B2E-44EA-B657-B885A59789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32275">
            <a:off x="3952875" y="3240088"/>
            <a:ext cx="2295525" cy="14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4" descr="Cover">
            <a:extLst>
              <a:ext uri="{FF2B5EF4-FFF2-40B4-BE49-F238E27FC236}">
                <a16:creationId xmlns:a16="http://schemas.microsoft.com/office/drawing/2014/main" id="{FADDE7D5-6A0E-44A3-AD99-C07CCEEC8C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267200"/>
            <a:ext cx="137160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82" name="Text Box 22">
            <a:extLst>
              <a:ext uri="{FF2B5EF4-FFF2-40B4-BE49-F238E27FC236}">
                <a16:creationId xmlns:a16="http://schemas.microsoft.com/office/drawing/2014/main" id="{71FDFC1B-916E-4496-9107-4A972E951956}"/>
              </a:ext>
            </a:extLst>
          </p:cNvPr>
          <p:cNvSpPr txBox="1">
            <a:spLocks noChangeArrowheads="1"/>
          </p:cNvSpPr>
          <p:nvPr/>
        </p:nvSpPr>
        <p:spPr bwMode="auto">
          <a:xfrm rot="-2733107">
            <a:off x="4676775" y="3648075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latin typeface="Arial" panose="020B0604020202020204" pitchFamily="34" charset="0"/>
              </a:rPr>
              <a:t>1. </a:t>
            </a:r>
          </a:p>
        </p:txBody>
      </p:sp>
      <p:sp>
        <p:nvSpPr>
          <p:cNvPr id="45083" name="Text Box 22">
            <a:extLst>
              <a:ext uri="{FF2B5EF4-FFF2-40B4-BE49-F238E27FC236}">
                <a16:creationId xmlns:a16="http://schemas.microsoft.com/office/drawing/2014/main" id="{7C756D96-2BD6-4FE4-94C5-7CFE3070C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5085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latin typeface="Arial" panose="020B0604020202020204" pitchFamily="34" charset="0"/>
              </a:rPr>
              <a:t>2. </a:t>
            </a:r>
          </a:p>
        </p:txBody>
      </p:sp>
      <p:sp>
        <p:nvSpPr>
          <p:cNvPr id="45086" name="Text Box 22">
            <a:extLst>
              <a:ext uri="{FF2B5EF4-FFF2-40B4-BE49-F238E27FC236}">
                <a16:creationId xmlns:a16="http://schemas.microsoft.com/office/drawing/2014/main" id="{0AD0CB70-EEC9-43BC-8177-57213EC2A0A3}"/>
              </a:ext>
            </a:extLst>
          </p:cNvPr>
          <p:cNvSpPr txBox="1">
            <a:spLocks noChangeArrowheads="1"/>
          </p:cNvSpPr>
          <p:nvPr/>
        </p:nvSpPr>
        <p:spPr bwMode="auto">
          <a:xfrm rot="2654166">
            <a:off x="4991100" y="531495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latin typeface="Arial" panose="020B0604020202020204" pitchFamily="34" charset="0"/>
              </a:rPr>
              <a:t>3. </a:t>
            </a:r>
          </a:p>
        </p:txBody>
      </p:sp>
      <p:sp>
        <p:nvSpPr>
          <p:cNvPr id="45087" name="Text Box 22">
            <a:extLst>
              <a:ext uri="{FF2B5EF4-FFF2-40B4-BE49-F238E27FC236}">
                <a16:creationId xmlns:a16="http://schemas.microsoft.com/office/drawing/2014/main" id="{D948B7E4-FA9C-415C-9084-C05665D3A881}"/>
              </a:ext>
            </a:extLst>
          </p:cNvPr>
          <p:cNvSpPr txBox="1">
            <a:spLocks noChangeArrowheads="1"/>
          </p:cNvSpPr>
          <p:nvPr/>
        </p:nvSpPr>
        <p:spPr bwMode="auto">
          <a:xfrm rot="-1940847">
            <a:off x="3276600" y="5029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latin typeface="Arial" panose="020B0604020202020204" pitchFamily="34" charset="0"/>
              </a:rPr>
              <a:t>4.</a:t>
            </a:r>
          </a:p>
        </p:txBody>
      </p:sp>
      <p:sp>
        <p:nvSpPr>
          <p:cNvPr id="45088" name="Text Box 22">
            <a:extLst>
              <a:ext uri="{FF2B5EF4-FFF2-40B4-BE49-F238E27FC236}">
                <a16:creationId xmlns:a16="http://schemas.microsoft.com/office/drawing/2014/main" id="{71A510E7-B556-4D09-A8B4-73873B9E5BA9}"/>
              </a:ext>
            </a:extLst>
          </p:cNvPr>
          <p:cNvSpPr txBox="1">
            <a:spLocks noChangeArrowheads="1"/>
          </p:cNvSpPr>
          <p:nvPr/>
        </p:nvSpPr>
        <p:spPr bwMode="auto">
          <a:xfrm rot="1836118">
            <a:off x="3403600" y="418465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latin typeface="Arial" panose="020B0604020202020204" pitchFamily="34" charset="0"/>
              </a:rPr>
              <a:t>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5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45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45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45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45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75" grpId="0"/>
      <p:bldP spid="45082" grpId="0"/>
      <p:bldP spid="45083" grpId="0"/>
      <p:bldP spid="45086" grpId="0"/>
      <p:bldP spid="45087" grpId="0"/>
      <p:bldP spid="450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3">
            <a:extLst>
              <a:ext uri="{FF2B5EF4-FFF2-40B4-BE49-F238E27FC236}">
                <a16:creationId xmlns:a16="http://schemas.microsoft.com/office/drawing/2014/main" id="{98455E64-B0F5-42C5-B1AC-B65620EF6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90600"/>
            <a:ext cx="8686800" cy="14128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100" b="1">
                <a:solidFill>
                  <a:srgbClr val="0000FF"/>
                </a:solidFill>
                <a:latin typeface="Arial" panose="020B0604020202020204" pitchFamily="34" charset="0"/>
              </a:rPr>
              <a:t>The school English Speaking Club is going to hold a speaking contest to celebrate the Teachers’ Day. The contest will be at the Hall 204, Building G, from 7.30 pm to 10 pm on November 15</a:t>
            </a:r>
            <a:r>
              <a:rPr lang="en-US" altLang="en-US" sz="2100" b="1" baseline="30000">
                <a:solidFill>
                  <a:srgbClr val="0000FF"/>
                </a:solidFill>
                <a:latin typeface="Arial" panose="020B0604020202020204" pitchFamily="34" charset="0"/>
              </a:rPr>
              <a:t>th</a:t>
            </a:r>
            <a:r>
              <a:rPr lang="en-US" altLang="en-US" sz="2100" b="1">
                <a:solidFill>
                  <a:srgbClr val="0000FF"/>
                </a:solidFill>
                <a:latin typeface="Arial" panose="020B0604020202020204" pitchFamily="34" charset="0"/>
              </a:rPr>
              <a:t>. The person to contact is Tran Thi Thu Hang of class 8H.</a:t>
            </a:r>
          </a:p>
        </p:txBody>
      </p:sp>
      <p:sp>
        <p:nvSpPr>
          <p:cNvPr id="17411" name="Text Box 5">
            <a:extLst>
              <a:ext uri="{FF2B5EF4-FFF2-40B4-BE49-F238E27FC236}">
                <a16:creationId xmlns:a16="http://schemas.microsoft.com/office/drawing/2014/main" id="{72DF4743-5F37-45CB-A2BD-5BC708889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810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3. Write the notice</a:t>
            </a:r>
          </a:p>
        </p:txBody>
      </p:sp>
      <p:sp>
        <p:nvSpPr>
          <p:cNvPr id="26637" name="Line 13">
            <a:extLst>
              <a:ext uri="{FF2B5EF4-FFF2-40B4-BE49-F238E27FC236}">
                <a16:creationId xmlns:a16="http://schemas.microsoft.com/office/drawing/2014/main" id="{20355310-570E-4EE6-8ACA-E7085C9D09E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371600"/>
            <a:ext cx="457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57704" name="Text Box 8">
            <a:extLst>
              <a:ext uri="{FF2B5EF4-FFF2-40B4-BE49-F238E27FC236}">
                <a16:creationId xmlns:a16="http://schemas.microsoft.com/office/drawing/2014/main" id="{22C9D783-35FE-4DCF-BB37-BC6F80AC0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63" y="3276600"/>
            <a:ext cx="2019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00FF"/>
                </a:solidFill>
                <a:latin typeface="Arial" panose="020B0604020202020204" pitchFamily="34" charset="0"/>
              </a:rPr>
              <a:t>1. The holder</a:t>
            </a:r>
          </a:p>
        </p:txBody>
      </p:sp>
      <p:sp>
        <p:nvSpPr>
          <p:cNvPr id="157706" name="Text Box 10">
            <a:extLst>
              <a:ext uri="{FF2B5EF4-FFF2-40B4-BE49-F238E27FC236}">
                <a16:creationId xmlns:a16="http://schemas.microsoft.com/office/drawing/2014/main" id="{6C0B987D-47EC-4E5B-86B2-ADD64CADE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705350"/>
            <a:ext cx="15509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00FF"/>
                </a:solidFill>
                <a:latin typeface="Arial" panose="020B0604020202020204" pitchFamily="34" charset="0"/>
              </a:rPr>
              <a:t>4. The place</a:t>
            </a:r>
          </a:p>
        </p:txBody>
      </p:sp>
      <p:sp>
        <p:nvSpPr>
          <p:cNvPr id="157712" name="Rectangle 16">
            <a:extLst>
              <a:ext uri="{FF2B5EF4-FFF2-40B4-BE49-F238E27FC236}">
                <a16:creationId xmlns:a16="http://schemas.microsoft.com/office/drawing/2014/main" id="{42854A7E-D708-40EF-A321-59494EF69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5178425"/>
            <a:ext cx="26050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FF"/>
                </a:solidFill>
                <a:latin typeface="Arial" panose="020B0604020202020204" pitchFamily="34" charset="0"/>
              </a:rPr>
              <a:t>5. The person to contact</a:t>
            </a:r>
          </a:p>
        </p:txBody>
      </p:sp>
      <p:sp>
        <p:nvSpPr>
          <p:cNvPr id="157713" name="Text Box 17">
            <a:extLst>
              <a:ext uri="{FF2B5EF4-FFF2-40B4-BE49-F238E27FC236}">
                <a16:creationId xmlns:a16="http://schemas.microsoft.com/office/drawing/2014/main" id="{66C5BBE0-5C77-451C-ADDB-8743DE029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765550"/>
            <a:ext cx="1889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00FF"/>
                </a:solidFill>
                <a:latin typeface="Arial" panose="020B0604020202020204" pitchFamily="34" charset="0"/>
              </a:rPr>
              <a:t>2. The content</a:t>
            </a:r>
          </a:p>
        </p:txBody>
      </p:sp>
      <p:sp>
        <p:nvSpPr>
          <p:cNvPr id="157705" name="Text Box 9">
            <a:extLst>
              <a:ext uri="{FF2B5EF4-FFF2-40B4-BE49-F238E27FC236}">
                <a16:creationId xmlns:a16="http://schemas.microsoft.com/office/drawing/2014/main" id="{B6A6C4FB-A7DD-408F-BC0D-99EA0D518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13" y="4248150"/>
            <a:ext cx="23510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00FF"/>
                </a:solidFill>
                <a:latin typeface="Arial" panose="020B0604020202020204" pitchFamily="34" charset="0"/>
              </a:rPr>
              <a:t>3. The date and time</a:t>
            </a:r>
          </a:p>
        </p:txBody>
      </p:sp>
      <p:sp>
        <p:nvSpPr>
          <p:cNvPr id="26643" name="Line 19">
            <a:extLst>
              <a:ext uri="{FF2B5EF4-FFF2-40B4-BE49-F238E27FC236}">
                <a16:creationId xmlns:a16="http://schemas.microsoft.com/office/drawing/2014/main" id="{8240141B-B866-48E0-9677-C95EF12D965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1371600"/>
            <a:ext cx="2057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6644" name="Line 20">
            <a:extLst>
              <a:ext uri="{FF2B5EF4-FFF2-40B4-BE49-F238E27FC236}">
                <a16:creationId xmlns:a16="http://schemas.microsoft.com/office/drawing/2014/main" id="{F4B7E3F9-D4AE-4160-B129-3286EBA834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676400"/>
            <a:ext cx="48768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6645" name="Line 21">
            <a:extLst>
              <a:ext uri="{FF2B5EF4-FFF2-40B4-BE49-F238E27FC236}">
                <a16:creationId xmlns:a16="http://schemas.microsoft.com/office/drawing/2014/main" id="{793B5A20-84F2-42A5-8A7B-6B554BF78AE7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0" y="1981200"/>
            <a:ext cx="1752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6646" name="Line 22">
            <a:extLst>
              <a:ext uri="{FF2B5EF4-FFF2-40B4-BE49-F238E27FC236}">
                <a16:creationId xmlns:a16="http://schemas.microsoft.com/office/drawing/2014/main" id="{6A30693E-18BA-44EB-A7C7-72EF4708B0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1981200"/>
            <a:ext cx="2743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6647" name="Line 23">
            <a:extLst>
              <a:ext uri="{FF2B5EF4-FFF2-40B4-BE49-F238E27FC236}">
                <a16:creationId xmlns:a16="http://schemas.microsoft.com/office/drawing/2014/main" id="{A97336E2-938B-411B-8E98-A65DF0DF3C5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981200"/>
            <a:ext cx="2438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6650" name="Line 26">
            <a:extLst>
              <a:ext uri="{FF2B5EF4-FFF2-40B4-BE49-F238E27FC236}">
                <a16:creationId xmlns:a16="http://schemas.microsoft.com/office/drawing/2014/main" id="{ED553F06-DC85-4511-8F8C-A6EED4A70AE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63700" y="2324100"/>
            <a:ext cx="5105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pic>
        <p:nvPicPr>
          <p:cNvPr id="17424" name="Picture 27">
            <a:extLst>
              <a:ext uri="{FF2B5EF4-FFF2-40B4-BE49-F238E27FC236}">
                <a16:creationId xmlns:a16="http://schemas.microsoft.com/office/drawing/2014/main" id="{C23DAEFD-5D0A-44CF-B7B3-9ABD25651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22" b="26785"/>
          <a:stretch>
            <a:fillRect/>
          </a:stretch>
        </p:blipFill>
        <p:spPr bwMode="auto">
          <a:xfrm>
            <a:off x="2667000" y="2743200"/>
            <a:ext cx="64008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9758" name="Text Box 14">
            <a:extLst>
              <a:ext uri="{FF2B5EF4-FFF2-40B4-BE49-F238E27FC236}">
                <a16:creationId xmlns:a16="http://schemas.microsoft.com/office/drawing/2014/main" id="{90580FD1-92B8-4B2B-98D5-86341122D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100" y="3667125"/>
            <a:ext cx="548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700" b="1">
                <a:solidFill>
                  <a:srgbClr val="FF0000"/>
                </a:solidFill>
                <a:latin typeface="Arial" panose="020B0604020202020204" pitchFamily="34" charset="0"/>
              </a:rPr>
              <a:t>HOLDING A SPEAKING CONTEST TO CELEBRATE THE TEACHERS’ DAY</a:t>
            </a:r>
            <a:endParaRPr lang="en-US" altLang="en-US" sz="17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59759" name="Text Box 15">
            <a:extLst>
              <a:ext uri="{FF2B5EF4-FFF2-40B4-BE49-F238E27FC236}">
                <a16:creationId xmlns:a16="http://schemas.microsoft.com/office/drawing/2014/main" id="{85176581-C846-4FFF-A141-55B44B727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124200"/>
            <a:ext cx="4298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8000"/>
                </a:solidFill>
                <a:latin typeface="Arial" panose="020B0604020202020204" pitchFamily="34" charset="0"/>
              </a:rPr>
              <a:t>The School English Speaking Club.</a:t>
            </a:r>
          </a:p>
        </p:txBody>
      </p:sp>
      <p:sp>
        <p:nvSpPr>
          <p:cNvPr id="159760" name="Text Box 16">
            <a:extLst>
              <a:ext uri="{FF2B5EF4-FFF2-40B4-BE49-F238E27FC236}">
                <a16:creationId xmlns:a16="http://schemas.microsoft.com/office/drawing/2014/main" id="{10606C73-1474-4A0C-A91F-DE1193C32B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387850"/>
            <a:ext cx="5526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00FF"/>
                </a:solidFill>
                <a:latin typeface="Arial" panose="020B0604020202020204" pitchFamily="34" charset="0"/>
              </a:rPr>
              <a:t>Date: November 15</a:t>
            </a:r>
            <a:r>
              <a:rPr lang="en-US" altLang="en-US" sz="1600" b="1" baseline="30000">
                <a:solidFill>
                  <a:srgbClr val="0000FF"/>
                </a:solidFill>
                <a:latin typeface="Arial" panose="020B0604020202020204" pitchFamily="34" charset="0"/>
              </a:rPr>
              <a:t>th</a:t>
            </a:r>
            <a:r>
              <a:rPr lang="en-US" altLang="en-US" sz="1600" b="1">
                <a:solidFill>
                  <a:srgbClr val="0000FF"/>
                </a:solidFill>
                <a:latin typeface="Arial" panose="020B0604020202020204" pitchFamily="34" charset="0"/>
              </a:rPr>
              <a:t>       Time: from 7.30 pm to 10 pm.</a:t>
            </a:r>
          </a:p>
        </p:txBody>
      </p:sp>
      <p:sp>
        <p:nvSpPr>
          <p:cNvPr id="159761" name="Text Box 17">
            <a:extLst>
              <a:ext uri="{FF2B5EF4-FFF2-40B4-BE49-F238E27FC236}">
                <a16:creationId xmlns:a16="http://schemas.microsoft.com/office/drawing/2014/main" id="{7D5DBE1B-0E06-486A-9F56-F29FBD619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775200"/>
            <a:ext cx="2971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00FF"/>
                </a:solidFill>
                <a:latin typeface="Arial" panose="020B0604020202020204" pitchFamily="34" charset="0"/>
              </a:rPr>
              <a:t>Place: Hall 204, Building G</a:t>
            </a:r>
          </a:p>
        </p:txBody>
      </p:sp>
      <p:sp>
        <p:nvSpPr>
          <p:cNvPr id="159762" name="Text Box 18">
            <a:extLst>
              <a:ext uri="{FF2B5EF4-FFF2-40B4-BE49-F238E27FC236}">
                <a16:creationId xmlns:a16="http://schemas.microsoft.com/office/drawing/2014/main" id="{32F3D720-9285-4D85-A6DC-45EB76141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189538"/>
            <a:ext cx="5334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00FF"/>
                </a:solidFill>
                <a:latin typeface="Arial" panose="020B0604020202020204" pitchFamily="34" charset="0"/>
              </a:rPr>
              <a:t>Please contact Tran Thi Thu Hang of class 8H at the above address for more information.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57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5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77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577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9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9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5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59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59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59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59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159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5" dur="500"/>
                                        <p:tgtEl>
                                          <p:spTgt spid="159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animBg="1"/>
      <p:bldP spid="157704" grpId="0"/>
      <p:bldP spid="157712" grpId="0"/>
      <p:bldP spid="157713" grpId="0"/>
      <p:bldP spid="157705" grpId="0"/>
      <p:bldP spid="159758" grpId="0"/>
      <p:bldP spid="159759" grpId="0"/>
      <p:bldP spid="159761" grpId="0"/>
      <p:bldP spid="1597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scrapbook.momsbreak.com/School/SchoolHouseFreamRedYellowRoof.jpg">
            <a:extLst>
              <a:ext uri="{FF2B5EF4-FFF2-40B4-BE49-F238E27FC236}">
                <a16:creationId xmlns:a16="http://schemas.microsoft.com/office/drawing/2014/main" id="{3A26F524-90A1-4A01-AB2F-999CC3C8C97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609600" y="0"/>
            <a:ext cx="10744200" cy="6858000"/>
          </a:xfrm>
          <a:noFill/>
        </p:spPr>
      </p:pic>
      <p:sp>
        <p:nvSpPr>
          <p:cNvPr id="18435" name="WordArt 4">
            <a:extLst>
              <a:ext uri="{FF2B5EF4-FFF2-40B4-BE49-F238E27FC236}">
                <a16:creationId xmlns:a16="http://schemas.microsoft.com/office/drawing/2014/main" id="{AAC5995C-B0B4-4D99-BC7E-A4D2E92EDAB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71800" y="1143000"/>
            <a:ext cx="3048000" cy="12954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50000"/>
              </a:avLst>
            </a:prstTxWarp>
          </a:bodyPr>
          <a:lstStyle/>
          <a:p>
            <a:r>
              <a:rPr lang="en-SG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</a:rPr>
              <a:t>HOMEWORK</a:t>
            </a:r>
          </a:p>
        </p:txBody>
      </p:sp>
      <p:sp>
        <p:nvSpPr>
          <p:cNvPr id="30725" name="Rectangle 5" descr="Papyrus">
            <a:extLst>
              <a:ext uri="{FF2B5EF4-FFF2-40B4-BE49-F238E27FC236}">
                <a16:creationId xmlns:a16="http://schemas.microsoft.com/office/drawing/2014/main" id="{26C8BA28-20F1-40B6-94BC-5D5737827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667000"/>
            <a:ext cx="65532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2800" b="1">
                <a:solidFill>
                  <a:srgbClr val="B5031C"/>
                </a:solidFill>
                <a:latin typeface=".VnArial" panose="020B7200000000000000" pitchFamily="34" charset="0"/>
              </a:rPr>
              <a:t>Learn the new words by heart.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B5031C"/>
                </a:solidFill>
                <a:latin typeface=".VnArial" panose="020B7200000000000000" pitchFamily="34" charset="0"/>
              </a:rPr>
              <a:t>2. Complete exercises.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B5031C"/>
                </a:solidFill>
                <a:latin typeface=".VnArial" panose="020B7200000000000000" pitchFamily="34" charset="0"/>
              </a:rPr>
              <a:t>3. Prepare: Language focus.</a:t>
            </a: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1973</TotalTime>
  <Words>370</Words>
  <Application>Microsoft Office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.VnArial</vt:lpstr>
      <vt:lpstr>Arial</vt:lpstr>
      <vt:lpstr>Calibri</vt:lpstr>
      <vt:lpstr>.VnTime</vt:lpstr>
      <vt:lpstr>Wingdings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Mr Vuong</cp:lastModifiedBy>
  <cp:revision>253</cp:revision>
  <dcterms:created xsi:type="dcterms:W3CDTF">2007-12-01T12:47:03Z</dcterms:created>
  <dcterms:modified xsi:type="dcterms:W3CDTF">2022-08-01T04:17:57Z</dcterms:modified>
</cp:coreProperties>
</file>