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1"/>
  </p:notesMasterIdLst>
  <p:sldIdLst>
    <p:sldId id="284" r:id="rId2"/>
    <p:sldId id="285" r:id="rId3"/>
    <p:sldId id="257" r:id="rId4"/>
    <p:sldId id="272" r:id="rId5"/>
    <p:sldId id="275" r:id="rId6"/>
    <p:sldId id="276" r:id="rId7"/>
    <p:sldId id="271" r:id="rId8"/>
    <p:sldId id="277" r:id="rId9"/>
    <p:sldId id="278" r:id="rId10"/>
    <p:sldId id="261" r:id="rId11"/>
    <p:sldId id="262" r:id="rId12"/>
    <p:sldId id="283" r:id="rId13"/>
    <p:sldId id="263" r:id="rId14"/>
    <p:sldId id="280" r:id="rId15"/>
    <p:sldId id="264" r:id="rId16"/>
    <p:sldId id="281" r:id="rId17"/>
    <p:sldId id="265" r:id="rId18"/>
    <p:sldId id="282" r:id="rId19"/>
    <p:sldId id="266"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00"/>
    <a:srgbClr val="0000FF"/>
    <a:srgbClr val="0066FF"/>
    <a:srgbClr val="240561"/>
    <a:srgbClr val="FFFF00"/>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en-US"/>
          </a:p>
        </p:txBody>
      </p:sp>
      <p:sp>
        <p:nvSpPr>
          <p:cNvPr id="92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en-US"/>
          </a:p>
        </p:txBody>
      </p:sp>
      <p:sp>
        <p:nvSpPr>
          <p:cNvPr id="2253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F1C373F-28DC-43B3-A0BB-C20C0CC48A3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48F6D02-CF12-46C7-B54F-CEE4F062D253}" type="slidenum">
              <a:rPr lang="en-US" altLang="en-US"/>
              <a:pPr eaLnBrk="1" hangingPunct="1">
                <a:spcBef>
                  <a:spcPct val="0"/>
                </a:spcBef>
              </a:pPr>
              <a:t>2</a:t>
            </a:fld>
            <a:endParaRPr lang="en-US" altLang="en-US"/>
          </a:p>
        </p:txBody>
      </p:sp>
      <p:sp>
        <p:nvSpPr>
          <p:cNvPr id="23555" name="Rectangle 2"/>
          <p:cNvSpPr>
            <a:spLocks noRo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Divide the class into 2 teams</a:t>
            </a:r>
          </a:p>
          <a:p>
            <a:pPr eaLnBrk="1" hangingPunct="1"/>
            <a:r>
              <a:rPr lang="en-US" altLang="en-US" smtClean="0">
                <a:latin typeface="Arial" panose="020B0604020202020204" pitchFamily="34" charset="0"/>
              </a:rPr>
              <a:t>Faster with more correct words wins the games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38" name="Rectangle 2"/>
          <p:cNvSpPr>
            <a:spLocks noGrp="1" noChangeArrowheads="1"/>
          </p:cNvSpPr>
          <p:nvPr>
            <p:ph type="ctrTitle"/>
          </p:nvPr>
        </p:nvSpPr>
        <p:spPr>
          <a:xfrm>
            <a:off x="914400" y="1524000"/>
            <a:ext cx="7623175" cy="1752600"/>
          </a:xfrm>
        </p:spPr>
        <p:txBody>
          <a:bodyPr/>
          <a:lstStyle>
            <a:lvl1pPr>
              <a:defRPr sz="5000"/>
            </a:lvl1pPr>
          </a:lstStyle>
          <a:p>
            <a:pPr lvl="0"/>
            <a:r>
              <a:rPr lang="en-US" altLang="en-US" noProof="0" smtClean="0"/>
              <a:t>Click to edit Master title style</a:t>
            </a:r>
          </a:p>
        </p:txBody>
      </p:sp>
      <p:sp>
        <p:nvSpPr>
          <p:cNvPr id="3993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pPr lvl="0"/>
            <a:r>
              <a:rPr lang="en-US" altLang="en-US" noProof="0" smtClean="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vl1pPr>
          </a:lstStyle>
          <a:p>
            <a:fld id="{159051F9-2B8B-4AF8-819A-E9570A01B037}" type="slidenum">
              <a:rPr lang="en-US" altLang="en-US"/>
              <a:pPr/>
              <a:t>‹#›</a:t>
            </a:fld>
            <a:endParaRPr lang="en-US" altLang="en-US"/>
          </a:p>
        </p:txBody>
      </p:sp>
    </p:spTree>
    <p:extLst>
      <p:ext uri="{BB962C8B-B14F-4D97-AF65-F5344CB8AC3E}">
        <p14:creationId xmlns:p14="http://schemas.microsoft.com/office/powerpoint/2010/main" val="186972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AFAA841-6EE0-410F-9FF0-E5991A1C107C}" type="slidenum">
              <a:rPr lang="en-US" altLang="en-US"/>
              <a:pPr/>
              <a:t>‹#›</a:t>
            </a:fld>
            <a:endParaRPr lang="en-US" altLang="en-US"/>
          </a:p>
        </p:txBody>
      </p:sp>
    </p:spTree>
    <p:extLst>
      <p:ext uri="{BB962C8B-B14F-4D97-AF65-F5344CB8AC3E}">
        <p14:creationId xmlns:p14="http://schemas.microsoft.com/office/powerpoint/2010/main" val="2739399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69A5A16-692F-472E-9CD2-94B57E28A080}" type="slidenum">
              <a:rPr lang="en-US" altLang="en-US"/>
              <a:pPr/>
              <a:t>‹#›</a:t>
            </a:fld>
            <a:endParaRPr lang="en-US" altLang="en-US"/>
          </a:p>
        </p:txBody>
      </p:sp>
    </p:spTree>
    <p:extLst>
      <p:ext uri="{BB962C8B-B14F-4D97-AF65-F5344CB8AC3E}">
        <p14:creationId xmlns:p14="http://schemas.microsoft.com/office/powerpoint/2010/main" val="4045899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A1E6BE0-2D0F-4BD8-970A-5E5F58C1301C}" type="slidenum">
              <a:rPr lang="en-US" altLang="en-US"/>
              <a:pPr/>
              <a:t>‹#›</a:t>
            </a:fld>
            <a:endParaRPr lang="en-US" altLang="en-US"/>
          </a:p>
        </p:txBody>
      </p:sp>
    </p:spTree>
    <p:extLst>
      <p:ext uri="{BB962C8B-B14F-4D97-AF65-F5344CB8AC3E}">
        <p14:creationId xmlns:p14="http://schemas.microsoft.com/office/powerpoint/2010/main" val="563924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A4883B0-1AC5-4BFC-B36D-B86E341B1A5E}" type="slidenum">
              <a:rPr lang="en-US" altLang="en-US"/>
              <a:pPr/>
              <a:t>‹#›</a:t>
            </a:fld>
            <a:endParaRPr lang="en-US" altLang="en-US"/>
          </a:p>
        </p:txBody>
      </p:sp>
    </p:spTree>
    <p:extLst>
      <p:ext uri="{BB962C8B-B14F-4D97-AF65-F5344CB8AC3E}">
        <p14:creationId xmlns:p14="http://schemas.microsoft.com/office/powerpoint/2010/main" val="2629380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A182CA0-1516-4DB0-9883-972E544BB42D}" type="slidenum">
              <a:rPr lang="en-US" altLang="en-US"/>
              <a:pPr/>
              <a:t>‹#›</a:t>
            </a:fld>
            <a:endParaRPr lang="en-US" altLang="en-US"/>
          </a:p>
        </p:txBody>
      </p:sp>
    </p:spTree>
    <p:extLst>
      <p:ext uri="{BB962C8B-B14F-4D97-AF65-F5344CB8AC3E}">
        <p14:creationId xmlns:p14="http://schemas.microsoft.com/office/powerpoint/2010/main" val="779169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B1E9109-0C3B-451A-B97E-C8E6A8FAF2ED}" type="slidenum">
              <a:rPr lang="en-US" altLang="en-US"/>
              <a:pPr/>
              <a:t>‹#›</a:t>
            </a:fld>
            <a:endParaRPr lang="en-US" altLang="en-US"/>
          </a:p>
        </p:txBody>
      </p:sp>
    </p:spTree>
    <p:extLst>
      <p:ext uri="{BB962C8B-B14F-4D97-AF65-F5344CB8AC3E}">
        <p14:creationId xmlns:p14="http://schemas.microsoft.com/office/powerpoint/2010/main" val="131951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E1AF1391-4D93-4174-A8C8-5AFFBAD65238}" type="slidenum">
              <a:rPr lang="en-US" altLang="en-US"/>
              <a:pPr/>
              <a:t>‹#›</a:t>
            </a:fld>
            <a:endParaRPr lang="en-US" altLang="en-US"/>
          </a:p>
        </p:txBody>
      </p:sp>
    </p:spTree>
    <p:extLst>
      <p:ext uri="{BB962C8B-B14F-4D97-AF65-F5344CB8AC3E}">
        <p14:creationId xmlns:p14="http://schemas.microsoft.com/office/powerpoint/2010/main" val="2160876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2D05EDBC-A63C-4279-9E01-F7BA0DB0887D}" type="slidenum">
              <a:rPr lang="en-US" altLang="en-US"/>
              <a:pPr/>
              <a:t>‹#›</a:t>
            </a:fld>
            <a:endParaRPr lang="en-US" altLang="en-US"/>
          </a:p>
        </p:txBody>
      </p:sp>
    </p:spTree>
    <p:extLst>
      <p:ext uri="{BB962C8B-B14F-4D97-AF65-F5344CB8AC3E}">
        <p14:creationId xmlns:p14="http://schemas.microsoft.com/office/powerpoint/2010/main" val="3072046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3E068CE-AE67-45B9-9CF6-0708A3AD1A60}" type="slidenum">
              <a:rPr lang="en-US" altLang="en-US"/>
              <a:pPr/>
              <a:t>‹#›</a:t>
            </a:fld>
            <a:endParaRPr lang="en-US" altLang="en-US"/>
          </a:p>
        </p:txBody>
      </p:sp>
    </p:spTree>
    <p:extLst>
      <p:ext uri="{BB962C8B-B14F-4D97-AF65-F5344CB8AC3E}">
        <p14:creationId xmlns:p14="http://schemas.microsoft.com/office/powerpoint/2010/main" val="3395064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AFB40CC-EFCC-4A30-BBE8-811E1E154750}" type="slidenum">
              <a:rPr lang="en-US" altLang="en-US"/>
              <a:pPr/>
              <a:t>‹#›</a:t>
            </a:fld>
            <a:endParaRPr lang="en-US" altLang="en-US"/>
          </a:p>
        </p:txBody>
      </p:sp>
    </p:spTree>
    <p:extLst>
      <p:ext uri="{BB962C8B-B14F-4D97-AF65-F5344CB8AC3E}">
        <p14:creationId xmlns:p14="http://schemas.microsoft.com/office/powerpoint/2010/main" val="2222229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8916"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a:defRPr/>
            </a:pPr>
            <a:endParaRPr lang="en-US" altLang="en-US"/>
          </a:p>
        </p:txBody>
      </p:sp>
      <p:sp>
        <p:nvSpPr>
          <p:cNvPr id="3891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a:defRPr/>
            </a:pPr>
            <a:endParaRPr lang="en-US" altLang="en-US"/>
          </a:p>
        </p:txBody>
      </p:sp>
      <p:sp>
        <p:nvSpPr>
          <p:cNvPr id="38918"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Garamond" panose="02020404030301010803" pitchFamily="18" charset="0"/>
              </a:defRPr>
            </a:lvl1pPr>
          </a:lstStyle>
          <a:p>
            <a:fld id="{3F2119E2-3EC9-4AA2-877F-1C06734C3E66}" type="slidenum">
              <a:rPr lang="en-US" altLang="en-US"/>
              <a:pPr/>
              <a:t>‹#›</a:t>
            </a:fld>
            <a:endParaRPr lang="en-US" altLang="en-US"/>
          </a:p>
        </p:txBody>
      </p:sp>
      <p:sp>
        <p:nvSpPr>
          <p:cNvPr id="1031"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10"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slideLayout" Target="../slideLayouts/slideLayout2.xml"/><Relationship Id="rId4" Type="http://schemas.openxmlformats.org/officeDocument/2006/relationships/hyperlink" Target="../Users/Admin/Downloads/vocabulay_st.ht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11" descr="20150513_1634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2" descr="blumen-pflanzen14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572000"/>
            <a:ext cx="2057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3" descr="blumen-pflanzen14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724400"/>
            <a:ext cx="1981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2" descr="thank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8" name="WordArt 18" descr="hoa4"/>
          <p:cNvSpPr>
            <a:spLocks noChangeArrowheads="1" noChangeShapeType="1" noTextEdit="1"/>
          </p:cNvSpPr>
          <p:nvPr/>
        </p:nvSpPr>
        <p:spPr bwMode="auto">
          <a:xfrm>
            <a:off x="2280138" y="4572000"/>
            <a:ext cx="4495800" cy="1143000"/>
          </a:xfrm>
          <a:prstGeom prst="rect">
            <a:avLst/>
          </a:prstGeom>
          <a:solidFill>
            <a:srgbClr val="FFFF00"/>
          </a:solidFill>
          <a:scene3d>
            <a:camera prst="perspectiveHeroicExtremeRightFacing"/>
            <a:lightRig rig="threePt" dir="t"/>
          </a:scene3d>
        </p:spPr>
        <p:txBody>
          <a:bodyPr wrap="none" fromWordArt="1">
            <a:prstTxWarp prst="textPlain">
              <a:avLst>
                <a:gd name="adj" fmla="val 50000"/>
              </a:avLst>
            </a:prstTxWarp>
          </a:bodyPr>
          <a:lstStyle/>
          <a:p>
            <a:pPr algn="ctr">
              <a:defRPr/>
            </a:pPr>
            <a:r>
              <a:rPr lang="en-US" sz="3600" b="1" i="1" kern="10" dirty="0">
                <a:ln w="9525">
                  <a:solidFill>
                    <a:srgbClr val="FF6600"/>
                  </a:solidFill>
                  <a:round/>
                  <a:headEnd/>
                  <a:tailEnd/>
                </a:ln>
                <a:blipFill dpi="0" rotWithShape="1">
                  <a:blip r:embed="rId5"/>
                  <a:srcRect/>
                  <a:stretch>
                    <a:fillRect/>
                  </a:stretch>
                </a:blipFill>
                <a:effectLst>
                  <a:outerShdw dist="35921" dir="2700000" algn="ctr" rotWithShape="0">
                    <a:srgbClr val="808080">
                      <a:alpha val="79999"/>
                    </a:srgbClr>
                  </a:outerShdw>
                </a:effectLst>
                <a:latin typeface="Arial Black"/>
                <a:cs typeface="Arial" pitchFamily="34" charset="0"/>
              </a:rPr>
              <a:t>ENGLISH 8</a:t>
            </a:r>
          </a:p>
        </p:txBody>
      </p:sp>
      <p:sp>
        <p:nvSpPr>
          <p:cNvPr id="10" name="Subtitle 2">
            <a:extLst/>
          </p:cNvPr>
          <p:cNvSpPr txBox="1">
            <a:spLocks/>
          </p:cNvSpPr>
          <p:nvPr/>
        </p:nvSpPr>
        <p:spPr>
          <a:xfrm>
            <a:off x="1235075" y="1028700"/>
            <a:ext cx="6172200" cy="5715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en-US" sz="3000" b="1" dirty="0" smtClean="0">
                <a:solidFill>
                  <a:srgbClr val="FF0000"/>
                </a:solidFill>
                <a:effectLst>
                  <a:outerShdw blurRad="38100" dist="38100" dir="2700000" algn="tl">
                    <a:srgbClr val="000000">
                      <a:alpha val="43137"/>
                    </a:srgbClr>
                  </a:outerShdw>
                </a:effectLst>
              </a:rPr>
              <a:t>BINH KHANH SECONDARY SCHOOL</a:t>
            </a:r>
            <a:endParaRPr lang="en-SG" sz="3000" b="1" dirty="0">
              <a:solidFill>
                <a:srgbClr val="FF0000"/>
              </a:solidFill>
              <a:effectLst>
                <a:outerShdw blurRad="38100" dist="38100" dir="2700000" algn="tl">
                  <a:srgbClr val="000000">
                    <a:alpha val="43137"/>
                  </a:srgbClr>
                </a:outerShdw>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92178"/>
                                        </p:tgtEl>
                                        <p:attrNameLst>
                                          <p:attrName>style.visibility</p:attrName>
                                        </p:attrNameLst>
                                      </p:cBhvr>
                                      <p:to>
                                        <p:strVal val="visible"/>
                                      </p:to>
                                    </p:set>
                                    <p:anim calcmode="lin" valueType="num">
                                      <p:cBhvr>
                                        <p:cTn id="7" dur="500" fill="hold"/>
                                        <p:tgtEl>
                                          <p:spTgt spid="92178"/>
                                        </p:tgtEl>
                                        <p:attrNameLst>
                                          <p:attrName>ppt_w</p:attrName>
                                        </p:attrNameLst>
                                      </p:cBhvr>
                                      <p:tavLst>
                                        <p:tav tm="0">
                                          <p:val>
                                            <p:strVal val="#ppt_w*0.70"/>
                                          </p:val>
                                        </p:tav>
                                        <p:tav tm="100000">
                                          <p:val>
                                            <p:strVal val="#ppt_w"/>
                                          </p:val>
                                        </p:tav>
                                      </p:tavLst>
                                    </p:anim>
                                    <p:anim calcmode="lin" valueType="num">
                                      <p:cBhvr>
                                        <p:cTn id="8" dur="500" fill="hold"/>
                                        <p:tgtEl>
                                          <p:spTgt spid="92178"/>
                                        </p:tgtEl>
                                        <p:attrNameLst>
                                          <p:attrName>ppt_h</p:attrName>
                                        </p:attrNameLst>
                                      </p:cBhvr>
                                      <p:tavLst>
                                        <p:tav tm="0">
                                          <p:val>
                                            <p:strVal val="#ppt_h"/>
                                          </p:val>
                                        </p:tav>
                                        <p:tav tm="100000">
                                          <p:val>
                                            <p:strVal val="#ppt_h"/>
                                          </p:val>
                                        </p:tav>
                                      </p:tavLst>
                                    </p:anim>
                                    <p:animEffect transition="in" filter="fade">
                                      <p:cBhvr>
                                        <p:cTn id="9" dur="500"/>
                                        <p:tgtEl>
                                          <p:spTgt spid="92178"/>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2000"/>
                                        <p:tgtEl>
                                          <p:spTgt spid="10">
                                            <p:txEl>
                                              <p:pRg st="0" end="0"/>
                                            </p:txEl>
                                          </p:spTgt>
                                        </p:tgtEl>
                                      </p:cBhvr>
                                    </p:animEffect>
                                    <p:anim calcmode="lin" valueType="num">
                                      <p:cBhvr>
                                        <p:cTn id="18" dur="2000" fill="hold"/>
                                        <p:tgtEl>
                                          <p:spTgt spid="10">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descr="Papyrus"/>
          <p:cNvSpPr>
            <a:spLocks noChangeArrowheads="1"/>
          </p:cNvSpPr>
          <p:nvPr/>
        </p:nvSpPr>
        <p:spPr bwMode="auto">
          <a:xfrm>
            <a:off x="152400" y="685800"/>
            <a:ext cx="2514600" cy="213360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b="1">
                <a:solidFill>
                  <a:srgbClr val="FF33CC"/>
                </a:solidFill>
                <a:latin typeface="Tahoma" panose="020B0604030504040204" pitchFamily="34" charset="0"/>
              </a:rPr>
              <a:t>Country life:</a:t>
            </a:r>
          </a:p>
          <a:p>
            <a:pPr>
              <a:spcBef>
                <a:spcPct val="0"/>
              </a:spcBef>
              <a:buClrTx/>
              <a:buSzTx/>
              <a:buFontTx/>
              <a:buChar char="-"/>
            </a:pPr>
            <a:r>
              <a:rPr lang="en-US" altLang="en-US" sz="2000" b="1">
                <a:latin typeface="Tahoma" panose="020B0604030504040204" pitchFamily="34" charset="0"/>
              </a:rPr>
              <a:t> Droughts</a:t>
            </a:r>
          </a:p>
          <a:p>
            <a:pPr>
              <a:spcBef>
                <a:spcPct val="0"/>
              </a:spcBef>
              <a:buClrTx/>
              <a:buSzTx/>
              <a:buFontTx/>
              <a:buChar char="-"/>
            </a:pPr>
            <a:r>
              <a:rPr lang="en-US" altLang="en-US" sz="2000" b="1">
                <a:latin typeface="Tahoma" panose="020B0604030504040204" pitchFamily="34" charset="0"/>
              </a:rPr>
              <a:t> weather</a:t>
            </a:r>
          </a:p>
          <a:p>
            <a:pPr>
              <a:spcBef>
                <a:spcPct val="0"/>
              </a:spcBef>
              <a:buClrTx/>
              <a:buSzTx/>
              <a:buFontTx/>
              <a:buChar char="-"/>
            </a:pPr>
            <a:r>
              <a:rPr lang="en-US" altLang="en-US" sz="2000" b="1">
                <a:latin typeface="Tahoma" panose="020B0604030504040204" pitchFamily="34" charset="0"/>
              </a:rPr>
              <a:t> hard work</a:t>
            </a:r>
          </a:p>
          <a:p>
            <a:pPr>
              <a:spcBef>
                <a:spcPct val="0"/>
              </a:spcBef>
              <a:buClrTx/>
              <a:buSzTx/>
              <a:buFontTx/>
              <a:buChar char="-"/>
            </a:pPr>
            <a:r>
              <a:rPr lang="en-US" altLang="en-US" sz="2000" b="1">
                <a:latin typeface="Tahoma" panose="020B0604030504040204" pitchFamily="34" charset="0"/>
              </a:rPr>
              <a:t> no vacation</a:t>
            </a:r>
          </a:p>
          <a:p>
            <a:pPr>
              <a:spcBef>
                <a:spcPct val="0"/>
              </a:spcBef>
              <a:buClrTx/>
              <a:buSzTx/>
              <a:buFontTx/>
              <a:buChar char="-"/>
            </a:pPr>
            <a:r>
              <a:rPr lang="en-US" altLang="en-US" sz="2000" b="1">
                <a:latin typeface="Tahoma" panose="020B0604030504040204" pitchFamily="34" charset="0"/>
              </a:rPr>
              <a:t> insects destroy </a:t>
            </a:r>
          </a:p>
          <a:p>
            <a:pPr>
              <a:spcBef>
                <a:spcPct val="0"/>
              </a:spcBef>
              <a:buClrTx/>
              <a:buSzTx/>
              <a:buFontTx/>
              <a:buChar char="-"/>
            </a:pPr>
            <a:endParaRPr lang="en-US" altLang="en-US" sz="2000" b="1">
              <a:latin typeface="Tahoma" panose="020B0604030504040204" pitchFamily="34" charset="0"/>
            </a:endParaRPr>
          </a:p>
        </p:txBody>
      </p:sp>
      <p:sp>
        <p:nvSpPr>
          <p:cNvPr id="14341" name="Rectangle 5" descr="Papyrus"/>
          <p:cNvSpPr>
            <a:spLocks noChangeArrowheads="1"/>
          </p:cNvSpPr>
          <p:nvPr/>
        </p:nvSpPr>
        <p:spPr bwMode="auto">
          <a:xfrm>
            <a:off x="228600" y="3810000"/>
            <a:ext cx="2438400" cy="205740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2000" b="1">
                <a:solidFill>
                  <a:srgbClr val="FF33CC"/>
                </a:solidFill>
                <a:latin typeface="Tahoma" panose="020B0604030504040204" pitchFamily="34" charset="0"/>
              </a:rPr>
              <a:t>City life</a:t>
            </a:r>
          </a:p>
          <a:p>
            <a:pPr>
              <a:spcBef>
                <a:spcPct val="0"/>
              </a:spcBef>
              <a:buClrTx/>
              <a:buSzTx/>
              <a:buFontTx/>
              <a:buChar char="-"/>
            </a:pPr>
            <a:r>
              <a:rPr lang="en-US" altLang="en-US" sz="2000" b="1">
                <a:latin typeface="Tahoma" panose="020B0604030504040204" pitchFamily="34" charset="0"/>
              </a:rPr>
              <a:t> good job</a:t>
            </a:r>
          </a:p>
          <a:p>
            <a:pPr>
              <a:spcBef>
                <a:spcPct val="0"/>
              </a:spcBef>
              <a:buClrTx/>
              <a:buSzTx/>
              <a:buFontTx/>
              <a:buChar char="-"/>
            </a:pPr>
            <a:r>
              <a:rPr lang="en-US" altLang="en-US" sz="2000" b="1">
                <a:latin typeface="Tahoma" panose="020B0604030504040204" pitchFamily="34" charset="0"/>
              </a:rPr>
              <a:t> get more money</a:t>
            </a:r>
          </a:p>
          <a:p>
            <a:pPr>
              <a:spcBef>
                <a:spcPct val="0"/>
              </a:spcBef>
              <a:buClrTx/>
              <a:buSzTx/>
              <a:buFontTx/>
              <a:buChar char="-"/>
            </a:pPr>
            <a:r>
              <a:rPr lang="en-US" altLang="en-US" sz="2000" b="1">
                <a:latin typeface="Tahoma" panose="020B0604030504040204" pitchFamily="34" charset="0"/>
              </a:rPr>
              <a:t> Better facilities</a:t>
            </a:r>
          </a:p>
          <a:p>
            <a:pPr>
              <a:spcBef>
                <a:spcPct val="0"/>
              </a:spcBef>
              <a:buClrTx/>
              <a:buSzTx/>
              <a:buFontTx/>
              <a:buNone/>
            </a:pPr>
            <a:endParaRPr lang="en-US" altLang="en-US" sz="2000">
              <a:latin typeface="Tahoma" panose="020B0604030504040204" pitchFamily="34" charset="0"/>
            </a:endParaRPr>
          </a:p>
          <a:p>
            <a:pPr>
              <a:spcBef>
                <a:spcPct val="0"/>
              </a:spcBef>
              <a:buClrTx/>
              <a:buSzTx/>
              <a:buFontTx/>
              <a:buNone/>
            </a:pPr>
            <a:endParaRPr lang="en-US" altLang="en-US" sz="2000">
              <a:latin typeface="Tahoma" panose="020B0604030504040204" pitchFamily="34" charset="0"/>
            </a:endParaRPr>
          </a:p>
        </p:txBody>
      </p:sp>
      <p:sp>
        <p:nvSpPr>
          <p:cNvPr id="14345" name="Text Box 9"/>
          <p:cNvSpPr txBox="1">
            <a:spLocks noChangeArrowheads="1"/>
          </p:cNvSpPr>
          <p:nvPr/>
        </p:nvSpPr>
        <p:spPr bwMode="auto">
          <a:xfrm>
            <a:off x="1981200" y="31242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a:solidFill>
                  <a:srgbClr val="0066FF"/>
                </a:solidFill>
                <a:latin typeface="Tahoma" panose="020B0604030504040204" pitchFamily="34" charset="0"/>
              </a:rPr>
              <a:t>Move to live in the city</a:t>
            </a:r>
          </a:p>
        </p:txBody>
      </p:sp>
      <p:pic>
        <p:nvPicPr>
          <p:cNvPr id="14347" name="Picture 11" descr="cong%20t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581400"/>
            <a:ext cx="3810000"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descr="140379822CgPFlK_f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28600"/>
            <a:ext cx="3810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Line 13"/>
          <p:cNvSpPr>
            <a:spLocks noChangeShapeType="1"/>
          </p:cNvSpPr>
          <p:nvPr/>
        </p:nvSpPr>
        <p:spPr bwMode="auto">
          <a:xfrm>
            <a:off x="2057400" y="3581400"/>
            <a:ext cx="2743200" cy="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amond(in)">
                                      <p:cBhvr>
                                        <p:cTn id="7" dur="200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diamond(in)">
                                      <p:cBhvr>
                                        <p:cTn id="12" dur="2000"/>
                                        <p:tgtEl>
                                          <p:spTgt spid="143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4348"/>
                                        </p:tgtEl>
                                        <p:attrNameLst>
                                          <p:attrName>style.visibility</p:attrName>
                                        </p:attrNameLst>
                                      </p:cBhvr>
                                      <p:to>
                                        <p:strVal val="visible"/>
                                      </p:to>
                                    </p:set>
                                    <p:animEffect transition="in" filter="blinds(horizontal)">
                                      <p:cBhvr>
                                        <p:cTn id="17" dur="500"/>
                                        <p:tgtEl>
                                          <p:spTgt spid="143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4347"/>
                                        </p:tgtEl>
                                        <p:attrNameLst>
                                          <p:attrName>style.visibility</p:attrName>
                                        </p:attrNameLst>
                                      </p:cBhvr>
                                      <p:to>
                                        <p:strVal val="visible"/>
                                      </p:to>
                                    </p:set>
                                    <p:animEffect transition="in" filter="blinds(horizontal)">
                                      <p:cBhvr>
                                        <p:cTn id="22" dur="500"/>
                                        <p:tgtEl>
                                          <p:spTgt spid="143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nodeType="clickEffect">
                                  <p:stCondLst>
                                    <p:cond delay="0"/>
                                  </p:stCondLst>
                                  <p:childTnLst>
                                    <p:set>
                                      <p:cBhvr>
                                        <p:cTn id="26" dur="1" fill="hold">
                                          <p:stCondLst>
                                            <p:cond delay="0"/>
                                          </p:stCondLst>
                                        </p:cTn>
                                        <p:tgtEl>
                                          <p:spTgt spid="14349"/>
                                        </p:tgtEl>
                                        <p:attrNameLst>
                                          <p:attrName>style.visibility</p:attrName>
                                        </p:attrNameLst>
                                      </p:cBhvr>
                                      <p:to>
                                        <p:strVal val="visible"/>
                                      </p:to>
                                    </p:set>
                                    <p:animEffect transition="in" filter="strips(downRight)">
                                      <p:cBhvr>
                                        <p:cTn id="27" dur="500"/>
                                        <p:tgtEl>
                                          <p:spTgt spid="143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345"/>
                                        </p:tgtEl>
                                        <p:attrNameLst>
                                          <p:attrName>style.visibility</p:attrName>
                                        </p:attrNameLst>
                                      </p:cBhvr>
                                      <p:to>
                                        <p:strVal val="visible"/>
                                      </p:to>
                                    </p:set>
                                    <p:animEffect transition="in" filter="blinds(horizontal)">
                                      <p:cBhvr>
                                        <p:cTn id="32" dur="5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p:bldP spid="14341" grpId="0" animBg="1"/>
      <p:bldP spid="143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8" name="Text Box 8"/>
          <p:cNvSpPr txBox="1">
            <a:spLocks noChangeArrowheads="1"/>
          </p:cNvSpPr>
          <p:nvPr/>
        </p:nvSpPr>
        <p:spPr bwMode="auto">
          <a:xfrm>
            <a:off x="76200" y="6096000"/>
            <a:ext cx="23622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200" b="1">
                <a:latin typeface="Tahoma" panose="020B0604030504040204" pitchFamily="34" charset="0"/>
              </a:rPr>
              <a:t>overcrowded</a:t>
            </a:r>
          </a:p>
        </p:txBody>
      </p:sp>
      <p:sp>
        <p:nvSpPr>
          <p:cNvPr id="15369" name="Text Box 9"/>
          <p:cNvSpPr txBox="1">
            <a:spLocks noChangeArrowheads="1"/>
          </p:cNvSpPr>
          <p:nvPr/>
        </p:nvSpPr>
        <p:spPr bwMode="auto">
          <a:xfrm>
            <a:off x="2286000" y="6172200"/>
            <a:ext cx="3429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200" b="1">
                <a:latin typeface="Tahoma" panose="020B0604030504040204" pitchFamily="34" charset="0"/>
              </a:rPr>
              <a:t>Population increase</a:t>
            </a:r>
          </a:p>
        </p:txBody>
      </p:sp>
      <p:sp>
        <p:nvSpPr>
          <p:cNvPr id="15370" name="Text Box 10"/>
          <p:cNvSpPr txBox="1">
            <a:spLocks noChangeArrowheads="1"/>
          </p:cNvSpPr>
          <p:nvPr/>
        </p:nvSpPr>
        <p:spPr bwMode="auto">
          <a:xfrm>
            <a:off x="5257800" y="6232525"/>
            <a:ext cx="4191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200" b="1">
                <a:latin typeface="Tahoma" panose="020B0604030504040204" pitchFamily="34" charset="0"/>
              </a:rPr>
              <a:t>Strains on social services</a:t>
            </a:r>
          </a:p>
        </p:txBody>
      </p:sp>
      <p:sp>
        <p:nvSpPr>
          <p:cNvPr id="15371" name="Line 11"/>
          <p:cNvSpPr>
            <a:spLocks noChangeShapeType="1"/>
          </p:cNvSpPr>
          <p:nvPr/>
        </p:nvSpPr>
        <p:spPr bwMode="auto">
          <a:xfrm>
            <a:off x="381000" y="6553200"/>
            <a:ext cx="1981200" cy="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372" name="Picture 12" descr="newsdata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3897313"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3" descr="61002709_OT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05200"/>
            <a:ext cx="3886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4" descr="untit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04800"/>
            <a:ext cx="4114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15" descr="IMG_0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05200"/>
            <a:ext cx="4114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372"/>
                                        </p:tgtEl>
                                        <p:attrNameLst>
                                          <p:attrName>style.visibility</p:attrName>
                                        </p:attrNameLst>
                                      </p:cBhvr>
                                      <p:to>
                                        <p:strVal val="visible"/>
                                      </p:to>
                                    </p:set>
                                    <p:animEffect transition="in" filter="checkerboard(across)">
                                      <p:cBhvr>
                                        <p:cTn id="7" dur="500"/>
                                        <p:tgtEl>
                                          <p:spTgt spid="153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5375"/>
                                        </p:tgtEl>
                                        <p:attrNameLst>
                                          <p:attrName>style.visibility</p:attrName>
                                        </p:attrNameLst>
                                      </p:cBhvr>
                                      <p:to>
                                        <p:strVal val="visible"/>
                                      </p:to>
                                    </p:set>
                                    <p:animEffect transition="in" filter="checkerboard(across)">
                                      <p:cBhvr>
                                        <p:cTn id="12" dur="500"/>
                                        <p:tgtEl>
                                          <p:spTgt spid="153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5374"/>
                                        </p:tgtEl>
                                        <p:attrNameLst>
                                          <p:attrName>style.visibility</p:attrName>
                                        </p:attrNameLst>
                                      </p:cBhvr>
                                      <p:to>
                                        <p:strVal val="visible"/>
                                      </p:to>
                                    </p:set>
                                    <p:animEffect transition="in" filter="checkerboard(across)">
                                      <p:cBhvr>
                                        <p:cTn id="17" dur="500"/>
                                        <p:tgtEl>
                                          <p:spTgt spid="153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5373"/>
                                        </p:tgtEl>
                                        <p:attrNameLst>
                                          <p:attrName>style.visibility</p:attrName>
                                        </p:attrNameLst>
                                      </p:cBhvr>
                                      <p:to>
                                        <p:strVal val="visible"/>
                                      </p:to>
                                    </p:set>
                                    <p:animEffect transition="in" filter="checkerboard(across)">
                                      <p:cBhvr>
                                        <p:cTn id="22" dur="500"/>
                                        <p:tgtEl>
                                          <p:spTgt spid="1537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368"/>
                                        </p:tgtEl>
                                        <p:attrNameLst>
                                          <p:attrName>style.visibility</p:attrName>
                                        </p:attrNameLst>
                                      </p:cBhvr>
                                      <p:to>
                                        <p:strVal val="visible"/>
                                      </p:to>
                                    </p:set>
                                    <p:animEffect transition="in" filter="blinds(horizontal)">
                                      <p:cBhvr>
                                        <p:cTn id="27" dur="500"/>
                                        <p:tgtEl>
                                          <p:spTgt spid="1536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5369"/>
                                        </p:tgtEl>
                                        <p:attrNameLst>
                                          <p:attrName>style.visibility</p:attrName>
                                        </p:attrNameLst>
                                      </p:cBhvr>
                                      <p:to>
                                        <p:strVal val="visible"/>
                                      </p:to>
                                    </p:set>
                                    <p:animEffect transition="in" filter="checkerboard(across)">
                                      <p:cBhvr>
                                        <p:cTn id="32" dur="500"/>
                                        <p:tgtEl>
                                          <p:spTgt spid="1536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370"/>
                                        </p:tgtEl>
                                        <p:attrNameLst>
                                          <p:attrName>style.visibility</p:attrName>
                                        </p:attrNameLst>
                                      </p:cBhvr>
                                      <p:to>
                                        <p:strVal val="visible"/>
                                      </p:to>
                                    </p:set>
                                    <p:animEffect transition="in" filter="checkerboard(across)">
                                      <p:cBhvr>
                                        <p:cTn id="37" dur="500"/>
                                        <p:tgtEl>
                                          <p:spTgt spid="1537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6" fill="hold" nodeType="clickEffect">
                                  <p:stCondLst>
                                    <p:cond delay="0"/>
                                  </p:stCondLst>
                                  <p:childTnLst>
                                    <p:set>
                                      <p:cBhvr>
                                        <p:cTn id="41" dur="1" fill="hold">
                                          <p:stCondLst>
                                            <p:cond delay="0"/>
                                          </p:stCondLst>
                                        </p:cTn>
                                        <p:tgtEl>
                                          <p:spTgt spid="15371"/>
                                        </p:tgtEl>
                                        <p:attrNameLst>
                                          <p:attrName>style.visibility</p:attrName>
                                        </p:attrNameLst>
                                      </p:cBhvr>
                                      <p:to>
                                        <p:strVal val="visible"/>
                                      </p:to>
                                    </p:set>
                                    <p:animEffect transition="in" filter="strips(downRight)">
                                      <p:cBhvr>
                                        <p:cTn id="42" dur="2000"/>
                                        <p:tgtEl>
                                          <p:spTgt spid="15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P spid="15369" grpId="0"/>
      <p:bldP spid="153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hlinkClick r:id="" action="ppaction://noaction" highlightClick="1">
              <a:snd r:embed="rId2" name="e8_unit 8_read.wav"/>
            </a:hlinkClick>
          </p:cNvPr>
          <p:cNvSpPr txBox="1">
            <a:spLocks noChangeArrowheads="1"/>
          </p:cNvSpPr>
          <p:nvPr/>
        </p:nvSpPr>
        <p:spPr bwMode="auto">
          <a:xfrm>
            <a:off x="0" y="0"/>
            <a:ext cx="9144000" cy="396875"/>
          </a:xfrm>
          <a:prstGeom prst="rect">
            <a:avLst/>
          </a:prstGeom>
          <a:gradFill rotWithShape="1">
            <a:gsLst>
              <a:gs pos="0">
                <a:srgbClr val="3B0000"/>
              </a:gs>
              <a:gs pos="50000">
                <a:srgbClr val="800000"/>
              </a:gs>
              <a:gs pos="100000">
                <a:srgbClr val="3B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2000">
                <a:solidFill>
                  <a:schemeClr val="bg1"/>
                </a:solidFill>
              </a:rPr>
              <a:t>READ</a:t>
            </a:r>
          </a:p>
        </p:txBody>
      </p:sp>
      <p:sp>
        <p:nvSpPr>
          <p:cNvPr id="9224" name="Text Box 8">
            <a:hlinkClick r:id="" action="ppaction://noaction" highlightClick="1">
              <a:snd r:embed="rId3" name="e8_unit 8_read_001.wav"/>
            </a:hlinkClick>
          </p:cNvPr>
          <p:cNvSpPr txBox="1">
            <a:spLocks noChangeArrowheads="1"/>
          </p:cNvSpPr>
          <p:nvPr/>
        </p:nvSpPr>
        <p:spPr bwMode="auto">
          <a:xfrm>
            <a:off x="304800" y="750888"/>
            <a:ext cx="8610600" cy="10064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65138"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50000"/>
              </a:spcBef>
              <a:buClrTx/>
              <a:buSzTx/>
              <a:buFontTx/>
              <a:buNone/>
            </a:pPr>
            <a:r>
              <a:rPr lang="en-US" altLang="en-US" sz="2000">
                <a:solidFill>
                  <a:schemeClr val="bg1"/>
                </a:solidFill>
              </a:rPr>
              <a:t>Many people from rural area are leaving behind their traditional way of life and moving to the city. They believe that well-paying jobs are plentiful in the city.</a:t>
            </a:r>
          </a:p>
        </p:txBody>
      </p:sp>
      <p:sp>
        <p:nvSpPr>
          <p:cNvPr id="9225" name="Text Box 9">
            <a:hlinkClick r:id="" action="ppaction://noaction" highlightClick="1">
              <a:snd r:embed="rId4" name="e8_unit 8_read_002.wav"/>
            </a:hlinkClick>
          </p:cNvPr>
          <p:cNvSpPr txBox="1">
            <a:spLocks noChangeArrowheads="1"/>
          </p:cNvSpPr>
          <p:nvPr/>
        </p:nvSpPr>
        <p:spPr bwMode="auto">
          <a:xfrm>
            <a:off x="304800" y="1755775"/>
            <a:ext cx="8610600" cy="16160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65138"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50000"/>
              </a:spcBef>
              <a:buClrTx/>
              <a:buSzTx/>
              <a:buFontTx/>
              <a:buNone/>
            </a:pPr>
            <a:r>
              <a:rPr lang="en-US" altLang="en-US" sz="2000">
                <a:solidFill>
                  <a:schemeClr val="bg1"/>
                </a:solidFill>
              </a:rPr>
              <a:t>At home on the farm, life is always a struggle with nature. Typhoons, floods, or droughts can easily destroy a harvest and leave the farmer with little or no money until the following year. Often farmers look for other work when they need more money for their family.</a:t>
            </a:r>
          </a:p>
        </p:txBody>
      </p:sp>
      <p:sp>
        <p:nvSpPr>
          <p:cNvPr id="9226" name="Text Box 10">
            <a:hlinkClick r:id="" action="ppaction://noaction">
              <a:snd r:embed="rId5" name="e8_unit 8_read_003.wav"/>
            </a:hlinkClick>
          </p:cNvPr>
          <p:cNvSpPr txBox="1">
            <a:spLocks noChangeArrowheads="1"/>
          </p:cNvSpPr>
          <p:nvPr/>
        </p:nvSpPr>
        <p:spPr bwMode="auto">
          <a:xfrm>
            <a:off x="304800" y="3352800"/>
            <a:ext cx="8610600" cy="13112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65138"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50000"/>
              </a:spcBef>
              <a:buClrTx/>
              <a:buSzTx/>
              <a:buFontTx/>
              <a:buNone/>
            </a:pPr>
            <a:r>
              <a:rPr lang="en-US" altLang="en-US" sz="2000">
                <a:solidFill>
                  <a:schemeClr val="bg1"/>
                </a:solidFill>
              </a:rPr>
              <a:t>The increase in population, however, has led to overcrowding in many cities. This puts a strain on schools and hospitals, as well as water and electricity supplies. Increased pollution is another unpleasant result.</a:t>
            </a:r>
          </a:p>
        </p:txBody>
      </p:sp>
      <p:sp>
        <p:nvSpPr>
          <p:cNvPr id="9227" name="Text Box 11">
            <a:hlinkClick r:id="" action="ppaction://noaction" highlightClick="1">
              <a:snd r:embed="rId6" name="e8_unit 8_read_004.wav"/>
            </a:hlinkClick>
          </p:cNvPr>
          <p:cNvSpPr txBox="1">
            <a:spLocks noChangeArrowheads="1"/>
          </p:cNvSpPr>
          <p:nvPr/>
        </p:nvSpPr>
        <p:spPr bwMode="auto">
          <a:xfrm>
            <a:off x="304800" y="4632325"/>
            <a:ext cx="8610600" cy="10064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06400"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50000"/>
              </a:spcBef>
              <a:buClrTx/>
              <a:buSzTx/>
              <a:buFontTx/>
              <a:buNone/>
            </a:pPr>
            <a:r>
              <a:rPr lang="en-US" altLang="en-US" sz="2000">
                <a:solidFill>
                  <a:schemeClr val="bg1"/>
                </a:solidFill>
              </a:rPr>
              <a:t>There is also a human side to this tragedy. Families sometimes have to live apart. In these cases, children may live at home with relatives, while their parents go and live in an urban area.</a:t>
            </a:r>
          </a:p>
        </p:txBody>
      </p:sp>
      <p:sp>
        <p:nvSpPr>
          <p:cNvPr id="9228" name="Text Box 12">
            <a:hlinkClick r:id="" action="ppaction://noaction" highlightClick="1">
              <a:snd r:embed="rId7" name="e8_unit 8_read_005.wav"/>
            </a:hlinkClick>
          </p:cNvPr>
          <p:cNvSpPr txBox="1">
            <a:spLocks noChangeArrowheads="1"/>
          </p:cNvSpPr>
          <p:nvPr/>
        </p:nvSpPr>
        <p:spPr bwMode="auto">
          <a:xfrm>
            <a:off x="304800" y="5638800"/>
            <a:ext cx="8610600" cy="7016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65138"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50000"/>
              </a:spcBef>
              <a:buClrTx/>
              <a:buSzTx/>
              <a:buFontTx/>
              <a:buNone/>
            </a:pPr>
            <a:r>
              <a:rPr lang="en-US" altLang="en-US" sz="2000">
                <a:solidFill>
                  <a:schemeClr val="bg1"/>
                </a:solidFill>
              </a:rPr>
              <a:t>Governments all over the world are trying to provide facilities for these migrants, but it can be quite a problem.</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1" nodeType="withEffect">
                                  <p:stCondLst>
                                    <p:cond delay="0"/>
                                  </p:stCondLst>
                                  <p:iterate type="lt">
                                    <p:tmPct val="0"/>
                                  </p:iterate>
                                  <p:childTnLst>
                                    <p:set>
                                      <p:cBhvr>
                                        <p:cTn id="6" dur="1" fill="hold">
                                          <p:stCondLst>
                                            <p:cond delay="0"/>
                                          </p:stCondLst>
                                        </p:cTn>
                                        <p:tgtEl>
                                          <p:spTgt spid="9224"/>
                                        </p:tgtEl>
                                        <p:attrNameLst>
                                          <p:attrName>style.visibility</p:attrName>
                                        </p:attrNameLst>
                                      </p:cBhvr>
                                      <p:to>
                                        <p:strVal val="visible"/>
                                      </p:to>
                                    </p:set>
                                    <p:animEffect transition="in" filter="blinds(horizontal)">
                                      <p:cBhvr>
                                        <p:cTn id="7" dur="100"/>
                                        <p:tgtEl>
                                          <p:spTgt spid="9224"/>
                                        </p:tgtEl>
                                      </p:cBhvr>
                                    </p:animEffect>
                                  </p:childTnLst>
                                </p:cTn>
                              </p:par>
                              <p:par>
                                <p:cTn id="8" presetID="3" presetClass="entr" presetSubtype="10" fill="hold" grpId="0" nodeType="withEffect">
                                  <p:stCondLst>
                                    <p:cond delay="0"/>
                                  </p:stCondLst>
                                  <p:iterate type="lt">
                                    <p:tmPct val="0"/>
                                  </p:iterate>
                                  <p:childTnLst>
                                    <p:set>
                                      <p:cBhvr>
                                        <p:cTn id="9" dur="1" fill="hold">
                                          <p:stCondLst>
                                            <p:cond delay="0"/>
                                          </p:stCondLst>
                                        </p:cTn>
                                        <p:tgtEl>
                                          <p:spTgt spid="9225"/>
                                        </p:tgtEl>
                                        <p:attrNameLst>
                                          <p:attrName>style.visibility</p:attrName>
                                        </p:attrNameLst>
                                      </p:cBhvr>
                                      <p:to>
                                        <p:strVal val="visible"/>
                                      </p:to>
                                    </p:set>
                                    <p:animEffect transition="in" filter="blinds(horizontal)">
                                      <p:cBhvr>
                                        <p:cTn id="10" dur="100"/>
                                        <p:tgtEl>
                                          <p:spTgt spid="9225"/>
                                        </p:tgtEl>
                                      </p:cBhvr>
                                    </p:animEffect>
                                  </p:childTnLst>
                                </p:cTn>
                              </p:par>
                              <p:par>
                                <p:cTn id="11" presetID="3" presetClass="entr" presetSubtype="10" fill="hold" grpId="0" nodeType="withEffect">
                                  <p:stCondLst>
                                    <p:cond delay="0"/>
                                  </p:stCondLst>
                                  <p:iterate type="lt">
                                    <p:tmPct val="0"/>
                                  </p:iterate>
                                  <p:childTnLst>
                                    <p:set>
                                      <p:cBhvr>
                                        <p:cTn id="12" dur="1" fill="hold">
                                          <p:stCondLst>
                                            <p:cond delay="0"/>
                                          </p:stCondLst>
                                        </p:cTn>
                                        <p:tgtEl>
                                          <p:spTgt spid="9226"/>
                                        </p:tgtEl>
                                        <p:attrNameLst>
                                          <p:attrName>style.visibility</p:attrName>
                                        </p:attrNameLst>
                                      </p:cBhvr>
                                      <p:to>
                                        <p:strVal val="visible"/>
                                      </p:to>
                                    </p:set>
                                    <p:animEffect transition="in" filter="blinds(horizontal)">
                                      <p:cBhvr>
                                        <p:cTn id="13" dur="100"/>
                                        <p:tgtEl>
                                          <p:spTgt spid="9226"/>
                                        </p:tgtEl>
                                      </p:cBhvr>
                                    </p:animEffect>
                                  </p:childTnLst>
                                </p:cTn>
                              </p:par>
                              <p:par>
                                <p:cTn id="14" presetID="3" presetClass="entr" presetSubtype="10" fill="hold" grpId="0" nodeType="withEffect">
                                  <p:stCondLst>
                                    <p:cond delay="0"/>
                                  </p:stCondLst>
                                  <p:iterate type="lt">
                                    <p:tmPct val="0"/>
                                  </p:iterate>
                                  <p:childTnLst>
                                    <p:set>
                                      <p:cBhvr>
                                        <p:cTn id="15" dur="1" fill="hold">
                                          <p:stCondLst>
                                            <p:cond delay="0"/>
                                          </p:stCondLst>
                                        </p:cTn>
                                        <p:tgtEl>
                                          <p:spTgt spid="9227"/>
                                        </p:tgtEl>
                                        <p:attrNameLst>
                                          <p:attrName>style.visibility</p:attrName>
                                        </p:attrNameLst>
                                      </p:cBhvr>
                                      <p:to>
                                        <p:strVal val="visible"/>
                                      </p:to>
                                    </p:set>
                                    <p:animEffect transition="in" filter="blinds(horizontal)">
                                      <p:cBhvr>
                                        <p:cTn id="16" dur="100"/>
                                        <p:tgtEl>
                                          <p:spTgt spid="9227"/>
                                        </p:tgtEl>
                                      </p:cBhvr>
                                    </p:animEffect>
                                  </p:childTnLst>
                                </p:cTn>
                              </p:par>
                              <p:par>
                                <p:cTn id="17" presetID="3" presetClass="entr" presetSubtype="10" fill="hold" grpId="0" nodeType="withEffect">
                                  <p:stCondLst>
                                    <p:cond delay="0"/>
                                  </p:stCondLst>
                                  <p:iterate type="lt">
                                    <p:tmPct val="0"/>
                                  </p:iterate>
                                  <p:childTnLst>
                                    <p:set>
                                      <p:cBhvr>
                                        <p:cTn id="18" dur="1" fill="hold">
                                          <p:stCondLst>
                                            <p:cond delay="0"/>
                                          </p:stCondLst>
                                        </p:cTn>
                                        <p:tgtEl>
                                          <p:spTgt spid="9228"/>
                                        </p:tgtEl>
                                        <p:attrNameLst>
                                          <p:attrName>style.visibility</p:attrName>
                                        </p:attrNameLst>
                                      </p:cBhvr>
                                      <p:to>
                                        <p:strVal val="visible"/>
                                      </p:to>
                                    </p:set>
                                    <p:animEffect transition="in" filter="blinds(horizontal)">
                                      <p:cBhvr>
                                        <p:cTn id="19" dur="1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224"/>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9224"/>
                                        </p:tgtEl>
                                        <p:attrNameLst>
                                          <p:attrName>style.visibility</p:attrName>
                                        </p:attrNameLst>
                                      </p:cBhvr>
                                      <p:to>
                                        <p:strVal val="visible"/>
                                      </p:to>
                                    </p:set>
                                    <p:anim calcmode="discrete" valueType="clr">
                                      <p:cBhvr override="childStyle">
                                        <p:cTn id="25" dur="170"/>
                                        <p:tgtEl>
                                          <p:spTgt spid="9224"/>
                                        </p:tgtEl>
                                        <p:attrNameLst>
                                          <p:attrName>style.color</p:attrName>
                                        </p:attrNameLst>
                                      </p:cBhvr>
                                      <p:tavLst>
                                        <p:tav tm="0">
                                          <p:val>
                                            <p:clrVal>
                                              <a:schemeClr val="accent2"/>
                                            </p:clrVal>
                                          </p:val>
                                        </p:tav>
                                        <p:tav tm="50000">
                                          <p:val>
                                            <p:clrVal>
                                              <a:schemeClr val="hlink"/>
                                            </p:clrVal>
                                          </p:val>
                                        </p:tav>
                                      </p:tavLst>
                                    </p:anim>
                                    <p:anim calcmode="discrete" valueType="clr">
                                      <p:cBhvr>
                                        <p:cTn id="26" dur="170"/>
                                        <p:tgtEl>
                                          <p:spTgt spid="9224"/>
                                        </p:tgtEl>
                                        <p:attrNameLst>
                                          <p:attrName>fillcolor</p:attrName>
                                        </p:attrNameLst>
                                      </p:cBhvr>
                                      <p:tavLst>
                                        <p:tav tm="0">
                                          <p:val>
                                            <p:clrVal>
                                              <a:schemeClr val="accent2"/>
                                            </p:clrVal>
                                          </p:val>
                                        </p:tav>
                                        <p:tav tm="50000">
                                          <p:val>
                                            <p:clrVal>
                                              <a:schemeClr val="hlink"/>
                                            </p:clrVal>
                                          </p:val>
                                        </p:tav>
                                      </p:tavLst>
                                    </p:anim>
                                    <p:set>
                                      <p:cBhvr>
                                        <p:cTn id="27" dur="170"/>
                                        <p:tgtEl>
                                          <p:spTgt spid="9224"/>
                                        </p:tgtEl>
                                        <p:attrNameLst>
                                          <p:attrName>fill.type</p:attrName>
                                        </p:attrNameLst>
                                      </p:cBhvr>
                                      <p:to>
                                        <p:strVal val="solid"/>
                                      </p:to>
                                    </p:set>
                                  </p:childTnLst>
                                </p:cTn>
                              </p:par>
                            </p:childTnLst>
                          </p:cTn>
                        </p:par>
                      </p:childTnLst>
                    </p:cTn>
                  </p:par>
                </p:childTnLst>
              </p:cTn>
              <p:nextCondLst>
                <p:cond evt="onClick" delay="0">
                  <p:tgtEl>
                    <p:spTgt spid="9224"/>
                  </p:tgtEl>
                </p:cond>
              </p:nextCondLst>
            </p:seq>
            <p:seq concurrent="1" nextAc="seek">
              <p:cTn id="28" restart="whenNotActive" fill="hold" evtFilter="cancelBubble" nodeType="interactiveSeq">
                <p:stCondLst>
                  <p:cond evt="onClick" delay="0">
                    <p:tgtEl>
                      <p:spTgt spid="922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27" presetClass="entr" presetSubtype="0" fill="hold" grpId="1" nodeType="clickEffect">
                                  <p:stCondLst>
                                    <p:cond delay="0"/>
                                  </p:stCondLst>
                                  <p:iterate type="lt">
                                    <p:tmPct val="50000"/>
                                  </p:iterate>
                                  <p:childTnLst>
                                    <p:set>
                                      <p:cBhvr>
                                        <p:cTn id="32" dur="1" fill="hold">
                                          <p:stCondLst>
                                            <p:cond delay="0"/>
                                          </p:stCondLst>
                                        </p:cTn>
                                        <p:tgtEl>
                                          <p:spTgt spid="9225"/>
                                        </p:tgtEl>
                                        <p:attrNameLst>
                                          <p:attrName>style.visibility</p:attrName>
                                        </p:attrNameLst>
                                      </p:cBhvr>
                                      <p:to>
                                        <p:strVal val="visible"/>
                                      </p:to>
                                    </p:set>
                                    <p:anim calcmode="discrete" valueType="clr">
                                      <p:cBhvr override="childStyle">
                                        <p:cTn id="33" dur="200"/>
                                        <p:tgtEl>
                                          <p:spTgt spid="9225"/>
                                        </p:tgtEl>
                                        <p:attrNameLst>
                                          <p:attrName>style.color</p:attrName>
                                        </p:attrNameLst>
                                      </p:cBhvr>
                                      <p:tavLst>
                                        <p:tav tm="0">
                                          <p:val>
                                            <p:clrVal>
                                              <a:schemeClr val="accent2"/>
                                            </p:clrVal>
                                          </p:val>
                                        </p:tav>
                                        <p:tav tm="50000">
                                          <p:val>
                                            <p:clrVal>
                                              <a:schemeClr val="hlink"/>
                                            </p:clrVal>
                                          </p:val>
                                        </p:tav>
                                      </p:tavLst>
                                    </p:anim>
                                    <p:anim calcmode="discrete" valueType="clr">
                                      <p:cBhvr>
                                        <p:cTn id="34" dur="200"/>
                                        <p:tgtEl>
                                          <p:spTgt spid="9225"/>
                                        </p:tgtEl>
                                        <p:attrNameLst>
                                          <p:attrName>fillcolor</p:attrName>
                                        </p:attrNameLst>
                                      </p:cBhvr>
                                      <p:tavLst>
                                        <p:tav tm="0">
                                          <p:val>
                                            <p:clrVal>
                                              <a:schemeClr val="accent2"/>
                                            </p:clrVal>
                                          </p:val>
                                        </p:tav>
                                        <p:tav tm="50000">
                                          <p:val>
                                            <p:clrVal>
                                              <a:schemeClr val="hlink"/>
                                            </p:clrVal>
                                          </p:val>
                                        </p:tav>
                                      </p:tavLst>
                                    </p:anim>
                                    <p:set>
                                      <p:cBhvr>
                                        <p:cTn id="35" dur="200"/>
                                        <p:tgtEl>
                                          <p:spTgt spid="9225"/>
                                        </p:tgtEl>
                                        <p:attrNameLst>
                                          <p:attrName>fill.type</p:attrName>
                                        </p:attrNameLst>
                                      </p:cBhvr>
                                      <p:to>
                                        <p:strVal val="solid"/>
                                      </p:to>
                                    </p:set>
                                  </p:childTnLst>
                                </p:cTn>
                              </p:par>
                            </p:childTnLst>
                          </p:cTn>
                        </p:par>
                      </p:childTnLst>
                    </p:cTn>
                  </p:par>
                </p:childTnLst>
              </p:cTn>
              <p:nextCondLst>
                <p:cond evt="onClick" delay="0">
                  <p:tgtEl>
                    <p:spTgt spid="9225"/>
                  </p:tgtEl>
                </p:cond>
              </p:nextCondLst>
            </p:seq>
            <p:seq concurrent="1" nextAc="seek">
              <p:cTn id="36" restart="whenNotActive" fill="hold" evtFilter="cancelBubble" nodeType="interactiveSeq">
                <p:stCondLst>
                  <p:cond evt="onClick" delay="0">
                    <p:tgtEl>
                      <p:spTgt spid="9226"/>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27" presetClass="entr" presetSubtype="0" fill="hold" grpId="1" nodeType="clickEffect">
                                  <p:stCondLst>
                                    <p:cond delay="0"/>
                                  </p:stCondLst>
                                  <p:iterate type="lt">
                                    <p:tmPct val="50000"/>
                                  </p:iterate>
                                  <p:childTnLst>
                                    <p:set>
                                      <p:cBhvr>
                                        <p:cTn id="40" dur="1" fill="hold">
                                          <p:stCondLst>
                                            <p:cond delay="0"/>
                                          </p:stCondLst>
                                        </p:cTn>
                                        <p:tgtEl>
                                          <p:spTgt spid="9226"/>
                                        </p:tgtEl>
                                        <p:attrNameLst>
                                          <p:attrName>style.visibility</p:attrName>
                                        </p:attrNameLst>
                                      </p:cBhvr>
                                      <p:to>
                                        <p:strVal val="visible"/>
                                      </p:to>
                                    </p:set>
                                    <p:anim calcmode="discrete" valueType="clr">
                                      <p:cBhvr override="childStyle">
                                        <p:cTn id="41" dur="200"/>
                                        <p:tgtEl>
                                          <p:spTgt spid="9226"/>
                                        </p:tgtEl>
                                        <p:attrNameLst>
                                          <p:attrName>style.color</p:attrName>
                                        </p:attrNameLst>
                                      </p:cBhvr>
                                      <p:tavLst>
                                        <p:tav tm="0">
                                          <p:val>
                                            <p:clrVal>
                                              <a:schemeClr val="accent2"/>
                                            </p:clrVal>
                                          </p:val>
                                        </p:tav>
                                        <p:tav tm="50000">
                                          <p:val>
                                            <p:clrVal>
                                              <a:schemeClr val="hlink"/>
                                            </p:clrVal>
                                          </p:val>
                                        </p:tav>
                                      </p:tavLst>
                                    </p:anim>
                                    <p:anim calcmode="discrete" valueType="clr">
                                      <p:cBhvr>
                                        <p:cTn id="42" dur="200"/>
                                        <p:tgtEl>
                                          <p:spTgt spid="9226"/>
                                        </p:tgtEl>
                                        <p:attrNameLst>
                                          <p:attrName>fillcolor</p:attrName>
                                        </p:attrNameLst>
                                      </p:cBhvr>
                                      <p:tavLst>
                                        <p:tav tm="0">
                                          <p:val>
                                            <p:clrVal>
                                              <a:schemeClr val="accent2"/>
                                            </p:clrVal>
                                          </p:val>
                                        </p:tav>
                                        <p:tav tm="50000">
                                          <p:val>
                                            <p:clrVal>
                                              <a:schemeClr val="hlink"/>
                                            </p:clrVal>
                                          </p:val>
                                        </p:tav>
                                      </p:tavLst>
                                    </p:anim>
                                    <p:set>
                                      <p:cBhvr>
                                        <p:cTn id="43" dur="200"/>
                                        <p:tgtEl>
                                          <p:spTgt spid="9226"/>
                                        </p:tgtEl>
                                        <p:attrNameLst>
                                          <p:attrName>fill.type</p:attrName>
                                        </p:attrNameLst>
                                      </p:cBhvr>
                                      <p:to>
                                        <p:strVal val="solid"/>
                                      </p:to>
                                    </p:set>
                                  </p:childTnLst>
                                </p:cTn>
                              </p:par>
                            </p:childTnLst>
                          </p:cTn>
                        </p:par>
                      </p:childTnLst>
                    </p:cTn>
                  </p:par>
                </p:childTnLst>
              </p:cTn>
              <p:nextCondLst>
                <p:cond evt="onClick" delay="0">
                  <p:tgtEl>
                    <p:spTgt spid="9226"/>
                  </p:tgtEl>
                </p:cond>
              </p:nextCondLst>
            </p:seq>
            <p:seq concurrent="1" nextAc="seek">
              <p:cTn id="44" restart="whenNotActive" fill="hold" evtFilter="cancelBubble" nodeType="interactiveSeq">
                <p:stCondLst>
                  <p:cond evt="onClick" delay="0">
                    <p:tgtEl>
                      <p:spTgt spid="9227"/>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7" presetClass="entr" presetSubtype="0" fill="hold" grpId="1" nodeType="clickEffect">
                                  <p:stCondLst>
                                    <p:cond delay="0"/>
                                  </p:stCondLst>
                                  <p:iterate type="lt">
                                    <p:tmPct val="50000"/>
                                  </p:iterate>
                                  <p:childTnLst>
                                    <p:set>
                                      <p:cBhvr>
                                        <p:cTn id="48" dur="1" fill="hold">
                                          <p:stCondLst>
                                            <p:cond delay="0"/>
                                          </p:stCondLst>
                                        </p:cTn>
                                        <p:tgtEl>
                                          <p:spTgt spid="9227"/>
                                        </p:tgtEl>
                                        <p:attrNameLst>
                                          <p:attrName>style.visibility</p:attrName>
                                        </p:attrNameLst>
                                      </p:cBhvr>
                                      <p:to>
                                        <p:strVal val="visible"/>
                                      </p:to>
                                    </p:set>
                                    <p:anim calcmode="discrete" valueType="clr">
                                      <p:cBhvr override="childStyle">
                                        <p:cTn id="49" dur="230"/>
                                        <p:tgtEl>
                                          <p:spTgt spid="9227"/>
                                        </p:tgtEl>
                                        <p:attrNameLst>
                                          <p:attrName>style.color</p:attrName>
                                        </p:attrNameLst>
                                      </p:cBhvr>
                                      <p:tavLst>
                                        <p:tav tm="0">
                                          <p:val>
                                            <p:clrVal>
                                              <a:schemeClr val="accent2"/>
                                            </p:clrVal>
                                          </p:val>
                                        </p:tav>
                                        <p:tav tm="50000">
                                          <p:val>
                                            <p:clrVal>
                                              <a:schemeClr val="hlink"/>
                                            </p:clrVal>
                                          </p:val>
                                        </p:tav>
                                      </p:tavLst>
                                    </p:anim>
                                    <p:anim calcmode="discrete" valueType="clr">
                                      <p:cBhvr>
                                        <p:cTn id="50" dur="230"/>
                                        <p:tgtEl>
                                          <p:spTgt spid="9227"/>
                                        </p:tgtEl>
                                        <p:attrNameLst>
                                          <p:attrName>fillcolor</p:attrName>
                                        </p:attrNameLst>
                                      </p:cBhvr>
                                      <p:tavLst>
                                        <p:tav tm="0">
                                          <p:val>
                                            <p:clrVal>
                                              <a:schemeClr val="accent2"/>
                                            </p:clrVal>
                                          </p:val>
                                        </p:tav>
                                        <p:tav tm="50000">
                                          <p:val>
                                            <p:clrVal>
                                              <a:schemeClr val="hlink"/>
                                            </p:clrVal>
                                          </p:val>
                                        </p:tav>
                                      </p:tavLst>
                                    </p:anim>
                                    <p:set>
                                      <p:cBhvr>
                                        <p:cTn id="51" dur="230"/>
                                        <p:tgtEl>
                                          <p:spTgt spid="9227"/>
                                        </p:tgtEl>
                                        <p:attrNameLst>
                                          <p:attrName>fill.type</p:attrName>
                                        </p:attrNameLst>
                                      </p:cBhvr>
                                      <p:to>
                                        <p:strVal val="solid"/>
                                      </p:to>
                                    </p:set>
                                  </p:childTnLst>
                                </p:cTn>
                              </p:par>
                            </p:childTnLst>
                          </p:cTn>
                        </p:par>
                      </p:childTnLst>
                    </p:cTn>
                  </p:par>
                </p:childTnLst>
              </p:cTn>
              <p:nextCondLst>
                <p:cond evt="onClick" delay="0">
                  <p:tgtEl>
                    <p:spTgt spid="9227"/>
                  </p:tgtEl>
                </p:cond>
              </p:nextCondLst>
            </p:seq>
            <p:seq concurrent="1" nextAc="seek">
              <p:cTn id="52" restart="whenNotActive" fill="hold" evtFilter="cancelBubble" nodeType="interactiveSeq">
                <p:stCondLst>
                  <p:cond evt="onClick" delay="0">
                    <p:tgtEl>
                      <p:spTgt spid="9228"/>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7" presetClass="entr" presetSubtype="0" fill="hold" grpId="1" nodeType="clickEffect">
                                  <p:stCondLst>
                                    <p:cond delay="0"/>
                                  </p:stCondLst>
                                  <p:iterate type="lt">
                                    <p:tmPct val="50000"/>
                                  </p:iterate>
                                  <p:childTnLst>
                                    <p:set>
                                      <p:cBhvr>
                                        <p:cTn id="56" dur="1" fill="hold">
                                          <p:stCondLst>
                                            <p:cond delay="0"/>
                                          </p:stCondLst>
                                        </p:cTn>
                                        <p:tgtEl>
                                          <p:spTgt spid="9228"/>
                                        </p:tgtEl>
                                        <p:attrNameLst>
                                          <p:attrName>style.visibility</p:attrName>
                                        </p:attrNameLst>
                                      </p:cBhvr>
                                      <p:to>
                                        <p:strVal val="visible"/>
                                      </p:to>
                                    </p:set>
                                    <p:anim calcmode="discrete" valueType="clr">
                                      <p:cBhvr override="childStyle">
                                        <p:cTn id="57" dur="170"/>
                                        <p:tgtEl>
                                          <p:spTgt spid="9228"/>
                                        </p:tgtEl>
                                        <p:attrNameLst>
                                          <p:attrName>style.color</p:attrName>
                                        </p:attrNameLst>
                                      </p:cBhvr>
                                      <p:tavLst>
                                        <p:tav tm="0">
                                          <p:val>
                                            <p:clrVal>
                                              <a:schemeClr val="accent2"/>
                                            </p:clrVal>
                                          </p:val>
                                        </p:tav>
                                        <p:tav tm="50000">
                                          <p:val>
                                            <p:clrVal>
                                              <a:schemeClr val="hlink"/>
                                            </p:clrVal>
                                          </p:val>
                                        </p:tav>
                                      </p:tavLst>
                                    </p:anim>
                                    <p:anim calcmode="discrete" valueType="clr">
                                      <p:cBhvr>
                                        <p:cTn id="58" dur="170"/>
                                        <p:tgtEl>
                                          <p:spTgt spid="9228"/>
                                        </p:tgtEl>
                                        <p:attrNameLst>
                                          <p:attrName>fillcolor</p:attrName>
                                        </p:attrNameLst>
                                      </p:cBhvr>
                                      <p:tavLst>
                                        <p:tav tm="0">
                                          <p:val>
                                            <p:clrVal>
                                              <a:schemeClr val="accent2"/>
                                            </p:clrVal>
                                          </p:val>
                                        </p:tav>
                                        <p:tav tm="50000">
                                          <p:val>
                                            <p:clrVal>
                                              <a:schemeClr val="hlink"/>
                                            </p:clrVal>
                                          </p:val>
                                        </p:tav>
                                      </p:tavLst>
                                    </p:anim>
                                    <p:set>
                                      <p:cBhvr>
                                        <p:cTn id="59" dur="170"/>
                                        <p:tgtEl>
                                          <p:spTgt spid="9228"/>
                                        </p:tgtEl>
                                        <p:attrNameLst>
                                          <p:attrName>fill.type</p:attrName>
                                        </p:attrNameLst>
                                      </p:cBhvr>
                                      <p:to>
                                        <p:strVal val="solid"/>
                                      </p:to>
                                    </p:set>
                                  </p:childTnLst>
                                </p:cTn>
                              </p:par>
                            </p:childTnLst>
                          </p:cTn>
                        </p:par>
                      </p:childTnLst>
                    </p:cTn>
                  </p:par>
                </p:childTnLst>
              </p:cTn>
              <p:nextCondLst>
                <p:cond evt="onClick" delay="0">
                  <p:tgtEl>
                    <p:spTgt spid="9228"/>
                  </p:tgtEl>
                </p:cond>
              </p:nextCondLst>
            </p:seq>
          </p:childTnLst>
        </p:cTn>
      </p:par>
    </p:tnLst>
    <p:bldLst>
      <p:bldP spid="9224" grpId="0" animBg="1"/>
      <p:bldP spid="9224" grpId="1" animBg="1"/>
      <p:bldP spid="9225" grpId="0" animBg="1"/>
      <p:bldP spid="9225" grpId="1" animBg="1"/>
      <p:bldP spid="9226" grpId="0" animBg="1"/>
      <p:bldP spid="9226" grpId="1" animBg="1"/>
      <p:bldP spid="9227" grpId="0" animBg="1"/>
      <p:bldP spid="9227" grpId="1" animBg="1"/>
      <p:bldP spid="9228" grpId="0" animBg="1"/>
      <p:bldP spid="922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304800"/>
            <a:ext cx="8534400" cy="546100"/>
          </a:xfrm>
        </p:spPr>
        <p:txBody>
          <a:bodyPr/>
          <a:lstStyle/>
          <a:p>
            <a:pPr eaLnBrk="1" hangingPunct="1"/>
            <a:r>
              <a:rPr lang="en-US" altLang="en-US" sz="2500" b="1" smtClean="0">
                <a:solidFill>
                  <a:srgbClr val="FF0066"/>
                </a:solidFill>
              </a:rPr>
              <a:t>1. Complete the summary. Use information from the passage.</a:t>
            </a:r>
            <a:r>
              <a:rPr lang="en-US" altLang="en-US" sz="3800" b="1" smtClean="0"/>
              <a:t> </a:t>
            </a:r>
          </a:p>
        </p:txBody>
      </p:sp>
      <p:sp>
        <p:nvSpPr>
          <p:cNvPr id="16387" name="Rectangle 3"/>
          <p:cNvSpPr>
            <a:spLocks noGrp="1" noChangeArrowheads="1"/>
          </p:cNvSpPr>
          <p:nvPr>
            <p:ph type="body" idx="1"/>
          </p:nvPr>
        </p:nvSpPr>
        <p:spPr>
          <a:xfrm>
            <a:off x="228600" y="1143000"/>
            <a:ext cx="8610600" cy="5105400"/>
          </a:xfrm>
        </p:spPr>
        <p:txBody>
          <a:bodyPr/>
          <a:lstStyle/>
          <a:p>
            <a:pPr algn="just" eaLnBrk="1" hangingPunct="1">
              <a:lnSpc>
                <a:spcPct val="113000"/>
              </a:lnSpc>
              <a:spcBef>
                <a:spcPts val="350"/>
              </a:spcBef>
              <a:buFont typeface="Wingdings" panose="05000000000000000000" pitchFamily="2" charset="2"/>
              <a:buNone/>
            </a:pPr>
            <a:r>
              <a:rPr lang="en-US" altLang="en-US" sz="2600" b="1" i="1" smtClean="0">
                <a:solidFill>
                  <a:srgbClr val="0000FF"/>
                </a:solidFill>
              </a:rPr>
              <a:t>People from the countryside are (1) ________their (2) ________ to go and live in the (3)_____. Farming can sometimes be a difficult life and these people from (4) ______areas feel the (5) ___offers more opportunities. However, many people coming to the city create(6) _______. There may not be enough(7) _______or(8) ________, while water and electricity supplies may not be adequate. This is a(9) ________facing governments around the(10) _________</a:t>
            </a:r>
            <a:endParaRPr lang="en-US" altLang="en-US" sz="2600" b="1" smtClean="0">
              <a:solidFill>
                <a:srgbClr val="0000FF"/>
              </a:solidFill>
            </a:endParaRPr>
          </a:p>
          <a:p>
            <a:pPr algn="just" eaLnBrk="1" hangingPunct="1">
              <a:buFont typeface="Wingdings" panose="05000000000000000000" pitchFamily="2" charset="2"/>
              <a:buNone/>
            </a:pPr>
            <a:endParaRPr lang="en-US" altLang="en-US" sz="2600" b="1" smtClean="0">
              <a:solidFill>
                <a:srgbClr val="0000FF"/>
              </a:solidFill>
            </a:endParaRPr>
          </a:p>
        </p:txBody>
      </p:sp>
      <p:sp>
        <p:nvSpPr>
          <p:cNvPr id="16391" name="Text Box 7"/>
          <p:cNvSpPr txBox="1">
            <a:spLocks noChangeArrowheads="1"/>
          </p:cNvSpPr>
          <p:nvPr/>
        </p:nvSpPr>
        <p:spPr bwMode="auto">
          <a:xfrm>
            <a:off x="6019800" y="1143000"/>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0000"/>
                </a:solidFill>
                <a:latin typeface="Tahoma" panose="020B0604030504040204" pitchFamily="34" charset="0"/>
              </a:rPr>
              <a:t>leaving</a:t>
            </a:r>
          </a:p>
        </p:txBody>
      </p:sp>
      <p:sp>
        <p:nvSpPr>
          <p:cNvPr id="16392" name="Text Box 8"/>
          <p:cNvSpPr txBox="1">
            <a:spLocks noChangeArrowheads="1"/>
          </p:cNvSpPr>
          <p:nvPr/>
        </p:nvSpPr>
        <p:spPr bwMode="auto">
          <a:xfrm>
            <a:off x="762000" y="1600200"/>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0000"/>
                </a:solidFill>
                <a:latin typeface="Tahoma" panose="020B0604030504040204" pitchFamily="34" charset="0"/>
              </a:rPr>
              <a:t>home</a:t>
            </a:r>
          </a:p>
        </p:txBody>
      </p:sp>
      <p:sp>
        <p:nvSpPr>
          <p:cNvPr id="16393" name="Text Box 9"/>
          <p:cNvSpPr txBox="1">
            <a:spLocks noChangeArrowheads="1"/>
          </p:cNvSpPr>
          <p:nvPr/>
        </p:nvSpPr>
        <p:spPr bwMode="auto">
          <a:xfrm>
            <a:off x="6248400" y="160020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0000"/>
                </a:solidFill>
                <a:latin typeface="Tahoma" panose="020B0604030504040204" pitchFamily="34" charset="0"/>
              </a:rPr>
              <a:t>city</a:t>
            </a:r>
          </a:p>
        </p:txBody>
      </p:sp>
      <p:sp>
        <p:nvSpPr>
          <p:cNvPr id="16394" name="Text Box 10"/>
          <p:cNvSpPr txBox="1">
            <a:spLocks noChangeArrowheads="1"/>
          </p:cNvSpPr>
          <p:nvPr/>
        </p:nvSpPr>
        <p:spPr bwMode="auto">
          <a:xfrm>
            <a:off x="2133600" y="2514600"/>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0000"/>
                </a:solidFill>
                <a:latin typeface="Tahoma" panose="020B0604030504040204" pitchFamily="34" charset="0"/>
              </a:rPr>
              <a:t>rural</a:t>
            </a:r>
          </a:p>
        </p:txBody>
      </p:sp>
      <p:sp>
        <p:nvSpPr>
          <p:cNvPr id="16395" name="Text Box 11"/>
          <p:cNvSpPr txBox="1">
            <a:spLocks noChangeArrowheads="1"/>
          </p:cNvSpPr>
          <p:nvPr/>
        </p:nvSpPr>
        <p:spPr bwMode="auto">
          <a:xfrm>
            <a:off x="6096000" y="251460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0000"/>
                </a:solidFill>
                <a:latin typeface="Tahoma" panose="020B0604030504040204" pitchFamily="34" charset="0"/>
              </a:rPr>
              <a:t>city</a:t>
            </a:r>
          </a:p>
        </p:txBody>
      </p:sp>
      <p:sp>
        <p:nvSpPr>
          <p:cNvPr id="16396" name="Text Box 12"/>
          <p:cNvSpPr txBox="1">
            <a:spLocks noChangeArrowheads="1"/>
          </p:cNvSpPr>
          <p:nvPr/>
        </p:nvSpPr>
        <p:spPr bwMode="auto">
          <a:xfrm>
            <a:off x="3657600" y="34290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0000"/>
                </a:solidFill>
                <a:latin typeface="Tahoma" panose="020B0604030504040204" pitchFamily="34" charset="0"/>
              </a:rPr>
              <a:t>problem</a:t>
            </a:r>
          </a:p>
        </p:txBody>
      </p:sp>
      <p:sp>
        <p:nvSpPr>
          <p:cNvPr id="16397" name="Text Box 13"/>
          <p:cNvSpPr txBox="1">
            <a:spLocks noChangeArrowheads="1"/>
          </p:cNvSpPr>
          <p:nvPr/>
        </p:nvSpPr>
        <p:spPr bwMode="auto">
          <a:xfrm>
            <a:off x="2438400" y="3900488"/>
            <a:ext cx="1371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0000"/>
                </a:solidFill>
                <a:latin typeface="Tahoma" panose="020B0604030504040204" pitchFamily="34" charset="0"/>
              </a:rPr>
              <a:t>school</a:t>
            </a:r>
          </a:p>
        </p:txBody>
      </p:sp>
      <p:sp>
        <p:nvSpPr>
          <p:cNvPr id="16398" name="Text Box 14"/>
          <p:cNvSpPr txBox="1">
            <a:spLocks noChangeArrowheads="1"/>
          </p:cNvSpPr>
          <p:nvPr/>
        </p:nvSpPr>
        <p:spPr bwMode="auto">
          <a:xfrm>
            <a:off x="4343400" y="3900488"/>
            <a:ext cx="1676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0000"/>
                </a:solidFill>
                <a:latin typeface="Tahoma" panose="020B0604030504040204" pitchFamily="34" charset="0"/>
              </a:rPr>
              <a:t>hospital</a:t>
            </a:r>
          </a:p>
        </p:txBody>
      </p:sp>
      <p:sp>
        <p:nvSpPr>
          <p:cNvPr id="16399" name="Text Box 15"/>
          <p:cNvSpPr txBox="1">
            <a:spLocks noChangeArrowheads="1"/>
          </p:cNvSpPr>
          <p:nvPr/>
        </p:nvSpPr>
        <p:spPr bwMode="auto">
          <a:xfrm>
            <a:off x="1295400" y="47244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0000"/>
                </a:solidFill>
                <a:latin typeface="Tahoma" panose="020B0604030504040204" pitchFamily="34" charset="0"/>
              </a:rPr>
              <a:t>problem</a:t>
            </a:r>
          </a:p>
        </p:txBody>
      </p:sp>
      <p:sp>
        <p:nvSpPr>
          <p:cNvPr id="16400" name="Text Box 16"/>
          <p:cNvSpPr txBox="1">
            <a:spLocks noChangeArrowheads="1"/>
          </p:cNvSpPr>
          <p:nvPr/>
        </p:nvSpPr>
        <p:spPr bwMode="auto">
          <a:xfrm>
            <a:off x="762000" y="5235575"/>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0000"/>
                </a:solidFill>
                <a:latin typeface="Tahoma" panose="020B0604030504040204" pitchFamily="34" charset="0"/>
              </a:rPr>
              <a:t>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checkerboard(across)">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391"/>
                                        </p:tgtEl>
                                        <p:attrNameLst>
                                          <p:attrName>style.visibility</p:attrName>
                                        </p:attrNameLst>
                                      </p:cBhvr>
                                      <p:to>
                                        <p:strVal val="visible"/>
                                      </p:to>
                                    </p:set>
                                    <p:anim calcmode="lin" valueType="num">
                                      <p:cBhvr additive="base">
                                        <p:cTn id="12" dur="500" fill="hold"/>
                                        <p:tgtEl>
                                          <p:spTgt spid="16391"/>
                                        </p:tgtEl>
                                        <p:attrNameLst>
                                          <p:attrName>ppt_x</p:attrName>
                                        </p:attrNameLst>
                                      </p:cBhvr>
                                      <p:tavLst>
                                        <p:tav tm="0">
                                          <p:val>
                                            <p:strVal val="#ppt_x"/>
                                          </p:val>
                                        </p:tav>
                                        <p:tav tm="100000">
                                          <p:val>
                                            <p:strVal val="#ppt_x"/>
                                          </p:val>
                                        </p:tav>
                                      </p:tavLst>
                                    </p:anim>
                                    <p:anim calcmode="lin" valueType="num">
                                      <p:cBhvr additive="base">
                                        <p:cTn id="13" dur="500" fill="hold"/>
                                        <p:tgtEl>
                                          <p:spTgt spid="1639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392"/>
                                        </p:tgtEl>
                                        <p:attrNameLst>
                                          <p:attrName>style.visibility</p:attrName>
                                        </p:attrNameLst>
                                      </p:cBhvr>
                                      <p:to>
                                        <p:strVal val="visible"/>
                                      </p:to>
                                    </p:set>
                                    <p:anim calcmode="lin" valueType="num">
                                      <p:cBhvr additive="base">
                                        <p:cTn id="18" dur="500" fill="hold"/>
                                        <p:tgtEl>
                                          <p:spTgt spid="16392"/>
                                        </p:tgtEl>
                                        <p:attrNameLst>
                                          <p:attrName>ppt_x</p:attrName>
                                        </p:attrNameLst>
                                      </p:cBhvr>
                                      <p:tavLst>
                                        <p:tav tm="0">
                                          <p:val>
                                            <p:strVal val="#ppt_x"/>
                                          </p:val>
                                        </p:tav>
                                        <p:tav tm="100000">
                                          <p:val>
                                            <p:strVal val="#ppt_x"/>
                                          </p:val>
                                        </p:tav>
                                      </p:tavLst>
                                    </p:anim>
                                    <p:anim calcmode="lin" valueType="num">
                                      <p:cBhvr additive="base">
                                        <p:cTn id="19" dur="500" fill="hold"/>
                                        <p:tgtEl>
                                          <p:spTgt spid="1639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393"/>
                                        </p:tgtEl>
                                        <p:attrNameLst>
                                          <p:attrName>style.visibility</p:attrName>
                                        </p:attrNameLst>
                                      </p:cBhvr>
                                      <p:to>
                                        <p:strVal val="visible"/>
                                      </p:to>
                                    </p:set>
                                    <p:anim calcmode="lin" valueType="num">
                                      <p:cBhvr additive="base">
                                        <p:cTn id="24" dur="500" fill="hold"/>
                                        <p:tgtEl>
                                          <p:spTgt spid="16393"/>
                                        </p:tgtEl>
                                        <p:attrNameLst>
                                          <p:attrName>ppt_x</p:attrName>
                                        </p:attrNameLst>
                                      </p:cBhvr>
                                      <p:tavLst>
                                        <p:tav tm="0">
                                          <p:val>
                                            <p:strVal val="#ppt_x"/>
                                          </p:val>
                                        </p:tav>
                                        <p:tav tm="100000">
                                          <p:val>
                                            <p:strVal val="#ppt_x"/>
                                          </p:val>
                                        </p:tav>
                                      </p:tavLst>
                                    </p:anim>
                                    <p:anim calcmode="lin" valueType="num">
                                      <p:cBhvr additive="base">
                                        <p:cTn id="25" dur="500" fill="hold"/>
                                        <p:tgtEl>
                                          <p:spTgt spid="1639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394"/>
                                        </p:tgtEl>
                                        <p:attrNameLst>
                                          <p:attrName>style.visibility</p:attrName>
                                        </p:attrNameLst>
                                      </p:cBhvr>
                                      <p:to>
                                        <p:strVal val="visible"/>
                                      </p:to>
                                    </p:set>
                                    <p:anim calcmode="lin" valueType="num">
                                      <p:cBhvr additive="base">
                                        <p:cTn id="30" dur="500" fill="hold"/>
                                        <p:tgtEl>
                                          <p:spTgt spid="16394"/>
                                        </p:tgtEl>
                                        <p:attrNameLst>
                                          <p:attrName>ppt_x</p:attrName>
                                        </p:attrNameLst>
                                      </p:cBhvr>
                                      <p:tavLst>
                                        <p:tav tm="0">
                                          <p:val>
                                            <p:strVal val="#ppt_x"/>
                                          </p:val>
                                        </p:tav>
                                        <p:tav tm="100000">
                                          <p:val>
                                            <p:strVal val="#ppt_x"/>
                                          </p:val>
                                        </p:tav>
                                      </p:tavLst>
                                    </p:anim>
                                    <p:anim calcmode="lin" valueType="num">
                                      <p:cBhvr additive="base">
                                        <p:cTn id="31"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395"/>
                                        </p:tgtEl>
                                        <p:attrNameLst>
                                          <p:attrName>style.visibility</p:attrName>
                                        </p:attrNameLst>
                                      </p:cBhvr>
                                      <p:to>
                                        <p:strVal val="visible"/>
                                      </p:to>
                                    </p:set>
                                    <p:anim calcmode="lin" valueType="num">
                                      <p:cBhvr additive="base">
                                        <p:cTn id="36" dur="500" fill="hold"/>
                                        <p:tgtEl>
                                          <p:spTgt spid="16395"/>
                                        </p:tgtEl>
                                        <p:attrNameLst>
                                          <p:attrName>ppt_x</p:attrName>
                                        </p:attrNameLst>
                                      </p:cBhvr>
                                      <p:tavLst>
                                        <p:tav tm="0">
                                          <p:val>
                                            <p:strVal val="#ppt_x"/>
                                          </p:val>
                                        </p:tav>
                                        <p:tav tm="100000">
                                          <p:val>
                                            <p:strVal val="#ppt_x"/>
                                          </p:val>
                                        </p:tav>
                                      </p:tavLst>
                                    </p:anim>
                                    <p:anim calcmode="lin" valueType="num">
                                      <p:cBhvr additive="base">
                                        <p:cTn id="37" dur="500" fill="hold"/>
                                        <p:tgtEl>
                                          <p:spTgt spid="1639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6396"/>
                                        </p:tgtEl>
                                        <p:attrNameLst>
                                          <p:attrName>style.visibility</p:attrName>
                                        </p:attrNameLst>
                                      </p:cBhvr>
                                      <p:to>
                                        <p:strVal val="visible"/>
                                      </p:to>
                                    </p:set>
                                    <p:anim calcmode="lin" valueType="num">
                                      <p:cBhvr additive="base">
                                        <p:cTn id="42" dur="500" fill="hold"/>
                                        <p:tgtEl>
                                          <p:spTgt spid="16396"/>
                                        </p:tgtEl>
                                        <p:attrNameLst>
                                          <p:attrName>ppt_x</p:attrName>
                                        </p:attrNameLst>
                                      </p:cBhvr>
                                      <p:tavLst>
                                        <p:tav tm="0">
                                          <p:val>
                                            <p:strVal val="#ppt_x"/>
                                          </p:val>
                                        </p:tav>
                                        <p:tav tm="100000">
                                          <p:val>
                                            <p:strVal val="#ppt_x"/>
                                          </p:val>
                                        </p:tav>
                                      </p:tavLst>
                                    </p:anim>
                                    <p:anim calcmode="lin" valueType="num">
                                      <p:cBhvr additive="base">
                                        <p:cTn id="43"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397"/>
                                        </p:tgtEl>
                                        <p:attrNameLst>
                                          <p:attrName>style.visibility</p:attrName>
                                        </p:attrNameLst>
                                      </p:cBhvr>
                                      <p:to>
                                        <p:strVal val="visible"/>
                                      </p:to>
                                    </p:set>
                                    <p:anim calcmode="lin" valueType="num">
                                      <p:cBhvr additive="base">
                                        <p:cTn id="48" dur="500" fill="hold"/>
                                        <p:tgtEl>
                                          <p:spTgt spid="16397"/>
                                        </p:tgtEl>
                                        <p:attrNameLst>
                                          <p:attrName>ppt_x</p:attrName>
                                        </p:attrNameLst>
                                      </p:cBhvr>
                                      <p:tavLst>
                                        <p:tav tm="0">
                                          <p:val>
                                            <p:strVal val="#ppt_x"/>
                                          </p:val>
                                        </p:tav>
                                        <p:tav tm="100000">
                                          <p:val>
                                            <p:strVal val="#ppt_x"/>
                                          </p:val>
                                        </p:tav>
                                      </p:tavLst>
                                    </p:anim>
                                    <p:anim calcmode="lin" valueType="num">
                                      <p:cBhvr additive="base">
                                        <p:cTn id="49" dur="500" fill="hold"/>
                                        <p:tgtEl>
                                          <p:spTgt spid="16397"/>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6398"/>
                                        </p:tgtEl>
                                        <p:attrNameLst>
                                          <p:attrName>style.visibility</p:attrName>
                                        </p:attrNameLst>
                                      </p:cBhvr>
                                      <p:to>
                                        <p:strVal val="visible"/>
                                      </p:to>
                                    </p:set>
                                    <p:anim calcmode="lin" valueType="num">
                                      <p:cBhvr additive="base">
                                        <p:cTn id="54" dur="500" fill="hold"/>
                                        <p:tgtEl>
                                          <p:spTgt spid="16398"/>
                                        </p:tgtEl>
                                        <p:attrNameLst>
                                          <p:attrName>ppt_x</p:attrName>
                                        </p:attrNameLst>
                                      </p:cBhvr>
                                      <p:tavLst>
                                        <p:tav tm="0">
                                          <p:val>
                                            <p:strVal val="#ppt_x"/>
                                          </p:val>
                                        </p:tav>
                                        <p:tav tm="100000">
                                          <p:val>
                                            <p:strVal val="#ppt_x"/>
                                          </p:val>
                                        </p:tav>
                                      </p:tavLst>
                                    </p:anim>
                                    <p:anim calcmode="lin" valueType="num">
                                      <p:cBhvr additive="base">
                                        <p:cTn id="55" dur="500" fill="hold"/>
                                        <p:tgtEl>
                                          <p:spTgt spid="16398"/>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6399"/>
                                        </p:tgtEl>
                                        <p:attrNameLst>
                                          <p:attrName>style.visibility</p:attrName>
                                        </p:attrNameLst>
                                      </p:cBhvr>
                                      <p:to>
                                        <p:strVal val="visible"/>
                                      </p:to>
                                    </p:set>
                                    <p:anim calcmode="lin" valueType="num">
                                      <p:cBhvr additive="base">
                                        <p:cTn id="60" dur="500" fill="hold"/>
                                        <p:tgtEl>
                                          <p:spTgt spid="16399"/>
                                        </p:tgtEl>
                                        <p:attrNameLst>
                                          <p:attrName>ppt_x</p:attrName>
                                        </p:attrNameLst>
                                      </p:cBhvr>
                                      <p:tavLst>
                                        <p:tav tm="0">
                                          <p:val>
                                            <p:strVal val="#ppt_x"/>
                                          </p:val>
                                        </p:tav>
                                        <p:tav tm="100000">
                                          <p:val>
                                            <p:strVal val="#ppt_x"/>
                                          </p:val>
                                        </p:tav>
                                      </p:tavLst>
                                    </p:anim>
                                    <p:anim calcmode="lin" valueType="num">
                                      <p:cBhvr additive="base">
                                        <p:cTn id="61" dur="500" fill="hold"/>
                                        <p:tgtEl>
                                          <p:spTgt spid="16399"/>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6400"/>
                                        </p:tgtEl>
                                        <p:attrNameLst>
                                          <p:attrName>style.visibility</p:attrName>
                                        </p:attrNameLst>
                                      </p:cBhvr>
                                      <p:to>
                                        <p:strVal val="visible"/>
                                      </p:to>
                                    </p:set>
                                    <p:anim calcmode="lin" valueType="num">
                                      <p:cBhvr additive="base">
                                        <p:cTn id="66" dur="500" fill="hold"/>
                                        <p:tgtEl>
                                          <p:spTgt spid="16400"/>
                                        </p:tgtEl>
                                        <p:attrNameLst>
                                          <p:attrName>ppt_x</p:attrName>
                                        </p:attrNameLst>
                                      </p:cBhvr>
                                      <p:tavLst>
                                        <p:tav tm="0">
                                          <p:val>
                                            <p:strVal val="#ppt_x"/>
                                          </p:val>
                                        </p:tav>
                                        <p:tav tm="100000">
                                          <p:val>
                                            <p:strVal val="#ppt_x"/>
                                          </p:val>
                                        </p:tav>
                                      </p:tavLst>
                                    </p:anim>
                                    <p:anim calcmode="lin" valueType="num">
                                      <p:cBhvr additive="base">
                                        <p:cTn id="67" dur="500" fill="hold"/>
                                        <p:tgtEl>
                                          <p:spTgt spid="164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91" grpId="0"/>
      <p:bldP spid="16392" grpId="0"/>
      <p:bldP spid="16393" grpId="0"/>
      <p:bldP spid="16394" grpId="0"/>
      <p:bldP spid="16395" grpId="0"/>
      <p:bldP spid="16396" grpId="0"/>
      <p:bldP spid="16397" grpId="0"/>
      <p:bldP spid="16398" grpId="0"/>
      <p:bldP spid="16399" grpId="0"/>
      <p:bldP spid="1640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 y="76200"/>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3600" b="1">
                <a:solidFill>
                  <a:srgbClr val="FF0000"/>
                </a:solidFill>
              </a:rPr>
              <a:t>UNIT 8: COUNTRY LIFE AND CITY LIFE</a:t>
            </a:r>
          </a:p>
        </p:txBody>
      </p:sp>
      <p:sp>
        <p:nvSpPr>
          <p:cNvPr id="16387" name="Text Box 3"/>
          <p:cNvSpPr txBox="1">
            <a:spLocks noChangeArrowheads="1"/>
          </p:cNvSpPr>
          <p:nvPr/>
        </p:nvSpPr>
        <p:spPr bwMode="auto">
          <a:xfrm>
            <a:off x="152400" y="609600"/>
            <a:ext cx="502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3600" b="1">
                <a:solidFill>
                  <a:srgbClr val="0000FF"/>
                </a:solidFill>
              </a:rPr>
              <a:t>Period 46:    READ</a:t>
            </a:r>
          </a:p>
        </p:txBody>
      </p:sp>
      <p:sp>
        <p:nvSpPr>
          <p:cNvPr id="16388" name="Text Box 4"/>
          <p:cNvSpPr txBox="1">
            <a:spLocks noChangeArrowheads="1"/>
          </p:cNvSpPr>
          <p:nvPr/>
        </p:nvSpPr>
        <p:spPr bwMode="auto">
          <a:xfrm>
            <a:off x="457200" y="12192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400" b="1" u="sng">
                <a:solidFill>
                  <a:srgbClr val="FF0000"/>
                </a:solidFill>
              </a:rPr>
              <a:t>I. Vocabulary: </a:t>
            </a:r>
          </a:p>
        </p:txBody>
      </p:sp>
      <p:sp>
        <p:nvSpPr>
          <p:cNvPr id="16389" name="Rectangle 5"/>
          <p:cNvSpPr>
            <a:spLocks noChangeArrowheads="1"/>
          </p:cNvSpPr>
          <p:nvPr/>
        </p:nvSpPr>
        <p:spPr bwMode="auto">
          <a:xfrm>
            <a:off x="152400" y="1679575"/>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-rural (adj): </a:t>
            </a:r>
          </a:p>
        </p:txBody>
      </p:sp>
      <p:sp>
        <p:nvSpPr>
          <p:cNvPr id="16390" name="Rectangle 6"/>
          <p:cNvSpPr>
            <a:spLocks noChangeArrowheads="1"/>
          </p:cNvSpPr>
          <p:nvPr/>
        </p:nvSpPr>
        <p:spPr bwMode="auto">
          <a:xfrm>
            <a:off x="152400" y="20574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urban (adj):</a:t>
            </a:r>
          </a:p>
        </p:txBody>
      </p:sp>
      <p:sp>
        <p:nvSpPr>
          <p:cNvPr id="16391" name="Rectangle 7"/>
          <p:cNvSpPr>
            <a:spLocks noChangeArrowheads="1"/>
          </p:cNvSpPr>
          <p:nvPr/>
        </p:nvSpPr>
        <p:spPr bwMode="auto">
          <a:xfrm>
            <a:off x="152400" y="2438400"/>
            <a:ext cx="214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 typhoon (n):</a:t>
            </a:r>
          </a:p>
        </p:txBody>
      </p:sp>
      <p:sp>
        <p:nvSpPr>
          <p:cNvPr id="16392" name="Rectangle 8"/>
          <p:cNvSpPr>
            <a:spLocks noChangeArrowheads="1"/>
          </p:cNvSpPr>
          <p:nvPr/>
        </p:nvSpPr>
        <p:spPr bwMode="auto">
          <a:xfrm>
            <a:off x="152400" y="3276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drought (n) :</a:t>
            </a:r>
          </a:p>
        </p:txBody>
      </p:sp>
      <p:sp>
        <p:nvSpPr>
          <p:cNvPr id="16393" name="Rectangle 9"/>
          <p:cNvSpPr>
            <a:spLocks noChangeArrowheads="1"/>
          </p:cNvSpPr>
          <p:nvPr/>
        </p:nvSpPr>
        <p:spPr bwMode="auto">
          <a:xfrm>
            <a:off x="228600" y="3657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strain (n):</a:t>
            </a:r>
          </a:p>
        </p:txBody>
      </p:sp>
      <p:sp>
        <p:nvSpPr>
          <p:cNvPr id="16394" name="Rectangle 10"/>
          <p:cNvSpPr>
            <a:spLocks noChangeArrowheads="1"/>
          </p:cNvSpPr>
          <p:nvPr/>
        </p:nvSpPr>
        <p:spPr bwMode="auto">
          <a:xfrm>
            <a:off x="3048000" y="1676400"/>
            <a:ext cx="2582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thuộc nông thôn</a:t>
            </a:r>
          </a:p>
        </p:txBody>
      </p:sp>
      <p:sp>
        <p:nvSpPr>
          <p:cNvPr id="16395" name="Rectangle 11"/>
          <p:cNvSpPr>
            <a:spLocks noChangeArrowheads="1"/>
          </p:cNvSpPr>
          <p:nvPr/>
        </p:nvSpPr>
        <p:spPr bwMode="auto">
          <a:xfrm>
            <a:off x="2982913" y="2057400"/>
            <a:ext cx="3646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thuộc đô thị , thành phố</a:t>
            </a:r>
          </a:p>
        </p:txBody>
      </p:sp>
      <p:sp>
        <p:nvSpPr>
          <p:cNvPr id="16396" name="Rectangle 12"/>
          <p:cNvSpPr>
            <a:spLocks noChangeArrowheads="1"/>
          </p:cNvSpPr>
          <p:nvPr/>
        </p:nvSpPr>
        <p:spPr bwMode="auto">
          <a:xfrm>
            <a:off x="2971800" y="2438400"/>
            <a:ext cx="1957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trận bão lớn</a:t>
            </a:r>
          </a:p>
        </p:txBody>
      </p:sp>
      <p:sp>
        <p:nvSpPr>
          <p:cNvPr id="16397" name="Rectangle 13"/>
          <p:cNvSpPr>
            <a:spLocks noChangeArrowheads="1"/>
          </p:cNvSpPr>
          <p:nvPr/>
        </p:nvSpPr>
        <p:spPr bwMode="auto">
          <a:xfrm>
            <a:off x="2974975" y="2819400"/>
            <a:ext cx="1216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trận lụt</a:t>
            </a:r>
          </a:p>
        </p:txBody>
      </p:sp>
      <p:sp>
        <p:nvSpPr>
          <p:cNvPr id="16398" name="Rectangle 14"/>
          <p:cNvSpPr>
            <a:spLocks noChangeArrowheads="1"/>
          </p:cNvSpPr>
          <p:nvPr/>
        </p:nvSpPr>
        <p:spPr bwMode="auto">
          <a:xfrm>
            <a:off x="2895600" y="3276600"/>
            <a:ext cx="1976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nạn hạn hán</a:t>
            </a:r>
          </a:p>
        </p:txBody>
      </p:sp>
      <p:sp>
        <p:nvSpPr>
          <p:cNvPr id="16399" name="Rectangle 15"/>
          <p:cNvSpPr>
            <a:spLocks noChangeArrowheads="1"/>
          </p:cNvSpPr>
          <p:nvPr/>
        </p:nvSpPr>
        <p:spPr bwMode="auto">
          <a:xfrm>
            <a:off x="152400" y="28194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flood (n) :</a:t>
            </a:r>
          </a:p>
        </p:txBody>
      </p:sp>
      <p:sp>
        <p:nvSpPr>
          <p:cNvPr id="16400" name="Rectangle 16"/>
          <p:cNvSpPr>
            <a:spLocks noChangeArrowheads="1"/>
          </p:cNvSpPr>
          <p:nvPr/>
        </p:nvSpPr>
        <p:spPr bwMode="auto">
          <a:xfrm>
            <a:off x="2895600" y="3657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sự quá tải (về dân số)</a:t>
            </a:r>
          </a:p>
        </p:txBody>
      </p:sp>
      <p:sp>
        <p:nvSpPr>
          <p:cNvPr id="16401" name="Text Box 17"/>
          <p:cNvSpPr txBox="1">
            <a:spLocks noChangeArrowheads="1"/>
          </p:cNvSpPr>
          <p:nvPr/>
        </p:nvSpPr>
        <p:spPr bwMode="auto">
          <a:xfrm>
            <a:off x="381000" y="3962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400" b="1">
                <a:solidFill>
                  <a:srgbClr val="FF0000"/>
                </a:solidFill>
              </a:rPr>
              <a:t>II. </a:t>
            </a:r>
            <a:r>
              <a:rPr lang="en-US" altLang="en-US" sz="2400" b="1" u="sng">
                <a:solidFill>
                  <a:srgbClr val="FF0000"/>
                </a:solidFill>
              </a:rPr>
              <a:t>Brainstorming</a:t>
            </a:r>
          </a:p>
        </p:txBody>
      </p:sp>
      <p:sp>
        <p:nvSpPr>
          <p:cNvPr id="16402" name="Text Box 18"/>
          <p:cNvSpPr txBox="1">
            <a:spLocks noChangeArrowheads="1"/>
          </p:cNvSpPr>
          <p:nvPr/>
        </p:nvSpPr>
        <p:spPr bwMode="auto">
          <a:xfrm>
            <a:off x="304800" y="4405313"/>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400" b="1">
                <a:solidFill>
                  <a:srgbClr val="FF0000"/>
                </a:solidFill>
              </a:rPr>
              <a:t>III. </a:t>
            </a:r>
            <a:r>
              <a:rPr lang="en-US" altLang="en-US" sz="2400" b="1" u="sng">
                <a:solidFill>
                  <a:srgbClr val="FF0000"/>
                </a:solidFill>
              </a:rPr>
              <a:t>Pre-questions</a:t>
            </a:r>
          </a:p>
        </p:txBody>
      </p:sp>
      <p:sp>
        <p:nvSpPr>
          <p:cNvPr id="16403" name="Rectangle 19"/>
          <p:cNvSpPr>
            <a:spLocks noChangeArrowheads="1"/>
          </p:cNvSpPr>
          <p:nvPr/>
        </p:nvSpPr>
        <p:spPr bwMode="auto">
          <a:xfrm>
            <a:off x="304800" y="4803775"/>
            <a:ext cx="4011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FF3300"/>
                </a:solidFill>
              </a:rPr>
              <a:t>IV. </a:t>
            </a:r>
            <a:r>
              <a:rPr lang="en-US" altLang="en-US" sz="2400" b="1" u="sng">
                <a:solidFill>
                  <a:srgbClr val="FF3300"/>
                </a:solidFill>
              </a:rPr>
              <a:t>Complete the summary</a:t>
            </a:r>
          </a:p>
        </p:txBody>
      </p:sp>
      <p:sp>
        <p:nvSpPr>
          <p:cNvPr id="16404" name="Text Box 20"/>
          <p:cNvSpPr txBox="1">
            <a:spLocks noChangeArrowheads="1"/>
          </p:cNvSpPr>
          <p:nvPr/>
        </p:nvSpPr>
        <p:spPr bwMode="auto">
          <a:xfrm>
            <a:off x="228600" y="5319713"/>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i="1">
                <a:solidFill>
                  <a:srgbClr val="FF0000"/>
                </a:solidFill>
                <a:latin typeface="Tahoma" panose="020B0604030504040204" pitchFamily="34" charset="0"/>
              </a:rPr>
              <a:t>1.</a:t>
            </a:r>
            <a:r>
              <a:rPr lang="en-US" altLang="en-US" sz="2400" b="1" i="1">
                <a:solidFill>
                  <a:srgbClr val="0000FF"/>
                </a:solidFill>
                <a:latin typeface="Tahoma" panose="020B0604030504040204" pitchFamily="34" charset="0"/>
              </a:rPr>
              <a:t> leaving</a:t>
            </a:r>
          </a:p>
        </p:txBody>
      </p:sp>
      <p:sp>
        <p:nvSpPr>
          <p:cNvPr id="16405" name="Text Box 21"/>
          <p:cNvSpPr txBox="1">
            <a:spLocks noChangeArrowheads="1"/>
          </p:cNvSpPr>
          <p:nvPr/>
        </p:nvSpPr>
        <p:spPr bwMode="auto">
          <a:xfrm>
            <a:off x="1905000" y="5319713"/>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i="1">
                <a:solidFill>
                  <a:srgbClr val="FF0000"/>
                </a:solidFill>
                <a:latin typeface="Tahoma" panose="020B0604030504040204" pitchFamily="34" charset="0"/>
              </a:rPr>
              <a:t>2.</a:t>
            </a:r>
            <a:r>
              <a:rPr lang="en-US" altLang="en-US" sz="2400" b="1" i="1">
                <a:solidFill>
                  <a:srgbClr val="0000FF"/>
                </a:solidFill>
                <a:latin typeface="Tahoma" panose="020B0604030504040204" pitchFamily="34" charset="0"/>
              </a:rPr>
              <a:t> home</a:t>
            </a:r>
          </a:p>
        </p:txBody>
      </p:sp>
      <p:sp>
        <p:nvSpPr>
          <p:cNvPr id="16406" name="Text Box 22"/>
          <p:cNvSpPr txBox="1">
            <a:spLocks noChangeArrowheads="1"/>
          </p:cNvSpPr>
          <p:nvPr/>
        </p:nvSpPr>
        <p:spPr bwMode="auto">
          <a:xfrm>
            <a:off x="6019800" y="5319713"/>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i="1">
                <a:solidFill>
                  <a:srgbClr val="FF0000"/>
                </a:solidFill>
                <a:latin typeface="Tahoma" panose="020B0604030504040204" pitchFamily="34" charset="0"/>
              </a:rPr>
              <a:t>5.</a:t>
            </a:r>
            <a:r>
              <a:rPr lang="en-US" altLang="en-US" sz="2400" b="1" i="1">
                <a:solidFill>
                  <a:srgbClr val="0000FF"/>
                </a:solidFill>
                <a:latin typeface="Tahoma" panose="020B0604030504040204" pitchFamily="34" charset="0"/>
              </a:rPr>
              <a:t> city</a:t>
            </a:r>
          </a:p>
        </p:txBody>
      </p:sp>
      <p:sp>
        <p:nvSpPr>
          <p:cNvPr id="16407" name="Text Box 23"/>
          <p:cNvSpPr txBox="1">
            <a:spLocks noChangeArrowheads="1"/>
          </p:cNvSpPr>
          <p:nvPr/>
        </p:nvSpPr>
        <p:spPr bwMode="auto">
          <a:xfrm>
            <a:off x="4572000" y="5319713"/>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i="1">
                <a:solidFill>
                  <a:srgbClr val="FF0000"/>
                </a:solidFill>
                <a:latin typeface="Tahoma" panose="020B0604030504040204" pitchFamily="34" charset="0"/>
              </a:rPr>
              <a:t>4.</a:t>
            </a:r>
            <a:r>
              <a:rPr lang="en-US" altLang="en-US" sz="2400" b="1" i="1">
                <a:solidFill>
                  <a:srgbClr val="0000FF"/>
                </a:solidFill>
                <a:latin typeface="Tahoma" panose="020B0604030504040204" pitchFamily="34" charset="0"/>
              </a:rPr>
              <a:t> rural</a:t>
            </a:r>
          </a:p>
        </p:txBody>
      </p:sp>
      <p:sp>
        <p:nvSpPr>
          <p:cNvPr id="16408" name="Text Box 24"/>
          <p:cNvSpPr txBox="1">
            <a:spLocks noChangeArrowheads="1"/>
          </p:cNvSpPr>
          <p:nvPr/>
        </p:nvSpPr>
        <p:spPr bwMode="auto">
          <a:xfrm>
            <a:off x="3352800" y="5319713"/>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i="1">
                <a:solidFill>
                  <a:srgbClr val="FF0000"/>
                </a:solidFill>
                <a:latin typeface="Tahoma" panose="020B0604030504040204" pitchFamily="34" charset="0"/>
              </a:rPr>
              <a:t>3.</a:t>
            </a:r>
            <a:r>
              <a:rPr lang="en-US" altLang="en-US" sz="2400" b="1" i="1">
                <a:solidFill>
                  <a:srgbClr val="0000FF"/>
                </a:solidFill>
                <a:latin typeface="Tahoma" panose="020B0604030504040204" pitchFamily="34" charset="0"/>
              </a:rPr>
              <a:t> city</a:t>
            </a:r>
          </a:p>
        </p:txBody>
      </p:sp>
      <p:sp>
        <p:nvSpPr>
          <p:cNvPr id="16409" name="Text Box 25"/>
          <p:cNvSpPr txBox="1">
            <a:spLocks noChangeArrowheads="1"/>
          </p:cNvSpPr>
          <p:nvPr/>
        </p:nvSpPr>
        <p:spPr bwMode="auto">
          <a:xfrm>
            <a:off x="7162800" y="52578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i="1">
                <a:solidFill>
                  <a:srgbClr val="FF0000"/>
                </a:solidFill>
                <a:latin typeface="Tahoma" panose="020B0604030504040204" pitchFamily="34" charset="0"/>
              </a:rPr>
              <a:t>6.</a:t>
            </a:r>
            <a:r>
              <a:rPr lang="en-US" altLang="en-US" sz="2400" b="1" i="1">
                <a:solidFill>
                  <a:srgbClr val="0000FF"/>
                </a:solidFill>
                <a:latin typeface="Tahoma" panose="020B0604030504040204" pitchFamily="34" charset="0"/>
              </a:rPr>
              <a:t> problem</a:t>
            </a:r>
          </a:p>
        </p:txBody>
      </p:sp>
      <p:sp>
        <p:nvSpPr>
          <p:cNvPr id="16410" name="Text Box 26"/>
          <p:cNvSpPr txBox="1">
            <a:spLocks noChangeArrowheads="1"/>
          </p:cNvSpPr>
          <p:nvPr/>
        </p:nvSpPr>
        <p:spPr bwMode="auto">
          <a:xfrm>
            <a:off x="304800" y="592931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i="1">
                <a:solidFill>
                  <a:srgbClr val="FF0000"/>
                </a:solidFill>
                <a:latin typeface="Tahoma" panose="020B0604030504040204" pitchFamily="34" charset="0"/>
              </a:rPr>
              <a:t>7.</a:t>
            </a:r>
            <a:r>
              <a:rPr lang="en-US" altLang="en-US" sz="2400" b="1" i="1">
                <a:solidFill>
                  <a:srgbClr val="0000FF"/>
                </a:solidFill>
                <a:latin typeface="Tahoma" panose="020B0604030504040204" pitchFamily="34" charset="0"/>
              </a:rPr>
              <a:t> schools</a:t>
            </a:r>
          </a:p>
        </p:txBody>
      </p:sp>
      <p:sp>
        <p:nvSpPr>
          <p:cNvPr id="16411" name="Text Box 27"/>
          <p:cNvSpPr txBox="1">
            <a:spLocks noChangeArrowheads="1"/>
          </p:cNvSpPr>
          <p:nvPr/>
        </p:nvSpPr>
        <p:spPr bwMode="auto">
          <a:xfrm>
            <a:off x="2209800" y="5929313"/>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i="1">
                <a:solidFill>
                  <a:srgbClr val="FF0000"/>
                </a:solidFill>
                <a:latin typeface="Tahoma" panose="020B0604030504040204" pitchFamily="34" charset="0"/>
              </a:rPr>
              <a:t>8.</a:t>
            </a:r>
            <a:r>
              <a:rPr lang="en-US" altLang="en-US" sz="2400" b="1" i="1">
                <a:solidFill>
                  <a:srgbClr val="0000FF"/>
                </a:solidFill>
                <a:latin typeface="Tahoma" panose="020B0604030504040204" pitchFamily="34" charset="0"/>
              </a:rPr>
              <a:t> hospitals</a:t>
            </a:r>
          </a:p>
        </p:txBody>
      </p:sp>
      <p:sp>
        <p:nvSpPr>
          <p:cNvPr id="16412" name="Text Box 28"/>
          <p:cNvSpPr txBox="1">
            <a:spLocks noChangeArrowheads="1"/>
          </p:cNvSpPr>
          <p:nvPr/>
        </p:nvSpPr>
        <p:spPr bwMode="auto">
          <a:xfrm>
            <a:off x="4419600" y="592931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i="1">
                <a:solidFill>
                  <a:srgbClr val="0000FF"/>
                </a:solidFill>
                <a:latin typeface="Tahoma" panose="020B0604030504040204" pitchFamily="34" charset="0"/>
              </a:rPr>
              <a:t>9. problem</a:t>
            </a:r>
          </a:p>
        </p:txBody>
      </p:sp>
      <p:sp>
        <p:nvSpPr>
          <p:cNvPr id="16413" name="Text Box 29"/>
          <p:cNvSpPr txBox="1">
            <a:spLocks noChangeArrowheads="1"/>
          </p:cNvSpPr>
          <p:nvPr/>
        </p:nvSpPr>
        <p:spPr bwMode="auto">
          <a:xfrm>
            <a:off x="6553200" y="5929313"/>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i="1">
                <a:solidFill>
                  <a:srgbClr val="FF0000"/>
                </a:solidFill>
                <a:latin typeface="Tahoma" panose="020B0604030504040204" pitchFamily="34" charset="0"/>
              </a:rPr>
              <a:t>10.</a:t>
            </a:r>
            <a:r>
              <a:rPr lang="en-US" altLang="en-US" sz="2400" b="1" i="1">
                <a:solidFill>
                  <a:srgbClr val="0000FF"/>
                </a:solidFill>
                <a:latin typeface="Tahoma" panose="020B0604030504040204" pitchFamily="34" charset="0"/>
              </a:rPr>
              <a:t> world</a:t>
            </a:r>
          </a:p>
        </p:txBody>
      </p:sp>
      <p:sp>
        <p:nvSpPr>
          <p:cNvPr id="58398" name="Rectangle 30"/>
          <p:cNvSpPr>
            <a:spLocks noChangeArrowheads="1"/>
          </p:cNvSpPr>
          <p:nvPr/>
        </p:nvSpPr>
        <p:spPr bwMode="auto">
          <a:xfrm>
            <a:off x="304800" y="6327775"/>
            <a:ext cx="6545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FF0000"/>
                </a:solidFill>
              </a:rPr>
              <a:t>V. Find the word in the passage that means: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398"/>
                                        </p:tgtEl>
                                        <p:attrNameLst>
                                          <p:attrName>style.visibility</p:attrName>
                                        </p:attrNameLst>
                                      </p:cBhvr>
                                      <p:to>
                                        <p:strVal val="visible"/>
                                      </p:to>
                                    </p:set>
                                    <p:anim calcmode="lin" valueType="num">
                                      <p:cBhvr>
                                        <p:cTn id="7" dur="500" fill="hold"/>
                                        <p:tgtEl>
                                          <p:spTgt spid="58398"/>
                                        </p:tgtEl>
                                        <p:attrNameLst>
                                          <p:attrName>ppt_w</p:attrName>
                                        </p:attrNameLst>
                                      </p:cBhvr>
                                      <p:tavLst>
                                        <p:tav tm="0">
                                          <p:val>
                                            <p:fltVal val="0"/>
                                          </p:val>
                                        </p:tav>
                                        <p:tav tm="100000">
                                          <p:val>
                                            <p:strVal val="#ppt_w"/>
                                          </p:val>
                                        </p:tav>
                                      </p:tavLst>
                                    </p:anim>
                                    <p:anim calcmode="lin" valueType="num">
                                      <p:cBhvr>
                                        <p:cTn id="8" dur="500" fill="hold"/>
                                        <p:tgtEl>
                                          <p:spTgt spid="58398"/>
                                        </p:tgtEl>
                                        <p:attrNameLst>
                                          <p:attrName>ppt_h</p:attrName>
                                        </p:attrNameLst>
                                      </p:cBhvr>
                                      <p:tavLst>
                                        <p:tav tm="0">
                                          <p:val>
                                            <p:fltVal val="0"/>
                                          </p:val>
                                        </p:tav>
                                        <p:tav tm="100000">
                                          <p:val>
                                            <p:strVal val="#ppt_h"/>
                                          </p:val>
                                        </p:tav>
                                      </p:tavLst>
                                    </p:anim>
                                    <p:animEffect transition="in" filter="fade">
                                      <p:cBhvr>
                                        <p:cTn id="9" dur="500"/>
                                        <p:tgtEl>
                                          <p:spTgt spid="58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9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457200" y="277813"/>
            <a:ext cx="8229600" cy="574675"/>
          </a:xfrm>
        </p:spPr>
        <p:txBody>
          <a:bodyPr/>
          <a:lstStyle/>
          <a:p>
            <a:pPr eaLnBrk="1" hangingPunct="1"/>
            <a:r>
              <a:rPr lang="en-US" altLang="en-US" sz="2900" b="1" smtClean="0">
                <a:solidFill>
                  <a:srgbClr val="FF0000"/>
                </a:solidFill>
              </a:rPr>
              <a:t>2. Find the word in the passage that means:</a:t>
            </a:r>
          </a:p>
        </p:txBody>
      </p:sp>
      <p:sp>
        <p:nvSpPr>
          <p:cNvPr id="17413" name="Rectangle 5"/>
          <p:cNvSpPr>
            <a:spLocks noGrp="1" noChangeArrowheads="1"/>
          </p:cNvSpPr>
          <p:nvPr>
            <p:ph type="body" sz="half" idx="1"/>
          </p:nvPr>
        </p:nvSpPr>
        <p:spPr>
          <a:xfrm>
            <a:off x="304800" y="1447800"/>
            <a:ext cx="8153400" cy="4114800"/>
          </a:xfrm>
        </p:spPr>
        <p:txBody>
          <a:bodyPr/>
          <a:lstStyle/>
          <a:p>
            <a:pPr marL="533400" indent="-533400" eaLnBrk="1" hangingPunct="1">
              <a:buFontTx/>
              <a:buAutoNum type="alphaLcPeriod"/>
            </a:pPr>
            <a:r>
              <a:rPr lang="en-US" altLang="en-US" sz="3000" smtClean="0"/>
              <a:t>of the country side		         = 		</a:t>
            </a:r>
          </a:p>
          <a:p>
            <a:pPr marL="533400" indent="-533400" eaLnBrk="1" hangingPunct="1">
              <a:buFontTx/>
              <a:buAutoNum type="alphaLcPeriod"/>
            </a:pPr>
            <a:r>
              <a:rPr lang="en-US" altLang="en-US" sz="3000" smtClean="0"/>
              <a:t>as many as needed		= </a:t>
            </a:r>
          </a:p>
          <a:p>
            <a:pPr marL="533400" indent="-533400" eaLnBrk="1" hangingPunct="1">
              <a:buFontTx/>
              <a:buAutoNum type="alphaLcPeriod"/>
            </a:pPr>
            <a:r>
              <a:rPr lang="en-US" altLang="en-US" sz="3000" smtClean="0"/>
              <a:t>become greater or large	= </a:t>
            </a:r>
          </a:p>
          <a:p>
            <a:pPr marL="533400" indent="-533400" eaLnBrk="1" hangingPunct="1">
              <a:buFontTx/>
              <a:buAutoNum type="alphaLcPeriod"/>
            </a:pPr>
            <a:r>
              <a:rPr lang="en-US" altLang="en-US" sz="3000" smtClean="0"/>
              <a:t>a great pressure			= </a:t>
            </a:r>
          </a:p>
          <a:p>
            <a:pPr marL="533400" indent="-533400" eaLnBrk="1" hangingPunct="1">
              <a:buFontTx/>
              <a:buAutoNum type="alphaLcPeriod"/>
            </a:pPr>
            <a:r>
              <a:rPr lang="en-US" altLang="en-US" sz="3000" smtClean="0"/>
              <a:t>a terrible event			= </a:t>
            </a:r>
          </a:p>
          <a:p>
            <a:pPr marL="533400" indent="-533400" eaLnBrk="1" hangingPunct="1">
              <a:buFontTx/>
              <a:buAutoNum type="alphaLcPeriod"/>
            </a:pPr>
            <a:r>
              <a:rPr lang="en-US" altLang="en-US" sz="3000" smtClean="0"/>
              <a:t>of the city or city life		= </a:t>
            </a:r>
          </a:p>
        </p:txBody>
      </p:sp>
      <p:sp>
        <p:nvSpPr>
          <p:cNvPr id="17415" name="Text Box 7"/>
          <p:cNvSpPr txBox="1">
            <a:spLocks noChangeArrowheads="1"/>
          </p:cNvSpPr>
          <p:nvPr/>
        </p:nvSpPr>
        <p:spPr bwMode="auto">
          <a:xfrm>
            <a:off x="6553200" y="1371600"/>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33CC"/>
                </a:solidFill>
                <a:latin typeface="Tahoma" panose="020B0604030504040204" pitchFamily="34" charset="0"/>
              </a:rPr>
              <a:t>rural</a:t>
            </a:r>
          </a:p>
        </p:txBody>
      </p:sp>
      <p:sp>
        <p:nvSpPr>
          <p:cNvPr id="17416" name="Text Box 8"/>
          <p:cNvSpPr txBox="1">
            <a:spLocks noChangeArrowheads="1"/>
          </p:cNvSpPr>
          <p:nvPr/>
        </p:nvSpPr>
        <p:spPr bwMode="auto">
          <a:xfrm>
            <a:off x="6629400" y="1905000"/>
            <a:ext cx="190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33CC"/>
                </a:solidFill>
                <a:latin typeface="Tahoma" panose="020B0604030504040204" pitchFamily="34" charset="0"/>
              </a:rPr>
              <a:t>plentiful</a:t>
            </a:r>
          </a:p>
        </p:txBody>
      </p:sp>
      <p:sp>
        <p:nvSpPr>
          <p:cNvPr id="17417" name="Text Box 9"/>
          <p:cNvSpPr txBox="1">
            <a:spLocks noChangeArrowheads="1"/>
          </p:cNvSpPr>
          <p:nvPr/>
        </p:nvSpPr>
        <p:spPr bwMode="auto">
          <a:xfrm>
            <a:off x="6477000" y="2514600"/>
            <a:ext cx="2057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33CC"/>
                </a:solidFill>
                <a:latin typeface="Tahoma" panose="020B0604030504040204" pitchFamily="34" charset="0"/>
              </a:rPr>
              <a:t>increase</a:t>
            </a:r>
          </a:p>
        </p:txBody>
      </p:sp>
      <p:sp>
        <p:nvSpPr>
          <p:cNvPr id="17418" name="Text Box 10"/>
          <p:cNvSpPr txBox="1">
            <a:spLocks noChangeArrowheads="1"/>
          </p:cNvSpPr>
          <p:nvPr/>
        </p:nvSpPr>
        <p:spPr bwMode="auto">
          <a:xfrm>
            <a:off x="6477000" y="3124200"/>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33CC"/>
                </a:solidFill>
                <a:latin typeface="Tahoma" panose="020B0604030504040204" pitchFamily="34" charset="0"/>
              </a:rPr>
              <a:t>strain</a:t>
            </a:r>
          </a:p>
        </p:txBody>
      </p:sp>
      <p:sp>
        <p:nvSpPr>
          <p:cNvPr id="17419" name="Text Box 11"/>
          <p:cNvSpPr txBox="1">
            <a:spLocks noChangeArrowheads="1"/>
          </p:cNvSpPr>
          <p:nvPr/>
        </p:nvSpPr>
        <p:spPr bwMode="auto">
          <a:xfrm>
            <a:off x="6324600" y="3657600"/>
            <a:ext cx="2057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33CC"/>
                </a:solidFill>
                <a:latin typeface="Tahoma" panose="020B0604030504040204" pitchFamily="34" charset="0"/>
              </a:rPr>
              <a:t>tragedy</a:t>
            </a:r>
          </a:p>
        </p:txBody>
      </p:sp>
      <p:sp>
        <p:nvSpPr>
          <p:cNvPr id="17420" name="Text Box 12"/>
          <p:cNvSpPr txBox="1">
            <a:spLocks noChangeArrowheads="1"/>
          </p:cNvSpPr>
          <p:nvPr/>
        </p:nvSpPr>
        <p:spPr bwMode="auto">
          <a:xfrm>
            <a:off x="6477000" y="4114800"/>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b="1" i="1">
                <a:solidFill>
                  <a:srgbClr val="FF33CC"/>
                </a:solidFill>
                <a:latin typeface="Tahoma" panose="020B0604030504040204" pitchFamily="34" charset="0"/>
              </a:rPr>
              <a:t>urban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anim calcmode="lin" valueType="num">
                                      <p:cBhvr>
                                        <p:cTn id="7" dur="500" fill="hold"/>
                                        <p:tgtEl>
                                          <p:spTgt spid="174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4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41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7413">
                                            <p:txEl>
                                              <p:pRg st="1" end="1"/>
                                            </p:txEl>
                                          </p:spTgt>
                                        </p:tgtEl>
                                        <p:attrNameLst>
                                          <p:attrName>style.visibility</p:attrName>
                                        </p:attrNameLst>
                                      </p:cBhvr>
                                      <p:to>
                                        <p:strVal val="visible"/>
                                      </p:to>
                                    </p:set>
                                    <p:anim calcmode="lin" valueType="num">
                                      <p:cBhvr>
                                        <p:cTn id="14" dur="500" fill="hold"/>
                                        <p:tgtEl>
                                          <p:spTgt spid="1741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741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741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7413">
                                            <p:txEl>
                                              <p:pRg st="2" end="2"/>
                                            </p:txEl>
                                          </p:spTgt>
                                        </p:tgtEl>
                                        <p:attrNameLst>
                                          <p:attrName>style.visibility</p:attrName>
                                        </p:attrNameLst>
                                      </p:cBhvr>
                                      <p:to>
                                        <p:strVal val="visible"/>
                                      </p:to>
                                    </p:set>
                                    <p:anim calcmode="lin" valueType="num">
                                      <p:cBhvr>
                                        <p:cTn id="21" dur="500" fill="hold"/>
                                        <p:tgtEl>
                                          <p:spTgt spid="1741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741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741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7413">
                                            <p:txEl>
                                              <p:pRg st="3" end="3"/>
                                            </p:txEl>
                                          </p:spTgt>
                                        </p:tgtEl>
                                        <p:attrNameLst>
                                          <p:attrName>style.visibility</p:attrName>
                                        </p:attrNameLst>
                                      </p:cBhvr>
                                      <p:to>
                                        <p:strVal val="visible"/>
                                      </p:to>
                                    </p:set>
                                    <p:anim calcmode="lin" valueType="num">
                                      <p:cBhvr>
                                        <p:cTn id="28" dur="500" fill="hold"/>
                                        <p:tgtEl>
                                          <p:spTgt spid="1741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741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741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7413">
                                            <p:txEl>
                                              <p:pRg st="4" end="4"/>
                                            </p:txEl>
                                          </p:spTgt>
                                        </p:tgtEl>
                                        <p:attrNameLst>
                                          <p:attrName>style.visibility</p:attrName>
                                        </p:attrNameLst>
                                      </p:cBhvr>
                                      <p:to>
                                        <p:strVal val="visible"/>
                                      </p:to>
                                    </p:set>
                                    <p:anim calcmode="lin" valueType="num">
                                      <p:cBhvr>
                                        <p:cTn id="35" dur="500" fill="hold"/>
                                        <p:tgtEl>
                                          <p:spTgt spid="1741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741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741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7413">
                                            <p:txEl>
                                              <p:pRg st="5" end="5"/>
                                            </p:txEl>
                                          </p:spTgt>
                                        </p:tgtEl>
                                        <p:attrNameLst>
                                          <p:attrName>style.visibility</p:attrName>
                                        </p:attrNameLst>
                                      </p:cBhvr>
                                      <p:to>
                                        <p:strVal val="visible"/>
                                      </p:to>
                                    </p:set>
                                    <p:anim calcmode="lin" valueType="num">
                                      <p:cBhvr>
                                        <p:cTn id="42" dur="500" fill="hold"/>
                                        <p:tgtEl>
                                          <p:spTgt spid="1741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741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7413">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415"/>
                                        </p:tgtEl>
                                        <p:attrNameLst>
                                          <p:attrName>style.visibility</p:attrName>
                                        </p:attrNameLst>
                                      </p:cBhvr>
                                      <p:to>
                                        <p:strVal val="visible"/>
                                      </p:to>
                                    </p:set>
                                    <p:anim calcmode="lin" valueType="num">
                                      <p:cBhvr additive="base">
                                        <p:cTn id="49" dur="500" fill="hold"/>
                                        <p:tgtEl>
                                          <p:spTgt spid="17415"/>
                                        </p:tgtEl>
                                        <p:attrNameLst>
                                          <p:attrName>ppt_x</p:attrName>
                                        </p:attrNameLst>
                                      </p:cBhvr>
                                      <p:tavLst>
                                        <p:tav tm="0">
                                          <p:val>
                                            <p:strVal val="#ppt_x"/>
                                          </p:val>
                                        </p:tav>
                                        <p:tav tm="100000">
                                          <p:val>
                                            <p:strVal val="#ppt_x"/>
                                          </p:val>
                                        </p:tav>
                                      </p:tavLst>
                                    </p:anim>
                                    <p:anim calcmode="lin" valueType="num">
                                      <p:cBhvr additive="base">
                                        <p:cTn id="50"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416"/>
                                        </p:tgtEl>
                                        <p:attrNameLst>
                                          <p:attrName>style.visibility</p:attrName>
                                        </p:attrNameLst>
                                      </p:cBhvr>
                                      <p:to>
                                        <p:strVal val="visible"/>
                                      </p:to>
                                    </p:set>
                                    <p:anim calcmode="lin" valueType="num">
                                      <p:cBhvr additive="base">
                                        <p:cTn id="55" dur="500" fill="hold"/>
                                        <p:tgtEl>
                                          <p:spTgt spid="17416"/>
                                        </p:tgtEl>
                                        <p:attrNameLst>
                                          <p:attrName>ppt_x</p:attrName>
                                        </p:attrNameLst>
                                      </p:cBhvr>
                                      <p:tavLst>
                                        <p:tav tm="0">
                                          <p:val>
                                            <p:strVal val="#ppt_x"/>
                                          </p:val>
                                        </p:tav>
                                        <p:tav tm="100000">
                                          <p:val>
                                            <p:strVal val="#ppt_x"/>
                                          </p:val>
                                        </p:tav>
                                      </p:tavLst>
                                    </p:anim>
                                    <p:anim calcmode="lin" valueType="num">
                                      <p:cBhvr additive="base">
                                        <p:cTn id="56"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417"/>
                                        </p:tgtEl>
                                        <p:attrNameLst>
                                          <p:attrName>style.visibility</p:attrName>
                                        </p:attrNameLst>
                                      </p:cBhvr>
                                      <p:to>
                                        <p:strVal val="visible"/>
                                      </p:to>
                                    </p:set>
                                    <p:anim calcmode="lin" valueType="num">
                                      <p:cBhvr additive="base">
                                        <p:cTn id="61" dur="500" fill="hold"/>
                                        <p:tgtEl>
                                          <p:spTgt spid="17417"/>
                                        </p:tgtEl>
                                        <p:attrNameLst>
                                          <p:attrName>ppt_x</p:attrName>
                                        </p:attrNameLst>
                                      </p:cBhvr>
                                      <p:tavLst>
                                        <p:tav tm="0">
                                          <p:val>
                                            <p:strVal val="#ppt_x"/>
                                          </p:val>
                                        </p:tav>
                                        <p:tav tm="100000">
                                          <p:val>
                                            <p:strVal val="#ppt_x"/>
                                          </p:val>
                                        </p:tav>
                                      </p:tavLst>
                                    </p:anim>
                                    <p:anim calcmode="lin" valueType="num">
                                      <p:cBhvr additive="base">
                                        <p:cTn id="62" dur="500" fill="hold"/>
                                        <p:tgtEl>
                                          <p:spTgt spid="17417"/>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418"/>
                                        </p:tgtEl>
                                        <p:attrNameLst>
                                          <p:attrName>style.visibility</p:attrName>
                                        </p:attrNameLst>
                                      </p:cBhvr>
                                      <p:to>
                                        <p:strVal val="visible"/>
                                      </p:to>
                                    </p:set>
                                    <p:anim calcmode="lin" valueType="num">
                                      <p:cBhvr additive="base">
                                        <p:cTn id="67" dur="500" fill="hold"/>
                                        <p:tgtEl>
                                          <p:spTgt spid="17418"/>
                                        </p:tgtEl>
                                        <p:attrNameLst>
                                          <p:attrName>ppt_x</p:attrName>
                                        </p:attrNameLst>
                                      </p:cBhvr>
                                      <p:tavLst>
                                        <p:tav tm="0">
                                          <p:val>
                                            <p:strVal val="#ppt_x"/>
                                          </p:val>
                                        </p:tav>
                                        <p:tav tm="100000">
                                          <p:val>
                                            <p:strVal val="#ppt_x"/>
                                          </p:val>
                                        </p:tav>
                                      </p:tavLst>
                                    </p:anim>
                                    <p:anim calcmode="lin" valueType="num">
                                      <p:cBhvr additive="base">
                                        <p:cTn id="68" dur="500" fill="hold"/>
                                        <p:tgtEl>
                                          <p:spTgt spid="17418"/>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419"/>
                                        </p:tgtEl>
                                        <p:attrNameLst>
                                          <p:attrName>style.visibility</p:attrName>
                                        </p:attrNameLst>
                                      </p:cBhvr>
                                      <p:to>
                                        <p:strVal val="visible"/>
                                      </p:to>
                                    </p:set>
                                    <p:anim calcmode="lin" valueType="num">
                                      <p:cBhvr additive="base">
                                        <p:cTn id="73" dur="500" fill="hold"/>
                                        <p:tgtEl>
                                          <p:spTgt spid="17419"/>
                                        </p:tgtEl>
                                        <p:attrNameLst>
                                          <p:attrName>ppt_x</p:attrName>
                                        </p:attrNameLst>
                                      </p:cBhvr>
                                      <p:tavLst>
                                        <p:tav tm="0">
                                          <p:val>
                                            <p:strVal val="#ppt_x"/>
                                          </p:val>
                                        </p:tav>
                                        <p:tav tm="100000">
                                          <p:val>
                                            <p:strVal val="#ppt_x"/>
                                          </p:val>
                                        </p:tav>
                                      </p:tavLst>
                                    </p:anim>
                                    <p:anim calcmode="lin" valueType="num">
                                      <p:cBhvr additive="base">
                                        <p:cTn id="74" dur="500" fill="hold"/>
                                        <p:tgtEl>
                                          <p:spTgt spid="17419"/>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420"/>
                                        </p:tgtEl>
                                        <p:attrNameLst>
                                          <p:attrName>style.visibility</p:attrName>
                                        </p:attrNameLst>
                                      </p:cBhvr>
                                      <p:to>
                                        <p:strVal val="visible"/>
                                      </p:to>
                                    </p:set>
                                    <p:anim calcmode="lin" valueType="num">
                                      <p:cBhvr additive="base">
                                        <p:cTn id="79" dur="500" fill="hold"/>
                                        <p:tgtEl>
                                          <p:spTgt spid="17420"/>
                                        </p:tgtEl>
                                        <p:attrNameLst>
                                          <p:attrName>ppt_x</p:attrName>
                                        </p:attrNameLst>
                                      </p:cBhvr>
                                      <p:tavLst>
                                        <p:tav tm="0">
                                          <p:val>
                                            <p:strVal val="#ppt_x"/>
                                          </p:val>
                                        </p:tav>
                                        <p:tav tm="100000">
                                          <p:val>
                                            <p:strVal val="#ppt_x"/>
                                          </p:val>
                                        </p:tav>
                                      </p:tavLst>
                                    </p:anim>
                                    <p:anim calcmode="lin" valueType="num">
                                      <p:cBhvr additive="base">
                                        <p:cTn id="80" dur="500" fill="hold"/>
                                        <p:tgtEl>
                                          <p:spTgt spid="174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p:bldP spid="17415" grpId="0"/>
      <p:bldP spid="17416" grpId="0"/>
      <p:bldP spid="17417" grpId="0"/>
      <p:bldP spid="17418" grpId="0"/>
      <p:bldP spid="17419" grpId="0"/>
      <p:bldP spid="174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52400" y="76200"/>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3600" b="1">
                <a:solidFill>
                  <a:srgbClr val="FF0000"/>
                </a:solidFill>
              </a:rPr>
              <a:t>UNIT 8: COUNTRY LIFE AND CITY LIFE</a:t>
            </a:r>
          </a:p>
        </p:txBody>
      </p:sp>
      <p:sp>
        <p:nvSpPr>
          <p:cNvPr id="18435" name="Text Box 3"/>
          <p:cNvSpPr txBox="1">
            <a:spLocks noChangeArrowheads="1"/>
          </p:cNvSpPr>
          <p:nvPr/>
        </p:nvSpPr>
        <p:spPr bwMode="auto">
          <a:xfrm>
            <a:off x="152400" y="609600"/>
            <a:ext cx="502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3600" b="1">
                <a:solidFill>
                  <a:srgbClr val="0000FF"/>
                </a:solidFill>
              </a:rPr>
              <a:t>Period 46:    READ</a:t>
            </a:r>
          </a:p>
        </p:txBody>
      </p:sp>
      <p:sp>
        <p:nvSpPr>
          <p:cNvPr id="18436" name="Text Box 4"/>
          <p:cNvSpPr txBox="1">
            <a:spLocks noChangeArrowheads="1"/>
          </p:cNvSpPr>
          <p:nvPr/>
        </p:nvSpPr>
        <p:spPr bwMode="auto">
          <a:xfrm>
            <a:off x="457200" y="12192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b="1">
                <a:solidFill>
                  <a:srgbClr val="FF0000"/>
                </a:solidFill>
              </a:rPr>
              <a:t>I.</a:t>
            </a:r>
            <a:r>
              <a:rPr lang="en-US" altLang="en-US" sz="1800" b="1" u="sng">
                <a:solidFill>
                  <a:srgbClr val="FF0000"/>
                </a:solidFill>
              </a:rPr>
              <a:t> Vocabulary: </a:t>
            </a:r>
          </a:p>
        </p:txBody>
      </p:sp>
      <p:sp>
        <p:nvSpPr>
          <p:cNvPr id="18437" name="Rectangle 5"/>
          <p:cNvSpPr>
            <a:spLocks noChangeArrowheads="1"/>
          </p:cNvSpPr>
          <p:nvPr/>
        </p:nvSpPr>
        <p:spPr bwMode="auto">
          <a:xfrm>
            <a:off x="152400" y="1676400"/>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a:solidFill>
                  <a:srgbClr val="0000FF"/>
                </a:solidFill>
              </a:rPr>
              <a:t>-rural (adj): </a:t>
            </a:r>
          </a:p>
        </p:txBody>
      </p:sp>
      <p:sp>
        <p:nvSpPr>
          <p:cNvPr id="18438" name="Rectangle 6"/>
          <p:cNvSpPr>
            <a:spLocks noChangeArrowheads="1"/>
          </p:cNvSpPr>
          <p:nvPr/>
        </p:nvSpPr>
        <p:spPr bwMode="auto">
          <a:xfrm>
            <a:off x="152400" y="19812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a:solidFill>
                  <a:srgbClr val="0000FF"/>
                </a:solidFill>
              </a:rPr>
              <a:t>- urban (adj):</a:t>
            </a:r>
          </a:p>
        </p:txBody>
      </p:sp>
      <p:sp>
        <p:nvSpPr>
          <p:cNvPr id="18439" name="Rectangle 7"/>
          <p:cNvSpPr>
            <a:spLocks noChangeArrowheads="1"/>
          </p:cNvSpPr>
          <p:nvPr/>
        </p:nvSpPr>
        <p:spPr bwMode="auto">
          <a:xfrm>
            <a:off x="152400" y="23002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0000FF"/>
                </a:solidFill>
              </a:rPr>
              <a:t>- typhoon (n):</a:t>
            </a:r>
          </a:p>
        </p:txBody>
      </p:sp>
      <p:sp>
        <p:nvSpPr>
          <p:cNvPr id="18440" name="Rectangle 8"/>
          <p:cNvSpPr>
            <a:spLocks noChangeArrowheads="1"/>
          </p:cNvSpPr>
          <p:nvPr/>
        </p:nvSpPr>
        <p:spPr bwMode="auto">
          <a:xfrm>
            <a:off x="4724400" y="21336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a:solidFill>
                  <a:srgbClr val="0000FF"/>
                </a:solidFill>
              </a:rPr>
              <a:t>- drought (n) :</a:t>
            </a:r>
          </a:p>
        </p:txBody>
      </p:sp>
      <p:sp>
        <p:nvSpPr>
          <p:cNvPr id="18441" name="Rectangle 9"/>
          <p:cNvSpPr>
            <a:spLocks noChangeArrowheads="1"/>
          </p:cNvSpPr>
          <p:nvPr/>
        </p:nvSpPr>
        <p:spPr bwMode="auto">
          <a:xfrm>
            <a:off x="4648200" y="2514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a:solidFill>
                  <a:srgbClr val="0000FF"/>
                </a:solidFill>
              </a:rPr>
              <a:t>- strain (n):</a:t>
            </a:r>
          </a:p>
        </p:txBody>
      </p:sp>
      <p:sp>
        <p:nvSpPr>
          <p:cNvPr id="18442" name="Rectangle 10"/>
          <p:cNvSpPr>
            <a:spLocks noChangeArrowheads="1"/>
          </p:cNvSpPr>
          <p:nvPr/>
        </p:nvSpPr>
        <p:spPr bwMode="auto">
          <a:xfrm>
            <a:off x="2057400" y="1676400"/>
            <a:ext cx="198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a:solidFill>
                  <a:srgbClr val="0000FF"/>
                </a:solidFill>
              </a:rPr>
              <a:t>thuộc nông thôn</a:t>
            </a:r>
          </a:p>
        </p:txBody>
      </p:sp>
      <p:sp>
        <p:nvSpPr>
          <p:cNvPr id="18443" name="Rectangle 11"/>
          <p:cNvSpPr>
            <a:spLocks noChangeArrowheads="1"/>
          </p:cNvSpPr>
          <p:nvPr/>
        </p:nvSpPr>
        <p:spPr bwMode="auto">
          <a:xfrm>
            <a:off x="1860550" y="1981200"/>
            <a:ext cx="278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a:solidFill>
                  <a:srgbClr val="0000FF"/>
                </a:solidFill>
              </a:rPr>
              <a:t>thuộc đô thị , thành phố</a:t>
            </a:r>
          </a:p>
        </p:txBody>
      </p:sp>
      <p:sp>
        <p:nvSpPr>
          <p:cNvPr id="18444" name="Rectangle 12"/>
          <p:cNvSpPr>
            <a:spLocks noChangeArrowheads="1"/>
          </p:cNvSpPr>
          <p:nvPr/>
        </p:nvSpPr>
        <p:spPr bwMode="auto">
          <a:xfrm>
            <a:off x="2286000" y="2362200"/>
            <a:ext cx="1514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0000FF"/>
                </a:solidFill>
              </a:rPr>
              <a:t>trận bão lớn</a:t>
            </a:r>
          </a:p>
        </p:txBody>
      </p:sp>
      <p:sp>
        <p:nvSpPr>
          <p:cNvPr id="18445" name="Rectangle 13"/>
          <p:cNvSpPr>
            <a:spLocks noChangeArrowheads="1"/>
          </p:cNvSpPr>
          <p:nvPr/>
        </p:nvSpPr>
        <p:spPr bwMode="auto">
          <a:xfrm>
            <a:off x="7086600" y="1690688"/>
            <a:ext cx="95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0000FF"/>
                </a:solidFill>
              </a:rPr>
              <a:t>trận lụt</a:t>
            </a:r>
          </a:p>
        </p:txBody>
      </p:sp>
      <p:sp>
        <p:nvSpPr>
          <p:cNvPr id="18446" name="Rectangle 14"/>
          <p:cNvSpPr>
            <a:spLocks noChangeArrowheads="1"/>
          </p:cNvSpPr>
          <p:nvPr/>
        </p:nvSpPr>
        <p:spPr bwMode="auto">
          <a:xfrm>
            <a:off x="6858000" y="2057400"/>
            <a:ext cx="153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0000FF"/>
                </a:solidFill>
              </a:rPr>
              <a:t>nạn hạn hán</a:t>
            </a:r>
          </a:p>
        </p:txBody>
      </p:sp>
      <p:sp>
        <p:nvSpPr>
          <p:cNvPr id="18447" name="Rectangle 15"/>
          <p:cNvSpPr>
            <a:spLocks noChangeArrowheads="1"/>
          </p:cNvSpPr>
          <p:nvPr/>
        </p:nvSpPr>
        <p:spPr bwMode="auto">
          <a:xfrm>
            <a:off x="4724400" y="17526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a:solidFill>
                  <a:srgbClr val="0000FF"/>
                </a:solidFill>
              </a:rPr>
              <a:t>- flood (n) :</a:t>
            </a:r>
          </a:p>
        </p:txBody>
      </p:sp>
      <p:sp>
        <p:nvSpPr>
          <p:cNvPr id="18448" name="Rectangle 16"/>
          <p:cNvSpPr>
            <a:spLocks noChangeArrowheads="1"/>
          </p:cNvSpPr>
          <p:nvPr/>
        </p:nvSpPr>
        <p:spPr bwMode="auto">
          <a:xfrm>
            <a:off x="6019800" y="24384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0000FF"/>
                </a:solidFill>
              </a:rPr>
              <a:t>sự quá tải (về dân số)</a:t>
            </a:r>
          </a:p>
        </p:txBody>
      </p:sp>
      <p:sp>
        <p:nvSpPr>
          <p:cNvPr id="18449" name="Text Box 17"/>
          <p:cNvSpPr txBox="1">
            <a:spLocks noChangeArrowheads="1"/>
          </p:cNvSpPr>
          <p:nvPr/>
        </p:nvSpPr>
        <p:spPr bwMode="auto">
          <a:xfrm>
            <a:off x="381000" y="26670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b="1">
                <a:solidFill>
                  <a:srgbClr val="FF0000"/>
                </a:solidFill>
              </a:rPr>
              <a:t>II. </a:t>
            </a:r>
            <a:r>
              <a:rPr lang="en-US" altLang="en-US" sz="1800" b="1" u="sng">
                <a:solidFill>
                  <a:srgbClr val="FF0000"/>
                </a:solidFill>
              </a:rPr>
              <a:t>Brainstorming</a:t>
            </a:r>
          </a:p>
        </p:txBody>
      </p:sp>
      <p:sp>
        <p:nvSpPr>
          <p:cNvPr id="18450" name="Text Box 18"/>
          <p:cNvSpPr txBox="1">
            <a:spLocks noChangeArrowheads="1"/>
          </p:cNvSpPr>
          <p:nvPr/>
        </p:nvSpPr>
        <p:spPr bwMode="auto">
          <a:xfrm>
            <a:off x="304800" y="29718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b="1">
                <a:solidFill>
                  <a:srgbClr val="FF0000"/>
                </a:solidFill>
              </a:rPr>
              <a:t>III. </a:t>
            </a:r>
            <a:r>
              <a:rPr lang="en-US" altLang="en-US" sz="1800" b="1" u="sng">
                <a:solidFill>
                  <a:srgbClr val="FF0000"/>
                </a:solidFill>
              </a:rPr>
              <a:t>Pre-questions</a:t>
            </a:r>
          </a:p>
        </p:txBody>
      </p:sp>
      <p:sp>
        <p:nvSpPr>
          <p:cNvPr id="18451" name="Rectangle 19"/>
          <p:cNvSpPr>
            <a:spLocks noChangeArrowheads="1"/>
          </p:cNvSpPr>
          <p:nvPr/>
        </p:nvSpPr>
        <p:spPr bwMode="auto">
          <a:xfrm>
            <a:off x="304800" y="3200400"/>
            <a:ext cx="305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FF3300"/>
                </a:solidFill>
              </a:rPr>
              <a:t>IV. </a:t>
            </a:r>
            <a:r>
              <a:rPr lang="en-US" altLang="en-US" sz="1800" b="1" u="sng">
                <a:solidFill>
                  <a:srgbClr val="FF3300"/>
                </a:solidFill>
              </a:rPr>
              <a:t>Complete the summary</a:t>
            </a:r>
          </a:p>
        </p:txBody>
      </p:sp>
      <p:sp>
        <p:nvSpPr>
          <p:cNvPr id="18452" name="Text Box 20"/>
          <p:cNvSpPr txBox="1">
            <a:spLocks noChangeArrowheads="1"/>
          </p:cNvSpPr>
          <p:nvPr/>
        </p:nvSpPr>
        <p:spPr bwMode="auto">
          <a:xfrm>
            <a:off x="228600" y="35814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1.</a:t>
            </a:r>
            <a:r>
              <a:rPr lang="en-US" altLang="en-US" sz="1800" b="1" i="1">
                <a:solidFill>
                  <a:srgbClr val="0000FF"/>
                </a:solidFill>
                <a:latin typeface="Tahoma" panose="020B0604030504040204" pitchFamily="34" charset="0"/>
              </a:rPr>
              <a:t> leaving</a:t>
            </a:r>
          </a:p>
        </p:txBody>
      </p:sp>
      <p:sp>
        <p:nvSpPr>
          <p:cNvPr id="18453" name="Text Box 21"/>
          <p:cNvSpPr txBox="1">
            <a:spLocks noChangeArrowheads="1"/>
          </p:cNvSpPr>
          <p:nvPr/>
        </p:nvSpPr>
        <p:spPr bwMode="auto">
          <a:xfrm>
            <a:off x="1905000" y="35814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2.</a:t>
            </a:r>
            <a:r>
              <a:rPr lang="en-US" altLang="en-US" sz="1800" b="1" i="1">
                <a:solidFill>
                  <a:srgbClr val="0000FF"/>
                </a:solidFill>
                <a:latin typeface="Tahoma" panose="020B0604030504040204" pitchFamily="34" charset="0"/>
              </a:rPr>
              <a:t> home</a:t>
            </a:r>
          </a:p>
        </p:txBody>
      </p:sp>
      <p:sp>
        <p:nvSpPr>
          <p:cNvPr id="18454" name="Text Box 22"/>
          <p:cNvSpPr txBox="1">
            <a:spLocks noChangeArrowheads="1"/>
          </p:cNvSpPr>
          <p:nvPr/>
        </p:nvSpPr>
        <p:spPr bwMode="auto">
          <a:xfrm>
            <a:off x="6019800" y="35814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5.</a:t>
            </a:r>
            <a:r>
              <a:rPr lang="en-US" altLang="en-US" sz="1800" b="1" i="1">
                <a:solidFill>
                  <a:srgbClr val="0000FF"/>
                </a:solidFill>
                <a:latin typeface="Tahoma" panose="020B0604030504040204" pitchFamily="34" charset="0"/>
              </a:rPr>
              <a:t> city</a:t>
            </a:r>
          </a:p>
        </p:txBody>
      </p:sp>
      <p:sp>
        <p:nvSpPr>
          <p:cNvPr id="18455" name="Text Box 23"/>
          <p:cNvSpPr txBox="1">
            <a:spLocks noChangeArrowheads="1"/>
          </p:cNvSpPr>
          <p:nvPr/>
        </p:nvSpPr>
        <p:spPr bwMode="auto">
          <a:xfrm>
            <a:off x="4572000" y="35814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4.</a:t>
            </a:r>
            <a:r>
              <a:rPr lang="en-US" altLang="en-US" sz="1800" b="1" i="1">
                <a:solidFill>
                  <a:srgbClr val="0000FF"/>
                </a:solidFill>
                <a:latin typeface="Tahoma" panose="020B0604030504040204" pitchFamily="34" charset="0"/>
              </a:rPr>
              <a:t> rural</a:t>
            </a:r>
          </a:p>
        </p:txBody>
      </p:sp>
      <p:sp>
        <p:nvSpPr>
          <p:cNvPr id="18456" name="Text Box 24"/>
          <p:cNvSpPr txBox="1">
            <a:spLocks noChangeArrowheads="1"/>
          </p:cNvSpPr>
          <p:nvPr/>
        </p:nvSpPr>
        <p:spPr bwMode="auto">
          <a:xfrm>
            <a:off x="3352800" y="35814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3.</a:t>
            </a:r>
            <a:r>
              <a:rPr lang="en-US" altLang="en-US" sz="1800" b="1" i="1">
                <a:solidFill>
                  <a:srgbClr val="0000FF"/>
                </a:solidFill>
                <a:latin typeface="Tahoma" panose="020B0604030504040204" pitchFamily="34" charset="0"/>
              </a:rPr>
              <a:t> city</a:t>
            </a:r>
          </a:p>
        </p:txBody>
      </p:sp>
      <p:sp>
        <p:nvSpPr>
          <p:cNvPr id="18457" name="Text Box 25"/>
          <p:cNvSpPr txBox="1">
            <a:spLocks noChangeArrowheads="1"/>
          </p:cNvSpPr>
          <p:nvPr/>
        </p:nvSpPr>
        <p:spPr bwMode="auto">
          <a:xfrm>
            <a:off x="7162800" y="3657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6.</a:t>
            </a:r>
            <a:r>
              <a:rPr lang="en-US" altLang="en-US" sz="1800" b="1" i="1">
                <a:solidFill>
                  <a:srgbClr val="0000FF"/>
                </a:solidFill>
                <a:latin typeface="Tahoma" panose="020B0604030504040204" pitchFamily="34" charset="0"/>
              </a:rPr>
              <a:t> problem</a:t>
            </a:r>
          </a:p>
        </p:txBody>
      </p:sp>
      <p:sp>
        <p:nvSpPr>
          <p:cNvPr id="18458" name="Text Box 26"/>
          <p:cNvSpPr txBox="1">
            <a:spLocks noChangeArrowheads="1"/>
          </p:cNvSpPr>
          <p:nvPr/>
        </p:nvSpPr>
        <p:spPr bwMode="auto">
          <a:xfrm>
            <a:off x="228600" y="39624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7.</a:t>
            </a:r>
            <a:r>
              <a:rPr lang="en-US" altLang="en-US" sz="1800" b="1" i="1">
                <a:solidFill>
                  <a:srgbClr val="0000FF"/>
                </a:solidFill>
                <a:latin typeface="Tahoma" panose="020B0604030504040204" pitchFamily="34" charset="0"/>
              </a:rPr>
              <a:t> schools</a:t>
            </a:r>
          </a:p>
        </p:txBody>
      </p:sp>
      <p:sp>
        <p:nvSpPr>
          <p:cNvPr id="18459" name="Text Box 27"/>
          <p:cNvSpPr txBox="1">
            <a:spLocks noChangeArrowheads="1"/>
          </p:cNvSpPr>
          <p:nvPr/>
        </p:nvSpPr>
        <p:spPr bwMode="auto">
          <a:xfrm>
            <a:off x="1905000" y="39624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8.</a:t>
            </a:r>
            <a:r>
              <a:rPr lang="en-US" altLang="en-US" sz="1800" b="1" i="1">
                <a:solidFill>
                  <a:srgbClr val="0000FF"/>
                </a:solidFill>
                <a:latin typeface="Tahoma" panose="020B0604030504040204" pitchFamily="34" charset="0"/>
              </a:rPr>
              <a:t> hospitals</a:t>
            </a:r>
          </a:p>
        </p:txBody>
      </p:sp>
      <p:sp>
        <p:nvSpPr>
          <p:cNvPr id="18460" name="Text Box 28"/>
          <p:cNvSpPr txBox="1">
            <a:spLocks noChangeArrowheads="1"/>
          </p:cNvSpPr>
          <p:nvPr/>
        </p:nvSpPr>
        <p:spPr bwMode="auto">
          <a:xfrm>
            <a:off x="3429000" y="39624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0000FF"/>
                </a:solidFill>
                <a:latin typeface="Tahoma" panose="020B0604030504040204" pitchFamily="34" charset="0"/>
              </a:rPr>
              <a:t>9. problem</a:t>
            </a:r>
          </a:p>
        </p:txBody>
      </p:sp>
      <p:sp>
        <p:nvSpPr>
          <p:cNvPr id="18461" name="Text Box 29"/>
          <p:cNvSpPr txBox="1">
            <a:spLocks noChangeArrowheads="1"/>
          </p:cNvSpPr>
          <p:nvPr/>
        </p:nvSpPr>
        <p:spPr bwMode="auto">
          <a:xfrm>
            <a:off x="5181600" y="39624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10.</a:t>
            </a:r>
            <a:r>
              <a:rPr lang="en-US" altLang="en-US" sz="1800" b="1" i="1">
                <a:solidFill>
                  <a:srgbClr val="0000FF"/>
                </a:solidFill>
                <a:latin typeface="Tahoma" panose="020B0604030504040204" pitchFamily="34" charset="0"/>
              </a:rPr>
              <a:t> world</a:t>
            </a:r>
          </a:p>
        </p:txBody>
      </p:sp>
      <p:sp>
        <p:nvSpPr>
          <p:cNvPr id="18462" name="Rectangle 30"/>
          <p:cNvSpPr>
            <a:spLocks noChangeArrowheads="1"/>
          </p:cNvSpPr>
          <p:nvPr/>
        </p:nvSpPr>
        <p:spPr bwMode="auto">
          <a:xfrm>
            <a:off x="304800" y="4267200"/>
            <a:ext cx="495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FF0000"/>
                </a:solidFill>
              </a:rPr>
              <a:t>V.</a:t>
            </a:r>
            <a:r>
              <a:rPr lang="en-US" altLang="en-US" sz="1800" b="1" u="sng">
                <a:solidFill>
                  <a:srgbClr val="FF0000"/>
                </a:solidFill>
              </a:rPr>
              <a:t> Find the word in the passage that means:</a:t>
            </a:r>
          </a:p>
        </p:txBody>
      </p:sp>
      <p:sp>
        <p:nvSpPr>
          <p:cNvPr id="18463" name="Rectangle 33"/>
          <p:cNvSpPr>
            <a:spLocks noChangeArrowheads="1"/>
          </p:cNvSpPr>
          <p:nvPr/>
        </p:nvSpPr>
        <p:spPr bwMode="auto">
          <a:xfrm>
            <a:off x="76200" y="4724400"/>
            <a:ext cx="457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800100" indent="-34290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257300" indent="-3429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714500" indent="-3429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171700" indent="-3429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0000FF"/>
                </a:solidFill>
              </a:rPr>
              <a:t>of the country side        = 	</a:t>
            </a:r>
          </a:p>
          <a:p>
            <a:pPr eaLnBrk="1" hangingPunct="1">
              <a:spcBef>
                <a:spcPct val="0"/>
              </a:spcBef>
              <a:buClrTx/>
              <a:buSzTx/>
              <a:buFontTx/>
              <a:buNone/>
            </a:pPr>
            <a:r>
              <a:rPr lang="en-US" altLang="en-US" sz="1800" b="1">
                <a:solidFill>
                  <a:srgbClr val="0000FF"/>
                </a:solidFill>
              </a:rPr>
              <a:t>as many as needed	= </a:t>
            </a:r>
          </a:p>
          <a:p>
            <a:pPr eaLnBrk="1" hangingPunct="1">
              <a:spcBef>
                <a:spcPct val="0"/>
              </a:spcBef>
              <a:buClrTx/>
              <a:buSzTx/>
              <a:buFontTx/>
              <a:buNone/>
            </a:pPr>
            <a:r>
              <a:rPr lang="en-US" altLang="en-US" sz="1800" b="1">
                <a:solidFill>
                  <a:srgbClr val="0000FF"/>
                </a:solidFill>
              </a:rPr>
              <a:t>become greater or large	= </a:t>
            </a:r>
          </a:p>
          <a:p>
            <a:pPr eaLnBrk="1" hangingPunct="1">
              <a:spcBef>
                <a:spcPct val="0"/>
              </a:spcBef>
              <a:buClrTx/>
              <a:buSzTx/>
              <a:buFontTx/>
              <a:buNone/>
            </a:pPr>
            <a:endParaRPr lang="en-US" altLang="en-US" sz="1800" b="1">
              <a:solidFill>
                <a:srgbClr val="0000FF"/>
              </a:solidFill>
            </a:endParaRPr>
          </a:p>
        </p:txBody>
      </p:sp>
      <p:sp>
        <p:nvSpPr>
          <p:cNvPr id="18464" name="Rectangle 34"/>
          <p:cNvSpPr>
            <a:spLocks noChangeArrowheads="1"/>
          </p:cNvSpPr>
          <p:nvPr/>
        </p:nvSpPr>
        <p:spPr bwMode="auto">
          <a:xfrm>
            <a:off x="4648200" y="4722813"/>
            <a:ext cx="4572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0000FF"/>
                </a:solidFill>
              </a:rPr>
              <a:t>a great pressure	   = </a:t>
            </a:r>
          </a:p>
          <a:p>
            <a:pPr eaLnBrk="1" hangingPunct="1">
              <a:spcBef>
                <a:spcPct val="0"/>
              </a:spcBef>
              <a:buClrTx/>
              <a:buSzTx/>
              <a:buFontTx/>
              <a:buNone/>
            </a:pPr>
            <a:r>
              <a:rPr lang="en-US" altLang="en-US" sz="1800" b="1">
                <a:solidFill>
                  <a:srgbClr val="0000FF"/>
                </a:solidFill>
              </a:rPr>
              <a:t>a terrible event	= </a:t>
            </a:r>
          </a:p>
          <a:p>
            <a:pPr eaLnBrk="1" hangingPunct="1">
              <a:spcBef>
                <a:spcPct val="0"/>
              </a:spcBef>
              <a:buClrTx/>
              <a:buSzTx/>
              <a:buFontTx/>
              <a:buNone/>
            </a:pPr>
            <a:r>
              <a:rPr lang="en-US" altLang="en-US" sz="1800" b="1">
                <a:solidFill>
                  <a:srgbClr val="0000FF"/>
                </a:solidFill>
              </a:rPr>
              <a:t>of the city or city life  =</a:t>
            </a:r>
            <a:r>
              <a:rPr lang="en-US" altLang="en-US" sz="1800"/>
              <a:t> </a:t>
            </a:r>
          </a:p>
        </p:txBody>
      </p:sp>
      <p:sp>
        <p:nvSpPr>
          <p:cNvPr id="18465" name="Text Box 35"/>
          <p:cNvSpPr txBox="1">
            <a:spLocks noChangeArrowheads="1"/>
          </p:cNvSpPr>
          <p:nvPr/>
        </p:nvSpPr>
        <p:spPr bwMode="auto">
          <a:xfrm>
            <a:off x="3200400" y="4662488"/>
            <a:ext cx="152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33CC"/>
                </a:solidFill>
                <a:latin typeface="Tahoma" panose="020B0604030504040204" pitchFamily="34" charset="0"/>
              </a:rPr>
              <a:t>rural</a:t>
            </a:r>
          </a:p>
        </p:txBody>
      </p:sp>
      <p:sp>
        <p:nvSpPr>
          <p:cNvPr id="18466" name="Text Box 36"/>
          <p:cNvSpPr txBox="1">
            <a:spLocks noChangeArrowheads="1"/>
          </p:cNvSpPr>
          <p:nvPr/>
        </p:nvSpPr>
        <p:spPr bwMode="auto">
          <a:xfrm>
            <a:off x="3276600" y="49530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33CC"/>
                </a:solidFill>
                <a:latin typeface="Tahoma" panose="020B0604030504040204" pitchFamily="34" charset="0"/>
              </a:rPr>
              <a:t>plentiful</a:t>
            </a:r>
          </a:p>
        </p:txBody>
      </p:sp>
      <p:sp>
        <p:nvSpPr>
          <p:cNvPr id="18467" name="Text Box 37"/>
          <p:cNvSpPr txBox="1">
            <a:spLocks noChangeArrowheads="1"/>
          </p:cNvSpPr>
          <p:nvPr/>
        </p:nvSpPr>
        <p:spPr bwMode="auto">
          <a:xfrm>
            <a:off x="3124200" y="5272088"/>
            <a:ext cx="2057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33CC"/>
                </a:solidFill>
                <a:latin typeface="Tahoma" panose="020B0604030504040204" pitchFamily="34" charset="0"/>
              </a:rPr>
              <a:t>increase</a:t>
            </a:r>
          </a:p>
        </p:txBody>
      </p:sp>
      <p:sp>
        <p:nvSpPr>
          <p:cNvPr id="18468" name="Text Box 38"/>
          <p:cNvSpPr txBox="1">
            <a:spLocks noChangeArrowheads="1"/>
          </p:cNvSpPr>
          <p:nvPr/>
        </p:nvSpPr>
        <p:spPr bwMode="auto">
          <a:xfrm>
            <a:off x="7543800" y="4738688"/>
            <a:ext cx="152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33CC"/>
                </a:solidFill>
                <a:latin typeface="Tahoma" panose="020B0604030504040204" pitchFamily="34" charset="0"/>
              </a:rPr>
              <a:t>strain</a:t>
            </a:r>
          </a:p>
        </p:txBody>
      </p:sp>
      <p:sp>
        <p:nvSpPr>
          <p:cNvPr id="18469" name="Text Box 39"/>
          <p:cNvSpPr txBox="1">
            <a:spLocks noChangeArrowheads="1"/>
          </p:cNvSpPr>
          <p:nvPr/>
        </p:nvSpPr>
        <p:spPr bwMode="auto">
          <a:xfrm>
            <a:off x="7391400" y="49530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33CC"/>
                </a:solidFill>
                <a:latin typeface="Tahoma" panose="020B0604030504040204" pitchFamily="34" charset="0"/>
              </a:rPr>
              <a:t>tragedy</a:t>
            </a:r>
          </a:p>
        </p:txBody>
      </p:sp>
      <p:sp>
        <p:nvSpPr>
          <p:cNvPr id="18470" name="Text Box 40"/>
          <p:cNvSpPr txBox="1">
            <a:spLocks noChangeArrowheads="1"/>
          </p:cNvSpPr>
          <p:nvPr/>
        </p:nvSpPr>
        <p:spPr bwMode="auto">
          <a:xfrm>
            <a:off x="7467600" y="52578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33CC"/>
                </a:solidFill>
                <a:latin typeface="Tahoma" panose="020B0604030504040204" pitchFamily="34" charset="0"/>
              </a:rPr>
              <a:t>urban</a:t>
            </a:r>
          </a:p>
        </p:txBody>
      </p:sp>
      <p:pic>
        <p:nvPicPr>
          <p:cNvPr id="18471" name="Picture 41" descr="hinh011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676900"/>
            <a:ext cx="1600200" cy="1181100"/>
          </a:xfrm>
          <a:prstGeom prst="rect">
            <a:avLst/>
          </a:prstGeom>
          <a:noFill/>
          <a:ln w="57150" cmpd="thickThin">
            <a:solidFill>
              <a:srgbClr val="FF66CC"/>
            </a:solidFill>
            <a:miter lim="800000"/>
            <a:headEnd/>
            <a:tailEnd/>
          </a:ln>
          <a:extLst>
            <a:ext uri="{909E8E84-426E-40DD-AFC4-6F175D3DCCD1}">
              <a14:hiddenFill xmlns:a14="http://schemas.microsoft.com/office/drawing/2010/main">
                <a:solidFill>
                  <a:srgbClr val="FFFFFF"/>
                </a:solidFill>
              </a14:hiddenFill>
            </a:ext>
          </a:extLst>
        </p:spPr>
      </p:pic>
      <p:sp>
        <p:nvSpPr>
          <p:cNvPr id="59434" name="Rectangle 42"/>
          <p:cNvSpPr>
            <a:spLocks noGrp="1" noChangeArrowheads="1"/>
          </p:cNvSpPr>
          <p:nvPr>
            <p:ph type="body" idx="1"/>
          </p:nvPr>
        </p:nvSpPr>
        <p:spPr>
          <a:xfrm>
            <a:off x="228600" y="5791200"/>
            <a:ext cx="8229600" cy="1066800"/>
          </a:xfrm>
          <a:noFill/>
        </p:spPr>
        <p:txBody>
          <a:bodyPr/>
          <a:lstStyle/>
          <a:p>
            <a:pPr eaLnBrk="1" hangingPunct="1">
              <a:buFont typeface="Wingdings" panose="05000000000000000000" pitchFamily="2" charset="2"/>
              <a:buNone/>
            </a:pPr>
            <a:r>
              <a:rPr lang="en-US" altLang="en-US" sz="2400" b="1" i="1" smtClean="0">
                <a:solidFill>
                  <a:srgbClr val="FF0000"/>
                </a:solidFill>
              </a:rPr>
              <a:t>* If you were a Minister, what would you do for farmers?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434">
                                            <p:txEl>
                                              <p:pRg st="0" end="0"/>
                                            </p:txEl>
                                          </p:spTgt>
                                        </p:tgtEl>
                                        <p:attrNameLst>
                                          <p:attrName>style.visibility</p:attrName>
                                        </p:attrNameLst>
                                      </p:cBhvr>
                                      <p:to>
                                        <p:strVal val="visible"/>
                                      </p:to>
                                    </p:set>
                                    <p:animEffect transition="in" filter="blinds(horizontal)">
                                      <p:cBhvr>
                                        <p:cTn id="7" dur="500"/>
                                        <p:tgtEl>
                                          <p:spTgt spid="594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3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533400" y="838200"/>
            <a:ext cx="8229600" cy="1066800"/>
          </a:xfrm>
        </p:spPr>
        <p:txBody>
          <a:bodyPr/>
          <a:lstStyle/>
          <a:p>
            <a:pPr eaLnBrk="1" hangingPunct="1">
              <a:buFont typeface="Wingdings" panose="05000000000000000000" pitchFamily="2" charset="2"/>
              <a:buNone/>
            </a:pPr>
            <a:r>
              <a:rPr lang="en-US" altLang="en-US" i="1" smtClean="0">
                <a:solidFill>
                  <a:srgbClr val="FF0000"/>
                </a:solidFill>
              </a:rPr>
              <a:t>* If you were a Minister, what would you do for farmers?</a:t>
            </a:r>
          </a:p>
        </p:txBody>
      </p:sp>
      <p:sp>
        <p:nvSpPr>
          <p:cNvPr id="19460" name="Text Box 4"/>
          <p:cNvSpPr txBox="1">
            <a:spLocks noChangeArrowheads="1"/>
          </p:cNvSpPr>
          <p:nvPr/>
        </p:nvSpPr>
        <p:spPr bwMode="auto">
          <a:xfrm>
            <a:off x="304800" y="20574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a:solidFill>
                  <a:srgbClr val="0000FF"/>
                </a:solidFill>
                <a:latin typeface="Tahoma" panose="020B0604030504040204" pitchFamily="34" charset="0"/>
              </a:rPr>
              <a:t>Build streets, theaters, stadium in the country</a:t>
            </a:r>
          </a:p>
        </p:txBody>
      </p:sp>
      <p:sp>
        <p:nvSpPr>
          <p:cNvPr id="19461" name="Text Box 5"/>
          <p:cNvSpPr txBox="1">
            <a:spLocks noChangeArrowheads="1"/>
          </p:cNvSpPr>
          <p:nvPr/>
        </p:nvSpPr>
        <p:spPr bwMode="auto">
          <a:xfrm>
            <a:off x="381000" y="25908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a:solidFill>
                  <a:srgbClr val="0000FF"/>
                </a:solidFill>
                <a:latin typeface="Tahoma" panose="020B0604030504040204" pitchFamily="34" charset="0"/>
              </a:rPr>
              <a:t>Build schools, hospitals</a:t>
            </a:r>
          </a:p>
        </p:txBody>
      </p:sp>
      <p:sp>
        <p:nvSpPr>
          <p:cNvPr id="19462" name="Text Box 6"/>
          <p:cNvSpPr txBox="1">
            <a:spLocks noChangeArrowheads="1"/>
          </p:cNvSpPr>
          <p:nvPr/>
        </p:nvSpPr>
        <p:spPr bwMode="auto">
          <a:xfrm>
            <a:off x="304800" y="3810000"/>
            <a:ext cx="670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a:solidFill>
                  <a:srgbClr val="0000FF"/>
                </a:solidFill>
                <a:latin typeface="Tahoma" panose="020B0604030504040204" pitchFamily="34" charset="0"/>
              </a:rPr>
              <a:t>Provide clean water, electricity, facilities</a:t>
            </a:r>
          </a:p>
        </p:txBody>
      </p:sp>
      <p:sp>
        <p:nvSpPr>
          <p:cNvPr id="19463" name="Text Box 7"/>
          <p:cNvSpPr txBox="1">
            <a:spLocks noChangeArrowheads="1"/>
          </p:cNvSpPr>
          <p:nvPr/>
        </p:nvSpPr>
        <p:spPr bwMode="auto">
          <a:xfrm>
            <a:off x="457200" y="32004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a:solidFill>
                  <a:srgbClr val="0000FF"/>
                </a:solidFill>
                <a:latin typeface="Tahoma" panose="020B0604030504040204" pitchFamily="34" charset="0"/>
              </a:rPr>
              <a:t>Build factory</a:t>
            </a:r>
          </a:p>
        </p:txBody>
      </p:sp>
      <p:pic>
        <p:nvPicPr>
          <p:cNvPr id="19464" name="Picture 8" descr="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648200"/>
            <a:ext cx="31877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FAC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876800"/>
            <a:ext cx="452120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10">
            <a:hlinkClick r:id="rId4"/>
          </p:cNvPr>
          <p:cNvSpPr>
            <a:spLocks noChangeArrowheads="1" noChangeShapeType="1" noTextEdit="1"/>
          </p:cNvSpPr>
          <p:nvPr/>
        </p:nvSpPr>
        <p:spPr bwMode="auto">
          <a:xfrm>
            <a:off x="3048000" y="228600"/>
            <a:ext cx="2667000" cy="457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6600"/>
                </a:solidFill>
                <a:latin typeface="Arial Black" panose="020B0A04020102020204" pitchFamily="34" charset="0"/>
              </a:rPr>
              <a:t>III. Post reading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linds(horizontal)">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diamond(in)">
                                      <p:cBhvr>
                                        <p:cTn id="12" dur="2000"/>
                                        <p:tgtEl>
                                          <p:spTgt spid="194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9464"/>
                                        </p:tgtEl>
                                        <p:attrNameLst>
                                          <p:attrName>style.visibility</p:attrName>
                                        </p:attrNameLst>
                                      </p:cBhvr>
                                      <p:to>
                                        <p:strVal val="visible"/>
                                      </p:to>
                                    </p:set>
                                    <p:animEffect transition="in" filter="diamond(in)">
                                      <p:cBhvr>
                                        <p:cTn id="17" dur="2000"/>
                                        <p:tgtEl>
                                          <p:spTgt spid="194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9460"/>
                                        </p:tgtEl>
                                        <p:attrNameLst>
                                          <p:attrName>style.visibility</p:attrName>
                                        </p:attrNameLst>
                                      </p:cBhvr>
                                      <p:to>
                                        <p:strVal val="visible"/>
                                      </p:to>
                                    </p:set>
                                    <p:animEffect transition="in" filter="checkerboard(across)">
                                      <p:cBhvr>
                                        <p:cTn id="22" dur="500"/>
                                        <p:tgtEl>
                                          <p:spTgt spid="194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9461"/>
                                        </p:tgtEl>
                                        <p:attrNameLst>
                                          <p:attrName>style.visibility</p:attrName>
                                        </p:attrNameLst>
                                      </p:cBhvr>
                                      <p:to>
                                        <p:strVal val="visible"/>
                                      </p:to>
                                    </p:set>
                                    <p:animEffect transition="in" filter="checkerboard(across)">
                                      <p:cBhvr>
                                        <p:cTn id="27" dur="500"/>
                                        <p:tgtEl>
                                          <p:spTgt spid="194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9463"/>
                                        </p:tgtEl>
                                        <p:attrNameLst>
                                          <p:attrName>style.visibility</p:attrName>
                                        </p:attrNameLst>
                                      </p:cBhvr>
                                      <p:to>
                                        <p:strVal val="visible"/>
                                      </p:to>
                                    </p:set>
                                    <p:animEffect transition="in" filter="checkerboard(across)">
                                      <p:cBhvr>
                                        <p:cTn id="32" dur="500"/>
                                        <p:tgtEl>
                                          <p:spTgt spid="1946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9462"/>
                                        </p:tgtEl>
                                        <p:attrNameLst>
                                          <p:attrName>style.visibility</p:attrName>
                                        </p:attrNameLst>
                                      </p:cBhvr>
                                      <p:to>
                                        <p:strVal val="visible"/>
                                      </p:to>
                                    </p:set>
                                    <p:animEffect transition="in" filter="checkerboard(across)">
                                      <p:cBhvr>
                                        <p:cTn id="3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P spid="19460" grpId="0"/>
      <p:bldP spid="19461" grpId="0"/>
      <p:bldP spid="19462" grpId="0"/>
      <p:bldP spid="1946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 y="76200"/>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3600" b="1">
                <a:solidFill>
                  <a:srgbClr val="FF0000"/>
                </a:solidFill>
              </a:rPr>
              <a:t>UNIT 8: COUNTRY LIFE AND CITY LIFE</a:t>
            </a:r>
          </a:p>
        </p:txBody>
      </p:sp>
      <p:sp>
        <p:nvSpPr>
          <p:cNvPr id="20483" name="Text Box 3"/>
          <p:cNvSpPr txBox="1">
            <a:spLocks noChangeArrowheads="1"/>
          </p:cNvSpPr>
          <p:nvPr/>
        </p:nvSpPr>
        <p:spPr bwMode="auto">
          <a:xfrm>
            <a:off x="152400" y="609600"/>
            <a:ext cx="502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3600" b="1">
                <a:solidFill>
                  <a:srgbClr val="0000FF"/>
                </a:solidFill>
              </a:rPr>
              <a:t>Period 46:    READ</a:t>
            </a:r>
          </a:p>
        </p:txBody>
      </p:sp>
      <p:sp>
        <p:nvSpPr>
          <p:cNvPr id="20484" name="Text Box 4"/>
          <p:cNvSpPr txBox="1">
            <a:spLocks noChangeArrowheads="1"/>
          </p:cNvSpPr>
          <p:nvPr/>
        </p:nvSpPr>
        <p:spPr bwMode="auto">
          <a:xfrm>
            <a:off x="457200" y="12192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b="1">
                <a:solidFill>
                  <a:srgbClr val="FF0000"/>
                </a:solidFill>
              </a:rPr>
              <a:t>I.</a:t>
            </a:r>
            <a:r>
              <a:rPr lang="en-US" altLang="en-US" sz="1800" b="1" u="sng">
                <a:solidFill>
                  <a:srgbClr val="FF0000"/>
                </a:solidFill>
              </a:rPr>
              <a:t> Vocabulary: </a:t>
            </a:r>
          </a:p>
        </p:txBody>
      </p:sp>
      <p:sp>
        <p:nvSpPr>
          <p:cNvPr id="20485" name="Rectangle 5"/>
          <p:cNvSpPr>
            <a:spLocks noChangeArrowheads="1"/>
          </p:cNvSpPr>
          <p:nvPr/>
        </p:nvSpPr>
        <p:spPr bwMode="auto">
          <a:xfrm>
            <a:off x="152400" y="1676400"/>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a:solidFill>
                  <a:srgbClr val="0000FF"/>
                </a:solidFill>
              </a:rPr>
              <a:t>-rural (adj): </a:t>
            </a:r>
          </a:p>
        </p:txBody>
      </p:sp>
      <p:sp>
        <p:nvSpPr>
          <p:cNvPr id="20486" name="Rectangle 6"/>
          <p:cNvSpPr>
            <a:spLocks noChangeArrowheads="1"/>
          </p:cNvSpPr>
          <p:nvPr/>
        </p:nvSpPr>
        <p:spPr bwMode="auto">
          <a:xfrm>
            <a:off x="152400" y="19812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a:solidFill>
                  <a:srgbClr val="0000FF"/>
                </a:solidFill>
              </a:rPr>
              <a:t>- urban (adj):</a:t>
            </a:r>
          </a:p>
        </p:txBody>
      </p:sp>
      <p:sp>
        <p:nvSpPr>
          <p:cNvPr id="20487" name="Rectangle 7"/>
          <p:cNvSpPr>
            <a:spLocks noChangeArrowheads="1"/>
          </p:cNvSpPr>
          <p:nvPr/>
        </p:nvSpPr>
        <p:spPr bwMode="auto">
          <a:xfrm>
            <a:off x="152400" y="23002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0000FF"/>
                </a:solidFill>
              </a:rPr>
              <a:t>- typhoon (n):</a:t>
            </a:r>
          </a:p>
        </p:txBody>
      </p:sp>
      <p:sp>
        <p:nvSpPr>
          <p:cNvPr id="20488" name="Rectangle 8"/>
          <p:cNvSpPr>
            <a:spLocks noChangeArrowheads="1"/>
          </p:cNvSpPr>
          <p:nvPr/>
        </p:nvSpPr>
        <p:spPr bwMode="auto">
          <a:xfrm>
            <a:off x="4724400" y="21336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a:solidFill>
                  <a:srgbClr val="0000FF"/>
                </a:solidFill>
              </a:rPr>
              <a:t>- drought (n) :</a:t>
            </a:r>
          </a:p>
        </p:txBody>
      </p:sp>
      <p:sp>
        <p:nvSpPr>
          <p:cNvPr id="20489" name="Rectangle 9"/>
          <p:cNvSpPr>
            <a:spLocks noChangeArrowheads="1"/>
          </p:cNvSpPr>
          <p:nvPr/>
        </p:nvSpPr>
        <p:spPr bwMode="auto">
          <a:xfrm>
            <a:off x="4648200" y="2514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a:solidFill>
                  <a:srgbClr val="0000FF"/>
                </a:solidFill>
              </a:rPr>
              <a:t>- strain (n):</a:t>
            </a:r>
          </a:p>
        </p:txBody>
      </p:sp>
      <p:sp>
        <p:nvSpPr>
          <p:cNvPr id="20490" name="Rectangle 10"/>
          <p:cNvSpPr>
            <a:spLocks noChangeArrowheads="1"/>
          </p:cNvSpPr>
          <p:nvPr/>
        </p:nvSpPr>
        <p:spPr bwMode="auto">
          <a:xfrm>
            <a:off x="2057400" y="1676400"/>
            <a:ext cx="198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a:solidFill>
                  <a:srgbClr val="0000FF"/>
                </a:solidFill>
              </a:rPr>
              <a:t>thuộc nông thôn</a:t>
            </a:r>
          </a:p>
        </p:txBody>
      </p:sp>
      <p:sp>
        <p:nvSpPr>
          <p:cNvPr id="20491" name="Rectangle 11"/>
          <p:cNvSpPr>
            <a:spLocks noChangeArrowheads="1"/>
          </p:cNvSpPr>
          <p:nvPr/>
        </p:nvSpPr>
        <p:spPr bwMode="auto">
          <a:xfrm>
            <a:off x="1860550" y="1981200"/>
            <a:ext cx="278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a:solidFill>
                  <a:srgbClr val="0000FF"/>
                </a:solidFill>
              </a:rPr>
              <a:t>thuộc đô thị , thành phố</a:t>
            </a:r>
          </a:p>
        </p:txBody>
      </p:sp>
      <p:sp>
        <p:nvSpPr>
          <p:cNvPr id="20492" name="Rectangle 12"/>
          <p:cNvSpPr>
            <a:spLocks noChangeArrowheads="1"/>
          </p:cNvSpPr>
          <p:nvPr/>
        </p:nvSpPr>
        <p:spPr bwMode="auto">
          <a:xfrm>
            <a:off x="2286000" y="2362200"/>
            <a:ext cx="1514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0000FF"/>
                </a:solidFill>
              </a:rPr>
              <a:t>trận bão lớn</a:t>
            </a:r>
          </a:p>
        </p:txBody>
      </p:sp>
      <p:sp>
        <p:nvSpPr>
          <p:cNvPr id="20493" name="Rectangle 13"/>
          <p:cNvSpPr>
            <a:spLocks noChangeArrowheads="1"/>
          </p:cNvSpPr>
          <p:nvPr/>
        </p:nvSpPr>
        <p:spPr bwMode="auto">
          <a:xfrm>
            <a:off x="7086600" y="1690688"/>
            <a:ext cx="95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0000FF"/>
                </a:solidFill>
              </a:rPr>
              <a:t>trận lụt</a:t>
            </a:r>
          </a:p>
        </p:txBody>
      </p:sp>
      <p:sp>
        <p:nvSpPr>
          <p:cNvPr id="20494" name="Rectangle 14"/>
          <p:cNvSpPr>
            <a:spLocks noChangeArrowheads="1"/>
          </p:cNvSpPr>
          <p:nvPr/>
        </p:nvSpPr>
        <p:spPr bwMode="auto">
          <a:xfrm>
            <a:off x="6858000" y="2057400"/>
            <a:ext cx="153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0000FF"/>
                </a:solidFill>
              </a:rPr>
              <a:t>nạn hạn hán</a:t>
            </a:r>
          </a:p>
        </p:txBody>
      </p:sp>
      <p:sp>
        <p:nvSpPr>
          <p:cNvPr id="20495" name="Rectangle 15"/>
          <p:cNvSpPr>
            <a:spLocks noChangeArrowheads="1"/>
          </p:cNvSpPr>
          <p:nvPr/>
        </p:nvSpPr>
        <p:spPr bwMode="auto">
          <a:xfrm>
            <a:off x="4724400" y="17526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1800" b="1">
                <a:solidFill>
                  <a:srgbClr val="0000FF"/>
                </a:solidFill>
              </a:rPr>
              <a:t>- flood (n) :</a:t>
            </a:r>
          </a:p>
        </p:txBody>
      </p:sp>
      <p:sp>
        <p:nvSpPr>
          <p:cNvPr id="20496" name="Rectangle 16"/>
          <p:cNvSpPr>
            <a:spLocks noChangeArrowheads="1"/>
          </p:cNvSpPr>
          <p:nvPr/>
        </p:nvSpPr>
        <p:spPr bwMode="auto">
          <a:xfrm>
            <a:off x="6019800" y="2528888"/>
            <a:ext cx="2743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0000FF"/>
                </a:solidFill>
              </a:rPr>
              <a:t>sự quá tải (về dân số)</a:t>
            </a:r>
          </a:p>
        </p:txBody>
      </p:sp>
      <p:sp>
        <p:nvSpPr>
          <p:cNvPr id="20497" name="Text Box 17"/>
          <p:cNvSpPr txBox="1">
            <a:spLocks noChangeArrowheads="1"/>
          </p:cNvSpPr>
          <p:nvPr/>
        </p:nvSpPr>
        <p:spPr bwMode="auto">
          <a:xfrm>
            <a:off x="381000" y="26670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b="1">
                <a:solidFill>
                  <a:srgbClr val="FF0000"/>
                </a:solidFill>
              </a:rPr>
              <a:t>II. </a:t>
            </a:r>
            <a:r>
              <a:rPr lang="en-US" altLang="en-US" sz="1800" b="1" u="sng">
                <a:solidFill>
                  <a:srgbClr val="FF0000"/>
                </a:solidFill>
              </a:rPr>
              <a:t>Brainstorming</a:t>
            </a:r>
          </a:p>
        </p:txBody>
      </p:sp>
      <p:sp>
        <p:nvSpPr>
          <p:cNvPr id="20498" name="Text Box 18"/>
          <p:cNvSpPr txBox="1">
            <a:spLocks noChangeArrowheads="1"/>
          </p:cNvSpPr>
          <p:nvPr/>
        </p:nvSpPr>
        <p:spPr bwMode="auto">
          <a:xfrm>
            <a:off x="304800" y="29718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1800" b="1">
                <a:solidFill>
                  <a:srgbClr val="FF0000"/>
                </a:solidFill>
              </a:rPr>
              <a:t>III. </a:t>
            </a:r>
            <a:r>
              <a:rPr lang="en-US" altLang="en-US" sz="1800" b="1" u="sng">
                <a:solidFill>
                  <a:srgbClr val="FF0000"/>
                </a:solidFill>
              </a:rPr>
              <a:t>Pre-questions</a:t>
            </a:r>
          </a:p>
        </p:txBody>
      </p:sp>
      <p:sp>
        <p:nvSpPr>
          <p:cNvPr id="20499" name="Rectangle 19"/>
          <p:cNvSpPr>
            <a:spLocks noChangeArrowheads="1"/>
          </p:cNvSpPr>
          <p:nvPr/>
        </p:nvSpPr>
        <p:spPr bwMode="auto">
          <a:xfrm>
            <a:off x="304800" y="3200400"/>
            <a:ext cx="305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FF3300"/>
                </a:solidFill>
              </a:rPr>
              <a:t>IV. </a:t>
            </a:r>
            <a:r>
              <a:rPr lang="en-US" altLang="en-US" sz="1800" b="1" u="sng">
                <a:solidFill>
                  <a:srgbClr val="FF3300"/>
                </a:solidFill>
              </a:rPr>
              <a:t>Complete the summary</a:t>
            </a:r>
          </a:p>
        </p:txBody>
      </p:sp>
      <p:sp>
        <p:nvSpPr>
          <p:cNvPr id="20500" name="Text Box 20"/>
          <p:cNvSpPr txBox="1">
            <a:spLocks noChangeArrowheads="1"/>
          </p:cNvSpPr>
          <p:nvPr/>
        </p:nvSpPr>
        <p:spPr bwMode="auto">
          <a:xfrm>
            <a:off x="228600" y="35814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1.</a:t>
            </a:r>
            <a:r>
              <a:rPr lang="en-US" altLang="en-US" sz="1800" b="1" i="1">
                <a:solidFill>
                  <a:srgbClr val="0000FF"/>
                </a:solidFill>
                <a:latin typeface="Tahoma" panose="020B0604030504040204" pitchFamily="34" charset="0"/>
              </a:rPr>
              <a:t> leaving</a:t>
            </a:r>
          </a:p>
        </p:txBody>
      </p:sp>
      <p:sp>
        <p:nvSpPr>
          <p:cNvPr id="20501" name="Text Box 21"/>
          <p:cNvSpPr txBox="1">
            <a:spLocks noChangeArrowheads="1"/>
          </p:cNvSpPr>
          <p:nvPr/>
        </p:nvSpPr>
        <p:spPr bwMode="auto">
          <a:xfrm>
            <a:off x="1905000" y="35814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2.</a:t>
            </a:r>
            <a:r>
              <a:rPr lang="en-US" altLang="en-US" sz="1800" b="1" i="1">
                <a:solidFill>
                  <a:srgbClr val="0000FF"/>
                </a:solidFill>
                <a:latin typeface="Tahoma" panose="020B0604030504040204" pitchFamily="34" charset="0"/>
              </a:rPr>
              <a:t> home</a:t>
            </a:r>
          </a:p>
        </p:txBody>
      </p:sp>
      <p:sp>
        <p:nvSpPr>
          <p:cNvPr id="20502" name="Text Box 22"/>
          <p:cNvSpPr txBox="1">
            <a:spLocks noChangeArrowheads="1"/>
          </p:cNvSpPr>
          <p:nvPr/>
        </p:nvSpPr>
        <p:spPr bwMode="auto">
          <a:xfrm>
            <a:off x="6019800" y="35814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5.</a:t>
            </a:r>
            <a:r>
              <a:rPr lang="en-US" altLang="en-US" sz="1800" b="1" i="1">
                <a:solidFill>
                  <a:srgbClr val="0000FF"/>
                </a:solidFill>
                <a:latin typeface="Tahoma" panose="020B0604030504040204" pitchFamily="34" charset="0"/>
              </a:rPr>
              <a:t> city</a:t>
            </a:r>
          </a:p>
        </p:txBody>
      </p:sp>
      <p:sp>
        <p:nvSpPr>
          <p:cNvPr id="20503" name="Text Box 23"/>
          <p:cNvSpPr txBox="1">
            <a:spLocks noChangeArrowheads="1"/>
          </p:cNvSpPr>
          <p:nvPr/>
        </p:nvSpPr>
        <p:spPr bwMode="auto">
          <a:xfrm>
            <a:off x="4572000" y="35814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4.</a:t>
            </a:r>
            <a:r>
              <a:rPr lang="en-US" altLang="en-US" sz="1800" b="1" i="1">
                <a:solidFill>
                  <a:srgbClr val="0000FF"/>
                </a:solidFill>
                <a:latin typeface="Tahoma" panose="020B0604030504040204" pitchFamily="34" charset="0"/>
              </a:rPr>
              <a:t> rural</a:t>
            </a:r>
          </a:p>
        </p:txBody>
      </p:sp>
      <p:sp>
        <p:nvSpPr>
          <p:cNvPr id="20504" name="Text Box 24"/>
          <p:cNvSpPr txBox="1">
            <a:spLocks noChangeArrowheads="1"/>
          </p:cNvSpPr>
          <p:nvPr/>
        </p:nvSpPr>
        <p:spPr bwMode="auto">
          <a:xfrm>
            <a:off x="3352800" y="35814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3.</a:t>
            </a:r>
            <a:r>
              <a:rPr lang="en-US" altLang="en-US" sz="1800" b="1" i="1">
                <a:solidFill>
                  <a:srgbClr val="0000FF"/>
                </a:solidFill>
                <a:latin typeface="Tahoma" panose="020B0604030504040204" pitchFamily="34" charset="0"/>
              </a:rPr>
              <a:t> city</a:t>
            </a:r>
          </a:p>
        </p:txBody>
      </p:sp>
      <p:sp>
        <p:nvSpPr>
          <p:cNvPr id="20505" name="Text Box 25"/>
          <p:cNvSpPr txBox="1">
            <a:spLocks noChangeArrowheads="1"/>
          </p:cNvSpPr>
          <p:nvPr/>
        </p:nvSpPr>
        <p:spPr bwMode="auto">
          <a:xfrm>
            <a:off x="7162800" y="3657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6.</a:t>
            </a:r>
            <a:r>
              <a:rPr lang="en-US" altLang="en-US" sz="1800" b="1" i="1">
                <a:solidFill>
                  <a:srgbClr val="0000FF"/>
                </a:solidFill>
                <a:latin typeface="Tahoma" panose="020B0604030504040204" pitchFamily="34" charset="0"/>
              </a:rPr>
              <a:t> problem</a:t>
            </a:r>
          </a:p>
        </p:txBody>
      </p:sp>
      <p:sp>
        <p:nvSpPr>
          <p:cNvPr id="20506" name="Text Box 26"/>
          <p:cNvSpPr txBox="1">
            <a:spLocks noChangeArrowheads="1"/>
          </p:cNvSpPr>
          <p:nvPr/>
        </p:nvSpPr>
        <p:spPr bwMode="auto">
          <a:xfrm>
            <a:off x="228600" y="39624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7.</a:t>
            </a:r>
            <a:r>
              <a:rPr lang="en-US" altLang="en-US" sz="1800" b="1" i="1">
                <a:solidFill>
                  <a:srgbClr val="0000FF"/>
                </a:solidFill>
                <a:latin typeface="Tahoma" panose="020B0604030504040204" pitchFamily="34" charset="0"/>
              </a:rPr>
              <a:t> schools</a:t>
            </a:r>
          </a:p>
        </p:txBody>
      </p:sp>
      <p:sp>
        <p:nvSpPr>
          <p:cNvPr id="20507" name="Text Box 27"/>
          <p:cNvSpPr txBox="1">
            <a:spLocks noChangeArrowheads="1"/>
          </p:cNvSpPr>
          <p:nvPr/>
        </p:nvSpPr>
        <p:spPr bwMode="auto">
          <a:xfrm>
            <a:off x="1905000" y="39624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8.</a:t>
            </a:r>
            <a:r>
              <a:rPr lang="en-US" altLang="en-US" sz="1800" b="1" i="1">
                <a:solidFill>
                  <a:srgbClr val="0000FF"/>
                </a:solidFill>
                <a:latin typeface="Tahoma" panose="020B0604030504040204" pitchFamily="34" charset="0"/>
              </a:rPr>
              <a:t> hospitals</a:t>
            </a:r>
          </a:p>
        </p:txBody>
      </p:sp>
      <p:sp>
        <p:nvSpPr>
          <p:cNvPr id="20508" name="Text Box 28"/>
          <p:cNvSpPr txBox="1">
            <a:spLocks noChangeArrowheads="1"/>
          </p:cNvSpPr>
          <p:nvPr/>
        </p:nvSpPr>
        <p:spPr bwMode="auto">
          <a:xfrm>
            <a:off x="3429000" y="39624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0000FF"/>
                </a:solidFill>
                <a:latin typeface="Tahoma" panose="020B0604030504040204" pitchFamily="34" charset="0"/>
              </a:rPr>
              <a:t>9. problem</a:t>
            </a:r>
          </a:p>
        </p:txBody>
      </p:sp>
      <p:sp>
        <p:nvSpPr>
          <p:cNvPr id="20509" name="Text Box 29"/>
          <p:cNvSpPr txBox="1">
            <a:spLocks noChangeArrowheads="1"/>
          </p:cNvSpPr>
          <p:nvPr/>
        </p:nvSpPr>
        <p:spPr bwMode="auto">
          <a:xfrm>
            <a:off x="5181600" y="39624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0000"/>
                </a:solidFill>
                <a:latin typeface="Tahoma" panose="020B0604030504040204" pitchFamily="34" charset="0"/>
              </a:rPr>
              <a:t>10.</a:t>
            </a:r>
            <a:r>
              <a:rPr lang="en-US" altLang="en-US" sz="1800" b="1" i="1">
                <a:solidFill>
                  <a:srgbClr val="0000FF"/>
                </a:solidFill>
                <a:latin typeface="Tahoma" panose="020B0604030504040204" pitchFamily="34" charset="0"/>
              </a:rPr>
              <a:t> world</a:t>
            </a:r>
          </a:p>
        </p:txBody>
      </p:sp>
      <p:sp>
        <p:nvSpPr>
          <p:cNvPr id="20510" name="Rectangle 30"/>
          <p:cNvSpPr>
            <a:spLocks noChangeArrowheads="1"/>
          </p:cNvSpPr>
          <p:nvPr/>
        </p:nvSpPr>
        <p:spPr bwMode="auto">
          <a:xfrm>
            <a:off x="304800" y="4267200"/>
            <a:ext cx="495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FF0000"/>
                </a:solidFill>
              </a:rPr>
              <a:t>V.</a:t>
            </a:r>
            <a:r>
              <a:rPr lang="en-US" altLang="en-US" sz="1800" b="1" u="sng">
                <a:solidFill>
                  <a:srgbClr val="FF0000"/>
                </a:solidFill>
              </a:rPr>
              <a:t> Find the word in the passage that means:</a:t>
            </a:r>
          </a:p>
        </p:txBody>
      </p:sp>
      <p:sp>
        <p:nvSpPr>
          <p:cNvPr id="20511" name="Rectangle 31"/>
          <p:cNvSpPr>
            <a:spLocks noChangeArrowheads="1"/>
          </p:cNvSpPr>
          <p:nvPr/>
        </p:nvSpPr>
        <p:spPr bwMode="auto">
          <a:xfrm>
            <a:off x="76200" y="4724400"/>
            <a:ext cx="457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800100" indent="-34290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257300" indent="-3429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714500" indent="-3429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171700" indent="-3429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0000FF"/>
                </a:solidFill>
              </a:rPr>
              <a:t>of the country side        = 	</a:t>
            </a:r>
          </a:p>
          <a:p>
            <a:pPr eaLnBrk="1" hangingPunct="1">
              <a:spcBef>
                <a:spcPct val="0"/>
              </a:spcBef>
              <a:buClrTx/>
              <a:buSzTx/>
              <a:buFontTx/>
              <a:buNone/>
            </a:pPr>
            <a:r>
              <a:rPr lang="en-US" altLang="en-US" sz="1800" b="1">
                <a:solidFill>
                  <a:srgbClr val="0000FF"/>
                </a:solidFill>
              </a:rPr>
              <a:t>as many as needed	= </a:t>
            </a:r>
          </a:p>
          <a:p>
            <a:pPr eaLnBrk="1" hangingPunct="1">
              <a:spcBef>
                <a:spcPct val="0"/>
              </a:spcBef>
              <a:buClrTx/>
              <a:buSzTx/>
              <a:buFontTx/>
              <a:buNone/>
            </a:pPr>
            <a:r>
              <a:rPr lang="en-US" altLang="en-US" sz="1800" b="1">
                <a:solidFill>
                  <a:srgbClr val="0000FF"/>
                </a:solidFill>
              </a:rPr>
              <a:t>become greater or large	= </a:t>
            </a:r>
          </a:p>
          <a:p>
            <a:pPr eaLnBrk="1" hangingPunct="1">
              <a:spcBef>
                <a:spcPct val="0"/>
              </a:spcBef>
              <a:buClrTx/>
              <a:buSzTx/>
              <a:buFontTx/>
              <a:buNone/>
            </a:pPr>
            <a:endParaRPr lang="en-US" altLang="en-US" sz="1800" b="1">
              <a:solidFill>
                <a:srgbClr val="0000FF"/>
              </a:solidFill>
            </a:endParaRPr>
          </a:p>
        </p:txBody>
      </p:sp>
      <p:sp>
        <p:nvSpPr>
          <p:cNvPr id="20512" name="Rectangle 32"/>
          <p:cNvSpPr>
            <a:spLocks noChangeArrowheads="1"/>
          </p:cNvSpPr>
          <p:nvPr/>
        </p:nvSpPr>
        <p:spPr bwMode="auto">
          <a:xfrm>
            <a:off x="4648200" y="4722813"/>
            <a:ext cx="4572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0000FF"/>
                </a:solidFill>
              </a:rPr>
              <a:t>a great pressure	   = </a:t>
            </a:r>
          </a:p>
          <a:p>
            <a:pPr eaLnBrk="1" hangingPunct="1">
              <a:spcBef>
                <a:spcPct val="0"/>
              </a:spcBef>
              <a:buClrTx/>
              <a:buSzTx/>
              <a:buFontTx/>
              <a:buNone/>
            </a:pPr>
            <a:r>
              <a:rPr lang="en-US" altLang="en-US" sz="1800" b="1">
                <a:solidFill>
                  <a:srgbClr val="0000FF"/>
                </a:solidFill>
              </a:rPr>
              <a:t>a terrible event	= </a:t>
            </a:r>
          </a:p>
          <a:p>
            <a:pPr eaLnBrk="1" hangingPunct="1">
              <a:spcBef>
                <a:spcPct val="0"/>
              </a:spcBef>
              <a:buClrTx/>
              <a:buSzTx/>
              <a:buFontTx/>
              <a:buNone/>
            </a:pPr>
            <a:r>
              <a:rPr lang="en-US" altLang="en-US" sz="1800" b="1">
                <a:solidFill>
                  <a:srgbClr val="0000FF"/>
                </a:solidFill>
              </a:rPr>
              <a:t>of the city or city life  =</a:t>
            </a:r>
            <a:r>
              <a:rPr lang="en-US" altLang="en-US" sz="1800"/>
              <a:t> </a:t>
            </a:r>
          </a:p>
        </p:txBody>
      </p:sp>
      <p:sp>
        <p:nvSpPr>
          <p:cNvPr id="20513" name="Text Box 33"/>
          <p:cNvSpPr txBox="1">
            <a:spLocks noChangeArrowheads="1"/>
          </p:cNvSpPr>
          <p:nvPr/>
        </p:nvSpPr>
        <p:spPr bwMode="auto">
          <a:xfrm>
            <a:off x="3200400" y="4662488"/>
            <a:ext cx="152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33CC"/>
                </a:solidFill>
                <a:latin typeface="Tahoma" panose="020B0604030504040204" pitchFamily="34" charset="0"/>
              </a:rPr>
              <a:t>rural</a:t>
            </a:r>
          </a:p>
        </p:txBody>
      </p:sp>
      <p:sp>
        <p:nvSpPr>
          <p:cNvPr id="20514" name="Text Box 34"/>
          <p:cNvSpPr txBox="1">
            <a:spLocks noChangeArrowheads="1"/>
          </p:cNvSpPr>
          <p:nvPr/>
        </p:nvSpPr>
        <p:spPr bwMode="auto">
          <a:xfrm>
            <a:off x="3276600" y="49530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33CC"/>
                </a:solidFill>
                <a:latin typeface="Tahoma" panose="020B0604030504040204" pitchFamily="34" charset="0"/>
              </a:rPr>
              <a:t>plentiful</a:t>
            </a:r>
          </a:p>
        </p:txBody>
      </p:sp>
      <p:sp>
        <p:nvSpPr>
          <p:cNvPr id="20515" name="Text Box 35"/>
          <p:cNvSpPr txBox="1">
            <a:spLocks noChangeArrowheads="1"/>
          </p:cNvSpPr>
          <p:nvPr/>
        </p:nvSpPr>
        <p:spPr bwMode="auto">
          <a:xfrm>
            <a:off x="3124200" y="5272088"/>
            <a:ext cx="2057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33CC"/>
                </a:solidFill>
                <a:latin typeface="Tahoma" panose="020B0604030504040204" pitchFamily="34" charset="0"/>
              </a:rPr>
              <a:t>increase</a:t>
            </a:r>
          </a:p>
        </p:txBody>
      </p:sp>
      <p:sp>
        <p:nvSpPr>
          <p:cNvPr id="20516" name="Text Box 36"/>
          <p:cNvSpPr txBox="1">
            <a:spLocks noChangeArrowheads="1"/>
          </p:cNvSpPr>
          <p:nvPr/>
        </p:nvSpPr>
        <p:spPr bwMode="auto">
          <a:xfrm>
            <a:off x="7543800" y="4738688"/>
            <a:ext cx="152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33CC"/>
                </a:solidFill>
                <a:latin typeface="Tahoma" panose="020B0604030504040204" pitchFamily="34" charset="0"/>
              </a:rPr>
              <a:t>strain</a:t>
            </a:r>
          </a:p>
        </p:txBody>
      </p:sp>
      <p:sp>
        <p:nvSpPr>
          <p:cNvPr id="20517" name="Text Box 37"/>
          <p:cNvSpPr txBox="1">
            <a:spLocks noChangeArrowheads="1"/>
          </p:cNvSpPr>
          <p:nvPr/>
        </p:nvSpPr>
        <p:spPr bwMode="auto">
          <a:xfrm>
            <a:off x="7391400" y="49530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33CC"/>
                </a:solidFill>
                <a:latin typeface="Tahoma" panose="020B0604030504040204" pitchFamily="34" charset="0"/>
              </a:rPr>
              <a:t>tragedy</a:t>
            </a:r>
          </a:p>
        </p:txBody>
      </p:sp>
      <p:sp>
        <p:nvSpPr>
          <p:cNvPr id="20518" name="Text Box 38"/>
          <p:cNvSpPr txBox="1">
            <a:spLocks noChangeArrowheads="1"/>
          </p:cNvSpPr>
          <p:nvPr/>
        </p:nvSpPr>
        <p:spPr bwMode="auto">
          <a:xfrm>
            <a:off x="7467600" y="52578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1800" b="1" i="1">
                <a:solidFill>
                  <a:srgbClr val="FF33CC"/>
                </a:solidFill>
                <a:latin typeface="Tahoma" panose="020B0604030504040204" pitchFamily="34" charset="0"/>
              </a:rPr>
              <a:t>urban</a:t>
            </a:r>
          </a:p>
        </p:txBody>
      </p:sp>
      <p:sp>
        <p:nvSpPr>
          <p:cNvPr id="61480" name="Rectangle 40"/>
          <p:cNvSpPr>
            <a:spLocks noGrp="1" noChangeArrowheads="1"/>
          </p:cNvSpPr>
          <p:nvPr>
            <p:ph type="title"/>
          </p:nvPr>
        </p:nvSpPr>
        <p:spPr>
          <a:xfrm>
            <a:off x="609600" y="5715000"/>
            <a:ext cx="2057400" cy="457200"/>
          </a:xfrm>
          <a:noFill/>
          <a:extLst>
            <a:ext uri="{91240B29-F687-4F45-9708-019B960494DF}">
              <a14:hiddenLine xmlns:a14="http://schemas.microsoft.com/office/drawing/2010/main" w="9525">
                <a:solidFill>
                  <a:srgbClr val="FF0066"/>
                </a:solidFill>
                <a:miter lim="800000"/>
                <a:headEnd/>
                <a:tailEnd/>
              </a14:hiddenLine>
            </a:ext>
          </a:extLst>
        </p:spPr>
        <p:txBody>
          <a:bodyPr/>
          <a:lstStyle/>
          <a:p>
            <a:pPr eaLnBrk="1" hangingPunct="1"/>
            <a:r>
              <a:rPr lang="en-US" altLang="en-US" sz="2400" b="1" smtClean="0"/>
              <a:t>Home works</a:t>
            </a:r>
          </a:p>
        </p:txBody>
      </p:sp>
      <p:sp>
        <p:nvSpPr>
          <p:cNvPr id="61481" name="Rectangle 41"/>
          <p:cNvSpPr>
            <a:spLocks noGrp="1" noChangeArrowheads="1"/>
          </p:cNvSpPr>
          <p:nvPr>
            <p:ph type="body" idx="1"/>
          </p:nvPr>
        </p:nvSpPr>
        <p:spPr>
          <a:xfrm>
            <a:off x="381000" y="6096000"/>
            <a:ext cx="8229600" cy="1066800"/>
          </a:xfrm>
          <a:noFill/>
        </p:spPr>
        <p:txBody>
          <a:bodyPr/>
          <a:lstStyle/>
          <a:p>
            <a:pPr eaLnBrk="1" hangingPunct="1"/>
            <a:r>
              <a:rPr lang="en-US" altLang="en-US" sz="2000" b="1" smtClean="0">
                <a:solidFill>
                  <a:srgbClr val="0000FF"/>
                </a:solidFill>
              </a:rPr>
              <a:t>Write 5 things that the government should do for the rural areas</a:t>
            </a:r>
          </a:p>
          <a:p>
            <a:pPr eaLnBrk="1" hangingPunct="1"/>
            <a:r>
              <a:rPr lang="en-US" altLang="en-US" sz="2000" b="1" smtClean="0">
                <a:solidFill>
                  <a:srgbClr val="0000FF"/>
                </a:solidFill>
              </a:rPr>
              <a:t>Prepare lesson 5 (Write)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480"/>
                                        </p:tgtEl>
                                        <p:attrNameLst>
                                          <p:attrName>style.visibility</p:attrName>
                                        </p:attrNameLst>
                                      </p:cBhvr>
                                      <p:to>
                                        <p:strVal val="visible"/>
                                      </p:to>
                                    </p:set>
                                    <p:anim calcmode="lin" valueType="num">
                                      <p:cBhvr>
                                        <p:cTn id="7" dur="500" fill="hold"/>
                                        <p:tgtEl>
                                          <p:spTgt spid="61480"/>
                                        </p:tgtEl>
                                        <p:attrNameLst>
                                          <p:attrName>ppt_w</p:attrName>
                                        </p:attrNameLst>
                                      </p:cBhvr>
                                      <p:tavLst>
                                        <p:tav tm="0">
                                          <p:val>
                                            <p:fltVal val="0"/>
                                          </p:val>
                                        </p:tav>
                                        <p:tav tm="100000">
                                          <p:val>
                                            <p:strVal val="#ppt_w"/>
                                          </p:val>
                                        </p:tav>
                                      </p:tavLst>
                                    </p:anim>
                                    <p:anim calcmode="lin" valueType="num">
                                      <p:cBhvr>
                                        <p:cTn id="8" dur="500" fill="hold"/>
                                        <p:tgtEl>
                                          <p:spTgt spid="61480"/>
                                        </p:tgtEl>
                                        <p:attrNameLst>
                                          <p:attrName>ppt_h</p:attrName>
                                        </p:attrNameLst>
                                      </p:cBhvr>
                                      <p:tavLst>
                                        <p:tav tm="0">
                                          <p:val>
                                            <p:fltVal val="0"/>
                                          </p:val>
                                        </p:tav>
                                        <p:tav tm="100000">
                                          <p:val>
                                            <p:strVal val="#ppt_h"/>
                                          </p:val>
                                        </p:tav>
                                      </p:tavLst>
                                    </p:anim>
                                    <p:animEffect transition="in" filter="fade">
                                      <p:cBhvr>
                                        <p:cTn id="9" dur="500"/>
                                        <p:tgtEl>
                                          <p:spTgt spid="6148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1481">
                                            <p:txEl>
                                              <p:pRg st="0" end="0"/>
                                            </p:txEl>
                                          </p:spTgt>
                                        </p:tgtEl>
                                        <p:attrNameLst>
                                          <p:attrName>style.visibility</p:attrName>
                                        </p:attrNameLst>
                                      </p:cBhvr>
                                      <p:to>
                                        <p:strVal val="visible"/>
                                      </p:to>
                                    </p:set>
                                    <p:anim calcmode="lin" valueType="num">
                                      <p:cBhvr>
                                        <p:cTn id="14" dur="500" fill="hold"/>
                                        <p:tgtEl>
                                          <p:spTgt spid="61481">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1481">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148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1481">
                                            <p:txEl>
                                              <p:pRg st="1" end="1"/>
                                            </p:txEl>
                                          </p:spTgt>
                                        </p:tgtEl>
                                        <p:attrNameLst>
                                          <p:attrName>style.visibility</p:attrName>
                                        </p:attrNameLst>
                                      </p:cBhvr>
                                      <p:to>
                                        <p:strVal val="visible"/>
                                      </p:to>
                                    </p:set>
                                    <p:anim calcmode="lin" valueType="num">
                                      <p:cBhvr>
                                        <p:cTn id="21" dur="500" fill="hold"/>
                                        <p:tgtEl>
                                          <p:spTgt spid="6148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1481">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614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0" grpId="0"/>
      <p:bldP spid="6148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AutoShape 6"/>
          <p:cNvSpPr>
            <a:spLocks noChangeArrowheads="1"/>
          </p:cNvSpPr>
          <p:nvPr/>
        </p:nvSpPr>
        <p:spPr bwMode="auto">
          <a:xfrm>
            <a:off x="304800" y="1143000"/>
            <a:ext cx="8305800" cy="2362200"/>
          </a:xfrm>
          <a:prstGeom prst="cloudCallout">
            <a:avLst>
              <a:gd name="adj1" fmla="val -16093"/>
              <a:gd name="adj2" fmla="val 87838"/>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   </a:t>
            </a:r>
          </a:p>
          <a:p>
            <a:pPr algn="ctr" eaLnBrk="1" hangingPunct="1">
              <a:spcBef>
                <a:spcPct val="0"/>
              </a:spcBef>
              <a:buClrTx/>
              <a:buSzTx/>
              <a:buFontTx/>
              <a:buNone/>
            </a:pPr>
            <a:r>
              <a:rPr lang="en-US" altLang="en-US" sz="3200" b="1">
                <a:solidFill>
                  <a:srgbClr val="FF3300"/>
                </a:solidFill>
              </a:rPr>
              <a:t>Thank you for your attendance and goodbye!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85800"/>
            <a:ext cx="441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Country 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09600"/>
            <a:ext cx="426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diamond(in)">
                                      <p:cBhvr>
                                        <p:cTn id="7" dur="2000"/>
                                        <p:tgtEl>
                                          <p:spTgt spid="430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3011"/>
                                        </p:tgtEl>
                                        <p:attrNameLst>
                                          <p:attrName>style.visibility</p:attrName>
                                        </p:attrNameLst>
                                      </p:cBhvr>
                                      <p:to>
                                        <p:strVal val="visible"/>
                                      </p:to>
                                    </p:set>
                                    <p:animEffect transition="in" filter="diamond(in)">
                                      <p:cBhvr>
                                        <p:cTn id="12"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914400" y="3810000"/>
            <a:ext cx="6248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4800">
                <a:solidFill>
                  <a:srgbClr val="FFFF00"/>
                </a:solidFill>
                <a:latin typeface="Tahoma" panose="020B0604030504040204" pitchFamily="34" charset="0"/>
              </a:rPr>
              <a:t>LESSON 3:</a:t>
            </a:r>
            <a:r>
              <a:rPr lang="en-US" altLang="en-US" sz="4000">
                <a:latin typeface="Tahoma" panose="020B0604030504040204" pitchFamily="34" charset="0"/>
              </a:rPr>
              <a:t> </a:t>
            </a:r>
            <a:r>
              <a:rPr lang="en-US" altLang="en-US" sz="6600" b="1">
                <a:solidFill>
                  <a:srgbClr val="FF0066"/>
                </a:solidFill>
                <a:latin typeface="Tahoma" panose="020B0604030504040204" pitchFamily="34" charset="0"/>
              </a:rPr>
              <a:t>READ</a:t>
            </a:r>
          </a:p>
        </p:txBody>
      </p:sp>
      <p:sp>
        <p:nvSpPr>
          <p:cNvPr id="5123" name="WordArt 7" descr="Flower 087"/>
          <p:cNvSpPr>
            <a:spLocks noChangeArrowheads="1" noChangeShapeType="1" noTextEdit="1"/>
          </p:cNvSpPr>
          <p:nvPr/>
        </p:nvSpPr>
        <p:spPr bwMode="auto">
          <a:xfrm>
            <a:off x="762000" y="1104900"/>
            <a:ext cx="7239000" cy="495300"/>
          </a:xfrm>
          <a:prstGeom prst="rect">
            <a:avLst/>
          </a:prstGeom>
        </p:spPr>
        <p:txBody>
          <a:bodyPr wrap="none" fromWordArt="1">
            <a:prstTxWarp prst="textPlain">
              <a:avLst>
                <a:gd name="adj" fmla="val 50000"/>
              </a:avLst>
            </a:prstTxWarp>
          </a:bodyPr>
          <a:lstStyle/>
          <a:p>
            <a:pPr algn="ctr"/>
            <a:r>
              <a:rPr lang="en-US" sz="2800" b="1" kern="10">
                <a:ln w="12700">
                  <a:solidFill>
                    <a:srgbClr val="EAEAEA"/>
                  </a:solidFill>
                  <a:round/>
                  <a:headEnd/>
                  <a:tailEnd/>
                </a:ln>
                <a:blipFill dpi="0" rotWithShape="0">
                  <a:blip r:embed="rId3"/>
                  <a:srcRect/>
                  <a:stretch>
                    <a:fillRect/>
                  </a:stretch>
                </a:blipFill>
                <a:effectLst>
                  <a:outerShdw dist="35921" dir="2700000" sy="50000" kx="2115830" algn="bl" rotWithShape="0">
                    <a:srgbClr val="C0C0C0">
                      <a:alpha val="79999"/>
                    </a:srgbClr>
                  </a:outerShdw>
                </a:effectLst>
                <a:latin typeface="Arial Black" panose="020B0A04020102020204" pitchFamily="34" charset="0"/>
              </a:rPr>
              <a:t>UNIT 8: COUNTY LIFE AND CITY LIFE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146" name="Text Box 6"/>
          <p:cNvSpPr txBox="1">
            <a:spLocks noChangeArrowheads="1"/>
          </p:cNvSpPr>
          <p:nvPr/>
        </p:nvSpPr>
        <p:spPr bwMode="auto">
          <a:xfrm>
            <a:off x="152400" y="76200"/>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3600" b="1">
                <a:solidFill>
                  <a:srgbClr val="FF0000"/>
                </a:solidFill>
              </a:rPr>
              <a:t>UNIT 8: COUNTRY LIFE AND CITY LIFE</a:t>
            </a:r>
          </a:p>
        </p:txBody>
      </p:sp>
      <p:sp>
        <p:nvSpPr>
          <p:cNvPr id="6147" name="Text Box 7"/>
          <p:cNvSpPr txBox="1">
            <a:spLocks noChangeArrowheads="1"/>
          </p:cNvSpPr>
          <p:nvPr/>
        </p:nvSpPr>
        <p:spPr bwMode="auto">
          <a:xfrm>
            <a:off x="152400" y="609600"/>
            <a:ext cx="502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3600" b="1">
                <a:solidFill>
                  <a:srgbClr val="0000FF"/>
                </a:solidFill>
              </a:rPr>
              <a:t>Period 46:    READ</a:t>
            </a:r>
          </a:p>
        </p:txBody>
      </p:sp>
      <p:sp>
        <p:nvSpPr>
          <p:cNvPr id="6148" name="Text Box 11"/>
          <p:cNvSpPr txBox="1">
            <a:spLocks noChangeArrowheads="1"/>
          </p:cNvSpPr>
          <p:nvPr/>
        </p:nvSpPr>
        <p:spPr bwMode="auto">
          <a:xfrm>
            <a:off x="457200" y="12192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400" b="1" u="sng">
                <a:solidFill>
                  <a:srgbClr val="FF0000"/>
                </a:solidFill>
              </a:rPr>
              <a:t>I. Vocabulary: </a:t>
            </a:r>
          </a:p>
        </p:txBody>
      </p:sp>
      <p:sp>
        <p:nvSpPr>
          <p:cNvPr id="46093" name="Rectangle 13"/>
          <p:cNvSpPr>
            <a:spLocks noChangeArrowheads="1"/>
          </p:cNvSpPr>
          <p:nvPr/>
        </p:nvSpPr>
        <p:spPr bwMode="auto">
          <a:xfrm>
            <a:off x="152400" y="1679575"/>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-rural (adj): </a:t>
            </a:r>
          </a:p>
        </p:txBody>
      </p:sp>
      <p:sp>
        <p:nvSpPr>
          <p:cNvPr id="46094" name="Rectangle 14"/>
          <p:cNvSpPr>
            <a:spLocks noChangeArrowheads="1"/>
          </p:cNvSpPr>
          <p:nvPr/>
        </p:nvSpPr>
        <p:spPr bwMode="auto">
          <a:xfrm>
            <a:off x="152400" y="20574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urban (adj):</a:t>
            </a:r>
          </a:p>
        </p:txBody>
      </p:sp>
      <p:sp>
        <p:nvSpPr>
          <p:cNvPr id="46095" name="Rectangle 15"/>
          <p:cNvSpPr>
            <a:spLocks noChangeArrowheads="1"/>
          </p:cNvSpPr>
          <p:nvPr/>
        </p:nvSpPr>
        <p:spPr bwMode="auto">
          <a:xfrm>
            <a:off x="152400" y="2438400"/>
            <a:ext cx="214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 typhoon (n):</a:t>
            </a:r>
          </a:p>
        </p:txBody>
      </p:sp>
      <p:sp>
        <p:nvSpPr>
          <p:cNvPr id="46096" name="Rectangle 16"/>
          <p:cNvSpPr>
            <a:spLocks noChangeArrowheads="1"/>
          </p:cNvSpPr>
          <p:nvPr/>
        </p:nvSpPr>
        <p:spPr bwMode="auto">
          <a:xfrm>
            <a:off x="152400" y="3276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drought (n) :</a:t>
            </a:r>
          </a:p>
        </p:txBody>
      </p:sp>
      <p:sp>
        <p:nvSpPr>
          <p:cNvPr id="46097" name="Rectangle 17"/>
          <p:cNvSpPr>
            <a:spLocks noChangeArrowheads="1"/>
          </p:cNvSpPr>
          <p:nvPr/>
        </p:nvSpPr>
        <p:spPr bwMode="auto">
          <a:xfrm>
            <a:off x="228600" y="3657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strain (n):</a:t>
            </a:r>
          </a:p>
        </p:txBody>
      </p:sp>
      <p:sp>
        <p:nvSpPr>
          <p:cNvPr id="46100" name="Rectangle 20"/>
          <p:cNvSpPr>
            <a:spLocks noChangeArrowheads="1"/>
          </p:cNvSpPr>
          <p:nvPr/>
        </p:nvSpPr>
        <p:spPr bwMode="auto">
          <a:xfrm>
            <a:off x="3048000" y="1676400"/>
            <a:ext cx="2582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thuộc nông thôn</a:t>
            </a:r>
          </a:p>
        </p:txBody>
      </p:sp>
      <p:sp>
        <p:nvSpPr>
          <p:cNvPr id="46101" name="Rectangle 21"/>
          <p:cNvSpPr>
            <a:spLocks noChangeArrowheads="1"/>
          </p:cNvSpPr>
          <p:nvPr/>
        </p:nvSpPr>
        <p:spPr bwMode="auto">
          <a:xfrm>
            <a:off x="2982913" y="2057400"/>
            <a:ext cx="3646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thuộc đô thị , thành phố</a:t>
            </a:r>
          </a:p>
        </p:txBody>
      </p:sp>
      <p:sp>
        <p:nvSpPr>
          <p:cNvPr id="46102" name="Rectangle 22"/>
          <p:cNvSpPr>
            <a:spLocks noChangeArrowheads="1"/>
          </p:cNvSpPr>
          <p:nvPr/>
        </p:nvSpPr>
        <p:spPr bwMode="auto">
          <a:xfrm>
            <a:off x="2971800" y="2438400"/>
            <a:ext cx="1957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trận bão lớn</a:t>
            </a:r>
          </a:p>
        </p:txBody>
      </p:sp>
      <p:sp>
        <p:nvSpPr>
          <p:cNvPr id="46103" name="Rectangle 23"/>
          <p:cNvSpPr>
            <a:spLocks noChangeArrowheads="1"/>
          </p:cNvSpPr>
          <p:nvPr/>
        </p:nvSpPr>
        <p:spPr bwMode="auto">
          <a:xfrm>
            <a:off x="2974975" y="2819400"/>
            <a:ext cx="1216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trận lụt</a:t>
            </a:r>
          </a:p>
        </p:txBody>
      </p:sp>
      <p:sp>
        <p:nvSpPr>
          <p:cNvPr id="46104" name="Rectangle 24"/>
          <p:cNvSpPr>
            <a:spLocks noChangeArrowheads="1"/>
          </p:cNvSpPr>
          <p:nvPr/>
        </p:nvSpPr>
        <p:spPr bwMode="auto">
          <a:xfrm>
            <a:off x="2895600" y="3276600"/>
            <a:ext cx="1976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nạn hạn hán</a:t>
            </a:r>
          </a:p>
        </p:txBody>
      </p:sp>
      <p:pic>
        <p:nvPicPr>
          <p:cNvPr id="46105" name="Picture 25" descr="imag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343400"/>
            <a:ext cx="3429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6" name="Picture 26" descr="image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351338"/>
            <a:ext cx="38100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7" name="Picture 27" descr="Picture4"/>
          <p:cNvPicPr>
            <a:picLocks noChangeAspect="1" noChangeArrowheads="1"/>
          </p:cNvPicPr>
          <p:nvPr/>
        </p:nvPicPr>
        <p:blipFill>
          <a:blip r:embed="rId5">
            <a:lum bright="-6000" contrast="60000"/>
            <a:extLst>
              <a:ext uri="{28A0092B-C50C-407E-A947-70E740481C1C}">
                <a14:useLocalDpi xmlns:a14="http://schemas.microsoft.com/office/drawing/2010/main" val="0"/>
              </a:ext>
            </a:extLst>
          </a:blip>
          <a:srcRect/>
          <a:stretch>
            <a:fillRect/>
          </a:stretch>
        </p:blipFill>
        <p:spPr bwMode="auto">
          <a:xfrm>
            <a:off x="5638800" y="2590800"/>
            <a:ext cx="31242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8" name="Rectangle 28"/>
          <p:cNvSpPr>
            <a:spLocks noChangeArrowheads="1"/>
          </p:cNvSpPr>
          <p:nvPr/>
        </p:nvSpPr>
        <p:spPr bwMode="auto">
          <a:xfrm>
            <a:off x="152400" y="28194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flood (n) :</a:t>
            </a:r>
          </a:p>
        </p:txBody>
      </p:sp>
      <p:pic>
        <p:nvPicPr>
          <p:cNvPr id="46109" name="Picture 29" descr="Lu lu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038600"/>
            <a:ext cx="3429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10" name="Rectangle 30"/>
          <p:cNvSpPr>
            <a:spLocks noChangeArrowheads="1"/>
          </p:cNvSpPr>
          <p:nvPr/>
        </p:nvSpPr>
        <p:spPr bwMode="auto">
          <a:xfrm>
            <a:off x="2895600" y="3657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sự quá tải (về dân số)</a:t>
            </a:r>
          </a:p>
        </p:txBody>
      </p:sp>
      <p:pic>
        <p:nvPicPr>
          <p:cNvPr id="46111" name="Picture 31" descr="Lu lut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495800"/>
            <a:ext cx="4114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6093"/>
                                        </p:tgtEl>
                                        <p:attrNameLst>
                                          <p:attrName>style.visibility</p:attrName>
                                        </p:attrNameLst>
                                      </p:cBhvr>
                                      <p:to>
                                        <p:strVal val="visible"/>
                                      </p:to>
                                    </p:set>
                                    <p:anim calcmode="lin" valueType="num">
                                      <p:cBhvr>
                                        <p:cTn id="7" dur="500" fill="hold"/>
                                        <p:tgtEl>
                                          <p:spTgt spid="46093"/>
                                        </p:tgtEl>
                                        <p:attrNameLst>
                                          <p:attrName>ppt_w</p:attrName>
                                        </p:attrNameLst>
                                      </p:cBhvr>
                                      <p:tavLst>
                                        <p:tav tm="0">
                                          <p:val>
                                            <p:fltVal val="0"/>
                                          </p:val>
                                        </p:tav>
                                        <p:tav tm="100000">
                                          <p:val>
                                            <p:strVal val="#ppt_w"/>
                                          </p:val>
                                        </p:tav>
                                      </p:tavLst>
                                    </p:anim>
                                    <p:anim calcmode="lin" valueType="num">
                                      <p:cBhvr>
                                        <p:cTn id="8" dur="500" fill="hold"/>
                                        <p:tgtEl>
                                          <p:spTgt spid="46093"/>
                                        </p:tgtEl>
                                        <p:attrNameLst>
                                          <p:attrName>ppt_h</p:attrName>
                                        </p:attrNameLst>
                                      </p:cBhvr>
                                      <p:tavLst>
                                        <p:tav tm="0">
                                          <p:val>
                                            <p:fltVal val="0"/>
                                          </p:val>
                                        </p:tav>
                                        <p:tav tm="100000">
                                          <p:val>
                                            <p:strVal val="#ppt_h"/>
                                          </p:val>
                                        </p:tav>
                                      </p:tavLst>
                                    </p:anim>
                                    <p:animEffect transition="in" filter="fade">
                                      <p:cBhvr>
                                        <p:cTn id="9" dur="500"/>
                                        <p:tgtEl>
                                          <p:spTgt spid="4609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6094"/>
                                        </p:tgtEl>
                                        <p:attrNameLst>
                                          <p:attrName>style.visibility</p:attrName>
                                        </p:attrNameLst>
                                      </p:cBhvr>
                                      <p:to>
                                        <p:strVal val="visible"/>
                                      </p:to>
                                    </p:set>
                                    <p:anim calcmode="lin" valueType="num">
                                      <p:cBhvr>
                                        <p:cTn id="14" dur="500" fill="hold"/>
                                        <p:tgtEl>
                                          <p:spTgt spid="46094"/>
                                        </p:tgtEl>
                                        <p:attrNameLst>
                                          <p:attrName>ppt_w</p:attrName>
                                        </p:attrNameLst>
                                      </p:cBhvr>
                                      <p:tavLst>
                                        <p:tav tm="0">
                                          <p:val>
                                            <p:fltVal val="0"/>
                                          </p:val>
                                        </p:tav>
                                        <p:tav tm="100000">
                                          <p:val>
                                            <p:strVal val="#ppt_w"/>
                                          </p:val>
                                        </p:tav>
                                      </p:tavLst>
                                    </p:anim>
                                    <p:anim calcmode="lin" valueType="num">
                                      <p:cBhvr>
                                        <p:cTn id="15" dur="500" fill="hold"/>
                                        <p:tgtEl>
                                          <p:spTgt spid="46094"/>
                                        </p:tgtEl>
                                        <p:attrNameLst>
                                          <p:attrName>ppt_h</p:attrName>
                                        </p:attrNameLst>
                                      </p:cBhvr>
                                      <p:tavLst>
                                        <p:tav tm="0">
                                          <p:val>
                                            <p:fltVal val="0"/>
                                          </p:val>
                                        </p:tav>
                                        <p:tav tm="100000">
                                          <p:val>
                                            <p:strVal val="#ppt_h"/>
                                          </p:val>
                                        </p:tav>
                                      </p:tavLst>
                                    </p:anim>
                                    <p:animEffect transition="in" filter="fade">
                                      <p:cBhvr>
                                        <p:cTn id="16" dur="500"/>
                                        <p:tgtEl>
                                          <p:spTgt spid="460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6100"/>
                                        </p:tgtEl>
                                        <p:attrNameLst>
                                          <p:attrName>style.visibility</p:attrName>
                                        </p:attrNameLst>
                                      </p:cBhvr>
                                      <p:to>
                                        <p:strVal val="visible"/>
                                      </p:to>
                                    </p:set>
                                    <p:anim calcmode="lin" valueType="num">
                                      <p:cBhvr>
                                        <p:cTn id="21" dur="500" fill="hold"/>
                                        <p:tgtEl>
                                          <p:spTgt spid="46100"/>
                                        </p:tgtEl>
                                        <p:attrNameLst>
                                          <p:attrName>ppt_w</p:attrName>
                                        </p:attrNameLst>
                                      </p:cBhvr>
                                      <p:tavLst>
                                        <p:tav tm="0">
                                          <p:val>
                                            <p:fltVal val="0"/>
                                          </p:val>
                                        </p:tav>
                                        <p:tav tm="100000">
                                          <p:val>
                                            <p:strVal val="#ppt_w"/>
                                          </p:val>
                                        </p:tav>
                                      </p:tavLst>
                                    </p:anim>
                                    <p:anim calcmode="lin" valueType="num">
                                      <p:cBhvr>
                                        <p:cTn id="22" dur="500" fill="hold"/>
                                        <p:tgtEl>
                                          <p:spTgt spid="46100"/>
                                        </p:tgtEl>
                                        <p:attrNameLst>
                                          <p:attrName>ppt_h</p:attrName>
                                        </p:attrNameLst>
                                      </p:cBhvr>
                                      <p:tavLst>
                                        <p:tav tm="0">
                                          <p:val>
                                            <p:fltVal val="0"/>
                                          </p:val>
                                        </p:tav>
                                        <p:tav tm="100000">
                                          <p:val>
                                            <p:strVal val="#ppt_h"/>
                                          </p:val>
                                        </p:tav>
                                      </p:tavLst>
                                    </p:anim>
                                    <p:animEffect transition="in" filter="fade">
                                      <p:cBhvr>
                                        <p:cTn id="23" dur="500"/>
                                        <p:tgtEl>
                                          <p:spTgt spid="4610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46101"/>
                                        </p:tgtEl>
                                        <p:attrNameLst>
                                          <p:attrName>style.visibility</p:attrName>
                                        </p:attrNameLst>
                                      </p:cBhvr>
                                      <p:to>
                                        <p:strVal val="visible"/>
                                      </p:to>
                                    </p:set>
                                    <p:anim calcmode="lin" valueType="num">
                                      <p:cBhvr>
                                        <p:cTn id="28" dur="500" fill="hold"/>
                                        <p:tgtEl>
                                          <p:spTgt spid="46101"/>
                                        </p:tgtEl>
                                        <p:attrNameLst>
                                          <p:attrName>ppt_w</p:attrName>
                                        </p:attrNameLst>
                                      </p:cBhvr>
                                      <p:tavLst>
                                        <p:tav tm="0">
                                          <p:val>
                                            <p:fltVal val="0"/>
                                          </p:val>
                                        </p:tav>
                                        <p:tav tm="100000">
                                          <p:val>
                                            <p:strVal val="#ppt_w"/>
                                          </p:val>
                                        </p:tav>
                                      </p:tavLst>
                                    </p:anim>
                                    <p:anim calcmode="lin" valueType="num">
                                      <p:cBhvr>
                                        <p:cTn id="29" dur="500" fill="hold"/>
                                        <p:tgtEl>
                                          <p:spTgt spid="46101"/>
                                        </p:tgtEl>
                                        <p:attrNameLst>
                                          <p:attrName>ppt_h</p:attrName>
                                        </p:attrNameLst>
                                      </p:cBhvr>
                                      <p:tavLst>
                                        <p:tav tm="0">
                                          <p:val>
                                            <p:fltVal val="0"/>
                                          </p:val>
                                        </p:tav>
                                        <p:tav tm="100000">
                                          <p:val>
                                            <p:strVal val="#ppt_h"/>
                                          </p:val>
                                        </p:tav>
                                      </p:tavLst>
                                    </p:anim>
                                    <p:animEffect transition="in" filter="fade">
                                      <p:cBhvr>
                                        <p:cTn id="30" dur="500"/>
                                        <p:tgtEl>
                                          <p:spTgt spid="4610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46107"/>
                                        </p:tgtEl>
                                        <p:attrNameLst>
                                          <p:attrName>style.visibility</p:attrName>
                                        </p:attrNameLst>
                                      </p:cBhvr>
                                      <p:to>
                                        <p:strVal val="visible"/>
                                      </p:to>
                                    </p:set>
                                    <p:anim calcmode="lin" valueType="num">
                                      <p:cBhvr>
                                        <p:cTn id="35" dur="500" fill="hold"/>
                                        <p:tgtEl>
                                          <p:spTgt spid="46107"/>
                                        </p:tgtEl>
                                        <p:attrNameLst>
                                          <p:attrName>ppt_w</p:attrName>
                                        </p:attrNameLst>
                                      </p:cBhvr>
                                      <p:tavLst>
                                        <p:tav tm="0">
                                          <p:val>
                                            <p:fltVal val="0"/>
                                          </p:val>
                                        </p:tav>
                                        <p:tav tm="100000">
                                          <p:val>
                                            <p:strVal val="#ppt_w"/>
                                          </p:val>
                                        </p:tav>
                                      </p:tavLst>
                                    </p:anim>
                                    <p:anim calcmode="lin" valueType="num">
                                      <p:cBhvr>
                                        <p:cTn id="36" dur="500" fill="hold"/>
                                        <p:tgtEl>
                                          <p:spTgt spid="46107"/>
                                        </p:tgtEl>
                                        <p:attrNameLst>
                                          <p:attrName>ppt_h</p:attrName>
                                        </p:attrNameLst>
                                      </p:cBhvr>
                                      <p:tavLst>
                                        <p:tav tm="0">
                                          <p:val>
                                            <p:fltVal val="0"/>
                                          </p:val>
                                        </p:tav>
                                        <p:tav tm="100000">
                                          <p:val>
                                            <p:strVal val="#ppt_h"/>
                                          </p:val>
                                        </p:tav>
                                      </p:tavLst>
                                    </p:anim>
                                    <p:animEffect transition="in" filter="fade">
                                      <p:cBhvr>
                                        <p:cTn id="37" dur="500"/>
                                        <p:tgtEl>
                                          <p:spTgt spid="4610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46095"/>
                                        </p:tgtEl>
                                        <p:attrNameLst>
                                          <p:attrName>style.visibility</p:attrName>
                                        </p:attrNameLst>
                                      </p:cBhvr>
                                      <p:to>
                                        <p:strVal val="visible"/>
                                      </p:to>
                                    </p:set>
                                    <p:anim calcmode="lin" valueType="num">
                                      <p:cBhvr>
                                        <p:cTn id="42" dur="500" fill="hold"/>
                                        <p:tgtEl>
                                          <p:spTgt spid="46095"/>
                                        </p:tgtEl>
                                        <p:attrNameLst>
                                          <p:attrName>ppt_w</p:attrName>
                                        </p:attrNameLst>
                                      </p:cBhvr>
                                      <p:tavLst>
                                        <p:tav tm="0">
                                          <p:val>
                                            <p:fltVal val="0"/>
                                          </p:val>
                                        </p:tav>
                                        <p:tav tm="100000">
                                          <p:val>
                                            <p:strVal val="#ppt_w"/>
                                          </p:val>
                                        </p:tav>
                                      </p:tavLst>
                                    </p:anim>
                                    <p:anim calcmode="lin" valueType="num">
                                      <p:cBhvr>
                                        <p:cTn id="43" dur="500" fill="hold"/>
                                        <p:tgtEl>
                                          <p:spTgt spid="46095"/>
                                        </p:tgtEl>
                                        <p:attrNameLst>
                                          <p:attrName>ppt_h</p:attrName>
                                        </p:attrNameLst>
                                      </p:cBhvr>
                                      <p:tavLst>
                                        <p:tav tm="0">
                                          <p:val>
                                            <p:fltVal val="0"/>
                                          </p:val>
                                        </p:tav>
                                        <p:tav tm="100000">
                                          <p:val>
                                            <p:strVal val="#ppt_h"/>
                                          </p:val>
                                        </p:tav>
                                      </p:tavLst>
                                    </p:anim>
                                    <p:animEffect transition="in" filter="fade">
                                      <p:cBhvr>
                                        <p:cTn id="44" dur="500"/>
                                        <p:tgtEl>
                                          <p:spTgt spid="4609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46102"/>
                                        </p:tgtEl>
                                        <p:attrNameLst>
                                          <p:attrName>style.visibility</p:attrName>
                                        </p:attrNameLst>
                                      </p:cBhvr>
                                      <p:to>
                                        <p:strVal val="visible"/>
                                      </p:to>
                                    </p:set>
                                    <p:anim calcmode="lin" valueType="num">
                                      <p:cBhvr>
                                        <p:cTn id="49" dur="500" fill="hold"/>
                                        <p:tgtEl>
                                          <p:spTgt spid="46102"/>
                                        </p:tgtEl>
                                        <p:attrNameLst>
                                          <p:attrName>ppt_w</p:attrName>
                                        </p:attrNameLst>
                                      </p:cBhvr>
                                      <p:tavLst>
                                        <p:tav tm="0">
                                          <p:val>
                                            <p:fltVal val="0"/>
                                          </p:val>
                                        </p:tav>
                                        <p:tav tm="100000">
                                          <p:val>
                                            <p:strVal val="#ppt_w"/>
                                          </p:val>
                                        </p:tav>
                                      </p:tavLst>
                                    </p:anim>
                                    <p:anim calcmode="lin" valueType="num">
                                      <p:cBhvr>
                                        <p:cTn id="50" dur="500" fill="hold"/>
                                        <p:tgtEl>
                                          <p:spTgt spid="46102"/>
                                        </p:tgtEl>
                                        <p:attrNameLst>
                                          <p:attrName>ppt_h</p:attrName>
                                        </p:attrNameLst>
                                      </p:cBhvr>
                                      <p:tavLst>
                                        <p:tav tm="0">
                                          <p:val>
                                            <p:fltVal val="0"/>
                                          </p:val>
                                        </p:tav>
                                        <p:tav tm="100000">
                                          <p:val>
                                            <p:strVal val="#ppt_h"/>
                                          </p:val>
                                        </p:tav>
                                      </p:tavLst>
                                    </p:anim>
                                    <p:animEffect transition="in" filter="fade">
                                      <p:cBhvr>
                                        <p:cTn id="51" dur="500"/>
                                        <p:tgtEl>
                                          <p:spTgt spid="4610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xit" presetSubtype="0" fill="hold" nodeType="clickEffect">
                                  <p:stCondLst>
                                    <p:cond delay="0"/>
                                  </p:stCondLst>
                                  <p:childTnLst>
                                    <p:anim calcmode="lin" valueType="num">
                                      <p:cBhvr>
                                        <p:cTn id="55" dur="500"/>
                                        <p:tgtEl>
                                          <p:spTgt spid="46107"/>
                                        </p:tgtEl>
                                        <p:attrNameLst>
                                          <p:attrName>ppt_w</p:attrName>
                                        </p:attrNameLst>
                                      </p:cBhvr>
                                      <p:tavLst>
                                        <p:tav tm="0">
                                          <p:val>
                                            <p:strVal val="ppt_w"/>
                                          </p:val>
                                        </p:tav>
                                        <p:tav tm="100000">
                                          <p:val>
                                            <p:fltVal val="0"/>
                                          </p:val>
                                        </p:tav>
                                      </p:tavLst>
                                    </p:anim>
                                    <p:anim calcmode="lin" valueType="num">
                                      <p:cBhvr>
                                        <p:cTn id="56" dur="500"/>
                                        <p:tgtEl>
                                          <p:spTgt spid="46107"/>
                                        </p:tgtEl>
                                        <p:attrNameLst>
                                          <p:attrName>ppt_h</p:attrName>
                                        </p:attrNameLst>
                                      </p:cBhvr>
                                      <p:tavLst>
                                        <p:tav tm="0">
                                          <p:val>
                                            <p:strVal val="ppt_h"/>
                                          </p:val>
                                        </p:tav>
                                        <p:tav tm="100000">
                                          <p:val>
                                            <p:fltVal val="0"/>
                                          </p:val>
                                        </p:tav>
                                      </p:tavLst>
                                    </p:anim>
                                    <p:animEffect transition="out" filter="fade">
                                      <p:cBhvr>
                                        <p:cTn id="57" dur="500"/>
                                        <p:tgtEl>
                                          <p:spTgt spid="46107"/>
                                        </p:tgtEl>
                                      </p:cBhvr>
                                    </p:animEffect>
                                    <p:set>
                                      <p:cBhvr>
                                        <p:cTn id="58" dur="1" fill="hold">
                                          <p:stCondLst>
                                            <p:cond delay="499"/>
                                          </p:stCondLst>
                                        </p:cTn>
                                        <p:tgtEl>
                                          <p:spTgt spid="46107"/>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nodeType="clickEffect">
                                  <p:stCondLst>
                                    <p:cond delay="0"/>
                                  </p:stCondLst>
                                  <p:childTnLst>
                                    <p:set>
                                      <p:cBhvr>
                                        <p:cTn id="62" dur="1" fill="hold">
                                          <p:stCondLst>
                                            <p:cond delay="0"/>
                                          </p:stCondLst>
                                        </p:cTn>
                                        <p:tgtEl>
                                          <p:spTgt spid="46111"/>
                                        </p:tgtEl>
                                        <p:attrNameLst>
                                          <p:attrName>style.visibility</p:attrName>
                                        </p:attrNameLst>
                                      </p:cBhvr>
                                      <p:to>
                                        <p:strVal val="visible"/>
                                      </p:to>
                                    </p:set>
                                    <p:anim calcmode="lin" valueType="num">
                                      <p:cBhvr>
                                        <p:cTn id="63" dur="500" fill="hold"/>
                                        <p:tgtEl>
                                          <p:spTgt spid="46111"/>
                                        </p:tgtEl>
                                        <p:attrNameLst>
                                          <p:attrName>ppt_w</p:attrName>
                                        </p:attrNameLst>
                                      </p:cBhvr>
                                      <p:tavLst>
                                        <p:tav tm="0">
                                          <p:val>
                                            <p:fltVal val="0"/>
                                          </p:val>
                                        </p:tav>
                                        <p:tav tm="100000">
                                          <p:val>
                                            <p:strVal val="#ppt_w"/>
                                          </p:val>
                                        </p:tav>
                                      </p:tavLst>
                                    </p:anim>
                                    <p:anim calcmode="lin" valueType="num">
                                      <p:cBhvr>
                                        <p:cTn id="64" dur="500" fill="hold"/>
                                        <p:tgtEl>
                                          <p:spTgt spid="46111"/>
                                        </p:tgtEl>
                                        <p:attrNameLst>
                                          <p:attrName>ppt_h</p:attrName>
                                        </p:attrNameLst>
                                      </p:cBhvr>
                                      <p:tavLst>
                                        <p:tav tm="0">
                                          <p:val>
                                            <p:fltVal val="0"/>
                                          </p:val>
                                        </p:tav>
                                        <p:tav tm="100000">
                                          <p:val>
                                            <p:strVal val="#ppt_h"/>
                                          </p:val>
                                        </p:tav>
                                      </p:tavLst>
                                    </p:anim>
                                    <p:animEffect transition="in" filter="fade">
                                      <p:cBhvr>
                                        <p:cTn id="65" dur="500"/>
                                        <p:tgtEl>
                                          <p:spTgt spid="46111"/>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nodeType="clickEffect">
                                  <p:stCondLst>
                                    <p:cond delay="0"/>
                                  </p:stCondLst>
                                  <p:childTnLst>
                                    <p:set>
                                      <p:cBhvr>
                                        <p:cTn id="69" dur="1" fill="hold">
                                          <p:stCondLst>
                                            <p:cond delay="0"/>
                                          </p:stCondLst>
                                        </p:cTn>
                                        <p:tgtEl>
                                          <p:spTgt spid="46109"/>
                                        </p:tgtEl>
                                        <p:attrNameLst>
                                          <p:attrName>style.visibility</p:attrName>
                                        </p:attrNameLst>
                                      </p:cBhvr>
                                      <p:to>
                                        <p:strVal val="visible"/>
                                      </p:to>
                                    </p:set>
                                    <p:anim calcmode="lin" valueType="num">
                                      <p:cBhvr>
                                        <p:cTn id="70" dur="500" fill="hold"/>
                                        <p:tgtEl>
                                          <p:spTgt spid="46109"/>
                                        </p:tgtEl>
                                        <p:attrNameLst>
                                          <p:attrName>ppt_w</p:attrName>
                                        </p:attrNameLst>
                                      </p:cBhvr>
                                      <p:tavLst>
                                        <p:tav tm="0">
                                          <p:val>
                                            <p:fltVal val="0"/>
                                          </p:val>
                                        </p:tav>
                                        <p:tav tm="100000">
                                          <p:val>
                                            <p:strVal val="#ppt_w"/>
                                          </p:val>
                                        </p:tav>
                                      </p:tavLst>
                                    </p:anim>
                                    <p:anim calcmode="lin" valueType="num">
                                      <p:cBhvr>
                                        <p:cTn id="71" dur="500" fill="hold"/>
                                        <p:tgtEl>
                                          <p:spTgt spid="46109"/>
                                        </p:tgtEl>
                                        <p:attrNameLst>
                                          <p:attrName>ppt_h</p:attrName>
                                        </p:attrNameLst>
                                      </p:cBhvr>
                                      <p:tavLst>
                                        <p:tav tm="0">
                                          <p:val>
                                            <p:fltVal val="0"/>
                                          </p:val>
                                        </p:tav>
                                        <p:tav tm="100000">
                                          <p:val>
                                            <p:strVal val="#ppt_h"/>
                                          </p:val>
                                        </p:tav>
                                      </p:tavLst>
                                    </p:anim>
                                    <p:animEffect transition="in" filter="fade">
                                      <p:cBhvr>
                                        <p:cTn id="72" dur="500"/>
                                        <p:tgtEl>
                                          <p:spTgt spid="4610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46108"/>
                                        </p:tgtEl>
                                        <p:attrNameLst>
                                          <p:attrName>style.visibility</p:attrName>
                                        </p:attrNameLst>
                                      </p:cBhvr>
                                      <p:to>
                                        <p:strVal val="visible"/>
                                      </p:to>
                                    </p:set>
                                    <p:anim calcmode="lin" valueType="num">
                                      <p:cBhvr>
                                        <p:cTn id="77" dur="500" fill="hold"/>
                                        <p:tgtEl>
                                          <p:spTgt spid="46108"/>
                                        </p:tgtEl>
                                        <p:attrNameLst>
                                          <p:attrName>ppt_w</p:attrName>
                                        </p:attrNameLst>
                                      </p:cBhvr>
                                      <p:tavLst>
                                        <p:tav tm="0">
                                          <p:val>
                                            <p:fltVal val="0"/>
                                          </p:val>
                                        </p:tav>
                                        <p:tav tm="100000">
                                          <p:val>
                                            <p:strVal val="#ppt_w"/>
                                          </p:val>
                                        </p:tav>
                                      </p:tavLst>
                                    </p:anim>
                                    <p:anim calcmode="lin" valueType="num">
                                      <p:cBhvr>
                                        <p:cTn id="78" dur="500" fill="hold"/>
                                        <p:tgtEl>
                                          <p:spTgt spid="46108"/>
                                        </p:tgtEl>
                                        <p:attrNameLst>
                                          <p:attrName>ppt_h</p:attrName>
                                        </p:attrNameLst>
                                      </p:cBhvr>
                                      <p:tavLst>
                                        <p:tav tm="0">
                                          <p:val>
                                            <p:fltVal val="0"/>
                                          </p:val>
                                        </p:tav>
                                        <p:tav tm="100000">
                                          <p:val>
                                            <p:strVal val="#ppt_h"/>
                                          </p:val>
                                        </p:tav>
                                      </p:tavLst>
                                    </p:anim>
                                    <p:animEffect transition="in" filter="fade">
                                      <p:cBhvr>
                                        <p:cTn id="79" dur="500"/>
                                        <p:tgtEl>
                                          <p:spTgt spid="46108"/>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3" presetClass="entr" presetSubtype="0" fill="hold" grpId="0" nodeType="clickEffect">
                                  <p:stCondLst>
                                    <p:cond delay="0"/>
                                  </p:stCondLst>
                                  <p:childTnLst>
                                    <p:set>
                                      <p:cBhvr>
                                        <p:cTn id="83" dur="1" fill="hold">
                                          <p:stCondLst>
                                            <p:cond delay="0"/>
                                          </p:stCondLst>
                                        </p:cTn>
                                        <p:tgtEl>
                                          <p:spTgt spid="46103"/>
                                        </p:tgtEl>
                                        <p:attrNameLst>
                                          <p:attrName>style.visibility</p:attrName>
                                        </p:attrNameLst>
                                      </p:cBhvr>
                                      <p:to>
                                        <p:strVal val="visible"/>
                                      </p:to>
                                    </p:set>
                                    <p:anim calcmode="lin" valueType="num">
                                      <p:cBhvr>
                                        <p:cTn id="84" dur="500" fill="hold"/>
                                        <p:tgtEl>
                                          <p:spTgt spid="46103"/>
                                        </p:tgtEl>
                                        <p:attrNameLst>
                                          <p:attrName>ppt_w</p:attrName>
                                        </p:attrNameLst>
                                      </p:cBhvr>
                                      <p:tavLst>
                                        <p:tav tm="0">
                                          <p:val>
                                            <p:fltVal val="0"/>
                                          </p:val>
                                        </p:tav>
                                        <p:tav tm="100000">
                                          <p:val>
                                            <p:strVal val="#ppt_w"/>
                                          </p:val>
                                        </p:tav>
                                      </p:tavLst>
                                    </p:anim>
                                    <p:anim calcmode="lin" valueType="num">
                                      <p:cBhvr>
                                        <p:cTn id="85" dur="500" fill="hold"/>
                                        <p:tgtEl>
                                          <p:spTgt spid="46103"/>
                                        </p:tgtEl>
                                        <p:attrNameLst>
                                          <p:attrName>ppt_h</p:attrName>
                                        </p:attrNameLst>
                                      </p:cBhvr>
                                      <p:tavLst>
                                        <p:tav tm="0">
                                          <p:val>
                                            <p:fltVal val="0"/>
                                          </p:val>
                                        </p:tav>
                                        <p:tav tm="100000">
                                          <p:val>
                                            <p:strVal val="#ppt_h"/>
                                          </p:val>
                                        </p:tav>
                                      </p:tavLst>
                                    </p:anim>
                                    <p:animEffect transition="in" filter="fade">
                                      <p:cBhvr>
                                        <p:cTn id="86" dur="500"/>
                                        <p:tgtEl>
                                          <p:spTgt spid="46103"/>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53" presetClass="exit" presetSubtype="0" fill="hold" nodeType="clickEffect">
                                  <p:stCondLst>
                                    <p:cond delay="0"/>
                                  </p:stCondLst>
                                  <p:childTnLst>
                                    <p:anim calcmode="lin" valueType="num">
                                      <p:cBhvr>
                                        <p:cTn id="90" dur="500"/>
                                        <p:tgtEl>
                                          <p:spTgt spid="46111"/>
                                        </p:tgtEl>
                                        <p:attrNameLst>
                                          <p:attrName>ppt_w</p:attrName>
                                        </p:attrNameLst>
                                      </p:cBhvr>
                                      <p:tavLst>
                                        <p:tav tm="0">
                                          <p:val>
                                            <p:strVal val="ppt_w"/>
                                          </p:val>
                                        </p:tav>
                                        <p:tav tm="100000">
                                          <p:val>
                                            <p:fltVal val="0"/>
                                          </p:val>
                                        </p:tav>
                                      </p:tavLst>
                                    </p:anim>
                                    <p:anim calcmode="lin" valueType="num">
                                      <p:cBhvr>
                                        <p:cTn id="91" dur="500"/>
                                        <p:tgtEl>
                                          <p:spTgt spid="46111"/>
                                        </p:tgtEl>
                                        <p:attrNameLst>
                                          <p:attrName>ppt_h</p:attrName>
                                        </p:attrNameLst>
                                      </p:cBhvr>
                                      <p:tavLst>
                                        <p:tav tm="0">
                                          <p:val>
                                            <p:strVal val="ppt_h"/>
                                          </p:val>
                                        </p:tav>
                                        <p:tav tm="100000">
                                          <p:val>
                                            <p:fltVal val="0"/>
                                          </p:val>
                                        </p:tav>
                                      </p:tavLst>
                                    </p:anim>
                                    <p:animEffect transition="out" filter="fade">
                                      <p:cBhvr>
                                        <p:cTn id="92" dur="500"/>
                                        <p:tgtEl>
                                          <p:spTgt spid="46111"/>
                                        </p:tgtEl>
                                      </p:cBhvr>
                                    </p:animEffect>
                                    <p:set>
                                      <p:cBhvr>
                                        <p:cTn id="93" dur="1" fill="hold">
                                          <p:stCondLst>
                                            <p:cond delay="499"/>
                                          </p:stCondLst>
                                        </p:cTn>
                                        <p:tgtEl>
                                          <p:spTgt spid="46111"/>
                                        </p:tgtEl>
                                        <p:attrNameLst>
                                          <p:attrName>style.visibility</p:attrName>
                                        </p:attrNameLst>
                                      </p:cBhvr>
                                      <p:to>
                                        <p:strVal val="hidden"/>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53" presetClass="exit" presetSubtype="0" fill="hold" nodeType="clickEffect">
                                  <p:stCondLst>
                                    <p:cond delay="0"/>
                                  </p:stCondLst>
                                  <p:childTnLst>
                                    <p:anim calcmode="lin" valueType="num">
                                      <p:cBhvr>
                                        <p:cTn id="97" dur="500"/>
                                        <p:tgtEl>
                                          <p:spTgt spid="46109"/>
                                        </p:tgtEl>
                                        <p:attrNameLst>
                                          <p:attrName>ppt_w</p:attrName>
                                        </p:attrNameLst>
                                      </p:cBhvr>
                                      <p:tavLst>
                                        <p:tav tm="0">
                                          <p:val>
                                            <p:strVal val="ppt_w"/>
                                          </p:val>
                                        </p:tav>
                                        <p:tav tm="100000">
                                          <p:val>
                                            <p:fltVal val="0"/>
                                          </p:val>
                                        </p:tav>
                                      </p:tavLst>
                                    </p:anim>
                                    <p:anim calcmode="lin" valueType="num">
                                      <p:cBhvr>
                                        <p:cTn id="98" dur="500"/>
                                        <p:tgtEl>
                                          <p:spTgt spid="46109"/>
                                        </p:tgtEl>
                                        <p:attrNameLst>
                                          <p:attrName>ppt_h</p:attrName>
                                        </p:attrNameLst>
                                      </p:cBhvr>
                                      <p:tavLst>
                                        <p:tav tm="0">
                                          <p:val>
                                            <p:strVal val="ppt_h"/>
                                          </p:val>
                                        </p:tav>
                                        <p:tav tm="100000">
                                          <p:val>
                                            <p:fltVal val="0"/>
                                          </p:val>
                                        </p:tav>
                                      </p:tavLst>
                                    </p:anim>
                                    <p:animEffect transition="out" filter="fade">
                                      <p:cBhvr>
                                        <p:cTn id="99" dur="500"/>
                                        <p:tgtEl>
                                          <p:spTgt spid="46109"/>
                                        </p:tgtEl>
                                      </p:cBhvr>
                                    </p:animEffect>
                                    <p:set>
                                      <p:cBhvr>
                                        <p:cTn id="100" dur="1" fill="hold">
                                          <p:stCondLst>
                                            <p:cond delay="499"/>
                                          </p:stCondLst>
                                        </p:cTn>
                                        <p:tgtEl>
                                          <p:spTgt spid="46109"/>
                                        </p:tgtEl>
                                        <p:attrNameLst>
                                          <p:attrName>style.visibility</p:attrName>
                                        </p:attrNameLst>
                                      </p:cBhvr>
                                      <p:to>
                                        <p:strVal val="hidden"/>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53" presetClass="entr" presetSubtype="0" fill="hold" nodeType="clickEffect">
                                  <p:stCondLst>
                                    <p:cond delay="0"/>
                                  </p:stCondLst>
                                  <p:childTnLst>
                                    <p:set>
                                      <p:cBhvr>
                                        <p:cTn id="104" dur="1" fill="hold">
                                          <p:stCondLst>
                                            <p:cond delay="0"/>
                                          </p:stCondLst>
                                        </p:cTn>
                                        <p:tgtEl>
                                          <p:spTgt spid="46106"/>
                                        </p:tgtEl>
                                        <p:attrNameLst>
                                          <p:attrName>style.visibility</p:attrName>
                                        </p:attrNameLst>
                                      </p:cBhvr>
                                      <p:to>
                                        <p:strVal val="visible"/>
                                      </p:to>
                                    </p:set>
                                    <p:anim calcmode="lin" valueType="num">
                                      <p:cBhvr>
                                        <p:cTn id="105" dur="500" fill="hold"/>
                                        <p:tgtEl>
                                          <p:spTgt spid="46106"/>
                                        </p:tgtEl>
                                        <p:attrNameLst>
                                          <p:attrName>ppt_w</p:attrName>
                                        </p:attrNameLst>
                                      </p:cBhvr>
                                      <p:tavLst>
                                        <p:tav tm="0">
                                          <p:val>
                                            <p:fltVal val="0"/>
                                          </p:val>
                                        </p:tav>
                                        <p:tav tm="100000">
                                          <p:val>
                                            <p:strVal val="#ppt_w"/>
                                          </p:val>
                                        </p:tav>
                                      </p:tavLst>
                                    </p:anim>
                                    <p:anim calcmode="lin" valueType="num">
                                      <p:cBhvr>
                                        <p:cTn id="106" dur="500" fill="hold"/>
                                        <p:tgtEl>
                                          <p:spTgt spid="46106"/>
                                        </p:tgtEl>
                                        <p:attrNameLst>
                                          <p:attrName>ppt_h</p:attrName>
                                        </p:attrNameLst>
                                      </p:cBhvr>
                                      <p:tavLst>
                                        <p:tav tm="0">
                                          <p:val>
                                            <p:fltVal val="0"/>
                                          </p:val>
                                        </p:tav>
                                        <p:tav tm="100000">
                                          <p:val>
                                            <p:strVal val="#ppt_h"/>
                                          </p:val>
                                        </p:tav>
                                      </p:tavLst>
                                    </p:anim>
                                    <p:animEffect transition="in" filter="fade">
                                      <p:cBhvr>
                                        <p:cTn id="107" dur="500"/>
                                        <p:tgtEl>
                                          <p:spTgt spid="46106"/>
                                        </p:tgtEl>
                                      </p:cBhvr>
                                    </p:animEffect>
                                  </p:childTnLst>
                                </p:cTn>
                              </p:par>
                              <p:par>
                                <p:cTn id="108" presetID="53" presetClass="entr" presetSubtype="0" fill="hold" nodeType="withEffect">
                                  <p:stCondLst>
                                    <p:cond delay="0"/>
                                  </p:stCondLst>
                                  <p:childTnLst>
                                    <p:set>
                                      <p:cBhvr>
                                        <p:cTn id="109" dur="1" fill="hold">
                                          <p:stCondLst>
                                            <p:cond delay="0"/>
                                          </p:stCondLst>
                                        </p:cTn>
                                        <p:tgtEl>
                                          <p:spTgt spid="46105"/>
                                        </p:tgtEl>
                                        <p:attrNameLst>
                                          <p:attrName>style.visibility</p:attrName>
                                        </p:attrNameLst>
                                      </p:cBhvr>
                                      <p:to>
                                        <p:strVal val="visible"/>
                                      </p:to>
                                    </p:set>
                                    <p:anim calcmode="lin" valueType="num">
                                      <p:cBhvr>
                                        <p:cTn id="110" dur="500" fill="hold"/>
                                        <p:tgtEl>
                                          <p:spTgt spid="46105"/>
                                        </p:tgtEl>
                                        <p:attrNameLst>
                                          <p:attrName>ppt_w</p:attrName>
                                        </p:attrNameLst>
                                      </p:cBhvr>
                                      <p:tavLst>
                                        <p:tav tm="0">
                                          <p:val>
                                            <p:fltVal val="0"/>
                                          </p:val>
                                        </p:tav>
                                        <p:tav tm="100000">
                                          <p:val>
                                            <p:strVal val="#ppt_w"/>
                                          </p:val>
                                        </p:tav>
                                      </p:tavLst>
                                    </p:anim>
                                    <p:anim calcmode="lin" valueType="num">
                                      <p:cBhvr>
                                        <p:cTn id="111" dur="500" fill="hold"/>
                                        <p:tgtEl>
                                          <p:spTgt spid="46105"/>
                                        </p:tgtEl>
                                        <p:attrNameLst>
                                          <p:attrName>ppt_h</p:attrName>
                                        </p:attrNameLst>
                                      </p:cBhvr>
                                      <p:tavLst>
                                        <p:tav tm="0">
                                          <p:val>
                                            <p:fltVal val="0"/>
                                          </p:val>
                                        </p:tav>
                                        <p:tav tm="100000">
                                          <p:val>
                                            <p:strVal val="#ppt_h"/>
                                          </p:val>
                                        </p:tav>
                                      </p:tavLst>
                                    </p:anim>
                                    <p:animEffect transition="in" filter="fade">
                                      <p:cBhvr>
                                        <p:cTn id="112" dur="500"/>
                                        <p:tgtEl>
                                          <p:spTgt spid="46105"/>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3" presetClass="entr" presetSubtype="0" fill="hold" grpId="0" nodeType="clickEffect">
                                  <p:stCondLst>
                                    <p:cond delay="0"/>
                                  </p:stCondLst>
                                  <p:childTnLst>
                                    <p:set>
                                      <p:cBhvr>
                                        <p:cTn id="116" dur="1" fill="hold">
                                          <p:stCondLst>
                                            <p:cond delay="0"/>
                                          </p:stCondLst>
                                        </p:cTn>
                                        <p:tgtEl>
                                          <p:spTgt spid="46096"/>
                                        </p:tgtEl>
                                        <p:attrNameLst>
                                          <p:attrName>style.visibility</p:attrName>
                                        </p:attrNameLst>
                                      </p:cBhvr>
                                      <p:to>
                                        <p:strVal val="visible"/>
                                      </p:to>
                                    </p:set>
                                    <p:anim calcmode="lin" valueType="num">
                                      <p:cBhvr>
                                        <p:cTn id="117" dur="500" fill="hold"/>
                                        <p:tgtEl>
                                          <p:spTgt spid="46096"/>
                                        </p:tgtEl>
                                        <p:attrNameLst>
                                          <p:attrName>ppt_w</p:attrName>
                                        </p:attrNameLst>
                                      </p:cBhvr>
                                      <p:tavLst>
                                        <p:tav tm="0">
                                          <p:val>
                                            <p:fltVal val="0"/>
                                          </p:val>
                                        </p:tav>
                                        <p:tav tm="100000">
                                          <p:val>
                                            <p:strVal val="#ppt_w"/>
                                          </p:val>
                                        </p:tav>
                                      </p:tavLst>
                                    </p:anim>
                                    <p:anim calcmode="lin" valueType="num">
                                      <p:cBhvr>
                                        <p:cTn id="118" dur="500" fill="hold"/>
                                        <p:tgtEl>
                                          <p:spTgt spid="46096"/>
                                        </p:tgtEl>
                                        <p:attrNameLst>
                                          <p:attrName>ppt_h</p:attrName>
                                        </p:attrNameLst>
                                      </p:cBhvr>
                                      <p:tavLst>
                                        <p:tav tm="0">
                                          <p:val>
                                            <p:fltVal val="0"/>
                                          </p:val>
                                        </p:tav>
                                        <p:tav tm="100000">
                                          <p:val>
                                            <p:strVal val="#ppt_h"/>
                                          </p:val>
                                        </p:tav>
                                      </p:tavLst>
                                    </p:anim>
                                    <p:animEffect transition="in" filter="fade">
                                      <p:cBhvr>
                                        <p:cTn id="119" dur="500"/>
                                        <p:tgtEl>
                                          <p:spTgt spid="46096"/>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53" presetClass="entr" presetSubtype="0" fill="hold" grpId="0" nodeType="clickEffect">
                                  <p:stCondLst>
                                    <p:cond delay="0"/>
                                  </p:stCondLst>
                                  <p:childTnLst>
                                    <p:set>
                                      <p:cBhvr>
                                        <p:cTn id="123" dur="1" fill="hold">
                                          <p:stCondLst>
                                            <p:cond delay="0"/>
                                          </p:stCondLst>
                                        </p:cTn>
                                        <p:tgtEl>
                                          <p:spTgt spid="46104"/>
                                        </p:tgtEl>
                                        <p:attrNameLst>
                                          <p:attrName>style.visibility</p:attrName>
                                        </p:attrNameLst>
                                      </p:cBhvr>
                                      <p:to>
                                        <p:strVal val="visible"/>
                                      </p:to>
                                    </p:set>
                                    <p:anim calcmode="lin" valueType="num">
                                      <p:cBhvr>
                                        <p:cTn id="124" dur="500" fill="hold"/>
                                        <p:tgtEl>
                                          <p:spTgt spid="46104"/>
                                        </p:tgtEl>
                                        <p:attrNameLst>
                                          <p:attrName>ppt_w</p:attrName>
                                        </p:attrNameLst>
                                      </p:cBhvr>
                                      <p:tavLst>
                                        <p:tav tm="0">
                                          <p:val>
                                            <p:fltVal val="0"/>
                                          </p:val>
                                        </p:tav>
                                        <p:tav tm="100000">
                                          <p:val>
                                            <p:strVal val="#ppt_w"/>
                                          </p:val>
                                        </p:tav>
                                      </p:tavLst>
                                    </p:anim>
                                    <p:anim calcmode="lin" valueType="num">
                                      <p:cBhvr>
                                        <p:cTn id="125" dur="500" fill="hold"/>
                                        <p:tgtEl>
                                          <p:spTgt spid="46104"/>
                                        </p:tgtEl>
                                        <p:attrNameLst>
                                          <p:attrName>ppt_h</p:attrName>
                                        </p:attrNameLst>
                                      </p:cBhvr>
                                      <p:tavLst>
                                        <p:tav tm="0">
                                          <p:val>
                                            <p:fltVal val="0"/>
                                          </p:val>
                                        </p:tav>
                                        <p:tav tm="100000">
                                          <p:val>
                                            <p:strVal val="#ppt_h"/>
                                          </p:val>
                                        </p:tav>
                                      </p:tavLst>
                                    </p:anim>
                                    <p:animEffect transition="in" filter="fade">
                                      <p:cBhvr>
                                        <p:cTn id="126" dur="500"/>
                                        <p:tgtEl>
                                          <p:spTgt spid="46104"/>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53" presetClass="exit" presetSubtype="0" fill="hold" nodeType="clickEffect">
                                  <p:stCondLst>
                                    <p:cond delay="0"/>
                                  </p:stCondLst>
                                  <p:childTnLst>
                                    <p:anim calcmode="lin" valueType="num">
                                      <p:cBhvr>
                                        <p:cTn id="130" dur="500"/>
                                        <p:tgtEl>
                                          <p:spTgt spid="46105"/>
                                        </p:tgtEl>
                                        <p:attrNameLst>
                                          <p:attrName>ppt_w</p:attrName>
                                        </p:attrNameLst>
                                      </p:cBhvr>
                                      <p:tavLst>
                                        <p:tav tm="0">
                                          <p:val>
                                            <p:strVal val="ppt_w"/>
                                          </p:val>
                                        </p:tav>
                                        <p:tav tm="100000">
                                          <p:val>
                                            <p:fltVal val="0"/>
                                          </p:val>
                                        </p:tav>
                                      </p:tavLst>
                                    </p:anim>
                                    <p:anim calcmode="lin" valueType="num">
                                      <p:cBhvr>
                                        <p:cTn id="131" dur="500"/>
                                        <p:tgtEl>
                                          <p:spTgt spid="46105"/>
                                        </p:tgtEl>
                                        <p:attrNameLst>
                                          <p:attrName>ppt_h</p:attrName>
                                        </p:attrNameLst>
                                      </p:cBhvr>
                                      <p:tavLst>
                                        <p:tav tm="0">
                                          <p:val>
                                            <p:strVal val="ppt_h"/>
                                          </p:val>
                                        </p:tav>
                                        <p:tav tm="100000">
                                          <p:val>
                                            <p:fltVal val="0"/>
                                          </p:val>
                                        </p:tav>
                                      </p:tavLst>
                                    </p:anim>
                                    <p:animEffect transition="out" filter="fade">
                                      <p:cBhvr>
                                        <p:cTn id="132" dur="500"/>
                                        <p:tgtEl>
                                          <p:spTgt spid="46105"/>
                                        </p:tgtEl>
                                      </p:cBhvr>
                                    </p:animEffect>
                                    <p:set>
                                      <p:cBhvr>
                                        <p:cTn id="133" dur="1" fill="hold">
                                          <p:stCondLst>
                                            <p:cond delay="499"/>
                                          </p:stCondLst>
                                        </p:cTn>
                                        <p:tgtEl>
                                          <p:spTgt spid="46105"/>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53" presetClass="exit" presetSubtype="0" fill="hold" nodeType="clickEffect">
                                  <p:stCondLst>
                                    <p:cond delay="0"/>
                                  </p:stCondLst>
                                  <p:childTnLst>
                                    <p:anim calcmode="lin" valueType="num">
                                      <p:cBhvr>
                                        <p:cTn id="137" dur="500"/>
                                        <p:tgtEl>
                                          <p:spTgt spid="46106"/>
                                        </p:tgtEl>
                                        <p:attrNameLst>
                                          <p:attrName>ppt_w</p:attrName>
                                        </p:attrNameLst>
                                      </p:cBhvr>
                                      <p:tavLst>
                                        <p:tav tm="0">
                                          <p:val>
                                            <p:strVal val="ppt_w"/>
                                          </p:val>
                                        </p:tav>
                                        <p:tav tm="100000">
                                          <p:val>
                                            <p:fltVal val="0"/>
                                          </p:val>
                                        </p:tav>
                                      </p:tavLst>
                                    </p:anim>
                                    <p:anim calcmode="lin" valueType="num">
                                      <p:cBhvr>
                                        <p:cTn id="138" dur="500"/>
                                        <p:tgtEl>
                                          <p:spTgt spid="46106"/>
                                        </p:tgtEl>
                                        <p:attrNameLst>
                                          <p:attrName>ppt_h</p:attrName>
                                        </p:attrNameLst>
                                      </p:cBhvr>
                                      <p:tavLst>
                                        <p:tav tm="0">
                                          <p:val>
                                            <p:strVal val="ppt_h"/>
                                          </p:val>
                                        </p:tav>
                                        <p:tav tm="100000">
                                          <p:val>
                                            <p:fltVal val="0"/>
                                          </p:val>
                                        </p:tav>
                                      </p:tavLst>
                                    </p:anim>
                                    <p:animEffect transition="out" filter="fade">
                                      <p:cBhvr>
                                        <p:cTn id="139" dur="500"/>
                                        <p:tgtEl>
                                          <p:spTgt spid="46106"/>
                                        </p:tgtEl>
                                      </p:cBhvr>
                                    </p:animEffect>
                                    <p:set>
                                      <p:cBhvr>
                                        <p:cTn id="140" dur="1" fill="hold">
                                          <p:stCondLst>
                                            <p:cond delay="499"/>
                                          </p:stCondLst>
                                        </p:cTn>
                                        <p:tgtEl>
                                          <p:spTgt spid="46106"/>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53" presetClass="entr" presetSubtype="0" fill="hold" grpId="0" nodeType="clickEffect">
                                  <p:stCondLst>
                                    <p:cond delay="0"/>
                                  </p:stCondLst>
                                  <p:childTnLst>
                                    <p:set>
                                      <p:cBhvr>
                                        <p:cTn id="144" dur="1" fill="hold">
                                          <p:stCondLst>
                                            <p:cond delay="0"/>
                                          </p:stCondLst>
                                        </p:cTn>
                                        <p:tgtEl>
                                          <p:spTgt spid="46110"/>
                                        </p:tgtEl>
                                        <p:attrNameLst>
                                          <p:attrName>style.visibility</p:attrName>
                                        </p:attrNameLst>
                                      </p:cBhvr>
                                      <p:to>
                                        <p:strVal val="visible"/>
                                      </p:to>
                                    </p:set>
                                    <p:anim calcmode="lin" valueType="num">
                                      <p:cBhvr>
                                        <p:cTn id="145" dur="500" fill="hold"/>
                                        <p:tgtEl>
                                          <p:spTgt spid="46110"/>
                                        </p:tgtEl>
                                        <p:attrNameLst>
                                          <p:attrName>ppt_w</p:attrName>
                                        </p:attrNameLst>
                                      </p:cBhvr>
                                      <p:tavLst>
                                        <p:tav tm="0">
                                          <p:val>
                                            <p:fltVal val="0"/>
                                          </p:val>
                                        </p:tav>
                                        <p:tav tm="100000">
                                          <p:val>
                                            <p:strVal val="#ppt_w"/>
                                          </p:val>
                                        </p:tav>
                                      </p:tavLst>
                                    </p:anim>
                                    <p:anim calcmode="lin" valueType="num">
                                      <p:cBhvr>
                                        <p:cTn id="146" dur="500" fill="hold"/>
                                        <p:tgtEl>
                                          <p:spTgt spid="46110"/>
                                        </p:tgtEl>
                                        <p:attrNameLst>
                                          <p:attrName>ppt_h</p:attrName>
                                        </p:attrNameLst>
                                      </p:cBhvr>
                                      <p:tavLst>
                                        <p:tav tm="0">
                                          <p:val>
                                            <p:fltVal val="0"/>
                                          </p:val>
                                        </p:tav>
                                        <p:tav tm="100000">
                                          <p:val>
                                            <p:strVal val="#ppt_h"/>
                                          </p:val>
                                        </p:tav>
                                      </p:tavLst>
                                    </p:anim>
                                    <p:animEffect transition="in" filter="fade">
                                      <p:cBhvr>
                                        <p:cTn id="147" dur="500"/>
                                        <p:tgtEl>
                                          <p:spTgt spid="46110"/>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53" presetClass="entr" presetSubtype="0" fill="hold" grpId="0" nodeType="clickEffect">
                                  <p:stCondLst>
                                    <p:cond delay="0"/>
                                  </p:stCondLst>
                                  <p:childTnLst>
                                    <p:set>
                                      <p:cBhvr>
                                        <p:cTn id="151" dur="1" fill="hold">
                                          <p:stCondLst>
                                            <p:cond delay="0"/>
                                          </p:stCondLst>
                                        </p:cTn>
                                        <p:tgtEl>
                                          <p:spTgt spid="46097"/>
                                        </p:tgtEl>
                                        <p:attrNameLst>
                                          <p:attrName>style.visibility</p:attrName>
                                        </p:attrNameLst>
                                      </p:cBhvr>
                                      <p:to>
                                        <p:strVal val="visible"/>
                                      </p:to>
                                    </p:set>
                                    <p:anim calcmode="lin" valueType="num">
                                      <p:cBhvr>
                                        <p:cTn id="152" dur="500" fill="hold"/>
                                        <p:tgtEl>
                                          <p:spTgt spid="46097"/>
                                        </p:tgtEl>
                                        <p:attrNameLst>
                                          <p:attrName>ppt_w</p:attrName>
                                        </p:attrNameLst>
                                      </p:cBhvr>
                                      <p:tavLst>
                                        <p:tav tm="0">
                                          <p:val>
                                            <p:fltVal val="0"/>
                                          </p:val>
                                        </p:tav>
                                        <p:tav tm="100000">
                                          <p:val>
                                            <p:strVal val="#ppt_w"/>
                                          </p:val>
                                        </p:tav>
                                      </p:tavLst>
                                    </p:anim>
                                    <p:anim calcmode="lin" valueType="num">
                                      <p:cBhvr>
                                        <p:cTn id="153" dur="500" fill="hold"/>
                                        <p:tgtEl>
                                          <p:spTgt spid="46097"/>
                                        </p:tgtEl>
                                        <p:attrNameLst>
                                          <p:attrName>ppt_h</p:attrName>
                                        </p:attrNameLst>
                                      </p:cBhvr>
                                      <p:tavLst>
                                        <p:tav tm="0">
                                          <p:val>
                                            <p:fltVal val="0"/>
                                          </p:val>
                                        </p:tav>
                                        <p:tav tm="100000">
                                          <p:val>
                                            <p:strVal val="#ppt_h"/>
                                          </p:val>
                                        </p:tav>
                                      </p:tavLst>
                                    </p:anim>
                                    <p:animEffect transition="in" filter="fade">
                                      <p:cBhvr>
                                        <p:cTn id="154" dur="500"/>
                                        <p:tgtEl>
                                          <p:spTgt spid="46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3" grpId="0"/>
      <p:bldP spid="46094" grpId="0"/>
      <p:bldP spid="46095" grpId="0"/>
      <p:bldP spid="46096" grpId="0"/>
      <p:bldP spid="46097" grpId="0"/>
      <p:bldP spid="46100" grpId="0"/>
      <p:bldP spid="46101" grpId="0"/>
      <p:bldP spid="46102" grpId="0"/>
      <p:bldP spid="46103" grpId="0"/>
      <p:bldP spid="46104" grpId="0"/>
      <p:bldP spid="46108" grpId="0"/>
      <p:bldP spid="461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38200" y="3048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2400" b="1">
                <a:solidFill>
                  <a:srgbClr val="FF0000"/>
                </a:solidFill>
              </a:rPr>
              <a:t>WHAT AND WHERE</a:t>
            </a:r>
          </a:p>
        </p:txBody>
      </p:sp>
      <p:sp>
        <p:nvSpPr>
          <p:cNvPr id="50179" name="Cloud"/>
          <p:cNvSpPr>
            <a:spLocks noChangeAspect="1" noEditPoints="1" noChangeArrowheads="1"/>
          </p:cNvSpPr>
          <p:nvPr/>
        </p:nvSpPr>
        <p:spPr bwMode="auto">
          <a:xfrm>
            <a:off x="381000" y="914400"/>
            <a:ext cx="2743200" cy="1838325"/>
          </a:xfrm>
          <a:custGeom>
            <a:avLst/>
            <a:gdLst>
              <a:gd name="T0" fmla="*/ 137241661 w 21600"/>
              <a:gd name="T1" fmla="*/ 2147483647 h 21600"/>
              <a:gd name="T2" fmla="*/ 2147483647 w 21600"/>
              <a:gd name="T3" fmla="*/ 2147483647 h 21600"/>
              <a:gd name="T4" fmla="*/ 2147483647 w 21600"/>
              <a:gd name="T5" fmla="*/ 2147483647 h 21600"/>
              <a:gd name="T6" fmla="*/ 2147483647 w 21600"/>
              <a:gd name="T7" fmla="*/ 76132987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0180" name="Cloud"/>
          <p:cNvSpPr>
            <a:spLocks noChangeAspect="1" noEditPoints="1" noChangeArrowheads="1"/>
          </p:cNvSpPr>
          <p:nvPr/>
        </p:nvSpPr>
        <p:spPr bwMode="auto">
          <a:xfrm>
            <a:off x="5562600" y="762000"/>
            <a:ext cx="2743200" cy="1838325"/>
          </a:xfrm>
          <a:custGeom>
            <a:avLst/>
            <a:gdLst>
              <a:gd name="T0" fmla="*/ 137241661 w 21600"/>
              <a:gd name="T1" fmla="*/ 2147483647 h 21600"/>
              <a:gd name="T2" fmla="*/ 2147483647 w 21600"/>
              <a:gd name="T3" fmla="*/ 2147483647 h 21600"/>
              <a:gd name="T4" fmla="*/ 2147483647 w 21600"/>
              <a:gd name="T5" fmla="*/ 2147483647 h 21600"/>
              <a:gd name="T6" fmla="*/ 2147483647 w 21600"/>
              <a:gd name="T7" fmla="*/ 76132987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339933"/>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0181" name="Cloud"/>
          <p:cNvSpPr>
            <a:spLocks noChangeAspect="1" noEditPoints="1" noChangeArrowheads="1"/>
          </p:cNvSpPr>
          <p:nvPr/>
        </p:nvSpPr>
        <p:spPr bwMode="auto">
          <a:xfrm>
            <a:off x="533400" y="3124200"/>
            <a:ext cx="2743200" cy="1838325"/>
          </a:xfrm>
          <a:custGeom>
            <a:avLst/>
            <a:gdLst>
              <a:gd name="T0" fmla="*/ 137241661 w 21600"/>
              <a:gd name="T1" fmla="*/ 2147483647 h 21600"/>
              <a:gd name="T2" fmla="*/ 2147483647 w 21600"/>
              <a:gd name="T3" fmla="*/ 2147483647 h 21600"/>
              <a:gd name="T4" fmla="*/ 2147483647 w 21600"/>
              <a:gd name="T5" fmla="*/ 2147483647 h 21600"/>
              <a:gd name="T6" fmla="*/ 2147483647 w 21600"/>
              <a:gd name="T7" fmla="*/ 76132987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66"/>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0182" name="Cloud"/>
          <p:cNvSpPr>
            <a:spLocks noChangeAspect="1" noEditPoints="1" noChangeArrowheads="1"/>
          </p:cNvSpPr>
          <p:nvPr/>
        </p:nvSpPr>
        <p:spPr bwMode="auto">
          <a:xfrm>
            <a:off x="3810000" y="2438400"/>
            <a:ext cx="2743200" cy="1838325"/>
          </a:xfrm>
          <a:custGeom>
            <a:avLst/>
            <a:gdLst>
              <a:gd name="T0" fmla="*/ 137241661 w 21600"/>
              <a:gd name="T1" fmla="*/ 2147483647 h 21600"/>
              <a:gd name="T2" fmla="*/ 2147483647 w 21600"/>
              <a:gd name="T3" fmla="*/ 2147483647 h 21600"/>
              <a:gd name="T4" fmla="*/ 2147483647 w 21600"/>
              <a:gd name="T5" fmla="*/ 2147483647 h 21600"/>
              <a:gd name="T6" fmla="*/ 2147483647 w 21600"/>
              <a:gd name="T7" fmla="*/ 76132987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99CC"/>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0183" name="Cloud"/>
          <p:cNvSpPr>
            <a:spLocks noChangeAspect="1" noEditPoints="1" noChangeArrowheads="1"/>
          </p:cNvSpPr>
          <p:nvPr/>
        </p:nvSpPr>
        <p:spPr bwMode="auto">
          <a:xfrm>
            <a:off x="2362200" y="4953000"/>
            <a:ext cx="2743200" cy="1838325"/>
          </a:xfrm>
          <a:custGeom>
            <a:avLst/>
            <a:gdLst>
              <a:gd name="T0" fmla="*/ 137241661 w 21600"/>
              <a:gd name="T1" fmla="*/ 2147483647 h 21600"/>
              <a:gd name="T2" fmla="*/ 2147483647 w 21600"/>
              <a:gd name="T3" fmla="*/ 2147483647 h 21600"/>
              <a:gd name="T4" fmla="*/ 2147483647 w 21600"/>
              <a:gd name="T5" fmla="*/ 2147483647 h 21600"/>
              <a:gd name="T6" fmla="*/ 2147483647 w 21600"/>
              <a:gd name="T7" fmla="*/ 76132987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FF66"/>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0184" name="Rectangle 8"/>
          <p:cNvSpPr>
            <a:spLocks noChangeArrowheads="1"/>
          </p:cNvSpPr>
          <p:nvPr/>
        </p:nvSpPr>
        <p:spPr bwMode="auto">
          <a:xfrm>
            <a:off x="1293813" y="1539875"/>
            <a:ext cx="974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800" b="1">
                <a:solidFill>
                  <a:srgbClr val="0000FF"/>
                </a:solidFill>
              </a:rPr>
              <a:t>rural</a:t>
            </a:r>
          </a:p>
        </p:txBody>
      </p:sp>
      <p:sp>
        <p:nvSpPr>
          <p:cNvPr id="50185" name="Rectangle 9"/>
          <p:cNvSpPr>
            <a:spLocks noChangeArrowheads="1"/>
          </p:cNvSpPr>
          <p:nvPr/>
        </p:nvSpPr>
        <p:spPr bwMode="auto">
          <a:xfrm>
            <a:off x="6321425" y="1311275"/>
            <a:ext cx="16446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800" b="1">
                <a:solidFill>
                  <a:schemeClr val="bg1"/>
                </a:solidFill>
              </a:rPr>
              <a:t>flood      </a:t>
            </a:r>
          </a:p>
        </p:txBody>
      </p:sp>
      <p:sp>
        <p:nvSpPr>
          <p:cNvPr id="50186" name="Rectangle 10"/>
          <p:cNvSpPr>
            <a:spLocks noChangeArrowheads="1"/>
          </p:cNvSpPr>
          <p:nvPr/>
        </p:nvSpPr>
        <p:spPr bwMode="auto">
          <a:xfrm>
            <a:off x="776288" y="3733800"/>
            <a:ext cx="2278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800" b="1">
                <a:solidFill>
                  <a:srgbClr val="0000FF"/>
                </a:solidFill>
              </a:rPr>
              <a:t> typhoon      </a:t>
            </a:r>
          </a:p>
        </p:txBody>
      </p:sp>
      <p:sp>
        <p:nvSpPr>
          <p:cNvPr id="50187" name="Rectangle 11"/>
          <p:cNvSpPr>
            <a:spLocks noChangeArrowheads="1"/>
          </p:cNvSpPr>
          <p:nvPr/>
        </p:nvSpPr>
        <p:spPr bwMode="auto">
          <a:xfrm>
            <a:off x="4251325" y="3094038"/>
            <a:ext cx="23161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800" b="1">
                <a:solidFill>
                  <a:srgbClr val="0000FF"/>
                </a:solidFill>
              </a:rPr>
              <a:t> drought       </a:t>
            </a:r>
          </a:p>
        </p:txBody>
      </p:sp>
      <p:sp>
        <p:nvSpPr>
          <p:cNvPr id="50188" name="Rectangle 12"/>
          <p:cNvSpPr>
            <a:spLocks noChangeArrowheads="1"/>
          </p:cNvSpPr>
          <p:nvPr/>
        </p:nvSpPr>
        <p:spPr bwMode="auto">
          <a:xfrm>
            <a:off x="3036888" y="5532438"/>
            <a:ext cx="11541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800" b="1">
                <a:solidFill>
                  <a:srgbClr val="0000FF"/>
                </a:solidFill>
              </a:rPr>
              <a:t>strain</a:t>
            </a:r>
          </a:p>
        </p:txBody>
      </p:sp>
      <p:sp>
        <p:nvSpPr>
          <p:cNvPr id="50189" name="Cloud"/>
          <p:cNvSpPr>
            <a:spLocks noChangeAspect="1" noEditPoints="1" noChangeArrowheads="1"/>
          </p:cNvSpPr>
          <p:nvPr/>
        </p:nvSpPr>
        <p:spPr bwMode="auto">
          <a:xfrm>
            <a:off x="5715000" y="4191000"/>
            <a:ext cx="2743200" cy="1838325"/>
          </a:xfrm>
          <a:custGeom>
            <a:avLst/>
            <a:gdLst>
              <a:gd name="T0" fmla="*/ 137241661 w 21600"/>
              <a:gd name="T1" fmla="*/ 2147483647 h 21600"/>
              <a:gd name="T2" fmla="*/ 2147483647 w 21600"/>
              <a:gd name="T3" fmla="*/ 2147483647 h 21600"/>
              <a:gd name="T4" fmla="*/ 2147483647 w 21600"/>
              <a:gd name="T5" fmla="*/ 2147483647 h 21600"/>
              <a:gd name="T6" fmla="*/ 2147483647 w 21600"/>
              <a:gd name="T7" fmla="*/ 76132987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66"/>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0190" name="Rectangle 14"/>
          <p:cNvSpPr>
            <a:spLocks noChangeArrowheads="1"/>
          </p:cNvSpPr>
          <p:nvPr/>
        </p:nvSpPr>
        <p:spPr bwMode="auto">
          <a:xfrm>
            <a:off x="6326188" y="4846638"/>
            <a:ext cx="13700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800" b="1">
                <a:solidFill>
                  <a:srgbClr val="0000FF"/>
                </a:solidFill>
              </a:rPr>
              <a:t> urban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01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xit" presetSubtype="0" fill="hold" grpId="0" nodeType="clickEffect">
                                  <p:stCondLst>
                                    <p:cond delay="0"/>
                                  </p:stCondLst>
                                  <p:childTnLst>
                                    <p:anim calcmode="lin" valueType="num">
                                      <p:cBhvr>
                                        <p:cTn id="6" dur="500"/>
                                        <p:tgtEl>
                                          <p:spTgt spid="50184"/>
                                        </p:tgtEl>
                                        <p:attrNameLst>
                                          <p:attrName>ppt_w</p:attrName>
                                        </p:attrNameLst>
                                      </p:cBhvr>
                                      <p:tavLst>
                                        <p:tav tm="0">
                                          <p:val>
                                            <p:strVal val="ppt_w"/>
                                          </p:val>
                                        </p:tav>
                                        <p:tav tm="100000">
                                          <p:val>
                                            <p:fltVal val="0"/>
                                          </p:val>
                                        </p:tav>
                                      </p:tavLst>
                                    </p:anim>
                                    <p:anim calcmode="lin" valueType="num">
                                      <p:cBhvr>
                                        <p:cTn id="7" dur="500"/>
                                        <p:tgtEl>
                                          <p:spTgt spid="50184"/>
                                        </p:tgtEl>
                                        <p:attrNameLst>
                                          <p:attrName>ppt_h</p:attrName>
                                        </p:attrNameLst>
                                      </p:cBhvr>
                                      <p:tavLst>
                                        <p:tav tm="0">
                                          <p:val>
                                            <p:strVal val="ppt_h"/>
                                          </p:val>
                                        </p:tav>
                                        <p:tav tm="100000">
                                          <p:val>
                                            <p:fltVal val="0"/>
                                          </p:val>
                                        </p:tav>
                                      </p:tavLst>
                                    </p:anim>
                                    <p:animEffect transition="out" filter="fade">
                                      <p:cBhvr>
                                        <p:cTn id="8" dur="500"/>
                                        <p:tgtEl>
                                          <p:spTgt spid="50184"/>
                                        </p:tgtEl>
                                      </p:cBhvr>
                                    </p:animEffect>
                                    <p:set>
                                      <p:cBhvr>
                                        <p:cTn id="9" dur="1" fill="hold">
                                          <p:stCondLst>
                                            <p:cond delay="499"/>
                                          </p:stCondLst>
                                        </p:cTn>
                                        <p:tgtEl>
                                          <p:spTgt spid="50184"/>
                                        </p:tgtEl>
                                        <p:attrNameLst>
                                          <p:attrName>style.visibility</p:attrName>
                                        </p:attrNameLst>
                                      </p:cBhvr>
                                      <p:to>
                                        <p:strVal val="hidden"/>
                                      </p:to>
                                    </p:set>
                                  </p:childTnLst>
                                </p:cTn>
                              </p:par>
                            </p:childTnLst>
                          </p:cTn>
                        </p:par>
                      </p:childTnLst>
                    </p:cTn>
                  </p:par>
                </p:childTnLst>
              </p:cTn>
              <p:nextCondLst>
                <p:cond evt="onClick" delay="0">
                  <p:tgtEl>
                    <p:spTgt spid="50184"/>
                  </p:tgtEl>
                </p:cond>
              </p:nextCondLst>
            </p:seq>
            <p:seq concurrent="1" nextAc="seek">
              <p:cTn id="10" restart="whenNotActive" fill="hold" evtFilter="cancelBubble" nodeType="interactiveSeq">
                <p:stCondLst>
                  <p:cond evt="onClick" delay="0">
                    <p:tgtEl>
                      <p:spTgt spid="50179"/>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3" presetClass="entr" presetSubtype="0" fill="hold" grpId="1" nodeType="clickEffect">
                                  <p:stCondLst>
                                    <p:cond delay="0"/>
                                  </p:stCondLst>
                                  <p:childTnLst>
                                    <p:set>
                                      <p:cBhvr>
                                        <p:cTn id="14" dur="1" fill="hold">
                                          <p:stCondLst>
                                            <p:cond delay="0"/>
                                          </p:stCondLst>
                                        </p:cTn>
                                        <p:tgtEl>
                                          <p:spTgt spid="50184"/>
                                        </p:tgtEl>
                                        <p:attrNameLst>
                                          <p:attrName>style.visibility</p:attrName>
                                        </p:attrNameLst>
                                      </p:cBhvr>
                                      <p:to>
                                        <p:strVal val="visible"/>
                                      </p:to>
                                    </p:set>
                                    <p:anim calcmode="lin" valueType="num">
                                      <p:cBhvr>
                                        <p:cTn id="15" dur="500" fill="hold"/>
                                        <p:tgtEl>
                                          <p:spTgt spid="50184"/>
                                        </p:tgtEl>
                                        <p:attrNameLst>
                                          <p:attrName>ppt_w</p:attrName>
                                        </p:attrNameLst>
                                      </p:cBhvr>
                                      <p:tavLst>
                                        <p:tav tm="0">
                                          <p:val>
                                            <p:fltVal val="0"/>
                                          </p:val>
                                        </p:tav>
                                        <p:tav tm="100000">
                                          <p:val>
                                            <p:strVal val="#ppt_w"/>
                                          </p:val>
                                        </p:tav>
                                      </p:tavLst>
                                    </p:anim>
                                    <p:anim calcmode="lin" valueType="num">
                                      <p:cBhvr>
                                        <p:cTn id="16" dur="500" fill="hold"/>
                                        <p:tgtEl>
                                          <p:spTgt spid="50184"/>
                                        </p:tgtEl>
                                        <p:attrNameLst>
                                          <p:attrName>ppt_h</p:attrName>
                                        </p:attrNameLst>
                                      </p:cBhvr>
                                      <p:tavLst>
                                        <p:tav tm="0">
                                          <p:val>
                                            <p:fltVal val="0"/>
                                          </p:val>
                                        </p:tav>
                                        <p:tav tm="100000">
                                          <p:val>
                                            <p:strVal val="#ppt_h"/>
                                          </p:val>
                                        </p:tav>
                                      </p:tavLst>
                                    </p:anim>
                                    <p:animEffect transition="in" filter="fade">
                                      <p:cBhvr>
                                        <p:cTn id="17" dur="500"/>
                                        <p:tgtEl>
                                          <p:spTgt spid="50184"/>
                                        </p:tgtEl>
                                      </p:cBhvr>
                                    </p:animEffect>
                                  </p:childTnLst>
                                </p:cTn>
                              </p:par>
                            </p:childTnLst>
                          </p:cTn>
                        </p:par>
                      </p:childTnLst>
                    </p:cTn>
                  </p:par>
                </p:childTnLst>
              </p:cTn>
              <p:nextCondLst>
                <p:cond evt="onClick" delay="0">
                  <p:tgtEl>
                    <p:spTgt spid="50179"/>
                  </p:tgtEl>
                </p:cond>
              </p:nextCondLst>
            </p:seq>
            <p:seq concurrent="1" nextAc="seek">
              <p:cTn id="18" restart="whenNotActive" fill="hold" evtFilter="cancelBubble" nodeType="interactiveSeq">
                <p:stCondLst>
                  <p:cond evt="onClick" delay="0">
                    <p:tgtEl>
                      <p:spTgt spid="5018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3" presetClass="exit" presetSubtype="0" fill="hold" grpId="0" nodeType="clickEffect">
                                  <p:stCondLst>
                                    <p:cond delay="0"/>
                                  </p:stCondLst>
                                  <p:childTnLst>
                                    <p:anim calcmode="lin" valueType="num">
                                      <p:cBhvr>
                                        <p:cTn id="22" dur="500"/>
                                        <p:tgtEl>
                                          <p:spTgt spid="50185"/>
                                        </p:tgtEl>
                                        <p:attrNameLst>
                                          <p:attrName>ppt_w</p:attrName>
                                        </p:attrNameLst>
                                      </p:cBhvr>
                                      <p:tavLst>
                                        <p:tav tm="0">
                                          <p:val>
                                            <p:strVal val="ppt_w"/>
                                          </p:val>
                                        </p:tav>
                                        <p:tav tm="100000">
                                          <p:val>
                                            <p:fltVal val="0"/>
                                          </p:val>
                                        </p:tav>
                                      </p:tavLst>
                                    </p:anim>
                                    <p:anim calcmode="lin" valueType="num">
                                      <p:cBhvr>
                                        <p:cTn id="23" dur="500"/>
                                        <p:tgtEl>
                                          <p:spTgt spid="50185"/>
                                        </p:tgtEl>
                                        <p:attrNameLst>
                                          <p:attrName>ppt_h</p:attrName>
                                        </p:attrNameLst>
                                      </p:cBhvr>
                                      <p:tavLst>
                                        <p:tav tm="0">
                                          <p:val>
                                            <p:strVal val="ppt_h"/>
                                          </p:val>
                                        </p:tav>
                                        <p:tav tm="100000">
                                          <p:val>
                                            <p:fltVal val="0"/>
                                          </p:val>
                                        </p:tav>
                                      </p:tavLst>
                                    </p:anim>
                                    <p:animEffect transition="out" filter="fade">
                                      <p:cBhvr>
                                        <p:cTn id="24" dur="500"/>
                                        <p:tgtEl>
                                          <p:spTgt spid="50185"/>
                                        </p:tgtEl>
                                      </p:cBhvr>
                                    </p:animEffect>
                                    <p:set>
                                      <p:cBhvr>
                                        <p:cTn id="25" dur="1" fill="hold">
                                          <p:stCondLst>
                                            <p:cond delay="499"/>
                                          </p:stCondLst>
                                        </p:cTn>
                                        <p:tgtEl>
                                          <p:spTgt spid="50185"/>
                                        </p:tgtEl>
                                        <p:attrNameLst>
                                          <p:attrName>style.visibility</p:attrName>
                                        </p:attrNameLst>
                                      </p:cBhvr>
                                      <p:to>
                                        <p:strVal val="hidden"/>
                                      </p:to>
                                    </p:set>
                                  </p:childTnLst>
                                </p:cTn>
                              </p:par>
                            </p:childTnLst>
                          </p:cTn>
                        </p:par>
                      </p:childTnLst>
                    </p:cTn>
                  </p:par>
                </p:childTnLst>
              </p:cTn>
              <p:nextCondLst>
                <p:cond evt="onClick" delay="0">
                  <p:tgtEl>
                    <p:spTgt spid="50185"/>
                  </p:tgtEl>
                </p:cond>
              </p:nextCondLst>
            </p:seq>
            <p:seq concurrent="1" nextAc="seek">
              <p:cTn id="26" restart="whenNotActive" fill="hold" evtFilter="cancelBubble" nodeType="interactiveSeq">
                <p:stCondLst>
                  <p:cond evt="onClick" delay="0">
                    <p:tgtEl>
                      <p:spTgt spid="5018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3" presetClass="entr" presetSubtype="0" fill="hold" grpId="1" nodeType="clickEffect">
                                  <p:stCondLst>
                                    <p:cond delay="0"/>
                                  </p:stCondLst>
                                  <p:childTnLst>
                                    <p:set>
                                      <p:cBhvr>
                                        <p:cTn id="30" dur="1" fill="hold">
                                          <p:stCondLst>
                                            <p:cond delay="0"/>
                                          </p:stCondLst>
                                        </p:cTn>
                                        <p:tgtEl>
                                          <p:spTgt spid="50185"/>
                                        </p:tgtEl>
                                        <p:attrNameLst>
                                          <p:attrName>style.visibility</p:attrName>
                                        </p:attrNameLst>
                                      </p:cBhvr>
                                      <p:to>
                                        <p:strVal val="visible"/>
                                      </p:to>
                                    </p:set>
                                    <p:anim calcmode="lin" valueType="num">
                                      <p:cBhvr>
                                        <p:cTn id="31" dur="500" fill="hold"/>
                                        <p:tgtEl>
                                          <p:spTgt spid="50185"/>
                                        </p:tgtEl>
                                        <p:attrNameLst>
                                          <p:attrName>ppt_w</p:attrName>
                                        </p:attrNameLst>
                                      </p:cBhvr>
                                      <p:tavLst>
                                        <p:tav tm="0">
                                          <p:val>
                                            <p:fltVal val="0"/>
                                          </p:val>
                                        </p:tav>
                                        <p:tav tm="100000">
                                          <p:val>
                                            <p:strVal val="#ppt_w"/>
                                          </p:val>
                                        </p:tav>
                                      </p:tavLst>
                                    </p:anim>
                                    <p:anim calcmode="lin" valueType="num">
                                      <p:cBhvr>
                                        <p:cTn id="32" dur="500" fill="hold"/>
                                        <p:tgtEl>
                                          <p:spTgt spid="50185"/>
                                        </p:tgtEl>
                                        <p:attrNameLst>
                                          <p:attrName>ppt_h</p:attrName>
                                        </p:attrNameLst>
                                      </p:cBhvr>
                                      <p:tavLst>
                                        <p:tav tm="0">
                                          <p:val>
                                            <p:fltVal val="0"/>
                                          </p:val>
                                        </p:tav>
                                        <p:tav tm="100000">
                                          <p:val>
                                            <p:strVal val="#ppt_h"/>
                                          </p:val>
                                        </p:tav>
                                      </p:tavLst>
                                    </p:anim>
                                    <p:animEffect transition="in" filter="fade">
                                      <p:cBhvr>
                                        <p:cTn id="33" dur="500"/>
                                        <p:tgtEl>
                                          <p:spTgt spid="50185"/>
                                        </p:tgtEl>
                                      </p:cBhvr>
                                    </p:animEffect>
                                  </p:childTnLst>
                                </p:cTn>
                              </p:par>
                            </p:childTnLst>
                          </p:cTn>
                        </p:par>
                      </p:childTnLst>
                    </p:cTn>
                  </p:par>
                </p:childTnLst>
              </p:cTn>
              <p:nextCondLst>
                <p:cond evt="onClick" delay="0">
                  <p:tgtEl>
                    <p:spTgt spid="50180"/>
                  </p:tgtEl>
                </p:cond>
              </p:nextCondLst>
            </p:seq>
            <p:seq concurrent="1" nextAc="seek">
              <p:cTn id="34" restart="whenNotActive" fill="hold" evtFilter="cancelBubble" nodeType="interactiveSeq">
                <p:stCondLst>
                  <p:cond evt="onClick" delay="0">
                    <p:tgtEl>
                      <p:spTgt spid="501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xit" presetSubtype="0" fill="hold" grpId="0" nodeType="clickEffect">
                                  <p:stCondLst>
                                    <p:cond delay="0"/>
                                  </p:stCondLst>
                                  <p:childTnLst>
                                    <p:anim calcmode="lin" valueType="num">
                                      <p:cBhvr>
                                        <p:cTn id="38" dur="500"/>
                                        <p:tgtEl>
                                          <p:spTgt spid="50186"/>
                                        </p:tgtEl>
                                        <p:attrNameLst>
                                          <p:attrName>ppt_w</p:attrName>
                                        </p:attrNameLst>
                                      </p:cBhvr>
                                      <p:tavLst>
                                        <p:tav tm="0">
                                          <p:val>
                                            <p:strVal val="ppt_w"/>
                                          </p:val>
                                        </p:tav>
                                        <p:tav tm="100000">
                                          <p:val>
                                            <p:fltVal val="0"/>
                                          </p:val>
                                        </p:tav>
                                      </p:tavLst>
                                    </p:anim>
                                    <p:anim calcmode="lin" valueType="num">
                                      <p:cBhvr>
                                        <p:cTn id="39" dur="500"/>
                                        <p:tgtEl>
                                          <p:spTgt spid="50186"/>
                                        </p:tgtEl>
                                        <p:attrNameLst>
                                          <p:attrName>ppt_h</p:attrName>
                                        </p:attrNameLst>
                                      </p:cBhvr>
                                      <p:tavLst>
                                        <p:tav tm="0">
                                          <p:val>
                                            <p:strVal val="ppt_h"/>
                                          </p:val>
                                        </p:tav>
                                        <p:tav tm="100000">
                                          <p:val>
                                            <p:fltVal val="0"/>
                                          </p:val>
                                        </p:tav>
                                      </p:tavLst>
                                    </p:anim>
                                    <p:animEffect transition="out" filter="fade">
                                      <p:cBhvr>
                                        <p:cTn id="40" dur="500"/>
                                        <p:tgtEl>
                                          <p:spTgt spid="50186"/>
                                        </p:tgtEl>
                                      </p:cBhvr>
                                    </p:animEffect>
                                    <p:set>
                                      <p:cBhvr>
                                        <p:cTn id="41" dur="1" fill="hold">
                                          <p:stCondLst>
                                            <p:cond delay="499"/>
                                          </p:stCondLst>
                                        </p:cTn>
                                        <p:tgtEl>
                                          <p:spTgt spid="50186"/>
                                        </p:tgtEl>
                                        <p:attrNameLst>
                                          <p:attrName>style.visibility</p:attrName>
                                        </p:attrNameLst>
                                      </p:cBhvr>
                                      <p:to>
                                        <p:strVal val="hidden"/>
                                      </p:to>
                                    </p:set>
                                  </p:childTnLst>
                                </p:cTn>
                              </p:par>
                            </p:childTnLst>
                          </p:cTn>
                        </p:par>
                      </p:childTnLst>
                    </p:cTn>
                  </p:par>
                </p:childTnLst>
              </p:cTn>
              <p:nextCondLst>
                <p:cond evt="onClick" delay="0">
                  <p:tgtEl>
                    <p:spTgt spid="50186"/>
                  </p:tgtEl>
                </p:cond>
              </p:nextCondLst>
            </p:seq>
            <p:seq concurrent="1" nextAc="seek">
              <p:cTn id="42" restart="whenNotActive" fill="hold" evtFilter="cancelBubble" nodeType="interactiveSeq">
                <p:stCondLst>
                  <p:cond evt="onClick" delay="0">
                    <p:tgtEl>
                      <p:spTgt spid="50181"/>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3" presetClass="entr" presetSubtype="0" fill="hold" grpId="1" nodeType="clickEffect">
                                  <p:stCondLst>
                                    <p:cond delay="0"/>
                                  </p:stCondLst>
                                  <p:childTnLst>
                                    <p:set>
                                      <p:cBhvr>
                                        <p:cTn id="46" dur="1" fill="hold">
                                          <p:stCondLst>
                                            <p:cond delay="0"/>
                                          </p:stCondLst>
                                        </p:cTn>
                                        <p:tgtEl>
                                          <p:spTgt spid="50186"/>
                                        </p:tgtEl>
                                        <p:attrNameLst>
                                          <p:attrName>style.visibility</p:attrName>
                                        </p:attrNameLst>
                                      </p:cBhvr>
                                      <p:to>
                                        <p:strVal val="visible"/>
                                      </p:to>
                                    </p:set>
                                    <p:anim calcmode="lin" valueType="num">
                                      <p:cBhvr>
                                        <p:cTn id="47" dur="500" fill="hold"/>
                                        <p:tgtEl>
                                          <p:spTgt spid="50186"/>
                                        </p:tgtEl>
                                        <p:attrNameLst>
                                          <p:attrName>ppt_w</p:attrName>
                                        </p:attrNameLst>
                                      </p:cBhvr>
                                      <p:tavLst>
                                        <p:tav tm="0">
                                          <p:val>
                                            <p:fltVal val="0"/>
                                          </p:val>
                                        </p:tav>
                                        <p:tav tm="100000">
                                          <p:val>
                                            <p:strVal val="#ppt_w"/>
                                          </p:val>
                                        </p:tav>
                                      </p:tavLst>
                                    </p:anim>
                                    <p:anim calcmode="lin" valueType="num">
                                      <p:cBhvr>
                                        <p:cTn id="48" dur="500" fill="hold"/>
                                        <p:tgtEl>
                                          <p:spTgt spid="50186"/>
                                        </p:tgtEl>
                                        <p:attrNameLst>
                                          <p:attrName>ppt_h</p:attrName>
                                        </p:attrNameLst>
                                      </p:cBhvr>
                                      <p:tavLst>
                                        <p:tav tm="0">
                                          <p:val>
                                            <p:fltVal val="0"/>
                                          </p:val>
                                        </p:tav>
                                        <p:tav tm="100000">
                                          <p:val>
                                            <p:strVal val="#ppt_h"/>
                                          </p:val>
                                        </p:tav>
                                      </p:tavLst>
                                    </p:anim>
                                    <p:animEffect transition="in" filter="fade">
                                      <p:cBhvr>
                                        <p:cTn id="49" dur="500"/>
                                        <p:tgtEl>
                                          <p:spTgt spid="50186"/>
                                        </p:tgtEl>
                                      </p:cBhvr>
                                    </p:animEffect>
                                  </p:childTnLst>
                                </p:cTn>
                              </p:par>
                            </p:childTnLst>
                          </p:cTn>
                        </p:par>
                      </p:childTnLst>
                    </p:cTn>
                  </p:par>
                </p:childTnLst>
              </p:cTn>
              <p:nextCondLst>
                <p:cond evt="onClick" delay="0">
                  <p:tgtEl>
                    <p:spTgt spid="50181"/>
                  </p:tgtEl>
                </p:cond>
              </p:nextCondLst>
            </p:seq>
            <p:seq concurrent="1" nextAc="seek">
              <p:cTn id="50" restart="whenNotActive" fill="hold" evtFilter="cancelBubble" nodeType="interactiveSeq">
                <p:stCondLst>
                  <p:cond evt="onClick" delay="0">
                    <p:tgtEl>
                      <p:spTgt spid="5018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xit" presetSubtype="0" fill="hold" grpId="0" nodeType="clickEffect">
                                  <p:stCondLst>
                                    <p:cond delay="0"/>
                                  </p:stCondLst>
                                  <p:childTnLst>
                                    <p:anim calcmode="lin" valueType="num">
                                      <p:cBhvr>
                                        <p:cTn id="54" dur="500"/>
                                        <p:tgtEl>
                                          <p:spTgt spid="50187"/>
                                        </p:tgtEl>
                                        <p:attrNameLst>
                                          <p:attrName>ppt_w</p:attrName>
                                        </p:attrNameLst>
                                      </p:cBhvr>
                                      <p:tavLst>
                                        <p:tav tm="0">
                                          <p:val>
                                            <p:strVal val="ppt_w"/>
                                          </p:val>
                                        </p:tav>
                                        <p:tav tm="100000">
                                          <p:val>
                                            <p:fltVal val="0"/>
                                          </p:val>
                                        </p:tav>
                                      </p:tavLst>
                                    </p:anim>
                                    <p:anim calcmode="lin" valueType="num">
                                      <p:cBhvr>
                                        <p:cTn id="55" dur="500"/>
                                        <p:tgtEl>
                                          <p:spTgt spid="50187"/>
                                        </p:tgtEl>
                                        <p:attrNameLst>
                                          <p:attrName>ppt_h</p:attrName>
                                        </p:attrNameLst>
                                      </p:cBhvr>
                                      <p:tavLst>
                                        <p:tav tm="0">
                                          <p:val>
                                            <p:strVal val="ppt_h"/>
                                          </p:val>
                                        </p:tav>
                                        <p:tav tm="100000">
                                          <p:val>
                                            <p:fltVal val="0"/>
                                          </p:val>
                                        </p:tav>
                                      </p:tavLst>
                                    </p:anim>
                                    <p:animEffect transition="out" filter="fade">
                                      <p:cBhvr>
                                        <p:cTn id="56" dur="500"/>
                                        <p:tgtEl>
                                          <p:spTgt spid="50187"/>
                                        </p:tgtEl>
                                      </p:cBhvr>
                                    </p:animEffect>
                                    <p:set>
                                      <p:cBhvr>
                                        <p:cTn id="57" dur="1" fill="hold">
                                          <p:stCondLst>
                                            <p:cond delay="499"/>
                                          </p:stCondLst>
                                        </p:cTn>
                                        <p:tgtEl>
                                          <p:spTgt spid="50187"/>
                                        </p:tgtEl>
                                        <p:attrNameLst>
                                          <p:attrName>style.visibility</p:attrName>
                                        </p:attrNameLst>
                                      </p:cBhvr>
                                      <p:to>
                                        <p:strVal val="hidden"/>
                                      </p:to>
                                    </p:set>
                                  </p:childTnLst>
                                </p:cTn>
                              </p:par>
                            </p:childTnLst>
                          </p:cTn>
                        </p:par>
                      </p:childTnLst>
                    </p:cTn>
                  </p:par>
                </p:childTnLst>
              </p:cTn>
              <p:nextCondLst>
                <p:cond evt="onClick" delay="0">
                  <p:tgtEl>
                    <p:spTgt spid="50187"/>
                  </p:tgtEl>
                </p:cond>
              </p:nextCondLst>
            </p:seq>
            <p:seq concurrent="1" nextAc="seek">
              <p:cTn id="58" restart="whenNotActive" fill="hold" evtFilter="cancelBubble" nodeType="interactiveSeq">
                <p:stCondLst>
                  <p:cond evt="onClick" delay="0">
                    <p:tgtEl>
                      <p:spTgt spid="50182"/>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3" presetClass="entr" presetSubtype="0" fill="hold" grpId="1" nodeType="clickEffect">
                                  <p:stCondLst>
                                    <p:cond delay="0"/>
                                  </p:stCondLst>
                                  <p:childTnLst>
                                    <p:set>
                                      <p:cBhvr>
                                        <p:cTn id="62" dur="1" fill="hold">
                                          <p:stCondLst>
                                            <p:cond delay="0"/>
                                          </p:stCondLst>
                                        </p:cTn>
                                        <p:tgtEl>
                                          <p:spTgt spid="50187"/>
                                        </p:tgtEl>
                                        <p:attrNameLst>
                                          <p:attrName>style.visibility</p:attrName>
                                        </p:attrNameLst>
                                      </p:cBhvr>
                                      <p:to>
                                        <p:strVal val="visible"/>
                                      </p:to>
                                    </p:set>
                                    <p:anim calcmode="lin" valueType="num">
                                      <p:cBhvr>
                                        <p:cTn id="63" dur="500" fill="hold"/>
                                        <p:tgtEl>
                                          <p:spTgt spid="50187"/>
                                        </p:tgtEl>
                                        <p:attrNameLst>
                                          <p:attrName>ppt_w</p:attrName>
                                        </p:attrNameLst>
                                      </p:cBhvr>
                                      <p:tavLst>
                                        <p:tav tm="0">
                                          <p:val>
                                            <p:fltVal val="0"/>
                                          </p:val>
                                        </p:tav>
                                        <p:tav tm="100000">
                                          <p:val>
                                            <p:strVal val="#ppt_w"/>
                                          </p:val>
                                        </p:tav>
                                      </p:tavLst>
                                    </p:anim>
                                    <p:anim calcmode="lin" valueType="num">
                                      <p:cBhvr>
                                        <p:cTn id="64" dur="500" fill="hold"/>
                                        <p:tgtEl>
                                          <p:spTgt spid="50187"/>
                                        </p:tgtEl>
                                        <p:attrNameLst>
                                          <p:attrName>ppt_h</p:attrName>
                                        </p:attrNameLst>
                                      </p:cBhvr>
                                      <p:tavLst>
                                        <p:tav tm="0">
                                          <p:val>
                                            <p:fltVal val="0"/>
                                          </p:val>
                                        </p:tav>
                                        <p:tav tm="100000">
                                          <p:val>
                                            <p:strVal val="#ppt_h"/>
                                          </p:val>
                                        </p:tav>
                                      </p:tavLst>
                                    </p:anim>
                                    <p:animEffect transition="in" filter="fade">
                                      <p:cBhvr>
                                        <p:cTn id="65" dur="500"/>
                                        <p:tgtEl>
                                          <p:spTgt spid="50187"/>
                                        </p:tgtEl>
                                      </p:cBhvr>
                                    </p:animEffect>
                                  </p:childTnLst>
                                </p:cTn>
                              </p:par>
                            </p:childTnLst>
                          </p:cTn>
                        </p:par>
                      </p:childTnLst>
                    </p:cTn>
                  </p:par>
                </p:childTnLst>
              </p:cTn>
              <p:nextCondLst>
                <p:cond evt="onClick" delay="0">
                  <p:tgtEl>
                    <p:spTgt spid="50182"/>
                  </p:tgtEl>
                </p:cond>
              </p:nextCondLst>
            </p:seq>
            <p:seq concurrent="1" nextAc="seek">
              <p:cTn id="66" restart="whenNotActive" fill="hold" evtFilter="cancelBubble" nodeType="interactiveSeq">
                <p:stCondLst>
                  <p:cond evt="onClick" delay="0">
                    <p:tgtEl>
                      <p:spTgt spid="50188"/>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53" presetClass="exit" presetSubtype="0" fill="hold" grpId="0" nodeType="clickEffect">
                                  <p:stCondLst>
                                    <p:cond delay="0"/>
                                  </p:stCondLst>
                                  <p:childTnLst>
                                    <p:anim calcmode="lin" valueType="num">
                                      <p:cBhvr>
                                        <p:cTn id="70" dur="500"/>
                                        <p:tgtEl>
                                          <p:spTgt spid="50188"/>
                                        </p:tgtEl>
                                        <p:attrNameLst>
                                          <p:attrName>ppt_w</p:attrName>
                                        </p:attrNameLst>
                                      </p:cBhvr>
                                      <p:tavLst>
                                        <p:tav tm="0">
                                          <p:val>
                                            <p:strVal val="ppt_w"/>
                                          </p:val>
                                        </p:tav>
                                        <p:tav tm="100000">
                                          <p:val>
                                            <p:fltVal val="0"/>
                                          </p:val>
                                        </p:tav>
                                      </p:tavLst>
                                    </p:anim>
                                    <p:anim calcmode="lin" valueType="num">
                                      <p:cBhvr>
                                        <p:cTn id="71" dur="500"/>
                                        <p:tgtEl>
                                          <p:spTgt spid="50188"/>
                                        </p:tgtEl>
                                        <p:attrNameLst>
                                          <p:attrName>ppt_h</p:attrName>
                                        </p:attrNameLst>
                                      </p:cBhvr>
                                      <p:tavLst>
                                        <p:tav tm="0">
                                          <p:val>
                                            <p:strVal val="ppt_h"/>
                                          </p:val>
                                        </p:tav>
                                        <p:tav tm="100000">
                                          <p:val>
                                            <p:fltVal val="0"/>
                                          </p:val>
                                        </p:tav>
                                      </p:tavLst>
                                    </p:anim>
                                    <p:animEffect transition="out" filter="fade">
                                      <p:cBhvr>
                                        <p:cTn id="72" dur="500"/>
                                        <p:tgtEl>
                                          <p:spTgt spid="50188"/>
                                        </p:tgtEl>
                                      </p:cBhvr>
                                    </p:animEffect>
                                    <p:set>
                                      <p:cBhvr>
                                        <p:cTn id="73" dur="1" fill="hold">
                                          <p:stCondLst>
                                            <p:cond delay="499"/>
                                          </p:stCondLst>
                                        </p:cTn>
                                        <p:tgtEl>
                                          <p:spTgt spid="50188"/>
                                        </p:tgtEl>
                                        <p:attrNameLst>
                                          <p:attrName>style.visibility</p:attrName>
                                        </p:attrNameLst>
                                      </p:cBhvr>
                                      <p:to>
                                        <p:strVal val="hidden"/>
                                      </p:to>
                                    </p:set>
                                  </p:childTnLst>
                                </p:cTn>
                              </p:par>
                            </p:childTnLst>
                          </p:cTn>
                        </p:par>
                      </p:childTnLst>
                    </p:cTn>
                  </p:par>
                </p:childTnLst>
              </p:cTn>
              <p:nextCondLst>
                <p:cond evt="onClick" delay="0">
                  <p:tgtEl>
                    <p:spTgt spid="50188"/>
                  </p:tgtEl>
                </p:cond>
              </p:nextCondLst>
            </p:seq>
            <p:seq concurrent="1" nextAc="seek">
              <p:cTn id="74" restart="whenNotActive" fill="hold" evtFilter="cancelBubble" nodeType="interactiveSeq">
                <p:stCondLst>
                  <p:cond evt="onClick" delay="0">
                    <p:tgtEl>
                      <p:spTgt spid="5018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53" presetClass="entr" presetSubtype="0" fill="hold" grpId="1" nodeType="clickEffect">
                                  <p:stCondLst>
                                    <p:cond delay="0"/>
                                  </p:stCondLst>
                                  <p:childTnLst>
                                    <p:set>
                                      <p:cBhvr>
                                        <p:cTn id="78" dur="1" fill="hold">
                                          <p:stCondLst>
                                            <p:cond delay="0"/>
                                          </p:stCondLst>
                                        </p:cTn>
                                        <p:tgtEl>
                                          <p:spTgt spid="50188"/>
                                        </p:tgtEl>
                                        <p:attrNameLst>
                                          <p:attrName>style.visibility</p:attrName>
                                        </p:attrNameLst>
                                      </p:cBhvr>
                                      <p:to>
                                        <p:strVal val="visible"/>
                                      </p:to>
                                    </p:set>
                                    <p:anim calcmode="lin" valueType="num">
                                      <p:cBhvr>
                                        <p:cTn id="79" dur="500" fill="hold"/>
                                        <p:tgtEl>
                                          <p:spTgt spid="50188"/>
                                        </p:tgtEl>
                                        <p:attrNameLst>
                                          <p:attrName>ppt_w</p:attrName>
                                        </p:attrNameLst>
                                      </p:cBhvr>
                                      <p:tavLst>
                                        <p:tav tm="0">
                                          <p:val>
                                            <p:fltVal val="0"/>
                                          </p:val>
                                        </p:tav>
                                        <p:tav tm="100000">
                                          <p:val>
                                            <p:strVal val="#ppt_w"/>
                                          </p:val>
                                        </p:tav>
                                      </p:tavLst>
                                    </p:anim>
                                    <p:anim calcmode="lin" valueType="num">
                                      <p:cBhvr>
                                        <p:cTn id="80" dur="500" fill="hold"/>
                                        <p:tgtEl>
                                          <p:spTgt spid="50188"/>
                                        </p:tgtEl>
                                        <p:attrNameLst>
                                          <p:attrName>ppt_h</p:attrName>
                                        </p:attrNameLst>
                                      </p:cBhvr>
                                      <p:tavLst>
                                        <p:tav tm="0">
                                          <p:val>
                                            <p:fltVal val="0"/>
                                          </p:val>
                                        </p:tav>
                                        <p:tav tm="100000">
                                          <p:val>
                                            <p:strVal val="#ppt_h"/>
                                          </p:val>
                                        </p:tav>
                                      </p:tavLst>
                                    </p:anim>
                                    <p:animEffect transition="in" filter="fade">
                                      <p:cBhvr>
                                        <p:cTn id="81" dur="500"/>
                                        <p:tgtEl>
                                          <p:spTgt spid="50188"/>
                                        </p:tgtEl>
                                      </p:cBhvr>
                                    </p:animEffect>
                                  </p:childTnLst>
                                </p:cTn>
                              </p:par>
                            </p:childTnLst>
                          </p:cTn>
                        </p:par>
                      </p:childTnLst>
                    </p:cTn>
                  </p:par>
                </p:childTnLst>
              </p:cTn>
              <p:nextCondLst>
                <p:cond evt="onClick" delay="0">
                  <p:tgtEl>
                    <p:spTgt spid="50183"/>
                  </p:tgtEl>
                </p:cond>
              </p:nextCondLst>
            </p:seq>
            <p:seq concurrent="1" nextAc="seek">
              <p:cTn id="82" restart="whenNotActive" fill="hold" evtFilter="cancelBubble" nodeType="interactiveSeq">
                <p:stCondLst>
                  <p:cond evt="onClick" delay="0">
                    <p:tgtEl>
                      <p:spTgt spid="50190"/>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53" presetClass="exit" presetSubtype="0" fill="hold" grpId="0" nodeType="clickEffect">
                                  <p:stCondLst>
                                    <p:cond delay="0"/>
                                  </p:stCondLst>
                                  <p:childTnLst>
                                    <p:anim calcmode="lin" valueType="num">
                                      <p:cBhvr>
                                        <p:cTn id="86" dur="500"/>
                                        <p:tgtEl>
                                          <p:spTgt spid="50190"/>
                                        </p:tgtEl>
                                        <p:attrNameLst>
                                          <p:attrName>ppt_w</p:attrName>
                                        </p:attrNameLst>
                                      </p:cBhvr>
                                      <p:tavLst>
                                        <p:tav tm="0">
                                          <p:val>
                                            <p:strVal val="ppt_w"/>
                                          </p:val>
                                        </p:tav>
                                        <p:tav tm="100000">
                                          <p:val>
                                            <p:fltVal val="0"/>
                                          </p:val>
                                        </p:tav>
                                      </p:tavLst>
                                    </p:anim>
                                    <p:anim calcmode="lin" valueType="num">
                                      <p:cBhvr>
                                        <p:cTn id="87" dur="500"/>
                                        <p:tgtEl>
                                          <p:spTgt spid="50190"/>
                                        </p:tgtEl>
                                        <p:attrNameLst>
                                          <p:attrName>ppt_h</p:attrName>
                                        </p:attrNameLst>
                                      </p:cBhvr>
                                      <p:tavLst>
                                        <p:tav tm="0">
                                          <p:val>
                                            <p:strVal val="ppt_h"/>
                                          </p:val>
                                        </p:tav>
                                        <p:tav tm="100000">
                                          <p:val>
                                            <p:fltVal val="0"/>
                                          </p:val>
                                        </p:tav>
                                      </p:tavLst>
                                    </p:anim>
                                    <p:animEffect transition="out" filter="fade">
                                      <p:cBhvr>
                                        <p:cTn id="88" dur="500"/>
                                        <p:tgtEl>
                                          <p:spTgt spid="50190"/>
                                        </p:tgtEl>
                                      </p:cBhvr>
                                    </p:animEffect>
                                    <p:set>
                                      <p:cBhvr>
                                        <p:cTn id="89" dur="1" fill="hold">
                                          <p:stCondLst>
                                            <p:cond delay="499"/>
                                          </p:stCondLst>
                                        </p:cTn>
                                        <p:tgtEl>
                                          <p:spTgt spid="50190"/>
                                        </p:tgtEl>
                                        <p:attrNameLst>
                                          <p:attrName>style.visibility</p:attrName>
                                        </p:attrNameLst>
                                      </p:cBhvr>
                                      <p:to>
                                        <p:strVal val="hidden"/>
                                      </p:to>
                                    </p:set>
                                  </p:childTnLst>
                                </p:cTn>
                              </p:par>
                            </p:childTnLst>
                          </p:cTn>
                        </p:par>
                      </p:childTnLst>
                    </p:cTn>
                  </p:par>
                </p:childTnLst>
              </p:cTn>
              <p:nextCondLst>
                <p:cond evt="onClick" delay="0">
                  <p:tgtEl>
                    <p:spTgt spid="50190"/>
                  </p:tgtEl>
                </p:cond>
              </p:nextCondLst>
            </p:seq>
            <p:seq concurrent="1" nextAc="seek">
              <p:cTn id="90" restart="whenNotActive" fill="hold" evtFilter="cancelBubble" nodeType="interactiveSeq">
                <p:stCondLst>
                  <p:cond evt="onClick" delay="0">
                    <p:tgtEl>
                      <p:spTgt spid="50189"/>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53" presetClass="entr" presetSubtype="0" fill="hold" grpId="1" nodeType="clickEffect">
                                  <p:stCondLst>
                                    <p:cond delay="0"/>
                                  </p:stCondLst>
                                  <p:childTnLst>
                                    <p:set>
                                      <p:cBhvr>
                                        <p:cTn id="94" dur="1" fill="hold">
                                          <p:stCondLst>
                                            <p:cond delay="0"/>
                                          </p:stCondLst>
                                        </p:cTn>
                                        <p:tgtEl>
                                          <p:spTgt spid="50190"/>
                                        </p:tgtEl>
                                        <p:attrNameLst>
                                          <p:attrName>style.visibility</p:attrName>
                                        </p:attrNameLst>
                                      </p:cBhvr>
                                      <p:to>
                                        <p:strVal val="visible"/>
                                      </p:to>
                                    </p:set>
                                    <p:anim calcmode="lin" valueType="num">
                                      <p:cBhvr>
                                        <p:cTn id="95" dur="500" fill="hold"/>
                                        <p:tgtEl>
                                          <p:spTgt spid="50190"/>
                                        </p:tgtEl>
                                        <p:attrNameLst>
                                          <p:attrName>ppt_w</p:attrName>
                                        </p:attrNameLst>
                                      </p:cBhvr>
                                      <p:tavLst>
                                        <p:tav tm="0">
                                          <p:val>
                                            <p:fltVal val="0"/>
                                          </p:val>
                                        </p:tav>
                                        <p:tav tm="100000">
                                          <p:val>
                                            <p:strVal val="#ppt_w"/>
                                          </p:val>
                                        </p:tav>
                                      </p:tavLst>
                                    </p:anim>
                                    <p:anim calcmode="lin" valueType="num">
                                      <p:cBhvr>
                                        <p:cTn id="96" dur="500" fill="hold"/>
                                        <p:tgtEl>
                                          <p:spTgt spid="50190"/>
                                        </p:tgtEl>
                                        <p:attrNameLst>
                                          <p:attrName>ppt_h</p:attrName>
                                        </p:attrNameLst>
                                      </p:cBhvr>
                                      <p:tavLst>
                                        <p:tav tm="0">
                                          <p:val>
                                            <p:fltVal val="0"/>
                                          </p:val>
                                        </p:tav>
                                        <p:tav tm="100000">
                                          <p:val>
                                            <p:strVal val="#ppt_h"/>
                                          </p:val>
                                        </p:tav>
                                      </p:tavLst>
                                    </p:anim>
                                    <p:animEffect transition="in" filter="fade">
                                      <p:cBhvr>
                                        <p:cTn id="97" dur="500"/>
                                        <p:tgtEl>
                                          <p:spTgt spid="50190"/>
                                        </p:tgtEl>
                                      </p:cBhvr>
                                    </p:animEffect>
                                  </p:childTnLst>
                                </p:cTn>
                              </p:par>
                            </p:childTnLst>
                          </p:cTn>
                        </p:par>
                      </p:childTnLst>
                    </p:cTn>
                  </p:par>
                </p:childTnLst>
              </p:cTn>
              <p:nextCondLst>
                <p:cond evt="onClick" delay="0">
                  <p:tgtEl>
                    <p:spTgt spid="50189"/>
                  </p:tgtEl>
                </p:cond>
              </p:nextCondLst>
            </p:seq>
          </p:childTnLst>
        </p:cTn>
      </p:par>
    </p:tnLst>
    <p:bldLst>
      <p:bldP spid="50184" grpId="0"/>
      <p:bldP spid="50184" grpId="1"/>
      <p:bldP spid="50185" grpId="0"/>
      <p:bldP spid="50185" grpId="1"/>
      <p:bldP spid="50186" grpId="0"/>
      <p:bldP spid="50186" grpId="1"/>
      <p:bldP spid="50187" grpId="0"/>
      <p:bldP spid="50187" grpId="1"/>
      <p:bldP spid="50188" grpId="0"/>
      <p:bldP spid="50188" grpId="1"/>
      <p:bldP spid="50190" grpId="0"/>
      <p:bldP spid="50190"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52400" y="76200"/>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3600" b="1">
                <a:solidFill>
                  <a:srgbClr val="FF0000"/>
                </a:solidFill>
              </a:rPr>
              <a:t>UNIT 8: COUNTRY LIFE AND CITY LIFE</a:t>
            </a:r>
          </a:p>
        </p:txBody>
      </p:sp>
      <p:sp>
        <p:nvSpPr>
          <p:cNvPr id="8195" name="Text Box 3"/>
          <p:cNvSpPr txBox="1">
            <a:spLocks noChangeArrowheads="1"/>
          </p:cNvSpPr>
          <p:nvPr/>
        </p:nvSpPr>
        <p:spPr bwMode="auto">
          <a:xfrm>
            <a:off x="152400" y="609600"/>
            <a:ext cx="502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3600" b="1">
                <a:solidFill>
                  <a:srgbClr val="0000FF"/>
                </a:solidFill>
              </a:rPr>
              <a:t>Period 46:    READ</a:t>
            </a:r>
          </a:p>
        </p:txBody>
      </p:sp>
      <p:sp>
        <p:nvSpPr>
          <p:cNvPr id="8196" name="Text Box 4"/>
          <p:cNvSpPr txBox="1">
            <a:spLocks noChangeArrowheads="1"/>
          </p:cNvSpPr>
          <p:nvPr/>
        </p:nvSpPr>
        <p:spPr bwMode="auto">
          <a:xfrm>
            <a:off x="457200" y="12192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400" b="1" u="sng">
                <a:solidFill>
                  <a:srgbClr val="FF0000"/>
                </a:solidFill>
              </a:rPr>
              <a:t>I. Vocabulary: </a:t>
            </a:r>
          </a:p>
        </p:txBody>
      </p:sp>
      <p:sp>
        <p:nvSpPr>
          <p:cNvPr id="8197" name="Rectangle 5"/>
          <p:cNvSpPr>
            <a:spLocks noChangeArrowheads="1"/>
          </p:cNvSpPr>
          <p:nvPr/>
        </p:nvSpPr>
        <p:spPr bwMode="auto">
          <a:xfrm>
            <a:off x="152400" y="1679575"/>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-rural (adj): </a:t>
            </a:r>
          </a:p>
        </p:txBody>
      </p:sp>
      <p:sp>
        <p:nvSpPr>
          <p:cNvPr id="8198" name="Rectangle 6"/>
          <p:cNvSpPr>
            <a:spLocks noChangeArrowheads="1"/>
          </p:cNvSpPr>
          <p:nvPr/>
        </p:nvSpPr>
        <p:spPr bwMode="auto">
          <a:xfrm>
            <a:off x="152400" y="20574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urban (adj):</a:t>
            </a:r>
          </a:p>
        </p:txBody>
      </p:sp>
      <p:sp>
        <p:nvSpPr>
          <p:cNvPr id="8199" name="Rectangle 7"/>
          <p:cNvSpPr>
            <a:spLocks noChangeArrowheads="1"/>
          </p:cNvSpPr>
          <p:nvPr/>
        </p:nvSpPr>
        <p:spPr bwMode="auto">
          <a:xfrm>
            <a:off x="152400" y="2438400"/>
            <a:ext cx="214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 typhoon (n):</a:t>
            </a:r>
          </a:p>
        </p:txBody>
      </p:sp>
      <p:sp>
        <p:nvSpPr>
          <p:cNvPr id="8200" name="Rectangle 8"/>
          <p:cNvSpPr>
            <a:spLocks noChangeArrowheads="1"/>
          </p:cNvSpPr>
          <p:nvPr/>
        </p:nvSpPr>
        <p:spPr bwMode="auto">
          <a:xfrm>
            <a:off x="152400" y="3276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drought (n) :</a:t>
            </a:r>
          </a:p>
        </p:txBody>
      </p:sp>
      <p:sp>
        <p:nvSpPr>
          <p:cNvPr id="8201" name="Rectangle 9"/>
          <p:cNvSpPr>
            <a:spLocks noChangeArrowheads="1"/>
          </p:cNvSpPr>
          <p:nvPr/>
        </p:nvSpPr>
        <p:spPr bwMode="auto">
          <a:xfrm>
            <a:off x="228600" y="3657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strain (n):</a:t>
            </a:r>
          </a:p>
        </p:txBody>
      </p:sp>
      <p:sp>
        <p:nvSpPr>
          <p:cNvPr id="8202" name="Rectangle 10"/>
          <p:cNvSpPr>
            <a:spLocks noChangeArrowheads="1"/>
          </p:cNvSpPr>
          <p:nvPr/>
        </p:nvSpPr>
        <p:spPr bwMode="auto">
          <a:xfrm>
            <a:off x="3048000" y="1676400"/>
            <a:ext cx="2582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thuộc nông thôn</a:t>
            </a:r>
          </a:p>
        </p:txBody>
      </p:sp>
      <p:sp>
        <p:nvSpPr>
          <p:cNvPr id="8203" name="Rectangle 11"/>
          <p:cNvSpPr>
            <a:spLocks noChangeArrowheads="1"/>
          </p:cNvSpPr>
          <p:nvPr/>
        </p:nvSpPr>
        <p:spPr bwMode="auto">
          <a:xfrm>
            <a:off x="2982913" y="2057400"/>
            <a:ext cx="3646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thuộc đô thị , thành phố</a:t>
            </a:r>
          </a:p>
        </p:txBody>
      </p:sp>
      <p:sp>
        <p:nvSpPr>
          <p:cNvPr id="8204" name="Rectangle 12"/>
          <p:cNvSpPr>
            <a:spLocks noChangeArrowheads="1"/>
          </p:cNvSpPr>
          <p:nvPr/>
        </p:nvSpPr>
        <p:spPr bwMode="auto">
          <a:xfrm>
            <a:off x="2971800" y="2438400"/>
            <a:ext cx="1957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trận bão lớn</a:t>
            </a:r>
          </a:p>
        </p:txBody>
      </p:sp>
      <p:sp>
        <p:nvSpPr>
          <p:cNvPr id="8205" name="Rectangle 13"/>
          <p:cNvSpPr>
            <a:spLocks noChangeArrowheads="1"/>
          </p:cNvSpPr>
          <p:nvPr/>
        </p:nvSpPr>
        <p:spPr bwMode="auto">
          <a:xfrm>
            <a:off x="2974975" y="2819400"/>
            <a:ext cx="1216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trận lụt</a:t>
            </a:r>
          </a:p>
        </p:txBody>
      </p:sp>
      <p:sp>
        <p:nvSpPr>
          <p:cNvPr id="8206" name="Rectangle 14"/>
          <p:cNvSpPr>
            <a:spLocks noChangeArrowheads="1"/>
          </p:cNvSpPr>
          <p:nvPr/>
        </p:nvSpPr>
        <p:spPr bwMode="auto">
          <a:xfrm>
            <a:off x="2895600" y="3276600"/>
            <a:ext cx="1976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nạn hạn hán</a:t>
            </a:r>
          </a:p>
        </p:txBody>
      </p:sp>
      <p:sp>
        <p:nvSpPr>
          <p:cNvPr id="8207" name="Rectangle 18"/>
          <p:cNvSpPr>
            <a:spLocks noChangeArrowheads="1"/>
          </p:cNvSpPr>
          <p:nvPr/>
        </p:nvSpPr>
        <p:spPr bwMode="auto">
          <a:xfrm>
            <a:off x="152400" y="28194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flood (n) :</a:t>
            </a:r>
          </a:p>
        </p:txBody>
      </p:sp>
      <p:sp>
        <p:nvSpPr>
          <p:cNvPr id="8208" name="Rectangle 20"/>
          <p:cNvSpPr>
            <a:spLocks noChangeArrowheads="1"/>
          </p:cNvSpPr>
          <p:nvPr/>
        </p:nvSpPr>
        <p:spPr bwMode="auto">
          <a:xfrm>
            <a:off x="2895600" y="3657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sự quá tải (về dân số)</a:t>
            </a:r>
          </a:p>
        </p:txBody>
      </p:sp>
      <p:sp>
        <p:nvSpPr>
          <p:cNvPr id="51222" name="Text Box 22"/>
          <p:cNvSpPr txBox="1">
            <a:spLocks noChangeArrowheads="1"/>
          </p:cNvSpPr>
          <p:nvPr/>
        </p:nvSpPr>
        <p:spPr bwMode="auto">
          <a:xfrm>
            <a:off x="381000" y="4129088"/>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400" b="1">
                <a:solidFill>
                  <a:srgbClr val="FF0000"/>
                </a:solidFill>
              </a:rPr>
              <a:t>II. </a:t>
            </a:r>
            <a:r>
              <a:rPr lang="en-US" altLang="en-US" sz="2400" b="1" u="sng">
                <a:solidFill>
                  <a:srgbClr val="FF0000"/>
                </a:solidFill>
              </a:rPr>
              <a:t>Brainstorming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1222"/>
                                        </p:tgtEl>
                                        <p:attrNameLst>
                                          <p:attrName>style.visibility</p:attrName>
                                        </p:attrNameLst>
                                      </p:cBhvr>
                                      <p:to>
                                        <p:strVal val="visible"/>
                                      </p:to>
                                    </p:set>
                                    <p:anim calcmode="lin" valueType="num">
                                      <p:cBhvr>
                                        <p:cTn id="7" dur="500" fill="hold"/>
                                        <p:tgtEl>
                                          <p:spTgt spid="51222"/>
                                        </p:tgtEl>
                                        <p:attrNameLst>
                                          <p:attrName>ppt_w</p:attrName>
                                        </p:attrNameLst>
                                      </p:cBhvr>
                                      <p:tavLst>
                                        <p:tav tm="0">
                                          <p:val>
                                            <p:fltVal val="0"/>
                                          </p:val>
                                        </p:tav>
                                        <p:tav tm="100000">
                                          <p:val>
                                            <p:strVal val="#ppt_w"/>
                                          </p:val>
                                        </p:tav>
                                      </p:tavLst>
                                    </p:anim>
                                    <p:anim calcmode="lin" valueType="num">
                                      <p:cBhvr>
                                        <p:cTn id="8" dur="500" fill="hold"/>
                                        <p:tgtEl>
                                          <p:spTgt spid="51222"/>
                                        </p:tgtEl>
                                        <p:attrNameLst>
                                          <p:attrName>ppt_h</p:attrName>
                                        </p:attrNameLst>
                                      </p:cBhvr>
                                      <p:tavLst>
                                        <p:tav tm="0">
                                          <p:val>
                                            <p:fltVal val="0"/>
                                          </p:val>
                                        </p:tav>
                                        <p:tav tm="100000">
                                          <p:val>
                                            <p:strVal val="#ppt_h"/>
                                          </p:val>
                                        </p:tav>
                                      </p:tavLst>
                                    </p:anim>
                                    <p:animEffect transition="in" filter="fade">
                                      <p:cBhvr>
                                        <p:cTn id="9" dur="500"/>
                                        <p:tgtEl>
                                          <p:spTgt spid="51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5059" name="Line 3"/>
          <p:cNvSpPr>
            <a:spLocks noChangeShapeType="1"/>
          </p:cNvSpPr>
          <p:nvPr/>
        </p:nvSpPr>
        <p:spPr bwMode="auto">
          <a:xfrm>
            <a:off x="2057400" y="1828800"/>
            <a:ext cx="533400" cy="53340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0" name="Line 4"/>
          <p:cNvSpPr>
            <a:spLocks noChangeShapeType="1"/>
          </p:cNvSpPr>
          <p:nvPr/>
        </p:nvSpPr>
        <p:spPr bwMode="auto">
          <a:xfrm flipH="1">
            <a:off x="5791200" y="1676400"/>
            <a:ext cx="381000" cy="53340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1" name="Line 5"/>
          <p:cNvSpPr>
            <a:spLocks noChangeShapeType="1"/>
          </p:cNvSpPr>
          <p:nvPr/>
        </p:nvSpPr>
        <p:spPr bwMode="auto">
          <a:xfrm flipV="1">
            <a:off x="3276600" y="3733800"/>
            <a:ext cx="533400" cy="53340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2" name="Line 6"/>
          <p:cNvSpPr>
            <a:spLocks noChangeShapeType="1"/>
          </p:cNvSpPr>
          <p:nvPr/>
        </p:nvSpPr>
        <p:spPr bwMode="auto">
          <a:xfrm>
            <a:off x="6477000" y="3733800"/>
            <a:ext cx="609600" cy="45720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3" name="Line 7"/>
          <p:cNvSpPr>
            <a:spLocks noChangeShapeType="1"/>
          </p:cNvSpPr>
          <p:nvPr/>
        </p:nvSpPr>
        <p:spPr bwMode="auto">
          <a:xfrm flipV="1">
            <a:off x="3810000" y="1295400"/>
            <a:ext cx="0" cy="83820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4" name="Line 8"/>
          <p:cNvSpPr>
            <a:spLocks noChangeShapeType="1"/>
          </p:cNvSpPr>
          <p:nvPr/>
        </p:nvSpPr>
        <p:spPr bwMode="auto">
          <a:xfrm>
            <a:off x="4953000" y="3733800"/>
            <a:ext cx="0" cy="106680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5" name="Oval 9"/>
          <p:cNvSpPr>
            <a:spLocks noChangeArrowheads="1"/>
          </p:cNvSpPr>
          <p:nvPr/>
        </p:nvSpPr>
        <p:spPr bwMode="auto">
          <a:xfrm>
            <a:off x="1752600" y="2133600"/>
            <a:ext cx="6019800" cy="16002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3200">
                <a:solidFill>
                  <a:schemeClr val="bg1"/>
                </a:solidFill>
                <a:latin typeface=".VnTime" pitchFamily="34" charset="0"/>
              </a:rPr>
              <a:t>difficulties for a farmer’s life</a:t>
            </a:r>
          </a:p>
        </p:txBody>
      </p:sp>
      <p:sp>
        <p:nvSpPr>
          <p:cNvPr id="45066" name="Text Box 10"/>
          <p:cNvSpPr txBox="1">
            <a:spLocks noChangeArrowheads="1"/>
          </p:cNvSpPr>
          <p:nvPr/>
        </p:nvSpPr>
        <p:spPr bwMode="auto">
          <a:xfrm>
            <a:off x="1295400" y="1371600"/>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800" b="1">
                <a:solidFill>
                  <a:srgbClr val="0000FF"/>
                </a:solidFill>
                <a:latin typeface=".VnTime" pitchFamily="34" charset="0"/>
              </a:rPr>
              <a:t>floods</a:t>
            </a:r>
          </a:p>
        </p:txBody>
      </p:sp>
      <p:sp>
        <p:nvSpPr>
          <p:cNvPr id="45067" name="Text Box 11"/>
          <p:cNvSpPr txBox="1">
            <a:spLocks noChangeArrowheads="1"/>
          </p:cNvSpPr>
          <p:nvPr/>
        </p:nvSpPr>
        <p:spPr bwMode="auto">
          <a:xfrm>
            <a:off x="5334000" y="12192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800" b="1">
                <a:solidFill>
                  <a:srgbClr val="0000FF"/>
                </a:solidFill>
                <a:latin typeface=".VnTime" pitchFamily="34" charset="0"/>
              </a:rPr>
              <a:t>little money</a:t>
            </a:r>
          </a:p>
        </p:txBody>
      </p:sp>
      <p:sp>
        <p:nvSpPr>
          <p:cNvPr id="45068" name="Text Box 12"/>
          <p:cNvSpPr txBox="1">
            <a:spLocks noChangeArrowheads="1"/>
          </p:cNvSpPr>
          <p:nvPr/>
        </p:nvSpPr>
        <p:spPr bwMode="auto">
          <a:xfrm>
            <a:off x="2438400" y="4191000"/>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800" b="1">
                <a:solidFill>
                  <a:srgbClr val="0000FF"/>
                </a:solidFill>
                <a:latin typeface=".VnTime" pitchFamily="34" charset="0"/>
              </a:rPr>
              <a:t>droughts</a:t>
            </a:r>
          </a:p>
        </p:txBody>
      </p:sp>
      <p:sp>
        <p:nvSpPr>
          <p:cNvPr id="45069" name="Text Box 13"/>
          <p:cNvSpPr txBox="1">
            <a:spLocks noChangeArrowheads="1"/>
          </p:cNvSpPr>
          <p:nvPr/>
        </p:nvSpPr>
        <p:spPr bwMode="auto">
          <a:xfrm>
            <a:off x="5943600" y="4114800"/>
            <a:ext cx="312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800" b="1">
                <a:solidFill>
                  <a:srgbClr val="0000FF"/>
                </a:solidFill>
                <a:latin typeface=".VnTime" pitchFamily="34" charset="0"/>
              </a:rPr>
              <a:t>no electricity</a:t>
            </a:r>
          </a:p>
        </p:txBody>
      </p:sp>
      <p:sp>
        <p:nvSpPr>
          <p:cNvPr id="45070" name="Text Box 14"/>
          <p:cNvSpPr txBox="1">
            <a:spLocks noChangeArrowheads="1"/>
          </p:cNvSpPr>
          <p:nvPr/>
        </p:nvSpPr>
        <p:spPr bwMode="auto">
          <a:xfrm>
            <a:off x="2971800" y="762000"/>
            <a:ext cx="289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800" b="1">
                <a:solidFill>
                  <a:srgbClr val="0000FF"/>
                </a:solidFill>
                <a:latin typeface=".VnTime" pitchFamily="34" charset="0"/>
              </a:rPr>
              <a:t>lack of water</a:t>
            </a:r>
          </a:p>
        </p:txBody>
      </p:sp>
      <p:sp>
        <p:nvSpPr>
          <p:cNvPr id="45071" name="Text Box 15"/>
          <p:cNvSpPr txBox="1">
            <a:spLocks noChangeArrowheads="1"/>
          </p:cNvSpPr>
          <p:nvPr/>
        </p:nvSpPr>
        <p:spPr bwMode="auto">
          <a:xfrm>
            <a:off x="4267200" y="4648200"/>
            <a:ext cx="2209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800" b="1">
                <a:solidFill>
                  <a:srgbClr val="0000FF"/>
                </a:solidFill>
                <a:latin typeface=".VnTime" pitchFamily="34" charset="0"/>
              </a:rPr>
              <a:t>typhoons</a:t>
            </a:r>
          </a:p>
        </p:txBody>
      </p:sp>
      <p:sp>
        <p:nvSpPr>
          <p:cNvPr id="45072" name="Text Box 16"/>
          <p:cNvSpPr txBox="1">
            <a:spLocks noChangeArrowheads="1"/>
          </p:cNvSpPr>
          <p:nvPr/>
        </p:nvSpPr>
        <p:spPr bwMode="auto">
          <a:xfrm>
            <a:off x="228600" y="3519488"/>
            <a:ext cx="1905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800" b="1">
                <a:solidFill>
                  <a:srgbClr val="0000FF"/>
                </a:solidFill>
                <a:latin typeface=".VnTime" pitchFamily="34" charset="0"/>
              </a:rPr>
              <a:t>hard work</a:t>
            </a:r>
          </a:p>
        </p:txBody>
      </p:sp>
      <p:sp>
        <p:nvSpPr>
          <p:cNvPr id="45073" name="Line 17"/>
          <p:cNvSpPr>
            <a:spLocks noChangeShapeType="1"/>
          </p:cNvSpPr>
          <p:nvPr/>
        </p:nvSpPr>
        <p:spPr bwMode="auto">
          <a:xfrm flipV="1">
            <a:off x="1219200" y="3124200"/>
            <a:ext cx="533400" cy="533400"/>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3" name="Text Box 18"/>
          <p:cNvSpPr txBox="1">
            <a:spLocks noChangeArrowheads="1"/>
          </p:cNvSpPr>
          <p:nvPr/>
        </p:nvSpPr>
        <p:spPr bwMode="auto">
          <a:xfrm>
            <a:off x="381000" y="304800"/>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800" b="1">
                <a:solidFill>
                  <a:srgbClr val="FF0000"/>
                </a:solidFill>
              </a:rPr>
              <a:t>Brainstorming</a:t>
            </a:r>
          </a:p>
        </p:txBody>
      </p:sp>
      <p:pic>
        <p:nvPicPr>
          <p:cNvPr id="9234" name="Picture 19" descr="hinh0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0"/>
            <a:ext cx="2001838" cy="1477963"/>
          </a:xfrm>
          <a:prstGeom prst="rect">
            <a:avLst/>
          </a:prstGeom>
          <a:noFill/>
          <a:ln w="57150" cmpd="thickThin">
            <a:solidFill>
              <a:srgbClr val="FF66C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dissolve">
                                      <p:cBhvr>
                                        <p:cTn id="7" dur="500"/>
                                        <p:tgtEl>
                                          <p:spTgt spid="450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059"/>
                                        </p:tgtEl>
                                        <p:attrNameLst>
                                          <p:attrName>style.visibility</p:attrName>
                                        </p:attrNameLst>
                                      </p:cBhvr>
                                      <p:to>
                                        <p:strVal val="visible"/>
                                      </p:to>
                                    </p:set>
                                    <p:animEffect transition="in" filter="dissolve">
                                      <p:cBhvr>
                                        <p:cTn id="12" dur="500"/>
                                        <p:tgtEl>
                                          <p:spTgt spid="45059"/>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5066"/>
                                        </p:tgtEl>
                                        <p:attrNameLst>
                                          <p:attrName>style.visibility</p:attrName>
                                        </p:attrNameLst>
                                      </p:cBhvr>
                                      <p:to>
                                        <p:strVal val="visible"/>
                                      </p:to>
                                    </p:set>
                                    <p:animEffect transition="in" filter="dissolve">
                                      <p:cBhvr>
                                        <p:cTn id="16" dur="500"/>
                                        <p:tgtEl>
                                          <p:spTgt spid="450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45063"/>
                                        </p:tgtEl>
                                        <p:attrNameLst>
                                          <p:attrName>style.visibility</p:attrName>
                                        </p:attrNameLst>
                                      </p:cBhvr>
                                      <p:to>
                                        <p:strVal val="visible"/>
                                      </p:to>
                                    </p:set>
                                    <p:animEffect transition="in" filter="dissolve">
                                      <p:cBhvr>
                                        <p:cTn id="21" dur="500"/>
                                        <p:tgtEl>
                                          <p:spTgt spid="45063"/>
                                        </p:tgtEl>
                                      </p:cBhvr>
                                    </p:animEffec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45070"/>
                                        </p:tgtEl>
                                        <p:attrNameLst>
                                          <p:attrName>style.visibility</p:attrName>
                                        </p:attrNameLst>
                                      </p:cBhvr>
                                      <p:to>
                                        <p:strVal val="visible"/>
                                      </p:to>
                                    </p:set>
                                    <p:animEffect transition="in" filter="dissolve">
                                      <p:cBhvr>
                                        <p:cTn id="25" dur="500"/>
                                        <p:tgtEl>
                                          <p:spTgt spid="4507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45060"/>
                                        </p:tgtEl>
                                        <p:attrNameLst>
                                          <p:attrName>style.visibility</p:attrName>
                                        </p:attrNameLst>
                                      </p:cBhvr>
                                      <p:to>
                                        <p:strVal val="visible"/>
                                      </p:to>
                                    </p:set>
                                    <p:animEffect transition="in" filter="dissolve">
                                      <p:cBhvr>
                                        <p:cTn id="30" dur="500"/>
                                        <p:tgtEl>
                                          <p:spTgt spid="45060"/>
                                        </p:tgtEl>
                                      </p:cBhvr>
                                    </p:animEffect>
                                  </p:childTnLst>
                                </p:cTn>
                              </p:par>
                            </p:childTnLst>
                          </p:cTn>
                        </p:par>
                        <p:par>
                          <p:cTn id="31" fill="hold" nodeType="after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45067"/>
                                        </p:tgtEl>
                                        <p:attrNameLst>
                                          <p:attrName>style.visibility</p:attrName>
                                        </p:attrNameLst>
                                      </p:cBhvr>
                                      <p:to>
                                        <p:strVal val="visible"/>
                                      </p:to>
                                    </p:set>
                                    <p:animEffect transition="in" filter="dissolve">
                                      <p:cBhvr>
                                        <p:cTn id="34" dur="500"/>
                                        <p:tgtEl>
                                          <p:spTgt spid="4506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45062"/>
                                        </p:tgtEl>
                                        <p:attrNameLst>
                                          <p:attrName>style.visibility</p:attrName>
                                        </p:attrNameLst>
                                      </p:cBhvr>
                                      <p:to>
                                        <p:strVal val="visible"/>
                                      </p:to>
                                    </p:set>
                                    <p:animEffect transition="in" filter="dissolve">
                                      <p:cBhvr>
                                        <p:cTn id="39" dur="500"/>
                                        <p:tgtEl>
                                          <p:spTgt spid="45062"/>
                                        </p:tgtEl>
                                      </p:cBhvr>
                                    </p:animEffect>
                                  </p:childTnLst>
                                </p:cTn>
                              </p:par>
                            </p:childTnLst>
                          </p:cTn>
                        </p:par>
                        <p:par>
                          <p:cTn id="40" fill="hold" nodeType="afterGroup">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45069"/>
                                        </p:tgtEl>
                                        <p:attrNameLst>
                                          <p:attrName>style.visibility</p:attrName>
                                        </p:attrNameLst>
                                      </p:cBhvr>
                                      <p:to>
                                        <p:strVal val="visible"/>
                                      </p:to>
                                    </p:set>
                                    <p:animEffect transition="in" filter="dissolve">
                                      <p:cBhvr>
                                        <p:cTn id="43" dur="500"/>
                                        <p:tgtEl>
                                          <p:spTgt spid="4506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45064"/>
                                        </p:tgtEl>
                                        <p:attrNameLst>
                                          <p:attrName>style.visibility</p:attrName>
                                        </p:attrNameLst>
                                      </p:cBhvr>
                                      <p:to>
                                        <p:strVal val="visible"/>
                                      </p:to>
                                    </p:set>
                                    <p:animEffect transition="in" filter="dissolve">
                                      <p:cBhvr>
                                        <p:cTn id="48" dur="500"/>
                                        <p:tgtEl>
                                          <p:spTgt spid="45064"/>
                                        </p:tgtEl>
                                      </p:cBhvr>
                                    </p:animEffect>
                                  </p:childTnLst>
                                </p:cTn>
                              </p:par>
                            </p:childTnLst>
                          </p:cTn>
                        </p:par>
                        <p:par>
                          <p:cTn id="49" fill="hold" nodeType="afterGroup">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45071"/>
                                        </p:tgtEl>
                                        <p:attrNameLst>
                                          <p:attrName>style.visibility</p:attrName>
                                        </p:attrNameLst>
                                      </p:cBhvr>
                                      <p:to>
                                        <p:strVal val="visible"/>
                                      </p:to>
                                    </p:set>
                                    <p:animEffect transition="in" filter="dissolve">
                                      <p:cBhvr>
                                        <p:cTn id="52" dur="500"/>
                                        <p:tgtEl>
                                          <p:spTgt spid="4507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45061"/>
                                        </p:tgtEl>
                                        <p:attrNameLst>
                                          <p:attrName>style.visibility</p:attrName>
                                        </p:attrNameLst>
                                      </p:cBhvr>
                                      <p:to>
                                        <p:strVal val="visible"/>
                                      </p:to>
                                    </p:set>
                                    <p:animEffect transition="in" filter="dissolve">
                                      <p:cBhvr>
                                        <p:cTn id="57" dur="500"/>
                                        <p:tgtEl>
                                          <p:spTgt spid="45061"/>
                                        </p:tgtEl>
                                      </p:cBhvr>
                                    </p:animEffect>
                                  </p:childTnLst>
                                </p:cTn>
                              </p:par>
                            </p:childTnLst>
                          </p:cTn>
                        </p:par>
                        <p:par>
                          <p:cTn id="58" fill="hold" nodeType="afterGroup">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45068"/>
                                        </p:tgtEl>
                                        <p:attrNameLst>
                                          <p:attrName>style.visibility</p:attrName>
                                        </p:attrNameLst>
                                      </p:cBhvr>
                                      <p:to>
                                        <p:strVal val="visible"/>
                                      </p:to>
                                    </p:set>
                                    <p:animEffect transition="in" filter="dissolve">
                                      <p:cBhvr>
                                        <p:cTn id="61" dur="500"/>
                                        <p:tgtEl>
                                          <p:spTgt spid="4506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nodeType="clickEffect">
                                  <p:stCondLst>
                                    <p:cond delay="0"/>
                                  </p:stCondLst>
                                  <p:childTnLst>
                                    <p:set>
                                      <p:cBhvr>
                                        <p:cTn id="65" dur="1" fill="hold">
                                          <p:stCondLst>
                                            <p:cond delay="0"/>
                                          </p:stCondLst>
                                        </p:cTn>
                                        <p:tgtEl>
                                          <p:spTgt spid="45073"/>
                                        </p:tgtEl>
                                        <p:attrNameLst>
                                          <p:attrName>style.visibility</p:attrName>
                                        </p:attrNameLst>
                                      </p:cBhvr>
                                      <p:to>
                                        <p:strVal val="visible"/>
                                      </p:to>
                                    </p:set>
                                    <p:animEffect transition="in" filter="dissolve">
                                      <p:cBhvr>
                                        <p:cTn id="66" dur="500"/>
                                        <p:tgtEl>
                                          <p:spTgt spid="45073"/>
                                        </p:tgtEl>
                                      </p:cBhvr>
                                    </p:animEffect>
                                  </p:childTnLst>
                                </p:cTn>
                              </p:par>
                            </p:childTnLst>
                          </p:cTn>
                        </p:par>
                        <p:par>
                          <p:cTn id="67" fill="hold" nodeType="afterGroup">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45072"/>
                                        </p:tgtEl>
                                        <p:attrNameLst>
                                          <p:attrName>style.visibility</p:attrName>
                                        </p:attrNameLst>
                                      </p:cBhvr>
                                      <p:to>
                                        <p:strVal val="visible"/>
                                      </p:to>
                                    </p:set>
                                    <p:animEffect transition="in" filter="dissolve">
                                      <p:cBhvr>
                                        <p:cTn id="70" dur="500"/>
                                        <p:tgtEl>
                                          <p:spTgt spid="45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p:bldP spid="45066" grpId="0"/>
      <p:bldP spid="45067" grpId="0"/>
      <p:bldP spid="45068" grpId="0"/>
      <p:bldP spid="45069" grpId="0"/>
      <p:bldP spid="45070" grpId="0"/>
      <p:bldP spid="45071" grpId="0"/>
      <p:bldP spid="4507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52400" y="76200"/>
            <a:ext cx="8763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3600" b="1">
                <a:solidFill>
                  <a:srgbClr val="FF0000"/>
                </a:solidFill>
              </a:rPr>
              <a:t>UNIT 8: COUNTRY LIFE AND CITY LIFE</a:t>
            </a:r>
          </a:p>
        </p:txBody>
      </p:sp>
      <p:sp>
        <p:nvSpPr>
          <p:cNvPr id="10243" name="Text Box 3"/>
          <p:cNvSpPr txBox="1">
            <a:spLocks noChangeArrowheads="1"/>
          </p:cNvSpPr>
          <p:nvPr/>
        </p:nvSpPr>
        <p:spPr bwMode="auto">
          <a:xfrm>
            <a:off x="152400" y="609600"/>
            <a:ext cx="502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3600" b="1">
                <a:solidFill>
                  <a:srgbClr val="0000FF"/>
                </a:solidFill>
              </a:rPr>
              <a:t>Period 46:    READ</a:t>
            </a:r>
          </a:p>
        </p:txBody>
      </p:sp>
      <p:sp>
        <p:nvSpPr>
          <p:cNvPr id="10244" name="Text Box 4"/>
          <p:cNvSpPr txBox="1">
            <a:spLocks noChangeArrowheads="1"/>
          </p:cNvSpPr>
          <p:nvPr/>
        </p:nvSpPr>
        <p:spPr bwMode="auto">
          <a:xfrm>
            <a:off x="457200" y="12192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400" b="1" u="sng">
                <a:solidFill>
                  <a:srgbClr val="FF0000"/>
                </a:solidFill>
              </a:rPr>
              <a:t>I. Vocabulary: </a:t>
            </a:r>
          </a:p>
        </p:txBody>
      </p:sp>
      <p:sp>
        <p:nvSpPr>
          <p:cNvPr id="10245" name="Rectangle 5"/>
          <p:cNvSpPr>
            <a:spLocks noChangeArrowheads="1"/>
          </p:cNvSpPr>
          <p:nvPr/>
        </p:nvSpPr>
        <p:spPr bwMode="auto">
          <a:xfrm>
            <a:off x="152400" y="1679575"/>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-rural (adj): </a:t>
            </a:r>
          </a:p>
        </p:txBody>
      </p:sp>
      <p:sp>
        <p:nvSpPr>
          <p:cNvPr id="10246" name="Rectangle 6"/>
          <p:cNvSpPr>
            <a:spLocks noChangeArrowheads="1"/>
          </p:cNvSpPr>
          <p:nvPr/>
        </p:nvSpPr>
        <p:spPr bwMode="auto">
          <a:xfrm>
            <a:off x="152400" y="20574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urban (adj):</a:t>
            </a:r>
          </a:p>
        </p:txBody>
      </p:sp>
      <p:sp>
        <p:nvSpPr>
          <p:cNvPr id="10247" name="Rectangle 7"/>
          <p:cNvSpPr>
            <a:spLocks noChangeArrowheads="1"/>
          </p:cNvSpPr>
          <p:nvPr/>
        </p:nvSpPr>
        <p:spPr bwMode="auto">
          <a:xfrm>
            <a:off x="152400" y="2438400"/>
            <a:ext cx="214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 typhoon (n):</a:t>
            </a:r>
          </a:p>
        </p:txBody>
      </p:sp>
      <p:sp>
        <p:nvSpPr>
          <p:cNvPr id="10248" name="Rectangle 8"/>
          <p:cNvSpPr>
            <a:spLocks noChangeArrowheads="1"/>
          </p:cNvSpPr>
          <p:nvPr/>
        </p:nvSpPr>
        <p:spPr bwMode="auto">
          <a:xfrm>
            <a:off x="152400" y="3276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drought (n) :</a:t>
            </a:r>
          </a:p>
        </p:txBody>
      </p:sp>
      <p:sp>
        <p:nvSpPr>
          <p:cNvPr id="10249" name="Rectangle 9"/>
          <p:cNvSpPr>
            <a:spLocks noChangeArrowheads="1"/>
          </p:cNvSpPr>
          <p:nvPr/>
        </p:nvSpPr>
        <p:spPr bwMode="auto">
          <a:xfrm>
            <a:off x="228600" y="3657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strain (n):</a:t>
            </a:r>
          </a:p>
        </p:txBody>
      </p:sp>
      <p:sp>
        <p:nvSpPr>
          <p:cNvPr id="10250" name="Rectangle 10"/>
          <p:cNvSpPr>
            <a:spLocks noChangeArrowheads="1"/>
          </p:cNvSpPr>
          <p:nvPr/>
        </p:nvSpPr>
        <p:spPr bwMode="auto">
          <a:xfrm>
            <a:off x="3048000" y="1676400"/>
            <a:ext cx="2582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thuộc nông thôn</a:t>
            </a:r>
          </a:p>
        </p:txBody>
      </p:sp>
      <p:sp>
        <p:nvSpPr>
          <p:cNvPr id="10251" name="Rectangle 11"/>
          <p:cNvSpPr>
            <a:spLocks noChangeArrowheads="1"/>
          </p:cNvSpPr>
          <p:nvPr/>
        </p:nvSpPr>
        <p:spPr bwMode="auto">
          <a:xfrm>
            <a:off x="2982913" y="2057400"/>
            <a:ext cx="3646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thuộc đô thị , thành phố</a:t>
            </a:r>
          </a:p>
        </p:txBody>
      </p:sp>
      <p:sp>
        <p:nvSpPr>
          <p:cNvPr id="10252" name="Rectangle 12"/>
          <p:cNvSpPr>
            <a:spLocks noChangeArrowheads="1"/>
          </p:cNvSpPr>
          <p:nvPr/>
        </p:nvSpPr>
        <p:spPr bwMode="auto">
          <a:xfrm>
            <a:off x="2971800" y="2438400"/>
            <a:ext cx="1957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trận bão lớn</a:t>
            </a:r>
          </a:p>
        </p:txBody>
      </p:sp>
      <p:sp>
        <p:nvSpPr>
          <p:cNvPr id="10253" name="Rectangle 13"/>
          <p:cNvSpPr>
            <a:spLocks noChangeArrowheads="1"/>
          </p:cNvSpPr>
          <p:nvPr/>
        </p:nvSpPr>
        <p:spPr bwMode="auto">
          <a:xfrm>
            <a:off x="2974975" y="2819400"/>
            <a:ext cx="1216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trận lụt</a:t>
            </a:r>
          </a:p>
        </p:txBody>
      </p:sp>
      <p:sp>
        <p:nvSpPr>
          <p:cNvPr id="10254" name="Rectangle 14"/>
          <p:cNvSpPr>
            <a:spLocks noChangeArrowheads="1"/>
          </p:cNvSpPr>
          <p:nvPr/>
        </p:nvSpPr>
        <p:spPr bwMode="auto">
          <a:xfrm>
            <a:off x="2895600" y="3276600"/>
            <a:ext cx="1976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nạn hạn hán</a:t>
            </a:r>
          </a:p>
        </p:txBody>
      </p:sp>
      <p:sp>
        <p:nvSpPr>
          <p:cNvPr id="10255" name="Rectangle 15"/>
          <p:cNvSpPr>
            <a:spLocks noChangeArrowheads="1"/>
          </p:cNvSpPr>
          <p:nvPr/>
        </p:nvSpPr>
        <p:spPr bwMode="auto">
          <a:xfrm>
            <a:off x="152400" y="28194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400" b="1">
                <a:solidFill>
                  <a:srgbClr val="0000FF"/>
                </a:solidFill>
              </a:rPr>
              <a:t>- flood (n) :</a:t>
            </a:r>
          </a:p>
        </p:txBody>
      </p:sp>
      <p:sp>
        <p:nvSpPr>
          <p:cNvPr id="10256" name="Rectangle 16"/>
          <p:cNvSpPr>
            <a:spLocks noChangeArrowheads="1"/>
          </p:cNvSpPr>
          <p:nvPr/>
        </p:nvSpPr>
        <p:spPr bwMode="auto">
          <a:xfrm>
            <a:off x="2895600" y="3657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sự quá tải (về dân số)</a:t>
            </a:r>
          </a:p>
        </p:txBody>
      </p:sp>
      <p:sp>
        <p:nvSpPr>
          <p:cNvPr id="10257" name="Text Box 17"/>
          <p:cNvSpPr txBox="1">
            <a:spLocks noChangeArrowheads="1"/>
          </p:cNvSpPr>
          <p:nvPr/>
        </p:nvSpPr>
        <p:spPr bwMode="auto">
          <a:xfrm>
            <a:off x="381000" y="4129088"/>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400" b="1">
                <a:solidFill>
                  <a:srgbClr val="FF0000"/>
                </a:solidFill>
              </a:rPr>
              <a:t>II. </a:t>
            </a:r>
            <a:r>
              <a:rPr lang="en-US" altLang="en-US" sz="2400" b="1" u="sng">
                <a:solidFill>
                  <a:srgbClr val="FF0000"/>
                </a:solidFill>
              </a:rPr>
              <a:t>Brainstorming</a:t>
            </a:r>
          </a:p>
        </p:txBody>
      </p:sp>
      <p:sp>
        <p:nvSpPr>
          <p:cNvPr id="52242" name="Text Box 18"/>
          <p:cNvSpPr txBox="1">
            <a:spLocks noChangeArrowheads="1"/>
          </p:cNvSpPr>
          <p:nvPr/>
        </p:nvSpPr>
        <p:spPr bwMode="auto">
          <a:xfrm>
            <a:off x="304800" y="45720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400" b="1">
                <a:solidFill>
                  <a:srgbClr val="FF0000"/>
                </a:solidFill>
              </a:rPr>
              <a:t>III. </a:t>
            </a:r>
            <a:r>
              <a:rPr lang="en-US" altLang="en-US" sz="2400" b="1" u="sng">
                <a:solidFill>
                  <a:srgbClr val="FF0000"/>
                </a:solidFill>
              </a:rPr>
              <a:t>Pre-questions</a:t>
            </a:r>
          </a:p>
        </p:txBody>
      </p:sp>
      <p:sp>
        <p:nvSpPr>
          <p:cNvPr id="52244" name="Rectangle 20"/>
          <p:cNvSpPr>
            <a:spLocks noChangeArrowheads="1"/>
          </p:cNvSpPr>
          <p:nvPr/>
        </p:nvSpPr>
        <p:spPr bwMode="auto">
          <a:xfrm>
            <a:off x="0" y="5027613"/>
            <a:ext cx="8610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0000FF"/>
                </a:solidFill>
              </a:rPr>
              <a:t>1.  Why do they want to go to the city?</a:t>
            </a:r>
          </a:p>
          <a:p>
            <a:pPr eaLnBrk="1" hangingPunct="1">
              <a:spcBef>
                <a:spcPct val="0"/>
              </a:spcBef>
              <a:buClrTx/>
              <a:buSzTx/>
              <a:buFontTx/>
              <a:buNone/>
            </a:pPr>
            <a:r>
              <a:rPr lang="en-US" altLang="en-US" sz="2400" b="1">
                <a:solidFill>
                  <a:srgbClr val="0000FF"/>
                </a:solidFill>
              </a:rPr>
              <a:t>2. What problem may arise when so many people move to the city?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242"/>
                                        </p:tgtEl>
                                        <p:attrNameLst>
                                          <p:attrName>style.visibility</p:attrName>
                                        </p:attrNameLst>
                                      </p:cBhvr>
                                      <p:to>
                                        <p:strVal val="visible"/>
                                      </p:to>
                                    </p:set>
                                    <p:anim calcmode="lin" valueType="num">
                                      <p:cBhvr>
                                        <p:cTn id="7" dur="500" fill="hold"/>
                                        <p:tgtEl>
                                          <p:spTgt spid="52242"/>
                                        </p:tgtEl>
                                        <p:attrNameLst>
                                          <p:attrName>ppt_w</p:attrName>
                                        </p:attrNameLst>
                                      </p:cBhvr>
                                      <p:tavLst>
                                        <p:tav tm="0">
                                          <p:val>
                                            <p:fltVal val="0"/>
                                          </p:val>
                                        </p:tav>
                                        <p:tav tm="100000">
                                          <p:val>
                                            <p:strVal val="#ppt_w"/>
                                          </p:val>
                                        </p:tav>
                                      </p:tavLst>
                                    </p:anim>
                                    <p:anim calcmode="lin" valueType="num">
                                      <p:cBhvr>
                                        <p:cTn id="8" dur="500" fill="hold"/>
                                        <p:tgtEl>
                                          <p:spTgt spid="52242"/>
                                        </p:tgtEl>
                                        <p:attrNameLst>
                                          <p:attrName>ppt_h</p:attrName>
                                        </p:attrNameLst>
                                      </p:cBhvr>
                                      <p:tavLst>
                                        <p:tav tm="0">
                                          <p:val>
                                            <p:fltVal val="0"/>
                                          </p:val>
                                        </p:tav>
                                        <p:tav tm="100000">
                                          <p:val>
                                            <p:strVal val="#ppt_h"/>
                                          </p:val>
                                        </p:tav>
                                      </p:tavLst>
                                    </p:anim>
                                    <p:animEffect transition="in" filter="fade">
                                      <p:cBhvr>
                                        <p:cTn id="9" dur="500"/>
                                        <p:tgtEl>
                                          <p:spTgt spid="522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2244"/>
                                        </p:tgtEl>
                                        <p:attrNameLst>
                                          <p:attrName>style.visibility</p:attrName>
                                        </p:attrNameLst>
                                      </p:cBhvr>
                                      <p:to>
                                        <p:strVal val="visible"/>
                                      </p:to>
                                    </p:set>
                                    <p:anim calcmode="lin" valueType="num">
                                      <p:cBhvr>
                                        <p:cTn id="14" dur="500" fill="hold"/>
                                        <p:tgtEl>
                                          <p:spTgt spid="52244"/>
                                        </p:tgtEl>
                                        <p:attrNameLst>
                                          <p:attrName>ppt_w</p:attrName>
                                        </p:attrNameLst>
                                      </p:cBhvr>
                                      <p:tavLst>
                                        <p:tav tm="0">
                                          <p:val>
                                            <p:fltVal val="0"/>
                                          </p:val>
                                        </p:tav>
                                        <p:tav tm="100000">
                                          <p:val>
                                            <p:strVal val="#ppt_w"/>
                                          </p:val>
                                        </p:tav>
                                      </p:tavLst>
                                    </p:anim>
                                    <p:anim calcmode="lin" valueType="num">
                                      <p:cBhvr>
                                        <p:cTn id="15" dur="500" fill="hold"/>
                                        <p:tgtEl>
                                          <p:spTgt spid="52244"/>
                                        </p:tgtEl>
                                        <p:attrNameLst>
                                          <p:attrName>ppt_h</p:attrName>
                                        </p:attrNameLst>
                                      </p:cBhvr>
                                      <p:tavLst>
                                        <p:tav tm="0">
                                          <p:val>
                                            <p:fltVal val="0"/>
                                          </p:val>
                                        </p:tav>
                                        <p:tav tm="100000">
                                          <p:val>
                                            <p:strVal val="#ppt_h"/>
                                          </p:val>
                                        </p:tav>
                                      </p:tavLst>
                                    </p:anim>
                                    <p:animEffect transition="in" filter="fade">
                                      <p:cBhvr>
                                        <p:cTn id="16" dur="500"/>
                                        <p:tgtEl>
                                          <p:spTgt spid="52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2" grpId="0"/>
      <p:bldP spid="5224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1266" name="Rectangle 5"/>
          <p:cNvSpPr>
            <a:spLocks noChangeArrowheads="1"/>
          </p:cNvSpPr>
          <p:nvPr/>
        </p:nvSpPr>
        <p:spPr bwMode="auto">
          <a:xfrm>
            <a:off x="381000" y="914400"/>
            <a:ext cx="5645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a:solidFill>
                  <a:srgbClr val="FF3300"/>
                </a:solidFill>
              </a:rPr>
              <a:t>1. Why do they want to go to the city?</a:t>
            </a:r>
          </a:p>
        </p:txBody>
      </p:sp>
      <p:sp>
        <p:nvSpPr>
          <p:cNvPr id="11267" name="Rectangle 6"/>
          <p:cNvSpPr>
            <a:spLocks noChangeArrowheads="1"/>
          </p:cNvSpPr>
          <p:nvPr/>
        </p:nvSpPr>
        <p:spPr bwMode="auto">
          <a:xfrm>
            <a:off x="381000" y="2590800"/>
            <a:ext cx="73771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b="1">
                <a:solidFill>
                  <a:srgbClr val="FF3300"/>
                </a:solidFill>
              </a:rPr>
              <a:t>2. What problem may arise when so many people </a:t>
            </a:r>
          </a:p>
          <a:p>
            <a:pPr eaLnBrk="1" hangingPunct="1">
              <a:spcBef>
                <a:spcPct val="0"/>
              </a:spcBef>
              <a:buClrTx/>
              <a:buSzTx/>
              <a:buFontTx/>
              <a:buNone/>
            </a:pPr>
            <a:r>
              <a:rPr lang="en-US" altLang="en-US" sz="2400" b="1">
                <a:solidFill>
                  <a:srgbClr val="FF3300"/>
                </a:solidFill>
              </a:rPr>
              <a:t>move to the city?</a:t>
            </a:r>
          </a:p>
        </p:txBody>
      </p:sp>
      <p:sp>
        <p:nvSpPr>
          <p:cNvPr id="11268" name="Text Box 7"/>
          <p:cNvSpPr txBox="1">
            <a:spLocks noChangeArrowheads="1"/>
          </p:cNvSpPr>
          <p:nvPr/>
        </p:nvSpPr>
        <p:spPr bwMode="auto">
          <a:xfrm>
            <a:off x="609600" y="304800"/>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u="sng">
                <a:solidFill>
                  <a:srgbClr val="FF3300"/>
                </a:solidFill>
                <a:latin typeface="Tahoma" panose="020B0604030504040204" pitchFamily="34" charset="0"/>
              </a:rPr>
              <a:t>Answer the questions</a:t>
            </a:r>
          </a:p>
        </p:txBody>
      </p:sp>
      <p:sp>
        <p:nvSpPr>
          <p:cNvPr id="55304" name="Rectangle 8"/>
          <p:cNvSpPr>
            <a:spLocks noChangeArrowheads="1"/>
          </p:cNvSpPr>
          <p:nvPr/>
        </p:nvSpPr>
        <p:spPr bwMode="auto">
          <a:xfrm>
            <a:off x="381000" y="1447800"/>
            <a:ext cx="6989763"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b="1">
                <a:solidFill>
                  <a:srgbClr val="0000FF"/>
                </a:solidFill>
              </a:rPr>
              <a:t>Because they believe that well-paying jobs are </a:t>
            </a:r>
          </a:p>
          <a:p>
            <a:pPr>
              <a:spcBef>
                <a:spcPct val="50000"/>
              </a:spcBef>
              <a:buClrTx/>
              <a:buSzTx/>
              <a:buFontTx/>
              <a:buNone/>
            </a:pPr>
            <a:r>
              <a:rPr lang="en-US" altLang="en-US" sz="2400" b="1">
                <a:solidFill>
                  <a:srgbClr val="0000FF"/>
                </a:solidFill>
              </a:rPr>
              <a:t>plentiful in the city</a:t>
            </a:r>
          </a:p>
        </p:txBody>
      </p:sp>
      <p:sp>
        <p:nvSpPr>
          <p:cNvPr id="55305" name="Text Box 9"/>
          <p:cNvSpPr txBox="1">
            <a:spLocks noChangeArrowheads="1"/>
          </p:cNvSpPr>
          <p:nvPr/>
        </p:nvSpPr>
        <p:spPr bwMode="auto">
          <a:xfrm>
            <a:off x="304800" y="3505200"/>
            <a:ext cx="914400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Char char="-"/>
            </a:pPr>
            <a:r>
              <a:rPr lang="en-US" altLang="en-US" sz="2400" b="1">
                <a:solidFill>
                  <a:srgbClr val="0000FF"/>
                </a:solidFill>
              </a:rPr>
              <a:t>The increase in population has led to overcrowding in </a:t>
            </a:r>
          </a:p>
          <a:p>
            <a:pPr eaLnBrk="1" hangingPunct="1">
              <a:spcBef>
                <a:spcPct val="50000"/>
              </a:spcBef>
              <a:buClrTx/>
              <a:buSzTx/>
              <a:buFontTx/>
              <a:buNone/>
            </a:pPr>
            <a:r>
              <a:rPr lang="en-US" altLang="en-US" sz="2400" b="1">
                <a:solidFill>
                  <a:srgbClr val="0000FF"/>
                </a:solidFill>
              </a:rPr>
              <a:t>many cities</a:t>
            </a:r>
          </a:p>
          <a:p>
            <a:pPr eaLnBrk="1" hangingPunct="1">
              <a:spcBef>
                <a:spcPct val="50000"/>
              </a:spcBef>
              <a:buClrTx/>
              <a:buSzTx/>
              <a:buFontTx/>
              <a:buChar char="-"/>
            </a:pPr>
            <a:r>
              <a:rPr lang="en-US" altLang="en-US" sz="2400" b="1">
                <a:solidFill>
                  <a:srgbClr val="0000FF"/>
                </a:solidFill>
              </a:rPr>
              <a:t>A strain on schools and hospitals, water, and electricity supplies</a:t>
            </a:r>
          </a:p>
          <a:p>
            <a:pPr eaLnBrk="1" hangingPunct="1">
              <a:spcBef>
                <a:spcPct val="50000"/>
              </a:spcBef>
              <a:buClrTx/>
              <a:buSzTx/>
              <a:buFontTx/>
              <a:buChar char="-"/>
            </a:pPr>
            <a:r>
              <a:rPr lang="en-US" altLang="en-US" sz="2400" b="1">
                <a:solidFill>
                  <a:srgbClr val="0000FF"/>
                </a:solidFill>
              </a:rPr>
              <a:t> Increased pollution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5304"/>
                                        </p:tgtEl>
                                        <p:attrNameLst>
                                          <p:attrName>style.visibility</p:attrName>
                                        </p:attrNameLst>
                                      </p:cBhvr>
                                      <p:to>
                                        <p:strVal val="visible"/>
                                      </p:to>
                                    </p:set>
                                    <p:anim calcmode="lin" valueType="num">
                                      <p:cBhvr>
                                        <p:cTn id="7" dur="500" fill="hold"/>
                                        <p:tgtEl>
                                          <p:spTgt spid="55304"/>
                                        </p:tgtEl>
                                        <p:attrNameLst>
                                          <p:attrName>ppt_w</p:attrName>
                                        </p:attrNameLst>
                                      </p:cBhvr>
                                      <p:tavLst>
                                        <p:tav tm="0">
                                          <p:val>
                                            <p:fltVal val="0"/>
                                          </p:val>
                                        </p:tav>
                                        <p:tav tm="100000">
                                          <p:val>
                                            <p:strVal val="#ppt_w"/>
                                          </p:val>
                                        </p:tav>
                                      </p:tavLst>
                                    </p:anim>
                                    <p:anim calcmode="lin" valueType="num">
                                      <p:cBhvr>
                                        <p:cTn id="8" dur="500" fill="hold"/>
                                        <p:tgtEl>
                                          <p:spTgt spid="55304"/>
                                        </p:tgtEl>
                                        <p:attrNameLst>
                                          <p:attrName>ppt_h</p:attrName>
                                        </p:attrNameLst>
                                      </p:cBhvr>
                                      <p:tavLst>
                                        <p:tav tm="0">
                                          <p:val>
                                            <p:fltVal val="0"/>
                                          </p:val>
                                        </p:tav>
                                        <p:tav tm="100000">
                                          <p:val>
                                            <p:strVal val="#ppt_h"/>
                                          </p:val>
                                        </p:tav>
                                      </p:tavLst>
                                    </p:anim>
                                    <p:animEffect transition="in" filter="fade">
                                      <p:cBhvr>
                                        <p:cTn id="9" dur="500"/>
                                        <p:tgtEl>
                                          <p:spTgt spid="5530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5305"/>
                                        </p:tgtEl>
                                        <p:attrNameLst>
                                          <p:attrName>style.visibility</p:attrName>
                                        </p:attrNameLst>
                                      </p:cBhvr>
                                      <p:to>
                                        <p:strVal val="visible"/>
                                      </p:to>
                                    </p:set>
                                    <p:anim calcmode="lin" valueType="num">
                                      <p:cBhvr>
                                        <p:cTn id="14" dur="500" fill="hold"/>
                                        <p:tgtEl>
                                          <p:spTgt spid="55305"/>
                                        </p:tgtEl>
                                        <p:attrNameLst>
                                          <p:attrName>ppt_w</p:attrName>
                                        </p:attrNameLst>
                                      </p:cBhvr>
                                      <p:tavLst>
                                        <p:tav tm="0">
                                          <p:val>
                                            <p:fltVal val="0"/>
                                          </p:val>
                                        </p:tav>
                                        <p:tav tm="100000">
                                          <p:val>
                                            <p:strVal val="#ppt_w"/>
                                          </p:val>
                                        </p:tav>
                                      </p:tavLst>
                                    </p:anim>
                                    <p:anim calcmode="lin" valueType="num">
                                      <p:cBhvr>
                                        <p:cTn id="15" dur="500" fill="hold"/>
                                        <p:tgtEl>
                                          <p:spTgt spid="55305"/>
                                        </p:tgtEl>
                                        <p:attrNameLst>
                                          <p:attrName>ppt_h</p:attrName>
                                        </p:attrNameLst>
                                      </p:cBhvr>
                                      <p:tavLst>
                                        <p:tav tm="0">
                                          <p:val>
                                            <p:fltVal val="0"/>
                                          </p:val>
                                        </p:tav>
                                        <p:tav tm="100000">
                                          <p:val>
                                            <p:strVal val="#ppt_h"/>
                                          </p:val>
                                        </p:tav>
                                      </p:tavLst>
                                    </p:anim>
                                    <p:animEffect transition="in" filter="fade">
                                      <p:cBhvr>
                                        <p:cTn id="16" dur="500"/>
                                        <p:tgtEl>
                                          <p:spTgt spid="55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4" grpId="0"/>
      <p:bldP spid="55305" grpId="0"/>
    </p:bld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706</TotalTime>
  <Words>1232</Words>
  <Application>Microsoft Office PowerPoint</Application>
  <PresentationFormat>On-screen Show (4:3)</PresentationFormat>
  <Paragraphs>251</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Garamond</vt:lpstr>
      <vt:lpstr>Wingdings</vt:lpstr>
      <vt:lpstr>Tahoma</vt:lpstr>
      <vt:lpstr>.VnTime</vt:lpstr>
      <vt:lpstr>Times New Roman</vt:lpstr>
      <vt:lpstr>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Complete the summary. Use information from the passage. </vt:lpstr>
      <vt:lpstr>PowerPoint Presentation</vt:lpstr>
      <vt:lpstr>2. Find the word in the passage that means:</vt:lpstr>
      <vt:lpstr>PowerPoint Presentation</vt:lpstr>
      <vt:lpstr>PowerPoint Presentation</vt:lpstr>
      <vt:lpstr>Home works</vt:lpstr>
      <vt:lpstr>PowerPoint Presentation</vt:lpstr>
    </vt:vector>
  </TitlesOfParts>
  <Company>ltt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SÔÛ GDÑT TAÂY NINH PHOØNG GD HOØA THAØNH TRÖÔØNG THCS LYÙ TÖÏ TROÏNG</dc:title>
  <dc:creator>lab</dc:creator>
  <cp:lastModifiedBy>ADMIN</cp:lastModifiedBy>
  <cp:revision>102</cp:revision>
  <dcterms:created xsi:type="dcterms:W3CDTF">2006-11-01T02:52:39Z</dcterms:created>
  <dcterms:modified xsi:type="dcterms:W3CDTF">2022-08-02T04:10:36Z</dcterms:modified>
</cp:coreProperties>
</file>