
<file path=[Content_Types].xml><?xml version="1.0" encoding="utf-8"?>
<Types xmlns="http://schemas.openxmlformats.org/package/2006/content-types">
  <Default Extension="bin" ContentType="application/vnd.ms-office.activeX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activeX/activeX1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5" r:id="rId3"/>
    <p:sldId id="257" r:id="rId4"/>
    <p:sldId id="265" r:id="rId5"/>
    <p:sldId id="269" r:id="rId6"/>
    <p:sldId id="258" r:id="rId7"/>
    <p:sldId id="267" r:id="rId8"/>
    <p:sldId id="27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8F8F8"/>
    <a:srgbClr val="C1360B"/>
    <a:srgbClr val="9900CC"/>
    <a:srgbClr val="CC00CC"/>
    <a:srgbClr val="00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987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18C049-1A92-45AA-9DB1-D5D63101A8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3523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AEB26A-5B7B-4688-B1BF-0BDC49F10B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4017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0B5F58-3BDC-466F-9B06-D190F40960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2099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C593C1-6D3B-4377-B30C-4ED1BF1AF0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4711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8D6990-CEB4-446E-877A-239C5EE2C5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7764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141194-BAD0-4969-A356-6F36FEA007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78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EFFA58-4481-48D6-B491-A84DD2D145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5044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CFFF7B-FD35-4A5A-90D9-A4A3C26733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617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8093CD-4929-4D39-8E69-AE9AAEEECE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2452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B65B84-86E9-4516-88EE-9A989D9DD0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5109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3591AC-08FA-4E6F-8319-4143255F45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0699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DAAC1D-471A-414D-A24E-54DD809EB7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5474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65C90F1-2CB7-429C-95C2-DEF57542F72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1.wmf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3.gif"/><Relationship Id="rId5" Type="http://schemas.openxmlformats.org/officeDocument/2006/relationships/image" Target="../media/image12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1" descr="20150513_1634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12" descr="blumen-pflanzen14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572000"/>
            <a:ext cx="20574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13" descr="blumen-pflanzen14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24400"/>
            <a:ext cx="19812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2" descr="thank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78" name="WordArt 18" descr="hoa4"/>
          <p:cNvSpPr>
            <a:spLocks noChangeArrowheads="1" noChangeShapeType="1" noTextEdit="1"/>
          </p:cNvSpPr>
          <p:nvPr/>
        </p:nvSpPr>
        <p:spPr bwMode="auto">
          <a:xfrm>
            <a:off x="2280138" y="4572000"/>
            <a:ext cx="4495800" cy="1143000"/>
          </a:xfrm>
          <a:prstGeom prst="rect">
            <a:avLst/>
          </a:prstGeom>
          <a:solidFill>
            <a:srgbClr val="FFFF00"/>
          </a:solidFill>
          <a:scene3d>
            <a:camera prst="perspectiveHeroicExtremeRightFacing"/>
            <a:lightRig rig="threePt" dir="t"/>
          </a:scene3d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3600" b="1" i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blipFill dpi="0" rotWithShape="1">
                  <a:blip r:embed="rId5"/>
                  <a:srcRect/>
                  <a:stretch>
                    <a:fillRect/>
                  </a:stretch>
                </a:blip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  <a:cs typeface="Arial" pitchFamily="34" charset="0"/>
              </a:rPr>
              <a:t>ENGLISH 8</a:t>
            </a:r>
          </a:p>
        </p:txBody>
      </p:sp>
      <p:sp>
        <p:nvSpPr>
          <p:cNvPr id="10" name="Subtitle 2">
            <a:extLst/>
          </p:cNvPr>
          <p:cNvSpPr txBox="1">
            <a:spLocks/>
          </p:cNvSpPr>
          <p:nvPr/>
        </p:nvSpPr>
        <p:spPr>
          <a:xfrm>
            <a:off x="1235075" y="1028700"/>
            <a:ext cx="6172200" cy="571500"/>
          </a:xfrm>
          <a:prstGeom prst="rect">
            <a:avLst/>
          </a:prstGeom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sz="3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BINH KHANH SECONDARY SCHOOL</a:t>
            </a:r>
            <a:endParaRPr lang="en-SG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2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50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altLang="en-US" sz="4800" b="1" u="sng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Warm-up</a:t>
            </a:r>
            <a:r>
              <a:rPr lang="en-US" altLang="en-US" sz="4800" b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   </a:t>
            </a:r>
            <a:r>
              <a:rPr lang="en-US" altLang="en-US" sz="28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MATCHING</a:t>
            </a:r>
          </a:p>
        </p:txBody>
      </p:sp>
      <p:graphicFrame>
        <p:nvGraphicFramePr>
          <p:cNvPr id="18449" name="Group 17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25963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1. Opening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2. Date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3. Closing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4. Heading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5. Writer’s address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6. Body of letter</a:t>
                      </a: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a. Ngày tháng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b. Thân bài của lá thư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c. Tiêu đề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d. Địa chỉ của tác giả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e. Phần kết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f. Phần mở đầu</a:t>
                      </a:r>
                      <a:endParaRPr kumimoji="0" lang="en-US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452" name="Line 20"/>
          <p:cNvSpPr>
            <a:spLocks noChangeShapeType="1"/>
          </p:cNvSpPr>
          <p:nvPr/>
        </p:nvSpPr>
        <p:spPr bwMode="auto">
          <a:xfrm>
            <a:off x="2286000" y="2438400"/>
            <a:ext cx="2362200" cy="23622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3" name="Line 21"/>
          <p:cNvSpPr>
            <a:spLocks noChangeShapeType="1"/>
          </p:cNvSpPr>
          <p:nvPr/>
        </p:nvSpPr>
        <p:spPr bwMode="auto">
          <a:xfrm flipV="1">
            <a:off x="1828800" y="2438400"/>
            <a:ext cx="2895600" cy="4572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4" name="Line 22"/>
          <p:cNvSpPr>
            <a:spLocks noChangeShapeType="1"/>
          </p:cNvSpPr>
          <p:nvPr/>
        </p:nvSpPr>
        <p:spPr bwMode="auto">
          <a:xfrm flipV="1">
            <a:off x="3200400" y="2971800"/>
            <a:ext cx="1524000" cy="19812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5" name="Line 23"/>
          <p:cNvSpPr>
            <a:spLocks noChangeShapeType="1"/>
          </p:cNvSpPr>
          <p:nvPr/>
        </p:nvSpPr>
        <p:spPr bwMode="auto">
          <a:xfrm>
            <a:off x="2209800" y="3429000"/>
            <a:ext cx="2590800" cy="9906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6" name="Line 24"/>
          <p:cNvSpPr>
            <a:spLocks noChangeShapeType="1"/>
          </p:cNvSpPr>
          <p:nvPr/>
        </p:nvSpPr>
        <p:spPr bwMode="auto">
          <a:xfrm flipV="1">
            <a:off x="3581400" y="3962400"/>
            <a:ext cx="1143000" cy="4572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57" name="Line 25"/>
          <p:cNvSpPr>
            <a:spLocks noChangeShapeType="1"/>
          </p:cNvSpPr>
          <p:nvPr/>
        </p:nvSpPr>
        <p:spPr bwMode="auto">
          <a:xfrm flipV="1">
            <a:off x="2362200" y="3429000"/>
            <a:ext cx="2286000" cy="457200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2000"/>
                                        <p:tgtEl>
                                          <p:spTgt spid="18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4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28600" y="1905000"/>
            <a:ext cx="8610600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4000" b="1">
              <a:solidFill>
                <a:srgbClr val="C1360B"/>
              </a:solidFill>
              <a:latin typeface=".VnTime" pitchFamily="34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0000FF"/>
                </a:solidFill>
                <a:latin typeface=".VnTime" pitchFamily="34" charset="0"/>
              </a:rPr>
              <a:t>Unit 8</a:t>
            </a:r>
            <a:r>
              <a:rPr lang="en-US" altLang="en-US" sz="4000">
                <a:solidFill>
                  <a:srgbClr val="0000FF"/>
                </a:solidFill>
                <a:latin typeface=".VnTime" pitchFamily="34" charset="0"/>
              </a:rPr>
              <a:t>:  </a:t>
            </a:r>
            <a:r>
              <a:rPr lang="en-US" altLang="en-US" sz="4000" b="1">
                <a:solidFill>
                  <a:srgbClr val="0000FF"/>
                </a:solidFill>
                <a:latin typeface=".VnBahamasBH" pitchFamily="34" charset="0"/>
              </a:rPr>
              <a:t>Country life and city life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600200" y="3505200"/>
            <a:ext cx="6172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latin typeface=".VnTime" pitchFamily="34" charset="0"/>
              </a:rPr>
              <a:t> Period 48:</a:t>
            </a:r>
            <a:r>
              <a:rPr lang="en-US" altLang="en-US" sz="2800" b="1">
                <a:latin typeface=".VnTime" pitchFamily="34" charset="0"/>
              </a:rPr>
              <a:t>    </a:t>
            </a:r>
            <a:r>
              <a:rPr lang="en-US" altLang="en-US" sz="4400" b="1">
                <a:solidFill>
                  <a:srgbClr val="FF0000"/>
                </a:solidFill>
                <a:latin typeface="Lucida Console" panose="020B0609040504020204" pitchFamily="49" charset="0"/>
              </a:rPr>
              <a:t>Write</a:t>
            </a:r>
          </a:p>
        </p:txBody>
      </p:sp>
      <p:pic>
        <p:nvPicPr>
          <p:cNvPr id="5124" name="Picture 12" descr="Rose-03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343400"/>
            <a:ext cx="2286000" cy="182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13" descr="Rose-03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343400"/>
            <a:ext cx="2286000" cy="182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14" descr="Rose-03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52400"/>
            <a:ext cx="2286000" cy="182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15" descr="Rose-03-june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52400"/>
            <a:ext cx="2286000" cy="182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16" descr="8063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572000"/>
            <a:ext cx="22098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228600" y="152400"/>
            <a:ext cx="8153400" cy="4572000"/>
          </a:xfrm>
        </p:spPr>
        <p:txBody>
          <a:bodyPr/>
          <a:lstStyle/>
          <a:p>
            <a:pPr eaLnBrk="1" hangingPunct="1"/>
            <a:r>
              <a:rPr lang="en-US" altLang="en-US" b="1" smtClean="0">
                <a:solidFill>
                  <a:srgbClr val="FF3300"/>
                </a:solidFill>
                <a:latin typeface=".VnTime" pitchFamily="34" charset="0"/>
              </a:rPr>
              <a:t>Put the outline for an informal letter in the correct order.</a:t>
            </a:r>
            <a:r>
              <a:rPr lang="en-US" altLang="en-US" b="1" smtClean="0">
                <a:latin typeface=".VnTime" pitchFamily="34" charset="0"/>
              </a:rPr>
              <a:t>                 </a:t>
            </a:r>
          </a:p>
          <a:p>
            <a:pPr eaLnBrk="1" hangingPunct="1">
              <a:buFontTx/>
              <a:buNone/>
            </a:pPr>
            <a:r>
              <a:rPr lang="en-US" altLang="en-US" b="1" smtClean="0">
                <a:solidFill>
                  <a:schemeClr val="accent2"/>
                </a:solidFill>
                <a:latin typeface=".VnTime" pitchFamily="34" charset="0"/>
              </a:rPr>
              <a:t>1, Opening</a:t>
            </a:r>
          </a:p>
          <a:p>
            <a:pPr eaLnBrk="1" hangingPunct="1">
              <a:buFontTx/>
              <a:buNone/>
            </a:pPr>
            <a:r>
              <a:rPr lang="en-US" altLang="en-US" b="1" smtClean="0">
                <a:solidFill>
                  <a:schemeClr val="accent2"/>
                </a:solidFill>
                <a:latin typeface=".VnTime" pitchFamily="34" charset="0"/>
              </a:rPr>
              <a:t>2, Date</a:t>
            </a:r>
          </a:p>
          <a:p>
            <a:pPr eaLnBrk="1" hangingPunct="1">
              <a:buFontTx/>
              <a:buNone/>
            </a:pPr>
            <a:r>
              <a:rPr lang="en-US" altLang="en-US" b="1" smtClean="0">
                <a:solidFill>
                  <a:schemeClr val="accent2"/>
                </a:solidFill>
                <a:latin typeface=".VnTime" pitchFamily="34" charset="0"/>
              </a:rPr>
              <a:t>3, Closing</a:t>
            </a:r>
          </a:p>
          <a:p>
            <a:pPr eaLnBrk="1" hangingPunct="1">
              <a:buFontTx/>
              <a:buNone/>
            </a:pPr>
            <a:r>
              <a:rPr lang="en-US" altLang="en-US" b="1" smtClean="0">
                <a:solidFill>
                  <a:schemeClr val="accent2"/>
                </a:solidFill>
                <a:latin typeface=".VnTime" pitchFamily="34" charset="0"/>
              </a:rPr>
              <a:t>4, Heading</a:t>
            </a:r>
          </a:p>
          <a:p>
            <a:pPr eaLnBrk="1" hangingPunct="1">
              <a:buFontTx/>
              <a:buNone/>
            </a:pPr>
            <a:r>
              <a:rPr lang="en-US" altLang="en-US" b="1" smtClean="0">
                <a:solidFill>
                  <a:schemeClr val="accent2"/>
                </a:solidFill>
                <a:latin typeface=".VnTime" pitchFamily="34" charset="0"/>
              </a:rPr>
              <a:t>5, Writer’s name</a:t>
            </a:r>
          </a:p>
          <a:p>
            <a:pPr eaLnBrk="1" hangingPunct="1">
              <a:buFontTx/>
              <a:buNone/>
            </a:pPr>
            <a:r>
              <a:rPr lang="en-US" altLang="en-US" b="1" smtClean="0">
                <a:solidFill>
                  <a:schemeClr val="accent2"/>
                </a:solidFill>
                <a:latin typeface=".VnTime" pitchFamily="34" charset="0"/>
              </a:rPr>
              <a:t>6, Body of the letter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648200" y="1143000"/>
            <a:ext cx="4038600" cy="3429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 i="1" smtClean="0">
                <a:solidFill>
                  <a:srgbClr val="0000FF"/>
                </a:solidFill>
                <a:latin typeface=".VnTime" pitchFamily="34" charset="0"/>
              </a:rPr>
              <a:t>4, Heading</a:t>
            </a:r>
          </a:p>
          <a:p>
            <a:pPr eaLnBrk="1" hangingPunct="1">
              <a:buFontTx/>
              <a:buNone/>
            </a:pPr>
            <a:r>
              <a:rPr lang="en-US" altLang="en-US" b="1" i="1" smtClean="0">
                <a:solidFill>
                  <a:srgbClr val="0000FF"/>
                </a:solidFill>
                <a:latin typeface=".VnTime" pitchFamily="34" charset="0"/>
              </a:rPr>
              <a:t>5, Writer’s name</a:t>
            </a:r>
          </a:p>
          <a:p>
            <a:pPr eaLnBrk="1" hangingPunct="1">
              <a:buFontTx/>
              <a:buNone/>
            </a:pPr>
            <a:r>
              <a:rPr lang="en-US" altLang="en-US" b="1" i="1" smtClean="0">
                <a:solidFill>
                  <a:srgbClr val="0000FF"/>
                </a:solidFill>
                <a:latin typeface=".VnTime" pitchFamily="34" charset="0"/>
              </a:rPr>
              <a:t>2, Date</a:t>
            </a:r>
          </a:p>
          <a:p>
            <a:pPr eaLnBrk="1" hangingPunct="1">
              <a:buFontTx/>
              <a:buNone/>
            </a:pPr>
            <a:r>
              <a:rPr lang="en-US" altLang="en-US" b="1" i="1" smtClean="0">
                <a:solidFill>
                  <a:srgbClr val="0000FF"/>
                </a:solidFill>
                <a:latin typeface=".VnTime" pitchFamily="34" charset="0"/>
              </a:rPr>
              <a:t>		Dear,…..</a:t>
            </a:r>
          </a:p>
          <a:p>
            <a:pPr eaLnBrk="1" hangingPunct="1">
              <a:buFontTx/>
              <a:buNone/>
            </a:pPr>
            <a:r>
              <a:rPr lang="en-US" altLang="en-US" b="1" i="1" smtClean="0">
                <a:solidFill>
                  <a:srgbClr val="0000FF"/>
                </a:solidFill>
                <a:latin typeface=".VnTime" pitchFamily="34" charset="0"/>
              </a:rPr>
              <a:t>1, Opening</a:t>
            </a:r>
          </a:p>
          <a:p>
            <a:pPr eaLnBrk="1" hangingPunct="1">
              <a:buFontTx/>
              <a:buNone/>
            </a:pPr>
            <a:r>
              <a:rPr lang="en-US" altLang="en-US" b="1" i="1" smtClean="0">
                <a:solidFill>
                  <a:srgbClr val="0000FF"/>
                </a:solidFill>
                <a:latin typeface=".VnTime" pitchFamily="34" charset="0"/>
              </a:rPr>
              <a:t>6, Body of the letter</a:t>
            </a:r>
          </a:p>
          <a:p>
            <a:pPr eaLnBrk="1" hangingPunct="1">
              <a:buFontTx/>
              <a:buNone/>
            </a:pPr>
            <a:r>
              <a:rPr lang="en-US" altLang="en-US" b="1" i="1" smtClean="0">
                <a:solidFill>
                  <a:srgbClr val="0000FF"/>
                </a:solidFill>
                <a:latin typeface=".VnTime" pitchFamily="34" charset="0"/>
              </a:rPr>
              <a:t>3, Closing</a:t>
            </a:r>
          </a:p>
          <a:p>
            <a:pPr eaLnBrk="1" hangingPunct="1">
              <a:buFontTx/>
              <a:buNone/>
            </a:pPr>
            <a:endParaRPr lang="en-US" altLang="en-US" b="1" i="1" smtClean="0">
              <a:solidFill>
                <a:srgbClr val="0000FF"/>
              </a:solidFill>
              <a:latin typeface=".VnTime" pitchFamily="34" charset="0"/>
            </a:endParaRPr>
          </a:p>
          <a:p>
            <a:pPr eaLnBrk="1" hangingPunct="1">
              <a:buFontTx/>
              <a:buNone/>
            </a:pPr>
            <a:endParaRPr lang="en-US" altLang="en-US" b="1" i="1" smtClean="0">
              <a:solidFill>
                <a:srgbClr val="0000FF"/>
              </a:solidFill>
              <a:latin typeface=".VnTime" pitchFamily="34" charset="0"/>
            </a:endParaRPr>
          </a:p>
        </p:txBody>
      </p:sp>
      <p:pic>
        <p:nvPicPr>
          <p:cNvPr id="11271" name="Picture 7" descr="flower2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5334000"/>
            <a:ext cx="2895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8" descr="Rose-03-jun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800600"/>
            <a:ext cx="2286000" cy="182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  <p:bldP spid="1127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pPr eaLnBrk="1" hangingPunct="1"/>
            <a:r>
              <a:rPr lang="en-US" altLang="en-US" sz="3200" b="1" u="sng" smtClean="0">
                <a:solidFill>
                  <a:srgbClr val="FF3300"/>
                </a:solidFill>
                <a:latin typeface=".VnTime" pitchFamily="34" charset="0"/>
              </a:rPr>
              <a:t>Answer the questions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762000"/>
            <a:ext cx="3657600" cy="457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2300" b="1" smtClean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Time" pitchFamily="34" charset="0"/>
              </a:rPr>
              <a:t>1, Where do you live?</a:t>
            </a:r>
            <a:endParaRPr lang="en-US" altLang="en-US" sz="2400" b="1" smtClean="0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.VnTime" pitchFamily="34" charset="0"/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228600" y="1600200"/>
            <a:ext cx="52752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2, What does your house look like?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228600" y="2514600"/>
            <a:ext cx="7373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3, What can you see from your bedroom window?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228600" y="3429000"/>
            <a:ext cx="6442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4,  How far is it from your house to school?</a:t>
            </a: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152400" y="4648200"/>
            <a:ext cx="8437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5, What kind of facilities are there in your neighborhood?</a:t>
            </a: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169863" y="5791200"/>
            <a:ext cx="89741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24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6, What things in your neighborhood do you like best? Why?</a:t>
            </a: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304800" y="1219200"/>
            <a:ext cx="7294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2400" b="1">
                <a:solidFill>
                  <a:srgbClr val="C1360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-&gt; I live in a small town/ a big city/ a small village.</a:t>
            </a: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2057400"/>
            <a:ext cx="91233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2000" b="1">
                <a:solidFill>
                  <a:srgbClr val="C1360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-&gt; My house looks very like/ small with 4/5 rooms and a nice/small garden.</a:t>
            </a: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2819400"/>
            <a:ext cx="93726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en-US" sz="2000" b="1">
                <a:solidFill>
                  <a:srgbClr val="C1360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-&gt; From my window, I can see a small garden with many </a:t>
            </a:r>
          </a:p>
          <a:p>
            <a:pPr>
              <a:defRPr/>
            </a:pPr>
            <a:r>
              <a:rPr lang="en-US" altLang="en-US" sz="2000" b="1">
                <a:solidFill>
                  <a:srgbClr val="C1360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 green trees and colorful flowers</a:t>
            </a:r>
          </a:p>
          <a:p>
            <a:pPr>
              <a:defRPr/>
            </a:pPr>
            <a:endParaRPr lang="en-US" altLang="en-US" sz="2000" b="1">
              <a:solidFill>
                <a:srgbClr val="C1360B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3886200"/>
            <a:ext cx="85169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en-US" sz="2400" b="1">
                <a:solidFill>
                  <a:srgbClr val="C1360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-&gt; My house is near school so I can walk./ My house is far</a:t>
            </a:r>
          </a:p>
          <a:p>
            <a:pPr>
              <a:defRPr/>
            </a:pPr>
            <a:r>
              <a:rPr lang="en-US" altLang="en-US" sz="2400" b="1">
                <a:solidFill>
                  <a:srgbClr val="C1360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 from school so I have to ride my bike to it. </a:t>
            </a: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0" y="5108575"/>
            <a:ext cx="85074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2400" b="1">
                <a:solidFill>
                  <a:srgbClr val="C1360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-&gt; There is a stadium/ a movie theater/ some restaurants/ </a:t>
            </a:r>
          </a:p>
          <a:p>
            <a:pPr>
              <a:defRPr/>
            </a:pPr>
            <a:r>
              <a:rPr lang="en-US" altLang="en-US" sz="2400" b="1">
                <a:solidFill>
                  <a:srgbClr val="C1360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 a post office/ a library…</a:t>
            </a: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152400" y="6099175"/>
            <a:ext cx="4457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altLang="en-US" sz="2400" b="1">
                <a:solidFill>
                  <a:srgbClr val="C1360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-&gt; I like… best because it’s….</a:t>
            </a:r>
          </a:p>
        </p:txBody>
      </p:sp>
      <p:pic>
        <p:nvPicPr>
          <p:cNvPr id="7183" name="Picture 15" descr="9718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3048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 build="p"/>
      <p:bldP spid="21508" grpId="0"/>
      <p:bldP spid="21509" grpId="0"/>
      <p:bldP spid="21510" grpId="0"/>
      <p:bldP spid="21511" grpId="0"/>
      <p:bldP spid="21512" grpId="0"/>
      <p:bldP spid="21513" grpId="0"/>
      <p:bldP spid="21514" grpId="0"/>
      <p:bldP spid="21515" grpId="0"/>
      <p:bldP spid="21516" grpId="0"/>
      <p:bldP spid="21517" grpId="0"/>
      <p:bldP spid="215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0" y="152400"/>
            <a:ext cx="32004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9900CC"/>
                </a:solidFill>
                <a:latin typeface=".VnTime" pitchFamily="34" charset="0"/>
              </a:rPr>
              <a:t>Can Gio district        13</a:t>
            </a:r>
            <a:r>
              <a:rPr lang="en-US" altLang="en-US" sz="2400" b="1" baseline="30000">
                <a:solidFill>
                  <a:srgbClr val="9900CC"/>
                </a:solidFill>
                <a:latin typeface=".VnTime" pitchFamily="34" charset="0"/>
              </a:rPr>
              <a:t>th</a:t>
            </a:r>
            <a:r>
              <a:rPr lang="en-US" altLang="en-US" sz="2400" b="1">
                <a:solidFill>
                  <a:srgbClr val="9900CC"/>
                </a:solidFill>
                <a:latin typeface=".VnTime" pitchFamily="34" charset="0"/>
              </a:rPr>
              <a:t> December 2021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381000" y="9144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9900CC"/>
                </a:solidFill>
                <a:latin typeface=".VnTime" pitchFamily="34" charset="0"/>
              </a:rPr>
              <a:t>Dear, Mary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0" y="1295400"/>
            <a:ext cx="9144000" cy="556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9900CC"/>
                </a:solidFill>
                <a:latin typeface=".VnTime" pitchFamily="34" charset="0"/>
              </a:rPr>
              <a:t>	I live in a…, a small village. My family has a large house with four rooms and a small garden. I like my house and my bedroom, too. From my bedroom window I can see a big field with green trees, a lot of beautiful flowers. I don’t live far from my school so I can walk to it with my friends.                                                                                           	In my neighborhood, there is a big pond a sea. In the afternoon, my friends and I often go swimming there. We usually take buffalos and cow wander along it. But the things we like best is to play some games such as: blind man bluff, catch, marbles….with the children in the village. Is there any interesting thing in the place where you live? Write to me.                                                                                           I like to say goodbye now. I’m looking forward to hearing from you soon.                                                                                        		Love.                                                                                                           	Rose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3" grpId="0"/>
      <p:bldP spid="410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304800" y="1524000"/>
            <a:ext cx="8686800" cy="210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FF3300"/>
                </a:solidFill>
                <a:latin typeface=".VnTime" pitchFamily="34" charset="0"/>
              </a:rPr>
              <a:t>Homework:</a:t>
            </a:r>
            <a:r>
              <a:rPr lang="en-US" altLang="en-US" sz="2400" b="1">
                <a:solidFill>
                  <a:srgbClr val="9900CC"/>
                </a:solidFill>
                <a:latin typeface=".VnTime" pitchFamily="34" charset="0"/>
              </a:rPr>
              <a:t>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9900CC"/>
                </a:solidFill>
                <a:latin typeface=".VnTime" pitchFamily="34" charset="0"/>
              </a:rPr>
              <a:t>Do exercise 6 in workbook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9900CC"/>
                </a:solidFill>
                <a:latin typeface=".VnTime" pitchFamily="34" charset="0"/>
              </a:rPr>
              <a:t>Rewrite a letter to your friends.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b="1">
                <a:solidFill>
                  <a:srgbClr val="9900CC"/>
                </a:solidFill>
                <a:latin typeface=".VnTime" pitchFamily="34" charset="0"/>
              </a:rPr>
              <a:t>Prepare Unit 8: Lesson 5: Language focus</a:t>
            </a:r>
          </a:p>
        </p:txBody>
      </p:sp>
      <p:pic>
        <p:nvPicPr>
          <p:cNvPr id="9219" name="Picture 6" descr="9835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886200"/>
            <a:ext cx="49911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7" descr="981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685800"/>
            <a:ext cx="25146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-152400"/>
            <a:ext cx="8839200" cy="655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2362200"/>
            <a:ext cx="91440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4000">
                <a:solidFill>
                  <a:srgbClr val="660033"/>
                </a:solidFill>
                <a:latin typeface="Arial Black" panose="020B0A04020102020204" pitchFamily="34" charset="0"/>
              </a:rPr>
              <a:t>Thank you for your  attendance</a:t>
            </a:r>
            <a:r>
              <a:rPr lang="en-US" altLang="en-US" sz="4000"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371600" y="2667000"/>
            <a:ext cx="68580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en-US" sz="3600">
              <a:latin typeface=".VnTimeH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en-US" sz="6000">
                <a:solidFill>
                  <a:srgbClr val="CC0000"/>
                </a:solidFill>
                <a:latin typeface=".VnAristote" pitchFamily="34" charset="0"/>
              </a:rPr>
              <a:t>Best wishes for you</a:t>
            </a:r>
          </a:p>
        </p:txBody>
      </p:sp>
      <p:pic>
        <p:nvPicPr>
          <p:cNvPr id="1030" name="Picture 7" descr="maro158decoringxc6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0"/>
            <a:ext cx="198755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ontrols>
      <mc:AlternateContent xmlns:mc="http://schemas.openxmlformats.org/markup-compatibility/2006">
        <mc:Choice xmlns:v="urn:schemas-microsoft-com:vml" Requires="v">
          <p:control spid="1032" name="Label1" r:id="rId2" imgW="76320" imgH="76320"/>
        </mc:Choice>
        <mc:Fallback>
          <p:control name="Label1" r:id="rId2" imgW="76320" imgH="76320">
            <p:pic>
              <p:nvPicPr>
                <p:cNvPr id="1026" name="Label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7086600" y="4191000"/>
                  <a:ext cx="76200" cy="762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/>
      <p:bldP spid="2867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337</Words>
  <Application>Microsoft Office PowerPoint</Application>
  <PresentationFormat>On-screen Show (4:3)</PresentationFormat>
  <Paragraphs>60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Calibri</vt:lpstr>
      <vt:lpstr>Times New Roman</vt:lpstr>
      <vt:lpstr>.VnTime</vt:lpstr>
      <vt:lpstr>.VnBahamasBH</vt:lpstr>
      <vt:lpstr>Lucida Console</vt:lpstr>
      <vt:lpstr>Arial Black</vt:lpstr>
      <vt:lpstr>.VnTimeH</vt:lpstr>
      <vt:lpstr>.VnAristote</vt:lpstr>
      <vt:lpstr>Default Design</vt:lpstr>
      <vt:lpstr>PowerPoint Presentation</vt:lpstr>
      <vt:lpstr>Warm-up:    MATCHING</vt:lpstr>
      <vt:lpstr>PowerPoint Presentation</vt:lpstr>
      <vt:lpstr>PowerPoint Presentation</vt:lpstr>
      <vt:lpstr>Answer the questions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55</cp:revision>
  <dcterms:created xsi:type="dcterms:W3CDTF">2007-12-10T03:25:24Z</dcterms:created>
  <dcterms:modified xsi:type="dcterms:W3CDTF">2022-08-02T04:10:15Z</dcterms:modified>
</cp:coreProperties>
</file>