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60" r:id="rId4"/>
    <p:sldId id="269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  <a:srgbClr val="FF0000"/>
    <a:srgbClr val="003300"/>
    <a:srgbClr val="000099"/>
    <a:srgbClr val="990099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2E6AC-DA80-4206-A2A1-3ABF09C5F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34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4B034-79F6-4C34-A1E6-DC1D83B6B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34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25878-D53C-484A-A9A8-3B6259982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7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039DB-472F-4296-85CB-F23919FA8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95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67034-5399-4704-9945-3EA2E833B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77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EFEDF-344D-4A65-8FC8-299395305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92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3B502-18BB-4496-B443-5CB15C0D5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8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28EE-1EB6-478A-893F-6ACD4812E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54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5526B-90EE-4CC5-89C2-528E759C3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83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CDF3-8708-4704-9639-8ED1FAD9D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5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150A9-FAD5-4839-B00E-64F2B5F3B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14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2D9B4-002C-4051-9446-C45482A0C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34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fld id="{F5A19C69-788A-4C3F-AE3D-2DB965C49C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pitchFamily="34" charset="0"/>
              </a:rPr>
              <a:t>ENGLISH 8</a:t>
            </a:r>
          </a:p>
        </p:txBody>
      </p:sp>
      <p:sp>
        <p:nvSpPr>
          <p:cNvPr id="10" name="Subtitle 2">
            <a:extLst/>
          </p:cNvPr>
          <p:cNvSpPr txBox="1">
            <a:spLocks/>
          </p:cNvSpPr>
          <p:nvPr/>
        </p:nvSpPr>
        <p:spPr>
          <a:xfrm>
            <a:off x="1235075" y="1028700"/>
            <a:ext cx="6172200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922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Unit 8:</a:t>
            </a:r>
            <a:r>
              <a:rPr lang="en-US" altLang="en-US" b="1">
                <a:solidFill>
                  <a:srgbClr val="FF3300"/>
                </a:solidFill>
              </a:rPr>
              <a:t>      COUNTRY LIFE AND CITY LIFE</a:t>
            </a:r>
            <a:r>
              <a:rPr lang="en-US" altLang="en-US" sz="1800"/>
              <a:t>     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3300"/>
                </a:solidFill>
              </a:rPr>
              <a:t>Period 49:</a:t>
            </a:r>
            <a:r>
              <a:rPr lang="en-US" altLang="en-US" sz="2800" b="1">
                <a:solidFill>
                  <a:srgbClr val="003300"/>
                </a:solidFill>
              </a:rPr>
              <a:t>          Language focus </a:t>
            </a:r>
            <a:r>
              <a:rPr lang="en-US" altLang="en-US" sz="1800" b="1">
                <a:solidFill>
                  <a:srgbClr val="003300"/>
                </a:solidFill>
              </a:rPr>
              <a:t>      </a:t>
            </a:r>
          </a:p>
        </p:txBody>
      </p:sp>
      <p:pic>
        <p:nvPicPr>
          <p:cNvPr id="19460" name="Picture 4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00200"/>
            <a:ext cx="362426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433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33400" y="6096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883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1. Look at the pictures ,find the differences between the two pictures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600200" y="1706563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5 years ago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543800" y="16303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now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62000" y="58674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Small houses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62000" y="62325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Bicycles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334000" y="58674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High buildings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62000" y="65373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Narrow roads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334000" y="6232525"/>
            <a:ext cx="2957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Motorbikes, cars, taxis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334000" y="653732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beautiful and wide roads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62000" y="54864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Simple town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334000" y="54864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Busy, beautiful 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  <p:bldP spid="19472" grpId="0"/>
      <p:bldP spid="19473" grpId="0"/>
      <p:bldP spid="194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922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Unit 8:</a:t>
            </a:r>
            <a:r>
              <a:rPr lang="en-US" altLang="en-US" b="1">
                <a:solidFill>
                  <a:srgbClr val="FF3300"/>
                </a:solidFill>
              </a:rPr>
              <a:t>      COUNTRY LIFE AND CITY LIFE</a:t>
            </a:r>
            <a:r>
              <a:rPr lang="en-US" altLang="en-US" sz="1800"/>
              <a:t>     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3300"/>
                </a:solidFill>
              </a:rPr>
              <a:t>Period 49:</a:t>
            </a:r>
            <a:r>
              <a:rPr lang="en-US" altLang="en-US" sz="2800" b="1">
                <a:solidFill>
                  <a:srgbClr val="003300"/>
                </a:solidFill>
              </a:rPr>
              <a:t>         Language focus </a:t>
            </a:r>
            <a:r>
              <a:rPr lang="en-US" altLang="en-US" sz="1800" b="1">
                <a:solidFill>
                  <a:srgbClr val="003300"/>
                </a:solidFill>
              </a:rPr>
              <a:t>      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533400" y="6096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" name="Text Box 18"/>
          <p:cNvSpPr txBox="1">
            <a:spLocks noChangeArrowheads="1"/>
          </p:cNvSpPr>
          <p:nvPr/>
        </p:nvSpPr>
        <p:spPr bwMode="auto">
          <a:xfrm>
            <a:off x="152400" y="152400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2. Talk about the changes of the town.</a:t>
            </a:r>
          </a:p>
        </p:txBody>
      </p:sp>
      <p:sp>
        <p:nvSpPr>
          <p:cNvPr id="4102" name="Rectangle 20"/>
          <p:cNvSpPr>
            <a:spLocks noChangeArrowheads="1"/>
          </p:cNvSpPr>
          <p:nvPr/>
        </p:nvSpPr>
        <p:spPr bwMode="auto">
          <a:xfrm>
            <a:off x="152400" y="1050925"/>
            <a:ext cx="8456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1. Look at the pictures ,find the differences between the two pictures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81000"/>
            <a:ext cx="3624262" cy="37893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505200" cy="37909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33400" y="6096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52575" y="304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5 years ago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543800" y="2286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now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33375" y="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2.Talk about the changes of the town.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6200" y="4267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 a.Example: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981200" y="4175125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The town is becoming busier.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981200" y="44958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The town is getting more beautiful.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0" y="48768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en-US" sz="2000" b="1">
                <a:solidFill>
                  <a:srgbClr val="0000FF"/>
                </a:solidFill>
              </a:rPr>
              <a:t>* say the changes , we use the present progressive tense with   become/ get + adj ( comparative)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57200" y="5562600"/>
            <a:ext cx="914400" cy="914400"/>
          </a:xfrm>
          <a:prstGeom prst="irregularSeal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0" y="5410200"/>
            <a:ext cx="952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* Form:  </a:t>
            </a:r>
            <a:r>
              <a:rPr lang="en-US" altLang="en-US" b="1">
                <a:solidFill>
                  <a:srgbClr val="0000FF"/>
                </a:solidFill>
              </a:rPr>
              <a:t>{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52400" y="60198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b. Practice speaking about the changes of the town with the word prompts.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1000" y="6629400"/>
            <a:ext cx="10668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09600" y="1295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685800" y="3733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81000" y="33528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33400" y="6454775"/>
            <a:ext cx="8077200" cy="403225"/>
          </a:xfrm>
          <a:prstGeom prst="rect">
            <a:avLst/>
          </a:prstGeom>
          <a:noFill/>
          <a:ln w="6350" algn="ctr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Busy     tall      beautiful      modern      noisy    dirty      expensive</a:t>
            </a:r>
            <a:r>
              <a:rPr lang="en-US" altLang="en-US" sz="2000"/>
              <a:t>     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581775" y="5500688"/>
            <a:ext cx="301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 </a:t>
            </a:r>
            <a:r>
              <a:rPr lang="en-US" altLang="en-US" sz="2000">
                <a:solidFill>
                  <a:srgbClr val="0000FF"/>
                </a:solidFill>
              </a:rPr>
              <a:t>+ </a:t>
            </a:r>
            <a:r>
              <a:rPr lang="en-US" altLang="en-US" sz="2000" b="1">
                <a:solidFill>
                  <a:srgbClr val="0000FF"/>
                </a:solidFill>
              </a:rPr>
              <a:t>ADJ</a:t>
            </a:r>
            <a:r>
              <a:rPr lang="en-US" altLang="en-US" sz="2000">
                <a:solidFill>
                  <a:srgbClr val="0000FF"/>
                </a:solidFill>
              </a:rPr>
              <a:t>(comparative)</a:t>
            </a:r>
            <a:r>
              <a:rPr lang="en-US" altLang="en-US" sz="2800" b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581400" y="556260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+  </a:t>
            </a:r>
            <a:r>
              <a:rPr lang="en-US" altLang="en-US" sz="2400" b="1">
                <a:solidFill>
                  <a:srgbClr val="0000FF"/>
                </a:solidFill>
              </a:rPr>
              <a:t>getting/ becoming</a:t>
            </a:r>
            <a:r>
              <a:rPr lang="en-US" altLang="en-US" sz="2000"/>
              <a:t> 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1600200" y="5562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+</a:t>
            </a:r>
            <a:r>
              <a:rPr lang="en-US" altLang="en-US" sz="2400">
                <a:solidFill>
                  <a:srgbClr val="0000FF"/>
                </a:solidFill>
              </a:rPr>
              <a:t>  </a:t>
            </a:r>
            <a:r>
              <a:rPr lang="en-US" altLang="en-US" sz="2400" b="1">
                <a:solidFill>
                  <a:srgbClr val="0000FF"/>
                </a:solidFill>
              </a:rPr>
              <a:t>is/ am/ are</a:t>
            </a:r>
            <a:endParaRPr lang="en-US" altLang="en-US" sz="2400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219200" y="55006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  <p:bldP spid="31755" grpId="0"/>
      <p:bldP spid="31757" grpId="0"/>
      <p:bldP spid="31758" grpId="0"/>
      <p:bldP spid="31763" grpId="0" animBg="1"/>
      <p:bldP spid="31764" grpId="0"/>
      <p:bldP spid="31765" grpId="0"/>
      <p:bldP spid="31766" grpId="0"/>
      <p:bldP spid="317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2667000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26670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3400" y="6096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81000" y="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333399"/>
                </a:solidFill>
              </a:rPr>
              <a:t>2.Talk about the changes of the town.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 a.Example: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981200" y="212725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The town is becoming busier.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1981200" y="4572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The town is getting more beautiful.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0" y="8382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en-US" sz="2000" b="1">
                <a:solidFill>
                  <a:srgbClr val="0000FF"/>
                </a:solidFill>
              </a:rPr>
              <a:t>* say the changes of the town , we use the present progressive tense with . " become / get + adj ( comparative)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auto">
          <a:xfrm>
            <a:off x="457200" y="5562600"/>
            <a:ext cx="914400" cy="914400"/>
          </a:xfrm>
          <a:prstGeom prst="irregularSeal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0" y="1295400"/>
            <a:ext cx="9045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* Form:   </a:t>
            </a:r>
            <a:r>
              <a:rPr lang="en-US" altLang="en-US" b="1">
                <a:solidFill>
                  <a:srgbClr val="0000FF"/>
                </a:solidFill>
              </a:rPr>
              <a:t>{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</a:rPr>
              <a:t> S     +      is/ am/ are  +   getting/ becoming + ADJ(comparative)</a:t>
            </a:r>
            <a:r>
              <a:rPr lang="en-US" altLang="en-US" b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152400" y="17526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b. Practice speaking about the changes of the town with the word prompts.</a:t>
            </a:r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381000" y="6629400"/>
            <a:ext cx="10668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609600" y="1295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59" name="Rectangle 18"/>
          <p:cNvSpPr>
            <a:spLocks noChangeArrowheads="1"/>
          </p:cNvSpPr>
          <p:nvPr/>
        </p:nvSpPr>
        <p:spPr bwMode="auto">
          <a:xfrm>
            <a:off x="381000" y="33528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60" name="Rectangle 19"/>
          <p:cNvSpPr>
            <a:spLocks noChangeArrowheads="1"/>
          </p:cNvSpPr>
          <p:nvPr/>
        </p:nvSpPr>
        <p:spPr bwMode="auto">
          <a:xfrm>
            <a:off x="533400" y="2133600"/>
            <a:ext cx="8077200" cy="403225"/>
          </a:xfrm>
          <a:prstGeom prst="rect">
            <a:avLst/>
          </a:prstGeom>
          <a:noFill/>
          <a:ln w="6350" algn="ctr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Busy     tall      beautiful      modern      noisy    dirty      expensive</a:t>
            </a:r>
            <a:r>
              <a:rPr lang="en-US" altLang="en-US" sz="2000"/>
              <a:t>     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04800" y="32607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- Vehicles are getting more modern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04800" y="3625850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- The houses are becoming taller and more modern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04800" y="40227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- Urban views are becoming more beautiful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04800" y="44037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- The traffice is getting busier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04800" y="5562600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- The air is becoming dirtier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990600" y="27273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u="sng"/>
              <a:t>+ Possiple answer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04800" y="51657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- The roads are becoming wider and more beautiful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304800" y="4768850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- The price is getting more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/>
      <p:bldP spid="23573" grpId="0"/>
      <p:bldP spid="23574" grpId="0"/>
      <p:bldP spid="23575" grpId="0"/>
      <p:bldP spid="23576" grpId="0"/>
      <p:bldP spid="23577" grpId="0"/>
      <p:bldP spid="23578" grpId="0"/>
      <p:bldP spid="23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533400" y="6096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6200" y="131127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 a.Example: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981200" y="12954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The town is becoming busier.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981200" y="153987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The town is getting more beautiful.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381000" y="1920875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en-US" sz="1800" b="1">
                <a:solidFill>
                  <a:srgbClr val="0000FF"/>
                </a:solidFill>
              </a:rPr>
              <a:t>* say the changes of the town , we use the present progressive tense with . " become / get + adj ( comparative)</a:t>
            </a:r>
            <a:r>
              <a:rPr lang="en-US" altLang="en-US" sz="1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327025" y="2544763"/>
            <a:ext cx="904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* Form:   {  S     +      is/ am/ are  +   getting/ becoming + ADJ(comparative)}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152400" y="28194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b. Practice speaking about the changes of the town with the word prompts.</a:t>
            </a:r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381000" y="6629400"/>
            <a:ext cx="10668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609600" y="1295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0" y="762000"/>
            <a:ext cx="8456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1. Look at the pictures ,find the differences between the two pictures</a:t>
            </a: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381000" y="34290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Vehicles are getting more modern</a:t>
            </a:r>
          </a:p>
        </p:txBody>
      </p:sp>
      <p:sp>
        <p:nvSpPr>
          <p:cNvPr id="7181" name="Text Box 18"/>
          <p:cNvSpPr txBox="1">
            <a:spLocks noChangeArrowheads="1"/>
          </p:cNvSpPr>
          <p:nvPr/>
        </p:nvSpPr>
        <p:spPr bwMode="auto">
          <a:xfrm>
            <a:off x="304800" y="36576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The houses are becoming taller and more modern</a:t>
            </a: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04800" y="41148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The traffice is getting busier</a:t>
            </a: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04800" y="48006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The air is becoming dirtier</a:t>
            </a: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990600" y="31242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u="sng"/>
              <a:t>+ Possiple answer</a:t>
            </a:r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>
            <a:off x="304800" y="45720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The roads are becoming wider and more beautiful</a:t>
            </a:r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304800" y="43434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The price is getting more expensive</a:t>
            </a:r>
          </a:p>
        </p:txBody>
      </p:sp>
      <p:sp>
        <p:nvSpPr>
          <p:cNvPr id="7187" name="Rectangle 27"/>
          <p:cNvSpPr>
            <a:spLocks noChangeArrowheads="1"/>
          </p:cNvSpPr>
          <p:nvPr/>
        </p:nvSpPr>
        <p:spPr bwMode="auto">
          <a:xfrm>
            <a:off x="1990725" y="76200"/>
            <a:ext cx="516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FF3300"/>
                </a:solidFill>
              </a:rPr>
              <a:t>Unit 8:</a:t>
            </a:r>
            <a:r>
              <a:rPr lang="en-US" altLang="en-US" sz="2000" b="1">
                <a:solidFill>
                  <a:srgbClr val="FF3300"/>
                </a:solidFill>
              </a:rPr>
              <a:t>      COUNTRY LIFE AND CITY LIFE</a:t>
            </a:r>
          </a:p>
        </p:txBody>
      </p:sp>
      <p:sp>
        <p:nvSpPr>
          <p:cNvPr id="7188" name="Rectangle 28"/>
          <p:cNvSpPr>
            <a:spLocks noChangeArrowheads="1"/>
          </p:cNvSpPr>
          <p:nvPr/>
        </p:nvSpPr>
        <p:spPr bwMode="auto">
          <a:xfrm>
            <a:off x="1981200" y="381000"/>
            <a:ext cx="40973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003300"/>
                </a:solidFill>
              </a:rPr>
              <a:t>Period 49:</a:t>
            </a:r>
            <a:r>
              <a:rPr lang="en-US" altLang="en-US" sz="2000" b="1">
                <a:solidFill>
                  <a:srgbClr val="003300"/>
                </a:solidFill>
              </a:rPr>
              <a:t>         Language focus </a:t>
            </a:r>
          </a:p>
        </p:txBody>
      </p:sp>
      <p:sp>
        <p:nvSpPr>
          <p:cNvPr id="7189" name="Rectangle 30"/>
          <p:cNvSpPr>
            <a:spLocks noChangeArrowheads="1"/>
          </p:cNvSpPr>
          <p:nvPr/>
        </p:nvSpPr>
        <p:spPr bwMode="auto">
          <a:xfrm>
            <a:off x="0" y="1050925"/>
            <a:ext cx="4779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2. Talk about the changes of the town.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5013325"/>
            <a:ext cx="767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3. Talk about changes in your hometown (work in groups of 6)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5410200"/>
            <a:ext cx="420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4. Do language focus 3 ( page 78)</a:t>
            </a: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152400" y="5791200"/>
            <a:ext cx="828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Complete the sentenecs. Use the verbs and adjectives in the boxes</a:t>
            </a:r>
          </a:p>
        </p:txBody>
      </p:sp>
      <p:sp>
        <p:nvSpPr>
          <p:cNvPr id="7193" name="Rectangle 34"/>
          <p:cNvSpPr>
            <a:spLocks noChangeArrowheads="1"/>
          </p:cNvSpPr>
          <p:nvPr/>
        </p:nvSpPr>
        <p:spPr bwMode="auto">
          <a:xfrm>
            <a:off x="304800" y="3886200"/>
            <a:ext cx="454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Urban views are becoming more beautiful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1" grpId="0"/>
      <p:bldP spid="256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03238" y="381000"/>
            <a:ext cx="849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+ Complete the sentenecs. Use the verbs and adjectives in the boxes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828800" y="1600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get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1676400" y="19812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become</a:t>
            </a:r>
          </a:p>
        </p:txBody>
      </p:sp>
      <p:sp>
        <p:nvSpPr>
          <p:cNvPr id="8197" name="Oval 10"/>
          <p:cNvSpPr>
            <a:spLocks noChangeArrowheads="1"/>
          </p:cNvSpPr>
          <p:nvPr/>
        </p:nvSpPr>
        <p:spPr bwMode="auto">
          <a:xfrm>
            <a:off x="2209800" y="1447800"/>
            <a:ext cx="2514600" cy="1752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3521075" y="2743200"/>
            <a:ext cx="379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more expensive</a:t>
            </a:r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2743200" y="1524000"/>
            <a:ext cx="1524000" cy="1676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3048000" y="2057400"/>
            <a:ext cx="1371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get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become</a:t>
            </a:r>
          </a:p>
        </p:txBody>
      </p:sp>
      <p:sp>
        <p:nvSpPr>
          <p:cNvPr id="8201" name="Rectangle 18"/>
          <p:cNvSpPr>
            <a:spLocks noChangeArrowheads="1"/>
          </p:cNvSpPr>
          <p:nvPr/>
        </p:nvSpPr>
        <p:spPr bwMode="auto">
          <a:xfrm>
            <a:off x="4648200" y="990600"/>
            <a:ext cx="1524000" cy="3048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4876800" y="1143000"/>
            <a:ext cx="10668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Better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Clean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Cold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Dark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Tall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weak</a:t>
            </a:r>
          </a:p>
        </p:txBody>
      </p:sp>
      <p:sp>
        <p:nvSpPr>
          <p:cNvPr id="8203" name="Rectangle 20"/>
          <p:cNvSpPr>
            <a:spLocks noChangeArrowheads="1"/>
          </p:cNvSpPr>
          <p:nvPr/>
        </p:nvSpPr>
        <p:spPr bwMode="auto">
          <a:xfrm>
            <a:off x="200025" y="4648200"/>
            <a:ext cx="741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b. The old men ………………………………………………………..</a:t>
            </a:r>
          </a:p>
        </p:txBody>
      </p:sp>
      <p:sp>
        <p:nvSpPr>
          <p:cNvPr id="8204" name="Rectangle 21"/>
          <p:cNvSpPr>
            <a:spLocks noChangeArrowheads="1"/>
          </p:cNvSpPr>
          <p:nvPr/>
        </p:nvSpPr>
        <p:spPr bwMode="auto">
          <a:xfrm>
            <a:off x="219075" y="5013325"/>
            <a:ext cx="744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c. We should go home. It …………………………………………….</a:t>
            </a:r>
          </a:p>
        </p:txBody>
      </p:sp>
      <p:sp>
        <p:nvSpPr>
          <p:cNvPr id="8205" name="Rectangle 22"/>
          <p:cNvSpPr>
            <a:spLocks noChangeArrowheads="1"/>
          </p:cNvSpPr>
          <p:nvPr/>
        </p:nvSpPr>
        <p:spPr bwMode="auto">
          <a:xfrm>
            <a:off x="161925" y="5394325"/>
            <a:ext cx="753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d. The weather …………………………………………………………</a:t>
            </a:r>
          </a:p>
        </p:txBody>
      </p:sp>
      <p:sp>
        <p:nvSpPr>
          <p:cNvPr id="8206" name="Rectangle 23"/>
          <p:cNvSpPr>
            <a:spLocks noChangeArrowheads="1"/>
          </p:cNvSpPr>
          <p:nvPr/>
        </p:nvSpPr>
        <p:spPr bwMode="auto">
          <a:xfrm>
            <a:off x="152400" y="5791200"/>
            <a:ext cx="7475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e. The students ………………………………………………………..</a:t>
            </a:r>
          </a:p>
        </p:txBody>
      </p:sp>
      <p:sp>
        <p:nvSpPr>
          <p:cNvPr id="8207" name="Rectangle 24"/>
          <p:cNvSpPr>
            <a:spLocks noChangeArrowheads="1"/>
          </p:cNvSpPr>
          <p:nvPr/>
        </p:nvSpPr>
        <p:spPr bwMode="auto">
          <a:xfrm>
            <a:off x="198438" y="6172200"/>
            <a:ext cx="825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f.  The school yard  ……………………………………………………………</a:t>
            </a:r>
          </a:p>
        </p:txBody>
      </p:sp>
      <p:sp>
        <p:nvSpPr>
          <p:cNvPr id="8208" name="Rectangle 25"/>
          <p:cNvSpPr>
            <a:spLocks noChangeArrowheads="1"/>
          </p:cNvSpPr>
          <p:nvPr/>
        </p:nvSpPr>
        <p:spPr bwMode="auto">
          <a:xfrm>
            <a:off x="166688" y="4267200"/>
            <a:ext cx="7453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a. The boys …………………………………………………...............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1752600" y="4251325"/>
            <a:ext cx="324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are getting/ becoming taller</a:t>
            </a: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2514600" y="6156325"/>
            <a:ext cx="334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is getting/ becoming cleaner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2144713" y="5775325"/>
            <a:ext cx="3341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are getting/ becoming better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2054225" y="5394325"/>
            <a:ext cx="320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is getting/ becoming colder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3246438" y="5013325"/>
            <a:ext cx="3230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is getting/ becoming darker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2232025" y="4632325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is getting/ becoming weaker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" grpId="0"/>
      <p:bldP spid="26652" grpId="0"/>
      <p:bldP spid="26653" grpId="0"/>
      <p:bldP spid="26655" grpId="0"/>
      <p:bldP spid="266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33400" y="6096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0" y="8223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a. EX:  The town is becoming busier.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en-US" sz="1800" b="1">
                <a:solidFill>
                  <a:srgbClr val="0000FF"/>
                </a:solidFill>
              </a:rPr>
              <a:t>* say the changes of the town , we use the present progressive tense with . " become / get + adj ( comparative)</a:t>
            </a:r>
            <a:r>
              <a:rPr lang="en-US" altLang="en-US" sz="1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74625" y="1812925"/>
            <a:ext cx="904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* Form:   {  S     +      is/ am/ are  +   getting/ becoming + ADJ(comparative)}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57200" y="20574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b. Practice speaking about the changes of the town with the word prompts.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381000" y="6629400"/>
            <a:ext cx="10668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609600" y="1295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81000" y="33528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304800" y="25908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Vehicles are getting more modern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304800" y="30480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The houses are becoming taller and more modern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304800" y="28194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Urban views are becoming more beautiful</a:t>
            </a: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304800" y="32766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The traffice is getting busier</a:t>
            </a:r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304800" y="39624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The air is becoming dirtier</a:t>
            </a:r>
          </a:p>
        </p:txBody>
      </p:sp>
      <p:sp>
        <p:nvSpPr>
          <p:cNvPr id="9231" name="Text Box 17"/>
          <p:cNvSpPr txBox="1">
            <a:spLocks noChangeArrowheads="1"/>
          </p:cNvSpPr>
          <p:nvPr/>
        </p:nvSpPr>
        <p:spPr bwMode="auto">
          <a:xfrm>
            <a:off x="990600" y="2346325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u="sng"/>
              <a:t>+ Possiple answer</a:t>
            </a:r>
          </a:p>
        </p:txBody>
      </p:sp>
      <p:sp>
        <p:nvSpPr>
          <p:cNvPr id="9232" name="Text Box 18"/>
          <p:cNvSpPr txBox="1">
            <a:spLocks noChangeArrowheads="1"/>
          </p:cNvSpPr>
          <p:nvPr/>
        </p:nvSpPr>
        <p:spPr bwMode="auto">
          <a:xfrm>
            <a:off x="304800" y="37338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The roads are becoming wider and more beautiful</a:t>
            </a:r>
          </a:p>
        </p:txBody>
      </p:sp>
      <p:sp>
        <p:nvSpPr>
          <p:cNvPr id="9233" name="Rectangle 20"/>
          <p:cNvSpPr>
            <a:spLocks noChangeArrowheads="1"/>
          </p:cNvSpPr>
          <p:nvPr/>
        </p:nvSpPr>
        <p:spPr bwMode="auto">
          <a:xfrm>
            <a:off x="1990725" y="0"/>
            <a:ext cx="516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FF3300"/>
                </a:solidFill>
              </a:rPr>
              <a:t>Unit 8:</a:t>
            </a:r>
            <a:r>
              <a:rPr lang="en-US" altLang="en-US" sz="2000" b="1">
                <a:solidFill>
                  <a:srgbClr val="FF3300"/>
                </a:solidFill>
              </a:rPr>
              <a:t>      COUNTRY LIFE AND CITY LIFE</a:t>
            </a:r>
          </a:p>
        </p:txBody>
      </p:sp>
      <p:sp>
        <p:nvSpPr>
          <p:cNvPr id="9234" name="Rectangle 21"/>
          <p:cNvSpPr>
            <a:spLocks noChangeArrowheads="1"/>
          </p:cNvSpPr>
          <p:nvPr/>
        </p:nvSpPr>
        <p:spPr bwMode="auto">
          <a:xfrm>
            <a:off x="1981200" y="304800"/>
            <a:ext cx="40973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003300"/>
                </a:solidFill>
              </a:rPr>
              <a:t>Period 49:</a:t>
            </a:r>
            <a:r>
              <a:rPr lang="en-US" altLang="en-US" sz="2000" b="1">
                <a:solidFill>
                  <a:srgbClr val="003300"/>
                </a:solidFill>
              </a:rPr>
              <a:t>         Language focus </a:t>
            </a:r>
          </a:p>
        </p:txBody>
      </p:sp>
      <p:sp>
        <p:nvSpPr>
          <p:cNvPr id="9235" name="Rectangle 22"/>
          <p:cNvSpPr>
            <a:spLocks noChangeArrowheads="1"/>
          </p:cNvSpPr>
          <p:nvPr/>
        </p:nvSpPr>
        <p:spPr bwMode="auto">
          <a:xfrm>
            <a:off x="0" y="609600"/>
            <a:ext cx="596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3300"/>
                </a:solidFill>
              </a:rPr>
              <a:t>1. Look at the pictures ,find the different of 2 pictures</a:t>
            </a:r>
          </a:p>
        </p:txBody>
      </p:sp>
      <p:sp>
        <p:nvSpPr>
          <p:cNvPr id="9236" name="Rectangle 23"/>
          <p:cNvSpPr>
            <a:spLocks noChangeArrowheads="1"/>
          </p:cNvSpPr>
          <p:nvPr/>
        </p:nvSpPr>
        <p:spPr bwMode="auto">
          <a:xfrm>
            <a:off x="0" y="838200"/>
            <a:ext cx="432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3300"/>
                </a:solidFill>
              </a:rPr>
              <a:t>2. Talk about the changes of the town.</a:t>
            </a:r>
          </a:p>
        </p:txBody>
      </p:sp>
      <p:sp>
        <p:nvSpPr>
          <p:cNvPr id="9237" name="Rectangle 24"/>
          <p:cNvSpPr>
            <a:spLocks noChangeArrowheads="1"/>
          </p:cNvSpPr>
          <p:nvPr/>
        </p:nvSpPr>
        <p:spPr bwMode="auto">
          <a:xfrm>
            <a:off x="0" y="4267200"/>
            <a:ext cx="692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3300"/>
                </a:solidFill>
              </a:rPr>
              <a:t>3. Talk about changes in your hometown (work in groups of 6)</a:t>
            </a:r>
          </a:p>
        </p:txBody>
      </p:sp>
      <p:sp>
        <p:nvSpPr>
          <p:cNvPr id="9238" name="Rectangle 26"/>
          <p:cNvSpPr>
            <a:spLocks noChangeArrowheads="1"/>
          </p:cNvSpPr>
          <p:nvPr/>
        </p:nvSpPr>
        <p:spPr bwMode="auto">
          <a:xfrm>
            <a:off x="0" y="4572000"/>
            <a:ext cx="772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3300"/>
                </a:solidFill>
              </a:rPr>
              <a:t>4. Complete the sentenecs. Use the verbs and adjectives in the boxes</a:t>
            </a:r>
          </a:p>
        </p:txBody>
      </p:sp>
      <p:sp>
        <p:nvSpPr>
          <p:cNvPr id="9239" name="Rectangle 27"/>
          <p:cNvSpPr>
            <a:spLocks noChangeArrowheads="1"/>
          </p:cNvSpPr>
          <p:nvPr/>
        </p:nvSpPr>
        <p:spPr bwMode="auto">
          <a:xfrm>
            <a:off x="152400" y="480060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- The boys are getting taller</a:t>
            </a:r>
          </a:p>
        </p:txBody>
      </p:sp>
      <p:sp>
        <p:nvSpPr>
          <p:cNvPr id="9240" name="Rectangle 28"/>
          <p:cNvSpPr>
            <a:spLocks noChangeArrowheads="1"/>
          </p:cNvSpPr>
          <p:nvPr/>
        </p:nvSpPr>
        <p:spPr bwMode="auto">
          <a:xfrm>
            <a:off x="196850" y="5105400"/>
            <a:ext cx="396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- The old man is becoming weaker </a:t>
            </a:r>
          </a:p>
        </p:txBody>
      </p:sp>
      <p:sp>
        <p:nvSpPr>
          <p:cNvPr id="9241" name="Rectangle 29"/>
          <p:cNvSpPr>
            <a:spLocks noChangeArrowheads="1"/>
          </p:cNvSpPr>
          <p:nvPr/>
        </p:nvSpPr>
        <p:spPr bwMode="auto">
          <a:xfrm>
            <a:off x="196850" y="5410200"/>
            <a:ext cx="492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- We should go home.It is becoming darker </a:t>
            </a:r>
          </a:p>
        </p:txBody>
      </p:sp>
      <p:sp>
        <p:nvSpPr>
          <p:cNvPr id="9242" name="Rectangle 30"/>
          <p:cNvSpPr>
            <a:spLocks noChangeArrowheads="1"/>
          </p:cNvSpPr>
          <p:nvPr/>
        </p:nvSpPr>
        <p:spPr bwMode="auto">
          <a:xfrm>
            <a:off x="196850" y="5729288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- The weather is becoming colder </a:t>
            </a:r>
          </a:p>
        </p:txBody>
      </p:sp>
      <p:sp>
        <p:nvSpPr>
          <p:cNvPr id="9243" name="Rectangle 31"/>
          <p:cNvSpPr>
            <a:spLocks noChangeArrowheads="1"/>
          </p:cNvSpPr>
          <p:nvPr/>
        </p:nvSpPr>
        <p:spPr bwMode="auto">
          <a:xfrm>
            <a:off x="196850" y="6019800"/>
            <a:ext cx="374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- The students are getting better </a:t>
            </a:r>
          </a:p>
        </p:txBody>
      </p:sp>
      <p:sp>
        <p:nvSpPr>
          <p:cNvPr id="9244" name="Rectangle 32"/>
          <p:cNvSpPr>
            <a:spLocks noChangeArrowheads="1"/>
          </p:cNvSpPr>
          <p:nvPr/>
        </p:nvSpPr>
        <p:spPr bwMode="auto">
          <a:xfrm>
            <a:off x="196850" y="6338888"/>
            <a:ext cx="414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- The  school yard is getting cleaner 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5181600" y="5029200"/>
            <a:ext cx="429895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chemeClr val="tx2"/>
                </a:solidFill>
              </a:rPr>
              <a:t>+</a:t>
            </a:r>
            <a:r>
              <a:rPr lang="en-US" altLang="en-US" sz="1800" b="1" u="sng">
                <a:solidFill>
                  <a:schemeClr val="tx2"/>
                </a:solidFill>
              </a:rPr>
              <a:t>  At home: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- Practice speaking</a:t>
            </a:r>
            <a:r>
              <a:rPr lang="nl-NL" altLang="en-US" sz="1800" b="1">
                <a:solidFill>
                  <a:srgbClr val="FF0000"/>
                </a:solidFill>
              </a:rPr>
              <a:t> about changes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en-US" sz="1800" b="1">
                <a:solidFill>
                  <a:srgbClr val="FF0000"/>
                </a:solidFill>
              </a:rPr>
              <a:t>in your hometown</a:t>
            </a:r>
            <a:r>
              <a:rPr lang="en-US" altLang="en-US" sz="1800">
                <a:solidFill>
                  <a:srgbClr val="FF0000"/>
                </a:solidFill>
              </a:rPr>
              <a:t>. </a:t>
            </a:r>
            <a:r>
              <a:rPr lang="en-US" altLang="en-US" sz="1800" b="1">
                <a:solidFill>
                  <a:srgbClr val="FF0000"/>
                </a:solidFill>
              </a:rPr>
              <a:t>Then write it up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- Prepare for: language focus 4,5</a:t>
            </a:r>
          </a:p>
        </p:txBody>
      </p:sp>
      <p:sp>
        <p:nvSpPr>
          <p:cNvPr id="9246" name="Rectangle 34"/>
          <p:cNvSpPr>
            <a:spLocks noChangeArrowheads="1"/>
          </p:cNvSpPr>
          <p:nvPr/>
        </p:nvSpPr>
        <p:spPr bwMode="auto">
          <a:xfrm>
            <a:off x="304800" y="3519488"/>
            <a:ext cx="454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- Urban views are becoming more beautiful</a:t>
            </a:r>
          </a:p>
        </p:txBody>
      </p:sp>
      <p:sp>
        <p:nvSpPr>
          <p:cNvPr id="27683" name="WordArt 35"/>
          <p:cNvSpPr>
            <a:spLocks noChangeArrowheads="1" noChangeShapeType="1" noTextEdit="1"/>
          </p:cNvSpPr>
          <p:nvPr/>
        </p:nvSpPr>
        <p:spPr bwMode="auto">
          <a:xfrm>
            <a:off x="838200" y="1524000"/>
            <a:ext cx="7467600" cy="2743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 panose="020B0806030902050204" pitchFamily="34" charset="0"/>
              </a:rPr>
              <a:t>*Thank you. Good bye*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8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876</Words>
  <Application>Microsoft Office PowerPoint</Application>
  <PresentationFormat>On-screen Show (4:3)</PresentationFormat>
  <Paragraphs>123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cp:lastPrinted>1601-01-01T00:00:00Z</cp:lastPrinted>
  <dcterms:created xsi:type="dcterms:W3CDTF">1601-01-01T00:00:00Z</dcterms:created>
  <dcterms:modified xsi:type="dcterms:W3CDTF">2022-08-02T04:09:39Z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