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6"/>
  </p:handoutMasterIdLst>
  <p:sldIdLst>
    <p:sldId id="256" r:id="rId2"/>
    <p:sldId id="257" r:id="rId3"/>
    <p:sldId id="259" r:id="rId4"/>
    <p:sldId id="260" r:id="rId5"/>
    <p:sldId id="261" r:id="rId6"/>
    <p:sldId id="263" r:id="rId7"/>
    <p:sldId id="272" r:id="rId8"/>
    <p:sldId id="264" r:id="rId9"/>
    <p:sldId id="266" r:id="rId10"/>
    <p:sldId id="265" r:id="rId11"/>
    <p:sldId id="267" r:id="rId12"/>
    <p:sldId id="268" r:id="rId13"/>
    <p:sldId id="273" r:id="rId14"/>
    <p:sldId id="271" r:id="rId15"/>
  </p:sldIdLst>
  <p:sldSz cx="9144000" cy="6858000" type="screen4x3"/>
  <p:notesSz cx="6858000" cy="9144000"/>
  <p:custDataLst>
    <p:tags r:id="rId17"/>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17DF"/>
    <a:srgbClr val="0871B8"/>
    <a:srgbClr val="990033"/>
    <a:srgbClr val="FF0000"/>
    <a:srgbClr val="4DA9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524" y="96"/>
      </p:cViewPr>
      <p:guideLst>
        <p:guide orient="horz" pos="2160"/>
        <p:guide pos="2880"/>
      </p:guideLst>
    </p:cSldViewPr>
  </p:slideViewPr>
  <p:notesTextViewPr>
    <p:cViewPr>
      <p:scale>
        <a:sx n="100" d="100"/>
        <a:sy n="100" d="100"/>
      </p:scale>
      <p:origin x="0" y="0"/>
    </p:cViewPr>
  </p:notesTextViewPr>
  <p:notesViewPr>
    <p:cSldViewPr>
      <p:cViewPr varScale="1">
        <p:scale>
          <a:sx n="59" d="100"/>
          <a:sy n="59" d="100"/>
        </p:scale>
        <p:origin x="-279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endParaRPr lang="en-US" altLang="en-US"/>
          </a:p>
        </p:txBody>
      </p:sp>
      <p:sp>
        <p:nvSpPr>
          <p:cNvPr id="3072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fld id="{5C8C3977-2A65-401B-9897-77583C49A217}" type="datetimeFigureOut">
              <a:rPr lang="en-US" altLang="en-US"/>
              <a:pPr/>
              <a:t>20/09/2022</a:t>
            </a:fld>
            <a:endParaRPr lang="en-US" altLang="en-US"/>
          </a:p>
        </p:txBody>
      </p:sp>
      <p:sp>
        <p:nvSpPr>
          <p:cNvPr id="3072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ltLang="en-US"/>
          </a:p>
        </p:txBody>
      </p:sp>
      <p:sp>
        <p:nvSpPr>
          <p:cNvPr id="3072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fld id="{E8BE4517-43F3-4C1B-8403-DA2B90E1DB5D}"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CE2F3A4C-A98F-4BDE-891E-286A3C7975AC}" type="datetimeFigureOut">
              <a:rPr lang="en-US"/>
              <a:pPr>
                <a:defRPr/>
              </a:pPr>
              <a:t>20/09/2022</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solidFill>
                  <a:srgbClr val="D1EAEE"/>
                </a:solidFill>
              </a:defRPr>
            </a:lvl1pPr>
          </a:lstStyle>
          <a:p>
            <a:fld id="{A47B3D90-C883-4168-B8D1-A267B4187796}" type="slidenum">
              <a:rPr lang="en-US" altLang="en-US"/>
              <a:pPr/>
              <a:t>‹#›</a:t>
            </a:fld>
            <a:endParaRPr lang="en-US" altLang="en-US"/>
          </a:p>
        </p:txBody>
      </p:sp>
    </p:spTree>
    <p:extLst>
      <p:ext uri="{BB962C8B-B14F-4D97-AF65-F5344CB8AC3E}">
        <p14:creationId xmlns:p14="http://schemas.microsoft.com/office/powerpoint/2010/main" val="298305663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6FE4BF7D-FCCB-4017-ACD2-EFD050A04831}" type="datetimeFigureOut">
              <a:rPr lang="en-US"/>
              <a:pPr>
                <a:defRPr/>
              </a:pPr>
              <a:t>20/09/2022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C8C9CA1F-B3E0-49F1-B82A-E06A7DB94A4C}" type="slidenum">
              <a:rPr lang="en-US" altLang="en-US"/>
              <a:pPr/>
              <a:t>‹#›</a:t>
            </a:fld>
            <a:endParaRPr lang="en-US" altLang="en-US"/>
          </a:p>
        </p:txBody>
      </p:sp>
    </p:spTree>
    <p:extLst>
      <p:ext uri="{BB962C8B-B14F-4D97-AF65-F5344CB8AC3E}">
        <p14:creationId xmlns:p14="http://schemas.microsoft.com/office/powerpoint/2010/main" val="2014558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112C6CC9-76AC-4B47-818F-DFABC8FB62EB}" type="datetimeFigureOut">
              <a:rPr lang="en-US"/>
              <a:pPr>
                <a:defRPr/>
              </a:pPr>
              <a:t>20/09/2022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61129395-E0FC-49DC-8800-0BECC2338140}" type="slidenum">
              <a:rPr lang="en-US" altLang="en-US"/>
              <a:pPr/>
              <a:t>‹#›</a:t>
            </a:fld>
            <a:endParaRPr lang="en-US" altLang="en-US"/>
          </a:p>
        </p:txBody>
      </p:sp>
    </p:spTree>
    <p:extLst>
      <p:ext uri="{BB962C8B-B14F-4D97-AF65-F5344CB8AC3E}">
        <p14:creationId xmlns:p14="http://schemas.microsoft.com/office/powerpoint/2010/main" val="1428076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11467AF1-60A3-4A23-99E5-96BD2AD8DDC2}" type="datetimeFigureOut">
              <a:rPr lang="en-US"/>
              <a:pPr>
                <a:defRPr/>
              </a:pPr>
              <a:t>20/09/2022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9C350A23-8A35-471D-B582-BD490896A51E}" type="slidenum">
              <a:rPr lang="en-US" altLang="en-US"/>
              <a:pPr/>
              <a:t>‹#›</a:t>
            </a:fld>
            <a:endParaRPr lang="en-US" altLang="en-US"/>
          </a:p>
        </p:txBody>
      </p:sp>
    </p:spTree>
    <p:extLst>
      <p:ext uri="{BB962C8B-B14F-4D97-AF65-F5344CB8AC3E}">
        <p14:creationId xmlns:p14="http://schemas.microsoft.com/office/powerpoint/2010/main" val="992250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DF1466E-0EBA-4FD8-9187-2CC1F9ABFBCB}" type="datetimeFigureOut">
              <a:rPr lang="en-US"/>
              <a:pPr>
                <a:defRPr/>
              </a:pPr>
              <a:t>20/09/2022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D1EAEE"/>
                </a:solidFill>
              </a:defRPr>
            </a:lvl1pPr>
          </a:lstStyle>
          <a:p>
            <a:fld id="{F5FF61FF-4709-4CFF-957F-524FAE4C6F95}" type="slidenum">
              <a:rPr lang="en-US" altLang="en-US"/>
              <a:pPr/>
              <a:t>‹#›</a:t>
            </a:fld>
            <a:endParaRPr lang="en-US" altLang="en-US"/>
          </a:p>
        </p:txBody>
      </p:sp>
    </p:spTree>
    <p:extLst>
      <p:ext uri="{BB962C8B-B14F-4D97-AF65-F5344CB8AC3E}">
        <p14:creationId xmlns:p14="http://schemas.microsoft.com/office/powerpoint/2010/main" val="41436952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9FEA100A-C9A3-4A07-8487-F98D53331164}" type="datetimeFigureOut">
              <a:rPr lang="en-US"/>
              <a:pPr>
                <a:defRPr/>
              </a:pPr>
              <a:t>20/09/2022</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fld id="{B352E9CE-7EBC-49C6-8396-7D0844086404}" type="slidenum">
              <a:rPr lang="en-US" altLang="en-US"/>
              <a:pPr/>
              <a:t>‹#›</a:t>
            </a:fld>
            <a:endParaRPr lang="en-US" altLang="en-US"/>
          </a:p>
        </p:txBody>
      </p:sp>
    </p:spTree>
    <p:extLst>
      <p:ext uri="{BB962C8B-B14F-4D97-AF65-F5344CB8AC3E}">
        <p14:creationId xmlns:p14="http://schemas.microsoft.com/office/powerpoint/2010/main" val="3792145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611BCC9D-CB18-444F-91AB-78D2082DADEA}" type="datetimeFigureOut">
              <a:rPr lang="en-US"/>
              <a:pPr>
                <a:defRPr/>
              </a:pPr>
              <a:t>20/09/2022</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fld id="{BBC3E215-05C7-456A-A8CB-8CA086CC78EB}" type="slidenum">
              <a:rPr lang="en-US" altLang="en-US"/>
              <a:pPr/>
              <a:t>‹#›</a:t>
            </a:fld>
            <a:endParaRPr lang="en-US" altLang="en-US"/>
          </a:p>
        </p:txBody>
      </p:sp>
    </p:spTree>
    <p:extLst>
      <p:ext uri="{BB962C8B-B14F-4D97-AF65-F5344CB8AC3E}">
        <p14:creationId xmlns:p14="http://schemas.microsoft.com/office/powerpoint/2010/main" val="3648352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848B52A1-F01E-48CC-BAD4-B5EF2AFD4A84}" type="datetimeFigureOut">
              <a:rPr lang="en-US"/>
              <a:pPr>
                <a:defRPr/>
              </a:pPr>
              <a:t>20/09/2022</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fld id="{392EC8F8-6605-4AE1-A79D-530A71C87F73}" type="slidenum">
              <a:rPr lang="en-US" altLang="en-US"/>
              <a:pPr/>
              <a:t>‹#›</a:t>
            </a:fld>
            <a:endParaRPr lang="en-US" altLang="en-US"/>
          </a:p>
        </p:txBody>
      </p:sp>
    </p:spTree>
    <p:extLst>
      <p:ext uri="{BB962C8B-B14F-4D97-AF65-F5344CB8AC3E}">
        <p14:creationId xmlns:p14="http://schemas.microsoft.com/office/powerpoint/2010/main" val="1644845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3B1EF91E-B92D-4578-AAB6-E41A3B9CA233}" type="datetimeFigureOut">
              <a:rPr lang="en-US"/>
              <a:pPr>
                <a:defRPr/>
              </a:pPr>
              <a:t>20/09/2022</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fld id="{ED9DB0F0-454E-4D21-B490-D85F4EC9DB00}" type="slidenum">
              <a:rPr lang="en-US" altLang="en-US"/>
              <a:pPr/>
              <a:t>‹#›</a:t>
            </a:fld>
            <a:endParaRPr lang="en-US" altLang="en-US"/>
          </a:p>
        </p:txBody>
      </p:sp>
    </p:spTree>
    <p:extLst>
      <p:ext uri="{BB962C8B-B14F-4D97-AF65-F5344CB8AC3E}">
        <p14:creationId xmlns:p14="http://schemas.microsoft.com/office/powerpoint/2010/main" val="2634005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F9496C09-B545-478C-9D75-0E2A26AD5FB2}" type="datetimeFigureOut">
              <a:rPr lang="en-US"/>
              <a:pPr>
                <a:defRPr/>
              </a:pPr>
              <a:t>20/09/2022</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fld id="{BA0E1B4E-BDFC-4B89-91D5-C4F222DCE381}" type="slidenum">
              <a:rPr lang="en-US" altLang="en-US"/>
              <a:pPr/>
              <a:t>‹#›</a:t>
            </a:fld>
            <a:endParaRPr lang="en-US" altLang="en-US"/>
          </a:p>
        </p:txBody>
      </p:sp>
    </p:spTree>
    <p:extLst>
      <p:ext uri="{BB962C8B-B14F-4D97-AF65-F5344CB8AC3E}">
        <p14:creationId xmlns:p14="http://schemas.microsoft.com/office/powerpoint/2010/main" val="1776580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D397ACBE-400B-4682-828C-537E0F2976F1}" type="datetimeFigureOut">
              <a:rPr lang="en-US"/>
              <a:pPr>
                <a:defRPr/>
              </a:pPr>
              <a:t>20/09/2022</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fld id="{2EB19ED9-CE91-48D7-B351-7AD16C836DA7}" type="slidenum">
              <a:rPr lang="en-US" altLang="en-US"/>
              <a:pPr/>
              <a:t>‹#›</a:t>
            </a:fld>
            <a:endParaRPr lang="en-US" altLang="en-US"/>
          </a:p>
        </p:txBody>
      </p:sp>
    </p:spTree>
    <p:extLst>
      <p:ext uri="{BB962C8B-B14F-4D97-AF65-F5344CB8AC3E}">
        <p14:creationId xmlns:p14="http://schemas.microsoft.com/office/powerpoint/2010/main" val="3119913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9B6C6A4C-89AE-469F-A645-CEE3F3C6DC0C}" type="datetimeFigureOut">
              <a:rPr lang="en-US"/>
              <a:pPr>
                <a:defRPr/>
              </a:pPr>
              <a:t>20/09/2022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latin typeface="Constantia" panose="02030602050306030303" pitchFamily="18" charset="0"/>
              </a:defRPr>
            </a:lvl1pPr>
          </a:lstStyle>
          <a:p>
            <a:fld id="{223A7A05-3951-4842-AB08-D4C1497D7A8C}" type="slidenum">
              <a:rPr lang="en-US" altLang="en-US"/>
              <a:pPr/>
              <a:t>‹#›</a:t>
            </a:fld>
            <a:endParaRPr lang="en-US" alt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725" r:id="rId1"/>
    <p:sldLayoutId id="2147483717" r:id="rId2"/>
    <p:sldLayoutId id="2147483726" r:id="rId3"/>
    <p:sldLayoutId id="2147483718" r:id="rId4"/>
    <p:sldLayoutId id="2147483719" r:id="rId5"/>
    <p:sldLayoutId id="2147483720" r:id="rId6"/>
    <p:sldLayoutId id="2147483721" r:id="rId7"/>
    <p:sldLayoutId id="2147483722" r:id="rId8"/>
    <p:sldLayoutId id="2147483727" r:id="rId9"/>
    <p:sldLayoutId id="2147483723" r:id="rId10"/>
    <p:sldLayoutId id="2147483724"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http://dinhvuhungqn.violet.vn/uploads/resources/blog/948/internet_500.jpg" TargetMode="External"/><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9" name="Rectangle 9"/>
          <p:cNvSpPr>
            <a:spLocks noChangeArrowheads="1"/>
          </p:cNvSpPr>
          <p:nvPr/>
        </p:nvSpPr>
        <p:spPr bwMode="auto">
          <a:xfrm>
            <a:off x="0" y="0"/>
            <a:ext cx="9144000" cy="11430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5126" name="Picture 6" descr="http://dinhvuhungqn.violet.vn/uploads/resources/blog/948/internet_500.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1676400"/>
            <a:ext cx="9144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WordArt 7"/>
          <p:cNvSpPr>
            <a:spLocks noChangeArrowheads="1" noChangeShapeType="1" noTextEdit="1"/>
          </p:cNvSpPr>
          <p:nvPr/>
        </p:nvSpPr>
        <p:spPr bwMode="auto">
          <a:xfrm>
            <a:off x="1752600" y="233362"/>
            <a:ext cx="7200900" cy="676275"/>
          </a:xfrm>
          <a:prstGeom prst="rect">
            <a:avLst/>
          </a:prstGeom>
        </p:spPr>
        <p:txBody>
          <a:bodyPr wrap="none" fromWordArt="1">
            <a:prstTxWarp prst="textPlain">
              <a:avLst>
                <a:gd name="adj" fmla="val 50000"/>
              </a:avLst>
            </a:prstTxWarp>
          </a:bodyPr>
          <a:lstStyle/>
          <a:p>
            <a:pPr algn="ctr"/>
            <a:r>
              <a:rPr lang="en-US" sz="3600" b="1" kern="10">
                <a:ln w="9525">
                  <a:solidFill>
                    <a:srgbClr val="FF6600"/>
                  </a:solidFill>
                  <a:prstDash val="dash"/>
                  <a:round/>
                  <a:headEnd/>
                  <a:tailEnd/>
                </a:ln>
                <a:solidFill>
                  <a:srgbClr val="3366FF">
                    <a:alpha val="98000"/>
                  </a:srgbClr>
                </a:solidFill>
                <a:effectLst>
                  <a:outerShdw sy="50000" rotWithShape="0">
                    <a:srgbClr val="B2B2B2">
                      <a:alpha val="50000"/>
                    </a:srgbClr>
                  </a:outerShdw>
                </a:effectLst>
                <a:latin typeface="Times New Roman" panose="02020603050405020304" pitchFamily="18" charset="0"/>
                <a:cs typeface="Times New Roman" panose="02020603050405020304" pitchFamily="18" charset="0"/>
              </a:rPr>
              <a:t>Mô Hình Mạng Thông Tin Toàn Cầu</a:t>
            </a:r>
          </a:p>
        </p:txBody>
      </p:sp>
    </p:spTree>
  </p:cSld>
  <p:clrMapOvr>
    <a:masterClrMapping/>
  </p:clrMapOvr>
  <p:transition spd="slow">
    <p:comb/>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457200" y="9144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i="1">
                <a:solidFill>
                  <a:srgbClr val="2517DF"/>
                </a:solidFill>
                <a:latin typeface="Times New Roman" panose="02020603050405020304" pitchFamily="18" charset="0"/>
                <a:cs typeface="Times New Roman" panose="02020603050405020304" pitchFamily="18" charset="0"/>
              </a:rPr>
              <a:t>a) </a:t>
            </a:r>
            <a:r>
              <a:rPr lang="en-US" altLang="en-US" sz="2400" b="1" i="1" u="sng">
                <a:solidFill>
                  <a:srgbClr val="2517DF"/>
                </a:solidFill>
                <a:latin typeface="Times New Roman" panose="02020603050405020304" pitchFamily="18" charset="0"/>
                <a:cs typeface="Times New Roman" panose="02020603050405020304" pitchFamily="18" charset="0"/>
              </a:rPr>
              <a:t>Đào tạo qua mạng:</a:t>
            </a:r>
          </a:p>
        </p:txBody>
      </p:sp>
      <p:sp>
        <p:nvSpPr>
          <p:cNvPr id="14343" name="AutoShape 7"/>
          <p:cNvSpPr>
            <a:spLocks noChangeArrowheads="1"/>
          </p:cNvSpPr>
          <p:nvPr/>
        </p:nvSpPr>
        <p:spPr bwMode="auto">
          <a:xfrm>
            <a:off x="0" y="0"/>
            <a:ext cx="9144000" cy="457200"/>
          </a:xfrm>
          <a:prstGeom prst="flowChartProcess">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4" name="Title 1"/>
          <p:cNvSpPr>
            <a:spLocks/>
          </p:cNvSpPr>
          <p:nvPr/>
        </p:nvSpPr>
        <p:spPr bwMode="auto">
          <a:xfrm>
            <a:off x="1600200" y="57150"/>
            <a:ext cx="5943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sz="5000">
                <a:solidFill>
                  <a:schemeClr val="tx2"/>
                </a:solidFill>
                <a:latin typeface="Calibri" panose="020F0502020204030204" pitchFamily="34" charset="0"/>
              </a:defRPr>
            </a:lvl1pPr>
            <a:lvl2pPr eaLnBrk="0" hangingPunct="0">
              <a:defRPr sz="5000">
                <a:solidFill>
                  <a:schemeClr val="tx2"/>
                </a:solidFill>
                <a:latin typeface="Calibri" panose="020F0502020204030204" pitchFamily="34" charset="0"/>
              </a:defRPr>
            </a:lvl2pPr>
            <a:lvl3pPr eaLnBrk="0" hangingPunct="0">
              <a:defRPr sz="5000">
                <a:solidFill>
                  <a:schemeClr val="tx2"/>
                </a:solidFill>
                <a:latin typeface="Calibri" panose="020F0502020204030204" pitchFamily="34" charset="0"/>
              </a:defRPr>
            </a:lvl3pPr>
            <a:lvl4pPr eaLnBrk="0" hangingPunct="0">
              <a:defRPr sz="5000">
                <a:solidFill>
                  <a:schemeClr val="tx2"/>
                </a:solidFill>
                <a:latin typeface="Calibri" panose="020F0502020204030204" pitchFamily="34" charset="0"/>
              </a:defRPr>
            </a:lvl4pPr>
            <a:lvl5pPr eaLnBrk="0" hangingPunct="0">
              <a:defRPr sz="5000">
                <a:solidFill>
                  <a:schemeClr val="tx2"/>
                </a:solidFill>
                <a:latin typeface="Calibri" panose="020F0502020204030204" pitchFamily="34" charset="0"/>
              </a:defRPr>
            </a:lvl5pPr>
            <a:lvl6pPr marL="457200" eaLnBrk="0" fontAlgn="base" hangingPunct="0">
              <a:spcBef>
                <a:spcPct val="0"/>
              </a:spcBef>
              <a:spcAft>
                <a:spcPct val="0"/>
              </a:spcAft>
              <a:defRPr sz="5000">
                <a:solidFill>
                  <a:schemeClr val="tx2"/>
                </a:solidFill>
                <a:latin typeface="Calibri" panose="020F0502020204030204" pitchFamily="34" charset="0"/>
              </a:defRPr>
            </a:lvl6pPr>
            <a:lvl7pPr marL="914400" eaLnBrk="0" fontAlgn="base" hangingPunct="0">
              <a:spcBef>
                <a:spcPct val="0"/>
              </a:spcBef>
              <a:spcAft>
                <a:spcPct val="0"/>
              </a:spcAft>
              <a:defRPr sz="5000">
                <a:solidFill>
                  <a:schemeClr val="tx2"/>
                </a:solidFill>
                <a:latin typeface="Calibri" panose="020F0502020204030204" pitchFamily="34" charset="0"/>
              </a:defRPr>
            </a:lvl7pPr>
            <a:lvl8pPr marL="1371600" eaLnBrk="0" fontAlgn="base" hangingPunct="0">
              <a:spcBef>
                <a:spcPct val="0"/>
              </a:spcBef>
              <a:spcAft>
                <a:spcPct val="0"/>
              </a:spcAft>
              <a:defRPr sz="5000">
                <a:solidFill>
                  <a:schemeClr val="tx2"/>
                </a:solidFill>
                <a:latin typeface="Calibri" panose="020F0502020204030204" pitchFamily="34" charset="0"/>
              </a:defRPr>
            </a:lvl8pPr>
            <a:lvl9pPr marL="1828800" eaLnBrk="0" fontAlgn="base" hangingPunct="0">
              <a:spcBef>
                <a:spcPct val="0"/>
              </a:spcBef>
              <a:spcAft>
                <a:spcPct val="0"/>
              </a:spcAft>
              <a:defRPr sz="5000">
                <a:solidFill>
                  <a:schemeClr val="tx2"/>
                </a:solidFill>
                <a:latin typeface="Calibri" panose="020F0502020204030204" pitchFamily="34" charset="0"/>
              </a:defRPr>
            </a:lvl9pPr>
          </a:lstStyle>
          <a:p>
            <a:pPr eaLnBrk="1" hangingPunct="1"/>
            <a:r>
              <a:rPr lang="en-US" altLang="en-US" sz="2000" b="1">
                <a:solidFill>
                  <a:schemeClr val="bg2"/>
                </a:solidFill>
                <a:latin typeface="Times New Roman" panose="02020603050405020304" pitchFamily="18" charset="0"/>
                <a:cs typeface="Times New Roman" panose="02020603050405020304" pitchFamily="18" charset="0"/>
              </a:rPr>
              <a:t>BÀI 2: MẠNG THÔNG TIN TOÀN CẦU INTERNET</a:t>
            </a:r>
          </a:p>
        </p:txBody>
      </p:sp>
      <p:sp>
        <p:nvSpPr>
          <p:cNvPr id="3" name="Content Placeholder 2"/>
          <p:cNvSpPr>
            <a:spLocks/>
          </p:cNvSpPr>
          <p:nvPr/>
        </p:nvSpPr>
        <p:spPr bwMode="auto">
          <a:xfrm>
            <a:off x="152400" y="457200"/>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buFont typeface="Wingdings 2" panose="05020102010507070707" pitchFamily="18" charset="2"/>
              <a:buNone/>
            </a:pPr>
            <a:r>
              <a:rPr lang="en-US" altLang="en-US" b="1">
                <a:solidFill>
                  <a:srgbClr val="FF0000"/>
                </a:solidFill>
                <a:latin typeface="Times New Roman" panose="02020603050405020304" pitchFamily="18" charset="0"/>
                <a:cs typeface="Times New Roman" panose="02020603050405020304" pitchFamily="18" charset="0"/>
              </a:rPr>
              <a:t>III. </a:t>
            </a:r>
            <a:r>
              <a:rPr lang="en-US" altLang="en-US" b="1" u="sng">
                <a:solidFill>
                  <a:srgbClr val="FF0000"/>
                </a:solidFill>
                <a:latin typeface="Times New Roman" panose="02020603050405020304" pitchFamily="18" charset="0"/>
                <a:cs typeface="Times New Roman" panose="02020603050405020304" pitchFamily="18" charset="0"/>
              </a:rPr>
              <a:t>Một vài ứng dụng khác trên Internet:</a:t>
            </a:r>
          </a:p>
        </p:txBody>
      </p:sp>
      <p:sp>
        <p:nvSpPr>
          <p:cNvPr id="14346" name="Rectangle 10"/>
          <p:cNvSpPr>
            <a:spLocks noChangeArrowheads="1"/>
          </p:cNvSpPr>
          <p:nvPr/>
        </p:nvSpPr>
        <p:spPr bwMode="auto">
          <a:xfrm>
            <a:off x="152400" y="1447800"/>
            <a:ext cx="8763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fr-FR" altLang="en-US" sz="2400" b="1">
                <a:solidFill>
                  <a:srgbClr val="0871B8"/>
                </a:solidFill>
              </a:rPr>
              <a:t>Người học có thể truy cập Internet để nghe các bài giảng, trao đổi hoặc nhận các chỉ dẫn trực tiếp từ giáo viên, nhận các tài liệu hoặc bài tập và nộp kết quả qua mạng mà không cần tới lớp.</a:t>
            </a:r>
            <a:endParaRPr lang="en-US" altLang="en-US" sz="2400" b="1">
              <a:solidFill>
                <a:srgbClr val="0871B8"/>
              </a:solidFill>
            </a:endParaRPr>
          </a:p>
        </p:txBody>
      </p:sp>
      <p:pic>
        <p:nvPicPr>
          <p:cNvPr id="1434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971800"/>
            <a:ext cx="5257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8" name="Text Box 12"/>
          <p:cNvSpPr txBox="1">
            <a:spLocks noChangeArrowheads="1"/>
          </p:cNvSpPr>
          <p:nvPr/>
        </p:nvSpPr>
        <p:spPr bwMode="auto">
          <a:xfrm>
            <a:off x="1828800" y="6400800"/>
            <a:ext cx="541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i="1">
                <a:solidFill>
                  <a:srgbClr val="990033"/>
                </a:solidFill>
              </a:rPr>
              <a:t>Minh họa học tiếng Anh trực tuyến trên Internet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4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34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3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346" grpId="0"/>
      <p:bldP spid="1434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457200" y="914400"/>
            <a:ext cx="327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en-US" sz="2400" b="1" i="1">
                <a:solidFill>
                  <a:srgbClr val="2517DF"/>
                </a:solidFill>
                <a:latin typeface="Times New Roman" panose="02020603050405020304" pitchFamily="18" charset="0"/>
                <a:cs typeface="Times New Roman" panose="02020603050405020304" pitchFamily="18" charset="0"/>
              </a:rPr>
              <a:t>b) </a:t>
            </a:r>
            <a:r>
              <a:rPr lang="fr-FR" altLang="en-US" sz="2400" b="1" i="1" u="sng">
                <a:solidFill>
                  <a:srgbClr val="2517DF"/>
                </a:solidFill>
                <a:latin typeface="Times New Roman" panose="02020603050405020304" pitchFamily="18" charset="0"/>
                <a:cs typeface="Times New Roman" panose="02020603050405020304" pitchFamily="18" charset="0"/>
              </a:rPr>
              <a:t>Thương mại điện tử:</a:t>
            </a:r>
            <a:endParaRPr lang="en-US" altLang="en-US" sz="2400" b="1" i="1" u="sng">
              <a:solidFill>
                <a:srgbClr val="2517DF"/>
              </a:solidFill>
              <a:latin typeface="Times New Roman" panose="02020603050405020304" pitchFamily="18" charset="0"/>
              <a:cs typeface="Times New Roman" panose="02020603050405020304" pitchFamily="18" charset="0"/>
            </a:endParaRPr>
          </a:p>
        </p:txBody>
      </p:sp>
      <p:sp>
        <p:nvSpPr>
          <p:cNvPr id="15367" name="AutoShape 7"/>
          <p:cNvSpPr>
            <a:spLocks noChangeArrowheads="1"/>
          </p:cNvSpPr>
          <p:nvPr/>
        </p:nvSpPr>
        <p:spPr bwMode="auto">
          <a:xfrm>
            <a:off x="0" y="0"/>
            <a:ext cx="9144000" cy="457200"/>
          </a:xfrm>
          <a:prstGeom prst="flowChartProcess">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8" name="Title 1"/>
          <p:cNvSpPr>
            <a:spLocks/>
          </p:cNvSpPr>
          <p:nvPr/>
        </p:nvSpPr>
        <p:spPr bwMode="auto">
          <a:xfrm>
            <a:off x="1600200" y="57150"/>
            <a:ext cx="5943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sz="5000">
                <a:solidFill>
                  <a:schemeClr val="tx2"/>
                </a:solidFill>
                <a:latin typeface="Calibri" panose="020F0502020204030204" pitchFamily="34" charset="0"/>
              </a:defRPr>
            </a:lvl1pPr>
            <a:lvl2pPr eaLnBrk="0" hangingPunct="0">
              <a:defRPr sz="5000">
                <a:solidFill>
                  <a:schemeClr val="tx2"/>
                </a:solidFill>
                <a:latin typeface="Calibri" panose="020F0502020204030204" pitchFamily="34" charset="0"/>
              </a:defRPr>
            </a:lvl2pPr>
            <a:lvl3pPr eaLnBrk="0" hangingPunct="0">
              <a:defRPr sz="5000">
                <a:solidFill>
                  <a:schemeClr val="tx2"/>
                </a:solidFill>
                <a:latin typeface="Calibri" panose="020F0502020204030204" pitchFamily="34" charset="0"/>
              </a:defRPr>
            </a:lvl3pPr>
            <a:lvl4pPr eaLnBrk="0" hangingPunct="0">
              <a:defRPr sz="5000">
                <a:solidFill>
                  <a:schemeClr val="tx2"/>
                </a:solidFill>
                <a:latin typeface="Calibri" panose="020F0502020204030204" pitchFamily="34" charset="0"/>
              </a:defRPr>
            </a:lvl4pPr>
            <a:lvl5pPr eaLnBrk="0" hangingPunct="0">
              <a:defRPr sz="5000">
                <a:solidFill>
                  <a:schemeClr val="tx2"/>
                </a:solidFill>
                <a:latin typeface="Calibri" panose="020F0502020204030204" pitchFamily="34" charset="0"/>
              </a:defRPr>
            </a:lvl5pPr>
            <a:lvl6pPr marL="457200" eaLnBrk="0" fontAlgn="base" hangingPunct="0">
              <a:spcBef>
                <a:spcPct val="0"/>
              </a:spcBef>
              <a:spcAft>
                <a:spcPct val="0"/>
              </a:spcAft>
              <a:defRPr sz="5000">
                <a:solidFill>
                  <a:schemeClr val="tx2"/>
                </a:solidFill>
                <a:latin typeface="Calibri" panose="020F0502020204030204" pitchFamily="34" charset="0"/>
              </a:defRPr>
            </a:lvl6pPr>
            <a:lvl7pPr marL="914400" eaLnBrk="0" fontAlgn="base" hangingPunct="0">
              <a:spcBef>
                <a:spcPct val="0"/>
              </a:spcBef>
              <a:spcAft>
                <a:spcPct val="0"/>
              </a:spcAft>
              <a:defRPr sz="5000">
                <a:solidFill>
                  <a:schemeClr val="tx2"/>
                </a:solidFill>
                <a:latin typeface="Calibri" panose="020F0502020204030204" pitchFamily="34" charset="0"/>
              </a:defRPr>
            </a:lvl7pPr>
            <a:lvl8pPr marL="1371600" eaLnBrk="0" fontAlgn="base" hangingPunct="0">
              <a:spcBef>
                <a:spcPct val="0"/>
              </a:spcBef>
              <a:spcAft>
                <a:spcPct val="0"/>
              </a:spcAft>
              <a:defRPr sz="5000">
                <a:solidFill>
                  <a:schemeClr val="tx2"/>
                </a:solidFill>
                <a:latin typeface="Calibri" panose="020F0502020204030204" pitchFamily="34" charset="0"/>
              </a:defRPr>
            </a:lvl8pPr>
            <a:lvl9pPr marL="1828800" eaLnBrk="0" fontAlgn="base" hangingPunct="0">
              <a:spcBef>
                <a:spcPct val="0"/>
              </a:spcBef>
              <a:spcAft>
                <a:spcPct val="0"/>
              </a:spcAft>
              <a:defRPr sz="5000">
                <a:solidFill>
                  <a:schemeClr val="tx2"/>
                </a:solidFill>
                <a:latin typeface="Calibri" panose="020F0502020204030204" pitchFamily="34" charset="0"/>
              </a:defRPr>
            </a:lvl9pPr>
          </a:lstStyle>
          <a:p>
            <a:pPr eaLnBrk="1" hangingPunct="1"/>
            <a:r>
              <a:rPr lang="en-US" altLang="en-US" sz="2000" b="1">
                <a:solidFill>
                  <a:schemeClr val="bg2"/>
                </a:solidFill>
                <a:latin typeface="Times New Roman" panose="02020603050405020304" pitchFamily="18" charset="0"/>
                <a:cs typeface="Times New Roman" panose="02020603050405020304" pitchFamily="18" charset="0"/>
              </a:rPr>
              <a:t>BÀI 2: MẠNG THÔNG TIN TOÀN CẦU INTERNET</a:t>
            </a:r>
          </a:p>
        </p:txBody>
      </p:sp>
      <p:sp>
        <p:nvSpPr>
          <p:cNvPr id="3" name="Content Placeholder 2"/>
          <p:cNvSpPr>
            <a:spLocks/>
          </p:cNvSpPr>
          <p:nvPr/>
        </p:nvSpPr>
        <p:spPr bwMode="auto">
          <a:xfrm>
            <a:off x="152400" y="457200"/>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buFont typeface="Wingdings 2" panose="05020102010507070707" pitchFamily="18" charset="2"/>
              <a:buNone/>
            </a:pPr>
            <a:r>
              <a:rPr lang="en-US" altLang="en-US" b="1">
                <a:solidFill>
                  <a:srgbClr val="FF0000"/>
                </a:solidFill>
                <a:latin typeface="Times New Roman" panose="02020603050405020304" pitchFamily="18" charset="0"/>
                <a:cs typeface="Times New Roman" panose="02020603050405020304" pitchFamily="18" charset="0"/>
              </a:rPr>
              <a:t>III. </a:t>
            </a:r>
            <a:r>
              <a:rPr lang="en-US" altLang="en-US" b="1" u="sng">
                <a:solidFill>
                  <a:srgbClr val="FF0000"/>
                </a:solidFill>
                <a:latin typeface="Times New Roman" panose="02020603050405020304" pitchFamily="18" charset="0"/>
                <a:cs typeface="Times New Roman" panose="02020603050405020304" pitchFamily="18" charset="0"/>
              </a:rPr>
              <a:t>Một vài ứng dụng khác trên Internet:</a:t>
            </a:r>
          </a:p>
        </p:txBody>
      </p:sp>
      <p:sp>
        <p:nvSpPr>
          <p:cNvPr id="15370" name="Rectangle 10"/>
          <p:cNvSpPr>
            <a:spLocks noChangeArrowheads="1"/>
          </p:cNvSpPr>
          <p:nvPr/>
        </p:nvSpPr>
        <p:spPr bwMode="auto">
          <a:xfrm>
            <a:off x="76200" y="1295400"/>
            <a:ext cx="89916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fr-FR" altLang="en-US" sz="2400" b="1">
                <a:solidFill>
                  <a:srgbClr val="0871B8"/>
                </a:solidFill>
              </a:rPr>
              <a:t>- Các doanh nghiệp, cá nhân có thể đưa nội dung văn bản, hình ảnh giới thiệu, đoạn video quảng cáo, sản phẩm của mình lên các trang web.</a:t>
            </a:r>
            <a:endParaRPr lang="en-US" altLang="en-US" sz="2400" b="1">
              <a:solidFill>
                <a:srgbClr val="0871B8"/>
              </a:solidFill>
            </a:endParaRPr>
          </a:p>
          <a:p>
            <a:pPr algn="just"/>
            <a:r>
              <a:rPr lang="fr-FR" altLang="en-US" sz="2400" b="1">
                <a:solidFill>
                  <a:srgbClr val="0871B8"/>
                </a:solidFill>
              </a:rPr>
              <a:t>- Khả năng thanh toán, chuyển khoản qua mạng cho phép người mua hàng trả tiền thông qua mạng.</a:t>
            </a:r>
            <a:endParaRPr lang="en-US" altLang="en-US" sz="2400" b="1">
              <a:solidFill>
                <a:srgbClr val="0871B8"/>
              </a:solidFill>
            </a:endParaRPr>
          </a:p>
          <a:p>
            <a:pPr algn="just"/>
            <a:r>
              <a:rPr lang="en-US" altLang="en-US" sz="2400" b="1">
                <a:solidFill>
                  <a:srgbClr val="0871B8"/>
                </a:solidFill>
              </a:rPr>
              <a:t>- Tham gia các diễn đàn, mạng xã hội, trò chuyện trực tuyến, chơi trò chơi.</a:t>
            </a:r>
          </a:p>
        </p:txBody>
      </p:sp>
      <p:pic>
        <p:nvPicPr>
          <p:cNvPr id="15371"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581400"/>
            <a:ext cx="4800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2" name="Text Box 12"/>
          <p:cNvSpPr txBox="1">
            <a:spLocks noChangeArrowheads="1"/>
          </p:cNvSpPr>
          <p:nvPr/>
        </p:nvSpPr>
        <p:spPr bwMode="auto">
          <a:xfrm>
            <a:off x="7315200" y="4191000"/>
            <a:ext cx="18288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i="1">
                <a:solidFill>
                  <a:srgbClr val="990033"/>
                </a:solidFill>
              </a:rPr>
              <a:t>Trang Web bán hàng điện tử (eBay)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7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37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3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370" grpId="0"/>
      <p:bldP spid="1537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AutoShape 6"/>
          <p:cNvSpPr>
            <a:spLocks noChangeArrowheads="1"/>
          </p:cNvSpPr>
          <p:nvPr/>
        </p:nvSpPr>
        <p:spPr bwMode="auto">
          <a:xfrm>
            <a:off x="0" y="0"/>
            <a:ext cx="9144000" cy="457200"/>
          </a:xfrm>
          <a:prstGeom prst="flowChartProcess">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1" name="Title 1"/>
          <p:cNvSpPr>
            <a:spLocks/>
          </p:cNvSpPr>
          <p:nvPr/>
        </p:nvSpPr>
        <p:spPr bwMode="auto">
          <a:xfrm>
            <a:off x="1600200" y="57150"/>
            <a:ext cx="5943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sz="5000">
                <a:solidFill>
                  <a:schemeClr val="tx2"/>
                </a:solidFill>
                <a:latin typeface="Calibri" panose="020F0502020204030204" pitchFamily="34" charset="0"/>
              </a:defRPr>
            </a:lvl1pPr>
            <a:lvl2pPr eaLnBrk="0" hangingPunct="0">
              <a:defRPr sz="5000">
                <a:solidFill>
                  <a:schemeClr val="tx2"/>
                </a:solidFill>
                <a:latin typeface="Calibri" panose="020F0502020204030204" pitchFamily="34" charset="0"/>
              </a:defRPr>
            </a:lvl2pPr>
            <a:lvl3pPr eaLnBrk="0" hangingPunct="0">
              <a:defRPr sz="5000">
                <a:solidFill>
                  <a:schemeClr val="tx2"/>
                </a:solidFill>
                <a:latin typeface="Calibri" panose="020F0502020204030204" pitchFamily="34" charset="0"/>
              </a:defRPr>
            </a:lvl3pPr>
            <a:lvl4pPr eaLnBrk="0" hangingPunct="0">
              <a:defRPr sz="5000">
                <a:solidFill>
                  <a:schemeClr val="tx2"/>
                </a:solidFill>
                <a:latin typeface="Calibri" panose="020F0502020204030204" pitchFamily="34" charset="0"/>
              </a:defRPr>
            </a:lvl4pPr>
            <a:lvl5pPr eaLnBrk="0" hangingPunct="0">
              <a:defRPr sz="5000">
                <a:solidFill>
                  <a:schemeClr val="tx2"/>
                </a:solidFill>
                <a:latin typeface="Calibri" panose="020F0502020204030204" pitchFamily="34" charset="0"/>
              </a:defRPr>
            </a:lvl5pPr>
            <a:lvl6pPr marL="457200" eaLnBrk="0" fontAlgn="base" hangingPunct="0">
              <a:spcBef>
                <a:spcPct val="0"/>
              </a:spcBef>
              <a:spcAft>
                <a:spcPct val="0"/>
              </a:spcAft>
              <a:defRPr sz="5000">
                <a:solidFill>
                  <a:schemeClr val="tx2"/>
                </a:solidFill>
                <a:latin typeface="Calibri" panose="020F0502020204030204" pitchFamily="34" charset="0"/>
              </a:defRPr>
            </a:lvl6pPr>
            <a:lvl7pPr marL="914400" eaLnBrk="0" fontAlgn="base" hangingPunct="0">
              <a:spcBef>
                <a:spcPct val="0"/>
              </a:spcBef>
              <a:spcAft>
                <a:spcPct val="0"/>
              </a:spcAft>
              <a:defRPr sz="5000">
                <a:solidFill>
                  <a:schemeClr val="tx2"/>
                </a:solidFill>
                <a:latin typeface="Calibri" panose="020F0502020204030204" pitchFamily="34" charset="0"/>
              </a:defRPr>
            </a:lvl7pPr>
            <a:lvl8pPr marL="1371600" eaLnBrk="0" fontAlgn="base" hangingPunct="0">
              <a:spcBef>
                <a:spcPct val="0"/>
              </a:spcBef>
              <a:spcAft>
                <a:spcPct val="0"/>
              </a:spcAft>
              <a:defRPr sz="5000">
                <a:solidFill>
                  <a:schemeClr val="tx2"/>
                </a:solidFill>
                <a:latin typeface="Calibri" panose="020F0502020204030204" pitchFamily="34" charset="0"/>
              </a:defRPr>
            </a:lvl8pPr>
            <a:lvl9pPr marL="1828800" eaLnBrk="0" fontAlgn="base" hangingPunct="0">
              <a:spcBef>
                <a:spcPct val="0"/>
              </a:spcBef>
              <a:spcAft>
                <a:spcPct val="0"/>
              </a:spcAft>
              <a:defRPr sz="5000">
                <a:solidFill>
                  <a:schemeClr val="tx2"/>
                </a:solidFill>
                <a:latin typeface="Calibri" panose="020F0502020204030204" pitchFamily="34" charset="0"/>
              </a:defRPr>
            </a:lvl9pPr>
          </a:lstStyle>
          <a:p>
            <a:pPr eaLnBrk="1" hangingPunct="1"/>
            <a:r>
              <a:rPr lang="en-US" altLang="en-US" sz="2000" b="1">
                <a:solidFill>
                  <a:schemeClr val="bg2"/>
                </a:solidFill>
                <a:latin typeface="Times New Roman" panose="02020603050405020304" pitchFamily="18" charset="0"/>
                <a:cs typeface="Times New Roman" panose="02020603050405020304" pitchFamily="18" charset="0"/>
              </a:rPr>
              <a:t>BÀI 2: MẠNG THÔNG TIN TOÀN CẦU INTERNET</a:t>
            </a:r>
          </a:p>
        </p:txBody>
      </p:sp>
      <p:sp>
        <p:nvSpPr>
          <p:cNvPr id="3" name="Content Placeholder 2"/>
          <p:cNvSpPr>
            <a:spLocks/>
          </p:cNvSpPr>
          <p:nvPr/>
        </p:nvSpPr>
        <p:spPr bwMode="auto">
          <a:xfrm>
            <a:off x="152400" y="457200"/>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buFont typeface="Wingdings 2" panose="05020102010507070707" pitchFamily="18" charset="2"/>
              <a:buNone/>
            </a:pPr>
            <a:r>
              <a:rPr lang="en-US" altLang="en-US" b="1">
                <a:solidFill>
                  <a:srgbClr val="FF0000"/>
                </a:solidFill>
                <a:latin typeface="Times New Roman" panose="02020603050405020304" pitchFamily="18" charset="0"/>
                <a:cs typeface="Times New Roman" panose="02020603050405020304" pitchFamily="18" charset="0"/>
              </a:rPr>
              <a:t>IV. </a:t>
            </a:r>
            <a:r>
              <a:rPr lang="en-US" altLang="en-US" b="1" u="sng">
                <a:solidFill>
                  <a:srgbClr val="FF0000"/>
                </a:solidFill>
                <a:latin typeface="Times New Roman" panose="02020603050405020304" pitchFamily="18" charset="0"/>
                <a:cs typeface="Times New Roman" panose="02020603050405020304" pitchFamily="18" charset="0"/>
              </a:rPr>
              <a:t>Làm thế nào để kết nối Internet:</a:t>
            </a:r>
          </a:p>
        </p:txBody>
      </p:sp>
      <p:sp>
        <p:nvSpPr>
          <p:cNvPr id="16393" name="Rectangle 9"/>
          <p:cNvSpPr>
            <a:spLocks noChangeArrowheads="1"/>
          </p:cNvSpPr>
          <p:nvPr/>
        </p:nvSpPr>
        <p:spPr bwMode="auto">
          <a:xfrm>
            <a:off x="304800" y="1066800"/>
            <a:ext cx="86868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sz="2400" b="1">
                <a:solidFill>
                  <a:srgbClr val="0871B8"/>
                </a:solidFill>
              </a:rPr>
              <a:t>- </a:t>
            </a:r>
            <a:r>
              <a:rPr lang="en-US" altLang="en-US" sz="2400" b="1" u="sng">
                <a:solidFill>
                  <a:srgbClr val="990033"/>
                </a:solidFill>
              </a:rPr>
              <a:t>Cần đăng kí</a:t>
            </a:r>
            <a:r>
              <a:rPr lang="en-US" altLang="en-US" sz="2400" b="1">
                <a:solidFill>
                  <a:srgbClr val="0871B8"/>
                </a:solidFill>
              </a:rPr>
              <a:t> với một nhà cung cấp dịch vụ Internet (ISP)</a:t>
            </a:r>
          </a:p>
          <a:p>
            <a:pPr algn="just"/>
            <a:r>
              <a:rPr lang="en-US" altLang="en-US" sz="2400" b="1">
                <a:solidFill>
                  <a:srgbClr val="0871B8"/>
                </a:solidFill>
              </a:rPr>
              <a:t>Vd:  - Bưu điện VNPT</a:t>
            </a:r>
          </a:p>
          <a:p>
            <a:pPr algn="just"/>
            <a:r>
              <a:rPr lang="en-US" altLang="en-US" sz="2400" b="1">
                <a:solidFill>
                  <a:srgbClr val="0871B8"/>
                </a:solidFill>
              </a:rPr>
              <a:t>        - Nhà cung cấp dịch vụ Viettel</a:t>
            </a:r>
          </a:p>
          <a:p>
            <a:pPr algn="just"/>
            <a:r>
              <a:rPr lang="en-US" altLang="en-US" sz="2400" b="1">
                <a:solidFill>
                  <a:srgbClr val="0871B8"/>
                </a:solidFill>
              </a:rPr>
              <a:t>        - Nhà cung cấp dịch vụ FPT</a:t>
            </a:r>
          </a:p>
          <a:p>
            <a:pPr algn="just"/>
            <a:r>
              <a:rPr lang="en-US" altLang="en-US" sz="2400" b="1">
                <a:solidFill>
                  <a:srgbClr val="0871B8"/>
                </a:solidFill>
              </a:rPr>
              <a:t>        - Nhà cung cấp dịch vụ truyền hình cáp SGN(sài gòn  	net)</a:t>
            </a:r>
          </a:p>
          <a:p>
            <a:pPr algn="just">
              <a:buFontTx/>
              <a:buChar char="-"/>
            </a:pPr>
            <a:r>
              <a:rPr lang="en-US" altLang="en-US" sz="2400" b="1">
                <a:solidFill>
                  <a:srgbClr val="0871B8"/>
                </a:solidFill>
              </a:rPr>
              <a:t> </a:t>
            </a:r>
            <a:r>
              <a:rPr lang="en-US" altLang="en-US" sz="2400" b="1" u="sng">
                <a:solidFill>
                  <a:srgbClr val="990033"/>
                </a:solidFill>
              </a:rPr>
              <a:t>Chuẩn bị</a:t>
            </a:r>
            <a:r>
              <a:rPr lang="en-US" altLang="en-US" sz="2400" b="1" u="sng">
                <a:solidFill>
                  <a:srgbClr val="0871B8"/>
                </a:solidFill>
              </a:rPr>
              <a:t> :</a:t>
            </a:r>
          </a:p>
          <a:p>
            <a:pPr lvl="1" algn="just"/>
            <a:r>
              <a:rPr lang="en-US" altLang="en-US" sz="2400" b="1">
                <a:solidFill>
                  <a:srgbClr val="0871B8"/>
                </a:solidFill>
              </a:rPr>
              <a:t>+ Modem, bộ chuyển, máy vi tính, cáp, vị trí lắp đặt,…</a:t>
            </a:r>
          </a:p>
          <a:p>
            <a:pPr algn="just">
              <a:buFontTx/>
              <a:buChar char="-"/>
            </a:pPr>
            <a:r>
              <a:rPr lang="en-US" altLang="en-US" sz="2400" b="1">
                <a:solidFill>
                  <a:srgbClr val="0871B8"/>
                </a:solidFill>
              </a:rPr>
              <a:t> </a:t>
            </a:r>
            <a:r>
              <a:rPr lang="en-US" altLang="en-US" sz="2400" b="1" u="sng">
                <a:solidFill>
                  <a:srgbClr val="990033"/>
                </a:solidFill>
              </a:rPr>
              <a:t>Đường trục Internet</a:t>
            </a:r>
            <a:r>
              <a:rPr lang="en-US" altLang="en-US" sz="2400" b="1" u="sng">
                <a:solidFill>
                  <a:srgbClr val="0871B8"/>
                </a:solidFill>
              </a:rPr>
              <a:t>:</a:t>
            </a:r>
            <a:r>
              <a:rPr lang="en-US" altLang="en-US" sz="2400" b="1">
                <a:solidFill>
                  <a:srgbClr val="0871B8"/>
                </a:solidFill>
              </a:rPr>
              <a:t> là các đường kết nối giữa hệ thống mạng của những nhà cung cấp dịch vụ Internet do các quốc gia trên thế giới cùng xây dựng.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9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9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39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9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39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639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393">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639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14400"/>
            <a:ext cx="77724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AutoShape 5"/>
          <p:cNvSpPr>
            <a:spLocks noChangeArrowheads="1"/>
          </p:cNvSpPr>
          <p:nvPr/>
        </p:nvSpPr>
        <p:spPr bwMode="auto">
          <a:xfrm>
            <a:off x="0" y="0"/>
            <a:ext cx="9144000" cy="457200"/>
          </a:xfrm>
          <a:prstGeom prst="flowChartProcess">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798" name="Title 1"/>
          <p:cNvSpPr>
            <a:spLocks/>
          </p:cNvSpPr>
          <p:nvPr/>
        </p:nvSpPr>
        <p:spPr bwMode="auto">
          <a:xfrm>
            <a:off x="1600200" y="57150"/>
            <a:ext cx="5943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sz="5000">
                <a:solidFill>
                  <a:schemeClr val="tx2"/>
                </a:solidFill>
                <a:latin typeface="Calibri" panose="020F0502020204030204" pitchFamily="34" charset="0"/>
              </a:defRPr>
            </a:lvl1pPr>
            <a:lvl2pPr eaLnBrk="0" hangingPunct="0">
              <a:defRPr sz="5000">
                <a:solidFill>
                  <a:schemeClr val="tx2"/>
                </a:solidFill>
                <a:latin typeface="Calibri" panose="020F0502020204030204" pitchFamily="34" charset="0"/>
              </a:defRPr>
            </a:lvl2pPr>
            <a:lvl3pPr eaLnBrk="0" hangingPunct="0">
              <a:defRPr sz="5000">
                <a:solidFill>
                  <a:schemeClr val="tx2"/>
                </a:solidFill>
                <a:latin typeface="Calibri" panose="020F0502020204030204" pitchFamily="34" charset="0"/>
              </a:defRPr>
            </a:lvl3pPr>
            <a:lvl4pPr eaLnBrk="0" hangingPunct="0">
              <a:defRPr sz="5000">
                <a:solidFill>
                  <a:schemeClr val="tx2"/>
                </a:solidFill>
                <a:latin typeface="Calibri" panose="020F0502020204030204" pitchFamily="34" charset="0"/>
              </a:defRPr>
            </a:lvl4pPr>
            <a:lvl5pPr eaLnBrk="0" hangingPunct="0">
              <a:defRPr sz="5000">
                <a:solidFill>
                  <a:schemeClr val="tx2"/>
                </a:solidFill>
                <a:latin typeface="Calibri" panose="020F0502020204030204" pitchFamily="34" charset="0"/>
              </a:defRPr>
            </a:lvl5pPr>
            <a:lvl6pPr marL="457200" eaLnBrk="0" fontAlgn="base" hangingPunct="0">
              <a:spcBef>
                <a:spcPct val="0"/>
              </a:spcBef>
              <a:spcAft>
                <a:spcPct val="0"/>
              </a:spcAft>
              <a:defRPr sz="5000">
                <a:solidFill>
                  <a:schemeClr val="tx2"/>
                </a:solidFill>
                <a:latin typeface="Calibri" panose="020F0502020204030204" pitchFamily="34" charset="0"/>
              </a:defRPr>
            </a:lvl6pPr>
            <a:lvl7pPr marL="914400" eaLnBrk="0" fontAlgn="base" hangingPunct="0">
              <a:spcBef>
                <a:spcPct val="0"/>
              </a:spcBef>
              <a:spcAft>
                <a:spcPct val="0"/>
              </a:spcAft>
              <a:defRPr sz="5000">
                <a:solidFill>
                  <a:schemeClr val="tx2"/>
                </a:solidFill>
                <a:latin typeface="Calibri" panose="020F0502020204030204" pitchFamily="34" charset="0"/>
              </a:defRPr>
            </a:lvl7pPr>
            <a:lvl8pPr marL="1371600" eaLnBrk="0" fontAlgn="base" hangingPunct="0">
              <a:spcBef>
                <a:spcPct val="0"/>
              </a:spcBef>
              <a:spcAft>
                <a:spcPct val="0"/>
              </a:spcAft>
              <a:defRPr sz="5000">
                <a:solidFill>
                  <a:schemeClr val="tx2"/>
                </a:solidFill>
                <a:latin typeface="Calibri" panose="020F0502020204030204" pitchFamily="34" charset="0"/>
              </a:defRPr>
            </a:lvl8pPr>
            <a:lvl9pPr marL="1828800" eaLnBrk="0" fontAlgn="base" hangingPunct="0">
              <a:spcBef>
                <a:spcPct val="0"/>
              </a:spcBef>
              <a:spcAft>
                <a:spcPct val="0"/>
              </a:spcAft>
              <a:defRPr sz="5000">
                <a:solidFill>
                  <a:schemeClr val="tx2"/>
                </a:solidFill>
                <a:latin typeface="Calibri" panose="020F0502020204030204" pitchFamily="34" charset="0"/>
              </a:defRPr>
            </a:lvl9pPr>
          </a:lstStyle>
          <a:p>
            <a:pPr eaLnBrk="1" hangingPunct="1"/>
            <a:r>
              <a:rPr lang="en-US" altLang="en-US" sz="2000" b="1">
                <a:solidFill>
                  <a:schemeClr val="bg2"/>
                </a:solidFill>
                <a:latin typeface="Times New Roman" panose="02020603050405020304" pitchFamily="18" charset="0"/>
                <a:cs typeface="Times New Roman" panose="02020603050405020304" pitchFamily="18" charset="0"/>
              </a:rPr>
              <a:t>BÀI 2: MẠNG THÔNG TIN TOÀN CẦU INTERNET</a:t>
            </a:r>
          </a:p>
        </p:txBody>
      </p:sp>
      <p:sp>
        <p:nvSpPr>
          <p:cNvPr id="3" name="Content Placeholder 2"/>
          <p:cNvSpPr>
            <a:spLocks/>
          </p:cNvSpPr>
          <p:nvPr/>
        </p:nvSpPr>
        <p:spPr bwMode="auto">
          <a:xfrm>
            <a:off x="152400" y="457200"/>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buFont typeface="Wingdings 2" panose="05020102010507070707" pitchFamily="18" charset="2"/>
              <a:buNone/>
            </a:pPr>
            <a:r>
              <a:rPr lang="en-US" altLang="en-US" b="1">
                <a:solidFill>
                  <a:srgbClr val="FF0000"/>
                </a:solidFill>
                <a:latin typeface="Times New Roman" panose="02020603050405020304" pitchFamily="18" charset="0"/>
                <a:cs typeface="Times New Roman" panose="02020603050405020304" pitchFamily="18" charset="0"/>
              </a:rPr>
              <a:t>IV. </a:t>
            </a:r>
            <a:r>
              <a:rPr lang="en-US" altLang="en-US" b="1" u="sng">
                <a:solidFill>
                  <a:srgbClr val="FF0000"/>
                </a:solidFill>
                <a:latin typeface="Times New Roman" panose="02020603050405020304" pitchFamily="18" charset="0"/>
                <a:cs typeface="Times New Roman" panose="02020603050405020304" pitchFamily="18" charset="0"/>
              </a:rPr>
              <a:t>Làm thế nào để kết nối Internet:</a:t>
            </a:r>
          </a:p>
        </p:txBody>
      </p:sp>
      <p:sp>
        <p:nvSpPr>
          <p:cNvPr id="33800" name="Text Box 8"/>
          <p:cNvSpPr txBox="1">
            <a:spLocks noChangeArrowheads="1"/>
          </p:cNvSpPr>
          <p:nvPr/>
        </p:nvSpPr>
        <p:spPr bwMode="auto">
          <a:xfrm>
            <a:off x="1447800" y="6400800"/>
            <a:ext cx="6324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i="1">
                <a:solidFill>
                  <a:srgbClr val="990033"/>
                </a:solidFill>
              </a:rPr>
              <a:t>Mô hình kết nối máy tính và mạng máy tính với Internet.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8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2868612" y="733564"/>
            <a:ext cx="3097324" cy="1015663"/>
          </a:xfrm>
          <a:prstGeom prst="rect">
            <a:avLst/>
          </a:prstGeom>
          <a:noFill/>
          <a:ln w="9525">
            <a:noFill/>
            <a:miter lim="800000"/>
            <a:headEnd/>
            <a:tailEnd/>
          </a:ln>
          <a:effectLst/>
        </p:spPr>
        <p:txBody>
          <a:bodyPr wrap="none" anchor="ctr">
            <a:spAutoFit/>
          </a:bodyPr>
          <a:lstStyle/>
          <a:p>
            <a:pPr indent="342900" algn="just" eaLnBrk="0" hangingPunct="0">
              <a:defRPr/>
            </a:pPr>
            <a:r>
              <a:rPr lang="pt-BR" sz="60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ea typeface="Times New Roman" pitchFamily="18" charset="0"/>
              </a:rPr>
              <a:t>Dặn dò.</a:t>
            </a:r>
            <a:endParaRPr lang="pt-BR" sz="80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8435" name="Rectangle 2"/>
          <p:cNvSpPr>
            <a:spLocks noChangeArrowheads="1"/>
          </p:cNvSpPr>
          <p:nvPr/>
        </p:nvSpPr>
        <p:spPr bwMode="auto">
          <a:xfrm>
            <a:off x="762000" y="1822450"/>
            <a:ext cx="7966075"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263525"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buFontTx/>
              <a:buChar char="-"/>
            </a:pPr>
            <a:r>
              <a:rPr lang="en-US" altLang="en-US" sz="2400" b="1">
                <a:solidFill>
                  <a:srgbClr val="0871B8"/>
                </a:solidFill>
                <a:latin typeface="Times New Roman" panose="02020603050405020304" pitchFamily="18" charset="0"/>
                <a:cs typeface="Times New Roman" panose="02020603050405020304" pitchFamily="18" charset="0"/>
              </a:rPr>
              <a:t>Về nhà học bài, đọc bài đọc thêm 1: Vài nét về sự phát 	triển của Internet.</a:t>
            </a:r>
          </a:p>
          <a:p>
            <a:pPr algn="just"/>
            <a:endParaRPr lang="en-US" altLang="en-US" sz="2400" b="1">
              <a:solidFill>
                <a:srgbClr val="0871B8"/>
              </a:solidFill>
              <a:latin typeface="Times New Roman" panose="02020603050405020304" pitchFamily="18" charset="0"/>
              <a:cs typeface="Times New Roman" panose="02020603050405020304" pitchFamily="18" charset="0"/>
            </a:endParaRPr>
          </a:p>
          <a:p>
            <a:pPr algn="just">
              <a:buFontTx/>
              <a:buChar char="-"/>
            </a:pPr>
            <a:r>
              <a:rPr lang="en-US" altLang="en-US" sz="2400" b="1">
                <a:solidFill>
                  <a:srgbClr val="0871B8"/>
                </a:solidFill>
                <a:latin typeface="Times New Roman" panose="02020603050405020304" pitchFamily="18" charset="0"/>
                <a:cs typeface="Times New Roman" panose="02020603050405020304" pitchFamily="18" charset="0"/>
              </a:rPr>
              <a:t>Soạn Phần câu hỏi và bài tập SGK trang 18.</a:t>
            </a:r>
          </a:p>
          <a:p>
            <a:pPr algn="just">
              <a:buFontTx/>
              <a:buChar char="-"/>
            </a:pPr>
            <a:endParaRPr lang="en-US" altLang="en-US" sz="2400" b="1">
              <a:solidFill>
                <a:srgbClr val="0871B8"/>
              </a:solidFill>
              <a:latin typeface="Times New Roman" panose="02020603050405020304" pitchFamily="18" charset="0"/>
              <a:cs typeface="Times New Roman" panose="02020603050405020304" pitchFamily="18" charset="0"/>
            </a:endParaRPr>
          </a:p>
          <a:p>
            <a:pPr algn="just">
              <a:buFontTx/>
              <a:buChar char="-"/>
            </a:pPr>
            <a:r>
              <a:rPr lang="en-US" altLang="en-US" sz="2400" b="1">
                <a:solidFill>
                  <a:srgbClr val="0871B8"/>
                </a:solidFill>
                <a:latin typeface="Times New Roman" panose="02020603050405020304" pitchFamily="18" charset="0"/>
                <a:cs typeface="Times New Roman" panose="02020603050405020304" pitchFamily="18" charset="0"/>
              </a:rPr>
              <a:t>Xem trước bài 3: Tổ chức và truy cập thông tin trên  	Internet.</a:t>
            </a:r>
          </a:p>
        </p:txBody>
      </p:sp>
      <p:sp>
        <p:nvSpPr>
          <p:cNvPr id="18437" name="AutoShape 5"/>
          <p:cNvSpPr>
            <a:spLocks noChangeArrowheads="1"/>
          </p:cNvSpPr>
          <p:nvPr/>
        </p:nvSpPr>
        <p:spPr bwMode="auto">
          <a:xfrm>
            <a:off x="0" y="0"/>
            <a:ext cx="9144000" cy="457200"/>
          </a:xfrm>
          <a:prstGeom prst="flowChartProcess">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38" name="Title 1"/>
          <p:cNvSpPr>
            <a:spLocks/>
          </p:cNvSpPr>
          <p:nvPr/>
        </p:nvSpPr>
        <p:spPr bwMode="auto">
          <a:xfrm>
            <a:off x="1600200" y="57150"/>
            <a:ext cx="5943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sz="5000">
                <a:solidFill>
                  <a:schemeClr val="tx2"/>
                </a:solidFill>
                <a:latin typeface="Calibri" panose="020F0502020204030204" pitchFamily="34" charset="0"/>
              </a:defRPr>
            </a:lvl1pPr>
            <a:lvl2pPr eaLnBrk="0" hangingPunct="0">
              <a:defRPr sz="5000">
                <a:solidFill>
                  <a:schemeClr val="tx2"/>
                </a:solidFill>
                <a:latin typeface="Calibri" panose="020F0502020204030204" pitchFamily="34" charset="0"/>
              </a:defRPr>
            </a:lvl2pPr>
            <a:lvl3pPr eaLnBrk="0" hangingPunct="0">
              <a:defRPr sz="5000">
                <a:solidFill>
                  <a:schemeClr val="tx2"/>
                </a:solidFill>
                <a:latin typeface="Calibri" panose="020F0502020204030204" pitchFamily="34" charset="0"/>
              </a:defRPr>
            </a:lvl3pPr>
            <a:lvl4pPr eaLnBrk="0" hangingPunct="0">
              <a:defRPr sz="5000">
                <a:solidFill>
                  <a:schemeClr val="tx2"/>
                </a:solidFill>
                <a:latin typeface="Calibri" panose="020F0502020204030204" pitchFamily="34" charset="0"/>
              </a:defRPr>
            </a:lvl4pPr>
            <a:lvl5pPr eaLnBrk="0" hangingPunct="0">
              <a:defRPr sz="5000">
                <a:solidFill>
                  <a:schemeClr val="tx2"/>
                </a:solidFill>
                <a:latin typeface="Calibri" panose="020F0502020204030204" pitchFamily="34" charset="0"/>
              </a:defRPr>
            </a:lvl5pPr>
            <a:lvl6pPr marL="457200" eaLnBrk="0" fontAlgn="base" hangingPunct="0">
              <a:spcBef>
                <a:spcPct val="0"/>
              </a:spcBef>
              <a:spcAft>
                <a:spcPct val="0"/>
              </a:spcAft>
              <a:defRPr sz="5000">
                <a:solidFill>
                  <a:schemeClr val="tx2"/>
                </a:solidFill>
                <a:latin typeface="Calibri" panose="020F0502020204030204" pitchFamily="34" charset="0"/>
              </a:defRPr>
            </a:lvl6pPr>
            <a:lvl7pPr marL="914400" eaLnBrk="0" fontAlgn="base" hangingPunct="0">
              <a:spcBef>
                <a:spcPct val="0"/>
              </a:spcBef>
              <a:spcAft>
                <a:spcPct val="0"/>
              </a:spcAft>
              <a:defRPr sz="5000">
                <a:solidFill>
                  <a:schemeClr val="tx2"/>
                </a:solidFill>
                <a:latin typeface="Calibri" panose="020F0502020204030204" pitchFamily="34" charset="0"/>
              </a:defRPr>
            </a:lvl7pPr>
            <a:lvl8pPr marL="1371600" eaLnBrk="0" fontAlgn="base" hangingPunct="0">
              <a:spcBef>
                <a:spcPct val="0"/>
              </a:spcBef>
              <a:spcAft>
                <a:spcPct val="0"/>
              </a:spcAft>
              <a:defRPr sz="5000">
                <a:solidFill>
                  <a:schemeClr val="tx2"/>
                </a:solidFill>
                <a:latin typeface="Calibri" panose="020F0502020204030204" pitchFamily="34" charset="0"/>
              </a:defRPr>
            </a:lvl8pPr>
            <a:lvl9pPr marL="1828800" eaLnBrk="0" fontAlgn="base" hangingPunct="0">
              <a:spcBef>
                <a:spcPct val="0"/>
              </a:spcBef>
              <a:spcAft>
                <a:spcPct val="0"/>
              </a:spcAft>
              <a:defRPr sz="5000">
                <a:solidFill>
                  <a:schemeClr val="tx2"/>
                </a:solidFill>
                <a:latin typeface="Calibri" panose="020F0502020204030204" pitchFamily="34" charset="0"/>
              </a:defRPr>
            </a:lvl9pPr>
          </a:lstStyle>
          <a:p>
            <a:pPr eaLnBrk="1" hangingPunct="1"/>
            <a:r>
              <a:rPr lang="en-US" altLang="en-US" sz="2000" b="1">
                <a:solidFill>
                  <a:schemeClr val="bg2"/>
                </a:solidFill>
                <a:latin typeface="Times New Roman" panose="02020603050405020304" pitchFamily="18" charset="0"/>
                <a:cs typeface="Times New Roman" panose="02020603050405020304" pitchFamily="18" charset="0"/>
              </a:rPr>
              <a:t>BÀI 2: MẠNG THÔNG TIN TOÀN CẦU INTERNET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7987" y="2537350"/>
            <a:ext cx="8382000" cy="1778850"/>
          </a:xfrm>
          <a:prstGeom prst="rect">
            <a:avLst/>
          </a:prstGeom>
        </p:spPr>
        <p:txBody>
          <a:bodyPr>
            <a:spAutoFit/>
            <a:scene3d>
              <a:camera prst="orthographicFront"/>
              <a:lightRig rig="glow" dir="tl">
                <a:rot lat="0" lon="0" rev="5400000"/>
              </a:lightRig>
            </a:scene3d>
            <a:sp3d extrusionH="57150" contourW="12700">
              <a:bevelT w="25400" h="25400" prst="angle"/>
              <a:contourClr>
                <a:schemeClr val="accent6">
                  <a:shade val="73000"/>
                </a:schemeClr>
              </a:contourClr>
            </a:sp3d>
          </a:bodyPr>
          <a:lstStyle/>
          <a:p>
            <a:pPr algn="ctr">
              <a:defRPr/>
            </a:pPr>
            <a:r>
              <a:rPr lang="en-US" sz="4400" b="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39700">
                    <a:schemeClr val="accent5">
                      <a:satMod val="175000"/>
                      <a:alpha val="40000"/>
                    </a:schemeClr>
                  </a:glow>
                  <a:outerShdw blurRad="80000" dist="40000" dir="5040000" algn="tl">
                    <a:srgbClr val="000000">
                      <a:alpha val="30000"/>
                    </a:srgbClr>
                  </a:outerShdw>
                </a:effectLst>
                <a:latin typeface="Times New Roman" pitchFamily="18" charset="0"/>
                <a:cs typeface="Times New Roman" pitchFamily="18" charset="0"/>
              </a:rPr>
              <a:t>MẠNG THÔNG TIN TOÀN CẦU INTERNET</a:t>
            </a:r>
            <a:endParaRPr lang="en-US" sz="4400" b="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39700">
                  <a:schemeClr val="accent5">
                    <a:satMod val="175000"/>
                    <a:alpha val="40000"/>
                  </a:schemeClr>
                </a:glow>
                <a:outerShdw blurRad="80000" dist="40000" dir="5040000" algn="tl">
                  <a:srgbClr val="000000">
                    <a:alpha val="30000"/>
                  </a:srgbClr>
                </a:outerShdw>
              </a:effectLst>
              <a:latin typeface="Arial" charset="0"/>
              <a:cs typeface="Arial" charset="0"/>
            </a:endParaRPr>
          </a:p>
        </p:txBody>
      </p:sp>
      <p:sp>
        <p:nvSpPr>
          <p:cNvPr id="5" name="Rectangle 4"/>
          <p:cNvSpPr/>
          <p:nvPr/>
        </p:nvSpPr>
        <p:spPr>
          <a:xfrm>
            <a:off x="3852504" y="1489214"/>
            <a:ext cx="1481496" cy="707886"/>
          </a:xfrm>
          <a:prstGeom prst="rect">
            <a:avLst/>
          </a:prstGeom>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defRPr/>
            </a:pPr>
            <a:r>
              <a:rPr lang="en-US" sz="4000" b="1" cap="all">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Bài 2</a:t>
            </a:r>
            <a:endParaRPr lang="en-US" sz="4000" b="1" cap="all">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charset="0"/>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AutoShape 8"/>
          <p:cNvSpPr>
            <a:spLocks noChangeArrowheads="1"/>
          </p:cNvSpPr>
          <p:nvPr/>
        </p:nvSpPr>
        <p:spPr bwMode="auto">
          <a:xfrm>
            <a:off x="0" y="0"/>
            <a:ext cx="9144000" cy="457200"/>
          </a:xfrm>
          <a:prstGeom prst="flowChartProcess">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0" name="Title 1"/>
          <p:cNvSpPr>
            <a:spLocks noGrp="1"/>
          </p:cNvSpPr>
          <p:nvPr>
            <p:ph type="title"/>
          </p:nvPr>
        </p:nvSpPr>
        <p:spPr>
          <a:xfrm>
            <a:off x="1600200" y="57150"/>
            <a:ext cx="5943600" cy="323850"/>
          </a:xfrm>
        </p:spPr>
        <p:txBody>
          <a:bodyPr/>
          <a:lstStyle/>
          <a:p>
            <a:pPr eaLnBrk="1" hangingPunct="1"/>
            <a:r>
              <a:rPr lang="en-US" altLang="en-US" sz="2000" b="1" smtClean="0">
                <a:solidFill>
                  <a:schemeClr val="bg2"/>
                </a:solidFill>
                <a:latin typeface="Times New Roman" panose="02020603050405020304" pitchFamily="18" charset="0"/>
                <a:cs typeface="Times New Roman" panose="02020603050405020304" pitchFamily="18" charset="0"/>
              </a:rPr>
              <a:t>BÀI 2: MẠNG THÔNG TIN TOÀN CẦU INTERNET</a:t>
            </a:r>
          </a:p>
        </p:txBody>
      </p:sp>
      <p:sp>
        <p:nvSpPr>
          <p:cNvPr id="3" name="Content Placeholder 2"/>
          <p:cNvSpPr>
            <a:spLocks noGrp="1"/>
          </p:cNvSpPr>
          <p:nvPr>
            <p:ph idx="1"/>
          </p:nvPr>
        </p:nvSpPr>
        <p:spPr>
          <a:xfrm>
            <a:off x="76200" y="381000"/>
            <a:ext cx="2590800" cy="533400"/>
          </a:xfrm>
        </p:spPr>
        <p:txBody>
          <a:bodyPr/>
          <a:lstStyle/>
          <a:p>
            <a:pPr eaLnBrk="1" hangingPunct="1">
              <a:buFont typeface="Wingdings 2" panose="05020102010507070707" pitchFamily="18" charset="2"/>
              <a:buNone/>
            </a:pPr>
            <a:r>
              <a:rPr lang="en-US" altLang="en-US" b="1" smtClean="0">
                <a:solidFill>
                  <a:srgbClr val="FF0000"/>
                </a:solidFill>
                <a:latin typeface="Times New Roman" panose="02020603050405020304" pitchFamily="18" charset="0"/>
                <a:cs typeface="Times New Roman" panose="02020603050405020304" pitchFamily="18" charset="0"/>
              </a:rPr>
              <a:t>I. </a:t>
            </a:r>
            <a:r>
              <a:rPr lang="en-US" altLang="en-US" b="1" u="sng" smtClean="0">
                <a:solidFill>
                  <a:srgbClr val="FF0000"/>
                </a:solidFill>
                <a:latin typeface="Times New Roman" panose="02020603050405020304" pitchFamily="18" charset="0"/>
                <a:cs typeface="Times New Roman" panose="02020603050405020304" pitchFamily="18" charset="0"/>
              </a:rPr>
              <a:t>Internet là gì ?</a:t>
            </a:r>
          </a:p>
        </p:txBody>
      </p:sp>
      <p:sp>
        <p:nvSpPr>
          <p:cNvPr id="18433" name="Rectangle 1"/>
          <p:cNvSpPr>
            <a:spLocks noChangeArrowheads="1"/>
          </p:cNvSpPr>
          <p:nvPr/>
        </p:nvSpPr>
        <p:spPr bwMode="auto">
          <a:xfrm>
            <a:off x="1143000" y="762000"/>
            <a:ext cx="4092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400" b="1" i="1">
                <a:solidFill>
                  <a:srgbClr val="990033"/>
                </a:solidFill>
                <a:latin typeface="Times New Roman" panose="02020603050405020304" pitchFamily="18" charset="0"/>
                <a:cs typeface="Times New Roman" panose="02020603050405020304" pitchFamily="18" charset="0"/>
              </a:rPr>
              <a:t>Em hãy cho biết Internet l</a:t>
            </a:r>
            <a:r>
              <a:rPr lang="en-US" altLang="en-US" sz="2400" b="1" i="1">
                <a:solidFill>
                  <a:srgbClr val="990033"/>
                </a:solidFill>
                <a:latin typeface="Constantia" panose="02030602050306030303" pitchFamily="18" charset="0"/>
                <a:cs typeface="Times New Roman" panose="02020603050405020304" pitchFamily="18" charset="0"/>
              </a:rPr>
              <a:t>à</a:t>
            </a:r>
            <a:r>
              <a:rPr lang="en-US" altLang="en-US" sz="2400" b="1" i="1">
                <a:solidFill>
                  <a:srgbClr val="990033"/>
                </a:solidFill>
                <a:latin typeface="Times New Roman" panose="02020603050405020304" pitchFamily="18" charset="0"/>
                <a:cs typeface="Times New Roman" panose="02020603050405020304" pitchFamily="18" charset="0"/>
              </a:rPr>
              <a:t> g</a:t>
            </a:r>
            <a:r>
              <a:rPr lang="en-US" altLang="en-US" sz="2400" b="1" i="1">
                <a:solidFill>
                  <a:srgbClr val="990033"/>
                </a:solidFill>
                <a:latin typeface="Constantia" panose="02030602050306030303" pitchFamily="18" charset="0"/>
                <a:cs typeface="Times New Roman" panose="02020603050405020304" pitchFamily="18" charset="0"/>
              </a:rPr>
              <a:t>ì</a:t>
            </a:r>
            <a:r>
              <a:rPr lang="en-US" altLang="en-US" sz="2400" b="1" i="1">
                <a:solidFill>
                  <a:srgbClr val="990033"/>
                </a:solidFill>
                <a:latin typeface="Times New Roman" panose="02020603050405020304" pitchFamily="18" charset="0"/>
                <a:cs typeface="Times New Roman" panose="02020603050405020304" pitchFamily="18" charset="0"/>
              </a:rPr>
              <a:t>?</a:t>
            </a:r>
            <a:endParaRPr lang="en-US" altLang="en-US" sz="3600" b="1">
              <a:solidFill>
                <a:srgbClr val="990033"/>
              </a:solidFill>
              <a:latin typeface="Constantia" panose="02030602050306030303" pitchFamily="18" charset="0"/>
            </a:endParaRPr>
          </a:p>
        </p:txBody>
      </p:sp>
      <p:sp>
        <p:nvSpPr>
          <p:cNvPr id="7177" name="Rectangle 9"/>
          <p:cNvSpPr>
            <a:spLocks noChangeArrowheads="1"/>
          </p:cNvSpPr>
          <p:nvPr/>
        </p:nvSpPr>
        <p:spPr bwMode="auto">
          <a:xfrm>
            <a:off x="152400" y="1147763"/>
            <a:ext cx="8763000" cy="319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en-US" sz="2400" b="1" u="sng">
                <a:solidFill>
                  <a:srgbClr val="FF0000"/>
                </a:solidFill>
              </a:rPr>
              <a:t>Internet:</a:t>
            </a:r>
            <a:r>
              <a:rPr lang="fr-FR" altLang="en-US" sz="2400" b="1">
                <a:solidFill>
                  <a:schemeClr val="accent1"/>
                </a:solidFill>
              </a:rPr>
              <a:t> </a:t>
            </a:r>
            <a:r>
              <a:rPr lang="fr-FR" altLang="en-US" sz="2400" b="1"/>
              <a:t>là mạng kết nối hàng triệu máy tính và mạng máy tính trên khắp thế giới</a:t>
            </a:r>
            <a:r>
              <a:rPr lang="fr-FR" altLang="en-US" sz="2400" b="1">
                <a:solidFill>
                  <a:schemeClr val="accent1"/>
                </a:solidFill>
              </a:rPr>
              <a:t>, cung cấp cho mọi người khả năng khai thác nhiều dịch vụ thông tin khác nhau như: </a:t>
            </a:r>
          </a:p>
          <a:p>
            <a:r>
              <a:rPr lang="fr-FR" altLang="en-US" sz="2400" b="1">
                <a:solidFill>
                  <a:schemeClr val="accent1"/>
                </a:solidFill>
              </a:rPr>
              <a:t>	-Đọc, nghe hoặc xem tin trực tuyến thông qua báo  	điện tử,</a:t>
            </a:r>
          </a:p>
          <a:p>
            <a:r>
              <a:rPr lang="fr-FR" altLang="en-US" sz="2400" b="1">
                <a:solidFill>
                  <a:schemeClr val="accent1"/>
                </a:solidFill>
              </a:rPr>
              <a:t> 	-Gửi thư điện tử(Email), trò chuyện(Chat), diễn 	đàn(Forum),…</a:t>
            </a:r>
            <a:endParaRPr lang="en-US" altLang="en-US" sz="2400" b="1">
              <a:solidFill>
                <a:schemeClr val="accent1"/>
              </a:solidFill>
            </a:endParaRPr>
          </a:p>
          <a:p>
            <a:pPr>
              <a:spcBef>
                <a:spcPct val="50000"/>
              </a:spcBef>
            </a:pPr>
            <a:endParaRPr lang="en-US" altLang="en-US" sz="2400" b="1">
              <a:solidFill>
                <a:schemeClr val="accent1"/>
              </a:solidFill>
              <a:latin typeface="Constantia" panose="02030602050306030303" pitchFamily="18" charset="0"/>
            </a:endParaRPr>
          </a:p>
        </p:txBody>
      </p:sp>
      <p:sp>
        <p:nvSpPr>
          <p:cNvPr id="7178" name="Rectangle 10"/>
          <p:cNvSpPr>
            <a:spLocks noChangeArrowheads="1"/>
          </p:cNvSpPr>
          <p:nvPr/>
        </p:nvSpPr>
        <p:spPr bwMode="auto">
          <a:xfrm>
            <a:off x="228600" y="3889375"/>
            <a:ext cx="86106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en-US" sz="2400" b="1"/>
              <a:t>- Mạng Internet là của chung, không ai là chủ thực sự của nó</a:t>
            </a:r>
            <a:r>
              <a:rPr lang="fr-FR" altLang="en-US" sz="2400" b="1">
                <a:solidFill>
                  <a:schemeClr val="accent1"/>
                </a:solidFill>
              </a:rPr>
              <a:t>, được giao tiếp với nhau bằng một giao thức thống nhất (giao thức TCP/IP).</a:t>
            </a:r>
          </a:p>
          <a:p>
            <a:r>
              <a:rPr lang="fr-FR" altLang="en-US" sz="2400" b="1">
                <a:solidFill>
                  <a:schemeClr val="accent1"/>
                </a:solidFill>
              </a:rPr>
              <a:t>- Khi đã gia nhập Internet, về mặt nguyên tắc, hai máy tính ở hai đầu trái đất cũng có thể kết nối để trao đổi thông tin trực tiếp với nhau.</a:t>
            </a:r>
            <a:endParaRPr lang="en-US" altLang="en-US" sz="2400" b="1">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4"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4"/>
      <p:bldP spid="18433" grpId="0"/>
      <p:bldP spid="7177" grpId="0"/>
      <p:bldP spid="717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AutoShape 7"/>
          <p:cNvSpPr>
            <a:spLocks noChangeArrowheads="1"/>
          </p:cNvSpPr>
          <p:nvPr/>
        </p:nvSpPr>
        <p:spPr bwMode="auto">
          <a:xfrm>
            <a:off x="0" y="0"/>
            <a:ext cx="9144000" cy="457200"/>
          </a:xfrm>
          <a:prstGeom prst="flowChartProcess">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0" name="Title 1"/>
          <p:cNvSpPr>
            <a:spLocks/>
          </p:cNvSpPr>
          <p:nvPr/>
        </p:nvSpPr>
        <p:spPr bwMode="auto">
          <a:xfrm>
            <a:off x="1600200" y="57150"/>
            <a:ext cx="5943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sz="5000">
                <a:solidFill>
                  <a:schemeClr val="tx2"/>
                </a:solidFill>
                <a:latin typeface="Calibri" panose="020F0502020204030204" pitchFamily="34" charset="0"/>
              </a:defRPr>
            </a:lvl1pPr>
            <a:lvl2pPr eaLnBrk="0" hangingPunct="0">
              <a:defRPr sz="5000">
                <a:solidFill>
                  <a:schemeClr val="tx2"/>
                </a:solidFill>
                <a:latin typeface="Calibri" panose="020F0502020204030204" pitchFamily="34" charset="0"/>
              </a:defRPr>
            </a:lvl2pPr>
            <a:lvl3pPr eaLnBrk="0" hangingPunct="0">
              <a:defRPr sz="5000">
                <a:solidFill>
                  <a:schemeClr val="tx2"/>
                </a:solidFill>
                <a:latin typeface="Calibri" panose="020F0502020204030204" pitchFamily="34" charset="0"/>
              </a:defRPr>
            </a:lvl3pPr>
            <a:lvl4pPr eaLnBrk="0" hangingPunct="0">
              <a:defRPr sz="5000">
                <a:solidFill>
                  <a:schemeClr val="tx2"/>
                </a:solidFill>
                <a:latin typeface="Calibri" panose="020F0502020204030204" pitchFamily="34" charset="0"/>
              </a:defRPr>
            </a:lvl4pPr>
            <a:lvl5pPr eaLnBrk="0" hangingPunct="0">
              <a:defRPr sz="5000">
                <a:solidFill>
                  <a:schemeClr val="tx2"/>
                </a:solidFill>
                <a:latin typeface="Calibri" panose="020F0502020204030204" pitchFamily="34" charset="0"/>
              </a:defRPr>
            </a:lvl5pPr>
            <a:lvl6pPr marL="457200" eaLnBrk="0" fontAlgn="base" hangingPunct="0">
              <a:spcBef>
                <a:spcPct val="0"/>
              </a:spcBef>
              <a:spcAft>
                <a:spcPct val="0"/>
              </a:spcAft>
              <a:defRPr sz="5000">
                <a:solidFill>
                  <a:schemeClr val="tx2"/>
                </a:solidFill>
                <a:latin typeface="Calibri" panose="020F0502020204030204" pitchFamily="34" charset="0"/>
              </a:defRPr>
            </a:lvl6pPr>
            <a:lvl7pPr marL="914400" eaLnBrk="0" fontAlgn="base" hangingPunct="0">
              <a:spcBef>
                <a:spcPct val="0"/>
              </a:spcBef>
              <a:spcAft>
                <a:spcPct val="0"/>
              </a:spcAft>
              <a:defRPr sz="5000">
                <a:solidFill>
                  <a:schemeClr val="tx2"/>
                </a:solidFill>
                <a:latin typeface="Calibri" panose="020F0502020204030204" pitchFamily="34" charset="0"/>
              </a:defRPr>
            </a:lvl7pPr>
            <a:lvl8pPr marL="1371600" eaLnBrk="0" fontAlgn="base" hangingPunct="0">
              <a:spcBef>
                <a:spcPct val="0"/>
              </a:spcBef>
              <a:spcAft>
                <a:spcPct val="0"/>
              </a:spcAft>
              <a:defRPr sz="5000">
                <a:solidFill>
                  <a:schemeClr val="tx2"/>
                </a:solidFill>
                <a:latin typeface="Calibri" panose="020F0502020204030204" pitchFamily="34" charset="0"/>
              </a:defRPr>
            </a:lvl8pPr>
            <a:lvl9pPr marL="1828800" eaLnBrk="0" fontAlgn="base" hangingPunct="0">
              <a:spcBef>
                <a:spcPct val="0"/>
              </a:spcBef>
              <a:spcAft>
                <a:spcPct val="0"/>
              </a:spcAft>
              <a:defRPr sz="5000">
                <a:solidFill>
                  <a:schemeClr val="tx2"/>
                </a:solidFill>
                <a:latin typeface="Calibri" panose="020F0502020204030204" pitchFamily="34" charset="0"/>
              </a:defRPr>
            </a:lvl9pPr>
          </a:lstStyle>
          <a:p>
            <a:pPr eaLnBrk="1" hangingPunct="1"/>
            <a:r>
              <a:rPr lang="en-US" altLang="en-US" sz="2000" b="1">
                <a:solidFill>
                  <a:schemeClr val="bg2"/>
                </a:solidFill>
                <a:latin typeface="Times New Roman" panose="02020603050405020304" pitchFamily="18" charset="0"/>
                <a:cs typeface="Times New Roman" panose="02020603050405020304" pitchFamily="18" charset="0"/>
              </a:rPr>
              <a:t>BÀI 2: MẠNG THÔNG TIN TOÀN CẦU INTERNET</a:t>
            </a:r>
          </a:p>
        </p:txBody>
      </p:sp>
      <p:sp>
        <p:nvSpPr>
          <p:cNvPr id="3" name="Content Placeholder 2"/>
          <p:cNvSpPr>
            <a:spLocks/>
          </p:cNvSpPr>
          <p:nvPr/>
        </p:nvSpPr>
        <p:spPr bwMode="auto">
          <a:xfrm>
            <a:off x="76200" y="381000"/>
            <a:ext cx="2590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buFont typeface="Wingdings 2" panose="05020102010507070707" pitchFamily="18" charset="2"/>
              <a:buNone/>
            </a:pPr>
            <a:r>
              <a:rPr lang="en-US" altLang="en-US" b="1">
                <a:solidFill>
                  <a:srgbClr val="FF0000"/>
                </a:solidFill>
                <a:latin typeface="Times New Roman" panose="02020603050405020304" pitchFamily="18" charset="0"/>
                <a:cs typeface="Times New Roman" panose="02020603050405020304" pitchFamily="18" charset="0"/>
              </a:rPr>
              <a:t>I. </a:t>
            </a:r>
            <a:r>
              <a:rPr lang="en-US" altLang="en-US" b="1" u="sng">
                <a:solidFill>
                  <a:srgbClr val="FF0000"/>
                </a:solidFill>
                <a:latin typeface="Times New Roman" panose="02020603050405020304" pitchFamily="18" charset="0"/>
                <a:cs typeface="Times New Roman" panose="02020603050405020304" pitchFamily="18" charset="0"/>
              </a:rPr>
              <a:t>Internet là gì ?</a:t>
            </a:r>
          </a:p>
        </p:txBody>
      </p:sp>
      <p:pic>
        <p:nvPicPr>
          <p:cNvPr id="8202"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90600"/>
            <a:ext cx="8839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3" name="Text Box 11"/>
          <p:cNvSpPr txBox="1">
            <a:spLocks noChangeArrowheads="1"/>
          </p:cNvSpPr>
          <p:nvPr/>
        </p:nvSpPr>
        <p:spPr bwMode="auto">
          <a:xfrm>
            <a:off x="1524000" y="6338888"/>
            <a:ext cx="6324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i="1">
                <a:solidFill>
                  <a:srgbClr val="990033"/>
                </a:solidFill>
              </a:rPr>
              <a:t>Mô hình các mạng máy tính kết nối thành mạng Internet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20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2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4800600" cy="457200"/>
          </a:xfrm>
        </p:spPr>
        <p:txBody>
          <a:bodyPr/>
          <a:lstStyle/>
          <a:p>
            <a:pPr marL="514350" indent="-514350" eaLnBrk="1" hangingPunct="1">
              <a:buFont typeface="Wingdings 2" panose="05020102010507070707" pitchFamily="18" charset="2"/>
              <a:buNone/>
            </a:pPr>
            <a:r>
              <a:rPr lang="en-US" altLang="en-US" b="1" smtClean="0">
                <a:solidFill>
                  <a:srgbClr val="FF0000"/>
                </a:solidFill>
                <a:latin typeface="Times New Roman" panose="02020603050405020304" pitchFamily="18" charset="0"/>
                <a:cs typeface="Times New Roman" panose="02020603050405020304" pitchFamily="18" charset="0"/>
              </a:rPr>
              <a:t>II. </a:t>
            </a:r>
            <a:r>
              <a:rPr lang="en-US" altLang="en-US" b="1" u="sng" smtClean="0">
                <a:solidFill>
                  <a:srgbClr val="FF0000"/>
                </a:solidFill>
                <a:latin typeface="Times New Roman" panose="02020603050405020304" pitchFamily="18" charset="0"/>
                <a:cs typeface="Times New Roman" panose="02020603050405020304" pitchFamily="18" charset="0"/>
              </a:rPr>
              <a:t>Một số dịch vụ trên Internet:</a:t>
            </a:r>
          </a:p>
        </p:txBody>
      </p:sp>
      <p:sp>
        <p:nvSpPr>
          <p:cNvPr id="20481" name="Rectangle 1"/>
          <p:cNvSpPr>
            <a:spLocks noChangeArrowheads="1"/>
          </p:cNvSpPr>
          <p:nvPr/>
        </p:nvSpPr>
        <p:spPr bwMode="auto">
          <a:xfrm>
            <a:off x="533400" y="990600"/>
            <a:ext cx="4818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fr-FR" altLang="en-US" sz="2400" b="1" i="1">
                <a:solidFill>
                  <a:srgbClr val="990033"/>
                </a:solidFill>
                <a:latin typeface="Times New Roman" panose="02020603050405020304" pitchFamily="18" charset="0"/>
                <a:cs typeface="Times New Roman" panose="02020603050405020304" pitchFamily="18" charset="0"/>
              </a:rPr>
              <a:t>Một số  dịch vụ cơ bản trên Internet:</a:t>
            </a:r>
            <a:endParaRPr lang="fr-FR" altLang="en-US" sz="3600" b="1">
              <a:solidFill>
                <a:srgbClr val="990033"/>
              </a:solidFill>
            </a:endParaRPr>
          </a:p>
        </p:txBody>
      </p:sp>
      <p:sp>
        <p:nvSpPr>
          <p:cNvPr id="9223" name="AutoShape 7"/>
          <p:cNvSpPr>
            <a:spLocks noChangeArrowheads="1"/>
          </p:cNvSpPr>
          <p:nvPr/>
        </p:nvSpPr>
        <p:spPr bwMode="auto">
          <a:xfrm>
            <a:off x="0" y="0"/>
            <a:ext cx="9144000" cy="457200"/>
          </a:xfrm>
          <a:prstGeom prst="flowChartProcess">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4" name="Title 1"/>
          <p:cNvSpPr>
            <a:spLocks/>
          </p:cNvSpPr>
          <p:nvPr/>
        </p:nvSpPr>
        <p:spPr bwMode="auto">
          <a:xfrm>
            <a:off x="1600200" y="57150"/>
            <a:ext cx="5943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sz="5000">
                <a:solidFill>
                  <a:schemeClr val="tx2"/>
                </a:solidFill>
                <a:latin typeface="Calibri" panose="020F0502020204030204" pitchFamily="34" charset="0"/>
              </a:defRPr>
            </a:lvl1pPr>
            <a:lvl2pPr eaLnBrk="0" hangingPunct="0">
              <a:defRPr sz="5000">
                <a:solidFill>
                  <a:schemeClr val="tx2"/>
                </a:solidFill>
                <a:latin typeface="Calibri" panose="020F0502020204030204" pitchFamily="34" charset="0"/>
              </a:defRPr>
            </a:lvl2pPr>
            <a:lvl3pPr eaLnBrk="0" hangingPunct="0">
              <a:defRPr sz="5000">
                <a:solidFill>
                  <a:schemeClr val="tx2"/>
                </a:solidFill>
                <a:latin typeface="Calibri" panose="020F0502020204030204" pitchFamily="34" charset="0"/>
              </a:defRPr>
            </a:lvl3pPr>
            <a:lvl4pPr eaLnBrk="0" hangingPunct="0">
              <a:defRPr sz="5000">
                <a:solidFill>
                  <a:schemeClr val="tx2"/>
                </a:solidFill>
                <a:latin typeface="Calibri" panose="020F0502020204030204" pitchFamily="34" charset="0"/>
              </a:defRPr>
            </a:lvl4pPr>
            <a:lvl5pPr eaLnBrk="0" hangingPunct="0">
              <a:defRPr sz="5000">
                <a:solidFill>
                  <a:schemeClr val="tx2"/>
                </a:solidFill>
                <a:latin typeface="Calibri" panose="020F0502020204030204" pitchFamily="34" charset="0"/>
              </a:defRPr>
            </a:lvl5pPr>
            <a:lvl6pPr marL="457200" eaLnBrk="0" fontAlgn="base" hangingPunct="0">
              <a:spcBef>
                <a:spcPct val="0"/>
              </a:spcBef>
              <a:spcAft>
                <a:spcPct val="0"/>
              </a:spcAft>
              <a:defRPr sz="5000">
                <a:solidFill>
                  <a:schemeClr val="tx2"/>
                </a:solidFill>
                <a:latin typeface="Calibri" panose="020F0502020204030204" pitchFamily="34" charset="0"/>
              </a:defRPr>
            </a:lvl6pPr>
            <a:lvl7pPr marL="914400" eaLnBrk="0" fontAlgn="base" hangingPunct="0">
              <a:spcBef>
                <a:spcPct val="0"/>
              </a:spcBef>
              <a:spcAft>
                <a:spcPct val="0"/>
              </a:spcAft>
              <a:defRPr sz="5000">
                <a:solidFill>
                  <a:schemeClr val="tx2"/>
                </a:solidFill>
                <a:latin typeface="Calibri" panose="020F0502020204030204" pitchFamily="34" charset="0"/>
              </a:defRPr>
            </a:lvl7pPr>
            <a:lvl8pPr marL="1371600" eaLnBrk="0" fontAlgn="base" hangingPunct="0">
              <a:spcBef>
                <a:spcPct val="0"/>
              </a:spcBef>
              <a:spcAft>
                <a:spcPct val="0"/>
              </a:spcAft>
              <a:defRPr sz="5000">
                <a:solidFill>
                  <a:schemeClr val="tx2"/>
                </a:solidFill>
                <a:latin typeface="Calibri" panose="020F0502020204030204" pitchFamily="34" charset="0"/>
              </a:defRPr>
            </a:lvl8pPr>
            <a:lvl9pPr marL="1828800" eaLnBrk="0" fontAlgn="base" hangingPunct="0">
              <a:spcBef>
                <a:spcPct val="0"/>
              </a:spcBef>
              <a:spcAft>
                <a:spcPct val="0"/>
              </a:spcAft>
              <a:defRPr sz="5000">
                <a:solidFill>
                  <a:schemeClr val="tx2"/>
                </a:solidFill>
                <a:latin typeface="Calibri" panose="020F0502020204030204" pitchFamily="34" charset="0"/>
              </a:defRPr>
            </a:lvl9pPr>
          </a:lstStyle>
          <a:p>
            <a:pPr eaLnBrk="1" hangingPunct="1"/>
            <a:r>
              <a:rPr lang="en-US" altLang="en-US" sz="2000" b="1">
                <a:solidFill>
                  <a:schemeClr val="bg2"/>
                </a:solidFill>
                <a:latin typeface="Times New Roman" panose="02020603050405020304" pitchFamily="18" charset="0"/>
                <a:cs typeface="Times New Roman" panose="02020603050405020304" pitchFamily="18" charset="0"/>
              </a:rPr>
              <a:t>BÀI 2: MẠNG THÔNG TIN TOÀN CẦU INTERNET</a:t>
            </a:r>
          </a:p>
        </p:txBody>
      </p:sp>
      <p:pic>
        <p:nvPicPr>
          <p:cNvPr id="922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276600"/>
            <a:ext cx="5562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8" name="Rectangle 12"/>
          <p:cNvSpPr>
            <a:spLocks noChangeArrowheads="1"/>
          </p:cNvSpPr>
          <p:nvPr/>
        </p:nvSpPr>
        <p:spPr bwMode="auto">
          <a:xfrm>
            <a:off x="228600" y="2057400"/>
            <a:ext cx="8610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sz="2400" b="1" i="1">
                <a:solidFill>
                  <a:srgbClr val="990033"/>
                </a:solidFill>
              </a:rPr>
              <a:t>Word Wide Web (WWW còn gọi là Web):</a:t>
            </a:r>
            <a:r>
              <a:rPr lang="en-US" altLang="en-US" sz="2400" b="1">
                <a:solidFill>
                  <a:srgbClr val="0871B8"/>
                </a:solidFill>
              </a:rPr>
              <a:t> Cho phép tổ chức thông tin trên Internet dưới dạng các trang nội dung, gọi là các trang web. </a:t>
            </a:r>
          </a:p>
        </p:txBody>
      </p:sp>
      <p:sp>
        <p:nvSpPr>
          <p:cNvPr id="6" name="Rectangle 5"/>
          <p:cNvSpPr>
            <a:spLocks noChangeArrowheads="1"/>
          </p:cNvSpPr>
          <p:nvPr/>
        </p:nvSpPr>
        <p:spPr bwMode="auto">
          <a:xfrm>
            <a:off x="304800" y="1508125"/>
            <a:ext cx="640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i="1" u="sng">
                <a:solidFill>
                  <a:srgbClr val="2517DF"/>
                </a:solidFill>
                <a:latin typeface="Times New Roman" panose="02020603050405020304" pitchFamily="18" charset="0"/>
                <a:cs typeface="Times New Roman" panose="02020603050405020304" pitchFamily="18" charset="0"/>
              </a:rPr>
              <a:t>a) Tổ chức và khai thác thông tin trên </a:t>
            </a:r>
            <a:r>
              <a:rPr lang="en-US" altLang="en-US" sz="2400" b="1" i="1" u="sng">
                <a:solidFill>
                  <a:srgbClr val="FF0000"/>
                </a:solidFill>
                <a:latin typeface="Times New Roman" panose="02020603050405020304" pitchFamily="18" charset="0"/>
                <a:cs typeface="Times New Roman" panose="02020603050405020304" pitchFamily="18" charset="0"/>
              </a:rPr>
              <a:t>Web</a:t>
            </a:r>
            <a:r>
              <a:rPr lang="en-US" altLang="en-US" sz="2400" b="1" i="1" u="sng">
                <a:solidFill>
                  <a:srgbClr val="2517DF"/>
                </a:solidFill>
                <a:latin typeface="Times New Roman" panose="02020603050405020304" pitchFamily="18" charset="0"/>
                <a:cs typeface="Times New Roman" panose="02020603050405020304" pitchFamily="18" charset="0"/>
              </a:rPr>
              <a:t>.</a:t>
            </a:r>
          </a:p>
        </p:txBody>
      </p:sp>
      <p:sp>
        <p:nvSpPr>
          <p:cNvPr id="9230" name="Text Box 14"/>
          <p:cNvSpPr txBox="1">
            <a:spLocks noChangeArrowheads="1"/>
          </p:cNvSpPr>
          <p:nvPr/>
        </p:nvSpPr>
        <p:spPr bwMode="auto">
          <a:xfrm>
            <a:off x="2590800" y="6477000"/>
            <a:ext cx="426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i="1">
                <a:solidFill>
                  <a:srgbClr val="990033"/>
                </a:solidFill>
              </a:rPr>
              <a:t>Trang Web tin tức VnExpress.net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2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2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481" grpId="0"/>
      <p:bldP spid="9228" grpId="0"/>
      <p:bldP spid="6" grpId="0"/>
      <p:bldP spid="92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304800" y="9906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i="1">
                <a:solidFill>
                  <a:srgbClr val="2517DF"/>
                </a:solidFill>
                <a:latin typeface="Times New Roman" panose="02020603050405020304" pitchFamily="18" charset="0"/>
                <a:cs typeface="Times New Roman" panose="02020603050405020304" pitchFamily="18" charset="0"/>
              </a:rPr>
              <a:t>b) </a:t>
            </a:r>
            <a:r>
              <a:rPr lang="en-US" altLang="en-US" sz="2400" b="1" i="1" u="sng">
                <a:solidFill>
                  <a:srgbClr val="2517DF"/>
                </a:solidFill>
                <a:latin typeface="Times New Roman" panose="02020603050405020304" pitchFamily="18" charset="0"/>
                <a:cs typeface="Times New Roman" panose="02020603050405020304" pitchFamily="18" charset="0"/>
              </a:rPr>
              <a:t>Tìm kiếm thông tin trên Internet:</a:t>
            </a:r>
          </a:p>
        </p:txBody>
      </p:sp>
      <p:sp>
        <p:nvSpPr>
          <p:cNvPr id="11271" name="AutoShape 7"/>
          <p:cNvSpPr>
            <a:spLocks noChangeArrowheads="1"/>
          </p:cNvSpPr>
          <p:nvPr/>
        </p:nvSpPr>
        <p:spPr bwMode="auto">
          <a:xfrm>
            <a:off x="0" y="0"/>
            <a:ext cx="9144000" cy="457200"/>
          </a:xfrm>
          <a:prstGeom prst="flowChartProcess">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2" name="Title 1"/>
          <p:cNvSpPr>
            <a:spLocks/>
          </p:cNvSpPr>
          <p:nvPr/>
        </p:nvSpPr>
        <p:spPr bwMode="auto">
          <a:xfrm>
            <a:off x="1600200" y="57150"/>
            <a:ext cx="5943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sz="5000">
                <a:solidFill>
                  <a:schemeClr val="tx2"/>
                </a:solidFill>
                <a:latin typeface="Calibri" panose="020F0502020204030204" pitchFamily="34" charset="0"/>
              </a:defRPr>
            </a:lvl1pPr>
            <a:lvl2pPr eaLnBrk="0" hangingPunct="0">
              <a:defRPr sz="5000">
                <a:solidFill>
                  <a:schemeClr val="tx2"/>
                </a:solidFill>
                <a:latin typeface="Calibri" panose="020F0502020204030204" pitchFamily="34" charset="0"/>
              </a:defRPr>
            </a:lvl2pPr>
            <a:lvl3pPr eaLnBrk="0" hangingPunct="0">
              <a:defRPr sz="5000">
                <a:solidFill>
                  <a:schemeClr val="tx2"/>
                </a:solidFill>
                <a:latin typeface="Calibri" panose="020F0502020204030204" pitchFamily="34" charset="0"/>
              </a:defRPr>
            </a:lvl3pPr>
            <a:lvl4pPr eaLnBrk="0" hangingPunct="0">
              <a:defRPr sz="5000">
                <a:solidFill>
                  <a:schemeClr val="tx2"/>
                </a:solidFill>
                <a:latin typeface="Calibri" panose="020F0502020204030204" pitchFamily="34" charset="0"/>
              </a:defRPr>
            </a:lvl4pPr>
            <a:lvl5pPr eaLnBrk="0" hangingPunct="0">
              <a:defRPr sz="5000">
                <a:solidFill>
                  <a:schemeClr val="tx2"/>
                </a:solidFill>
                <a:latin typeface="Calibri" panose="020F0502020204030204" pitchFamily="34" charset="0"/>
              </a:defRPr>
            </a:lvl5pPr>
            <a:lvl6pPr marL="457200" eaLnBrk="0" fontAlgn="base" hangingPunct="0">
              <a:spcBef>
                <a:spcPct val="0"/>
              </a:spcBef>
              <a:spcAft>
                <a:spcPct val="0"/>
              </a:spcAft>
              <a:defRPr sz="5000">
                <a:solidFill>
                  <a:schemeClr val="tx2"/>
                </a:solidFill>
                <a:latin typeface="Calibri" panose="020F0502020204030204" pitchFamily="34" charset="0"/>
              </a:defRPr>
            </a:lvl6pPr>
            <a:lvl7pPr marL="914400" eaLnBrk="0" fontAlgn="base" hangingPunct="0">
              <a:spcBef>
                <a:spcPct val="0"/>
              </a:spcBef>
              <a:spcAft>
                <a:spcPct val="0"/>
              </a:spcAft>
              <a:defRPr sz="5000">
                <a:solidFill>
                  <a:schemeClr val="tx2"/>
                </a:solidFill>
                <a:latin typeface="Calibri" panose="020F0502020204030204" pitchFamily="34" charset="0"/>
              </a:defRPr>
            </a:lvl7pPr>
            <a:lvl8pPr marL="1371600" eaLnBrk="0" fontAlgn="base" hangingPunct="0">
              <a:spcBef>
                <a:spcPct val="0"/>
              </a:spcBef>
              <a:spcAft>
                <a:spcPct val="0"/>
              </a:spcAft>
              <a:defRPr sz="5000">
                <a:solidFill>
                  <a:schemeClr val="tx2"/>
                </a:solidFill>
                <a:latin typeface="Calibri" panose="020F0502020204030204" pitchFamily="34" charset="0"/>
              </a:defRPr>
            </a:lvl8pPr>
            <a:lvl9pPr marL="1828800" eaLnBrk="0" fontAlgn="base" hangingPunct="0">
              <a:spcBef>
                <a:spcPct val="0"/>
              </a:spcBef>
              <a:spcAft>
                <a:spcPct val="0"/>
              </a:spcAft>
              <a:defRPr sz="5000">
                <a:solidFill>
                  <a:schemeClr val="tx2"/>
                </a:solidFill>
                <a:latin typeface="Calibri" panose="020F0502020204030204" pitchFamily="34" charset="0"/>
              </a:defRPr>
            </a:lvl9pPr>
          </a:lstStyle>
          <a:p>
            <a:pPr eaLnBrk="1" hangingPunct="1"/>
            <a:r>
              <a:rPr lang="en-US" altLang="en-US" sz="2000" b="1">
                <a:solidFill>
                  <a:schemeClr val="bg2"/>
                </a:solidFill>
                <a:latin typeface="Times New Roman" panose="02020603050405020304" pitchFamily="18" charset="0"/>
                <a:cs typeface="Times New Roman" panose="02020603050405020304" pitchFamily="18" charset="0"/>
              </a:rPr>
              <a:t>BÀI 2: MẠNG THÔNG TIN TOÀN CẦU INTERNET</a:t>
            </a:r>
          </a:p>
        </p:txBody>
      </p:sp>
      <p:sp>
        <p:nvSpPr>
          <p:cNvPr id="3" name="Content Placeholder 2"/>
          <p:cNvSpPr>
            <a:spLocks/>
          </p:cNvSpPr>
          <p:nvPr/>
        </p:nvSpPr>
        <p:spPr bwMode="auto">
          <a:xfrm>
            <a:off x="152400" y="457200"/>
            <a:ext cx="480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buFont typeface="Wingdings 2" panose="05020102010507070707" pitchFamily="18" charset="2"/>
              <a:buNone/>
            </a:pPr>
            <a:r>
              <a:rPr lang="en-US" altLang="en-US" b="1">
                <a:solidFill>
                  <a:srgbClr val="FF0000"/>
                </a:solidFill>
                <a:latin typeface="Times New Roman" panose="02020603050405020304" pitchFamily="18" charset="0"/>
                <a:cs typeface="Times New Roman" panose="02020603050405020304" pitchFamily="18" charset="0"/>
              </a:rPr>
              <a:t>II. </a:t>
            </a:r>
            <a:r>
              <a:rPr lang="en-US" altLang="en-US" b="1" u="sng">
                <a:solidFill>
                  <a:srgbClr val="FF0000"/>
                </a:solidFill>
                <a:latin typeface="Times New Roman" panose="02020603050405020304" pitchFamily="18" charset="0"/>
                <a:cs typeface="Times New Roman" panose="02020603050405020304" pitchFamily="18" charset="0"/>
              </a:rPr>
              <a:t>Một số dịch vụ trên Internet:</a:t>
            </a:r>
          </a:p>
        </p:txBody>
      </p:sp>
      <p:sp>
        <p:nvSpPr>
          <p:cNvPr id="11276" name="Rectangle 12"/>
          <p:cNvSpPr>
            <a:spLocks noChangeArrowheads="1"/>
          </p:cNvSpPr>
          <p:nvPr/>
        </p:nvSpPr>
        <p:spPr bwMode="auto">
          <a:xfrm>
            <a:off x="152400" y="1524000"/>
            <a:ext cx="8763000"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b="1" i="1">
                <a:solidFill>
                  <a:srgbClr val="0871B8"/>
                </a:solidFill>
              </a:rPr>
              <a:t>-Thông tin trên mạng rất đa dạng và phong phú. Để người dùng nhanh chóng tìm được đúng thông tin cần thiết, dịch vụ tìm thông tin trên Internet ra đời.</a:t>
            </a:r>
            <a:r>
              <a:rPr lang="en-US" altLang="en-US" sz="2400" b="1">
                <a:solidFill>
                  <a:srgbClr val="990033"/>
                </a:solidFill>
              </a:rPr>
              <a:t> </a:t>
            </a:r>
          </a:p>
          <a:p>
            <a:r>
              <a:rPr lang="en-US" altLang="en-US" sz="2400" b="1" u="sng">
                <a:solidFill>
                  <a:srgbClr val="990033"/>
                </a:solidFill>
              </a:rPr>
              <a:t>Người dùng có thể sử dụng:</a:t>
            </a:r>
          </a:p>
          <a:p>
            <a:r>
              <a:rPr lang="en-US" altLang="en-US" sz="2400" b="1">
                <a:solidFill>
                  <a:srgbClr val="990033"/>
                </a:solidFill>
              </a:rPr>
              <a:t>-</a:t>
            </a:r>
            <a:r>
              <a:rPr lang="en-US" altLang="en-US" sz="2400" b="1" i="1">
                <a:solidFill>
                  <a:srgbClr val="990033"/>
                </a:solidFill>
              </a:rPr>
              <a:t>Máy tìm kiếm:</a:t>
            </a:r>
            <a:r>
              <a:rPr lang="en-US" altLang="en-US" sz="2400" b="1">
                <a:solidFill>
                  <a:srgbClr val="0871B8"/>
                </a:solidFill>
              </a:rPr>
              <a:t> là công cụ được cung cấp trên Internet giúp tìm kiếm thông tin, dựa trên cơ sở các từ khóa liên quan đến vấn đề cần tìm.</a:t>
            </a:r>
          </a:p>
          <a:p>
            <a:r>
              <a:rPr lang="en-US" altLang="en-US" sz="2400" b="1">
                <a:solidFill>
                  <a:srgbClr val="0871B8"/>
                </a:solidFill>
              </a:rPr>
              <a:t>Vd: Google, Search,…</a:t>
            </a:r>
          </a:p>
          <a:p>
            <a:r>
              <a:rPr lang="en-US" altLang="en-US" sz="2400" b="1">
                <a:solidFill>
                  <a:srgbClr val="990033"/>
                </a:solidFill>
              </a:rPr>
              <a:t>-</a:t>
            </a:r>
            <a:r>
              <a:rPr lang="en-US" altLang="en-US" sz="2400" b="1" i="1">
                <a:solidFill>
                  <a:srgbClr val="990033"/>
                </a:solidFill>
              </a:rPr>
              <a:t>Danh mục thông tin (directory):</a:t>
            </a:r>
            <a:r>
              <a:rPr lang="en-US" altLang="en-US" sz="2400" b="1">
                <a:solidFill>
                  <a:srgbClr val="0871B8"/>
                </a:solidFill>
              </a:rPr>
              <a:t> Là trang web chứa danh sách các trang web khác, có nội dung phân theo các chủ đề.</a:t>
            </a:r>
          </a:p>
          <a:p>
            <a:r>
              <a:rPr lang="en-US" altLang="en-US" sz="2400" b="1" u="sng">
                <a:solidFill>
                  <a:srgbClr val="990033"/>
                </a:solidFill>
              </a:rPr>
              <a:t>Lưu ý:</a:t>
            </a:r>
            <a:r>
              <a:rPr lang="en-US" altLang="en-US" sz="2400" b="1">
                <a:solidFill>
                  <a:srgbClr val="0871B8"/>
                </a:solidFill>
              </a:rPr>
              <a:t> Không phải mọi thông tin trên Internet đều là thông tin miễn phí. Khi sử dụng lại các thông tin trên mạng cần lưu ý đến bản quyền của thông tin đó.</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76">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276">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276">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276">
                                            <p:txEl>
                                              <p:pRg st="3" end="3"/>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1276">
                                            <p:txEl>
                                              <p:pRg st="4" end="4"/>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127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47800"/>
            <a:ext cx="4419600" cy="4114800"/>
          </a:xfrm>
          <a:prstGeom prst="rect">
            <a:avLst/>
          </a:prstGeom>
          <a:noFill/>
          <a:ln w="28575">
            <a:solidFill>
              <a:srgbClr val="990033"/>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a:spLocks noChangeArrowheads="1"/>
          </p:cNvSpPr>
          <p:nvPr/>
        </p:nvSpPr>
        <p:spPr bwMode="auto">
          <a:xfrm>
            <a:off x="304800" y="9906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i="1">
                <a:solidFill>
                  <a:srgbClr val="2517DF"/>
                </a:solidFill>
                <a:latin typeface="Times New Roman" panose="02020603050405020304" pitchFamily="18" charset="0"/>
                <a:cs typeface="Times New Roman" panose="02020603050405020304" pitchFamily="18" charset="0"/>
              </a:rPr>
              <a:t>b) </a:t>
            </a:r>
            <a:r>
              <a:rPr lang="en-US" altLang="en-US" sz="2400" b="1" i="1" u="sng">
                <a:solidFill>
                  <a:srgbClr val="2517DF"/>
                </a:solidFill>
                <a:latin typeface="Times New Roman" panose="02020603050405020304" pitchFamily="18" charset="0"/>
                <a:cs typeface="Times New Roman" panose="02020603050405020304" pitchFamily="18" charset="0"/>
              </a:rPr>
              <a:t>Tìm kiếm thông tin trên Internet:</a:t>
            </a:r>
          </a:p>
        </p:txBody>
      </p:sp>
      <p:sp>
        <p:nvSpPr>
          <p:cNvPr id="32774" name="AutoShape 6"/>
          <p:cNvSpPr>
            <a:spLocks noChangeArrowheads="1"/>
          </p:cNvSpPr>
          <p:nvPr/>
        </p:nvSpPr>
        <p:spPr bwMode="auto">
          <a:xfrm>
            <a:off x="0" y="0"/>
            <a:ext cx="9144000" cy="457200"/>
          </a:xfrm>
          <a:prstGeom prst="flowChartProcess">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5" name="Title 1"/>
          <p:cNvSpPr>
            <a:spLocks/>
          </p:cNvSpPr>
          <p:nvPr/>
        </p:nvSpPr>
        <p:spPr bwMode="auto">
          <a:xfrm>
            <a:off x="1600200" y="57150"/>
            <a:ext cx="5943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sz="5000">
                <a:solidFill>
                  <a:schemeClr val="tx2"/>
                </a:solidFill>
                <a:latin typeface="Calibri" panose="020F0502020204030204" pitchFamily="34" charset="0"/>
              </a:defRPr>
            </a:lvl1pPr>
            <a:lvl2pPr eaLnBrk="0" hangingPunct="0">
              <a:defRPr sz="5000">
                <a:solidFill>
                  <a:schemeClr val="tx2"/>
                </a:solidFill>
                <a:latin typeface="Calibri" panose="020F0502020204030204" pitchFamily="34" charset="0"/>
              </a:defRPr>
            </a:lvl2pPr>
            <a:lvl3pPr eaLnBrk="0" hangingPunct="0">
              <a:defRPr sz="5000">
                <a:solidFill>
                  <a:schemeClr val="tx2"/>
                </a:solidFill>
                <a:latin typeface="Calibri" panose="020F0502020204030204" pitchFamily="34" charset="0"/>
              </a:defRPr>
            </a:lvl3pPr>
            <a:lvl4pPr eaLnBrk="0" hangingPunct="0">
              <a:defRPr sz="5000">
                <a:solidFill>
                  <a:schemeClr val="tx2"/>
                </a:solidFill>
                <a:latin typeface="Calibri" panose="020F0502020204030204" pitchFamily="34" charset="0"/>
              </a:defRPr>
            </a:lvl4pPr>
            <a:lvl5pPr eaLnBrk="0" hangingPunct="0">
              <a:defRPr sz="5000">
                <a:solidFill>
                  <a:schemeClr val="tx2"/>
                </a:solidFill>
                <a:latin typeface="Calibri" panose="020F0502020204030204" pitchFamily="34" charset="0"/>
              </a:defRPr>
            </a:lvl5pPr>
            <a:lvl6pPr marL="457200" eaLnBrk="0" fontAlgn="base" hangingPunct="0">
              <a:spcBef>
                <a:spcPct val="0"/>
              </a:spcBef>
              <a:spcAft>
                <a:spcPct val="0"/>
              </a:spcAft>
              <a:defRPr sz="5000">
                <a:solidFill>
                  <a:schemeClr val="tx2"/>
                </a:solidFill>
                <a:latin typeface="Calibri" panose="020F0502020204030204" pitchFamily="34" charset="0"/>
              </a:defRPr>
            </a:lvl6pPr>
            <a:lvl7pPr marL="914400" eaLnBrk="0" fontAlgn="base" hangingPunct="0">
              <a:spcBef>
                <a:spcPct val="0"/>
              </a:spcBef>
              <a:spcAft>
                <a:spcPct val="0"/>
              </a:spcAft>
              <a:defRPr sz="5000">
                <a:solidFill>
                  <a:schemeClr val="tx2"/>
                </a:solidFill>
                <a:latin typeface="Calibri" panose="020F0502020204030204" pitchFamily="34" charset="0"/>
              </a:defRPr>
            </a:lvl7pPr>
            <a:lvl8pPr marL="1371600" eaLnBrk="0" fontAlgn="base" hangingPunct="0">
              <a:spcBef>
                <a:spcPct val="0"/>
              </a:spcBef>
              <a:spcAft>
                <a:spcPct val="0"/>
              </a:spcAft>
              <a:defRPr sz="5000">
                <a:solidFill>
                  <a:schemeClr val="tx2"/>
                </a:solidFill>
                <a:latin typeface="Calibri" panose="020F0502020204030204" pitchFamily="34" charset="0"/>
              </a:defRPr>
            </a:lvl8pPr>
            <a:lvl9pPr marL="1828800" eaLnBrk="0" fontAlgn="base" hangingPunct="0">
              <a:spcBef>
                <a:spcPct val="0"/>
              </a:spcBef>
              <a:spcAft>
                <a:spcPct val="0"/>
              </a:spcAft>
              <a:defRPr sz="5000">
                <a:solidFill>
                  <a:schemeClr val="tx2"/>
                </a:solidFill>
                <a:latin typeface="Calibri" panose="020F0502020204030204" pitchFamily="34" charset="0"/>
              </a:defRPr>
            </a:lvl9pPr>
          </a:lstStyle>
          <a:p>
            <a:pPr eaLnBrk="1" hangingPunct="1"/>
            <a:r>
              <a:rPr lang="en-US" altLang="en-US" sz="2000" b="1">
                <a:solidFill>
                  <a:schemeClr val="bg2"/>
                </a:solidFill>
                <a:latin typeface="Times New Roman" panose="02020603050405020304" pitchFamily="18" charset="0"/>
                <a:cs typeface="Times New Roman" panose="02020603050405020304" pitchFamily="18" charset="0"/>
              </a:rPr>
              <a:t>BÀI 2: MẠNG THÔNG TIN TOÀN CẦU INTERNET</a:t>
            </a:r>
          </a:p>
        </p:txBody>
      </p:sp>
      <p:sp>
        <p:nvSpPr>
          <p:cNvPr id="3" name="Content Placeholder 2"/>
          <p:cNvSpPr>
            <a:spLocks/>
          </p:cNvSpPr>
          <p:nvPr/>
        </p:nvSpPr>
        <p:spPr bwMode="auto">
          <a:xfrm>
            <a:off x="152400" y="457200"/>
            <a:ext cx="480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buFont typeface="Wingdings 2" panose="05020102010507070707" pitchFamily="18" charset="2"/>
              <a:buNone/>
            </a:pPr>
            <a:r>
              <a:rPr lang="en-US" altLang="en-US" b="1">
                <a:solidFill>
                  <a:srgbClr val="FF0000"/>
                </a:solidFill>
                <a:latin typeface="Times New Roman" panose="02020603050405020304" pitchFamily="18" charset="0"/>
                <a:cs typeface="Times New Roman" panose="02020603050405020304" pitchFamily="18" charset="0"/>
              </a:rPr>
              <a:t>II. </a:t>
            </a:r>
            <a:r>
              <a:rPr lang="en-US" altLang="en-US" b="1" u="sng">
                <a:solidFill>
                  <a:srgbClr val="FF0000"/>
                </a:solidFill>
                <a:latin typeface="Times New Roman" panose="02020603050405020304" pitchFamily="18" charset="0"/>
                <a:cs typeface="Times New Roman" panose="02020603050405020304" pitchFamily="18" charset="0"/>
              </a:rPr>
              <a:t>Một số dịch vụ trên Internet:</a:t>
            </a:r>
          </a:p>
        </p:txBody>
      </p:sp>
      <p:pic>
        <p:nvPicPr>
          <p:cNvPr id="3277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371600"/>
            <a:ext cx="4343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8" name="Text Box 10"/>
          <p:cNvSpPr txBox="1">
            <a:spLocks noChangeArrowheads="1"/>
          </p:cNvSpPr>
          <p:nvPr/>
        </p:nvSpPr>
        <p:spPr bwMode="auto">
          <a:xfrm>
            <a:off x="76200" y="5638800"/>
            <a:ext cx="457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i="1">
                <a:solidFill>
                  <a:srgbClr val="990033"/>
                </a:solidFill>
              </a:rPr>
              <a:t>Trang web cung cấp máy tìm kiếm Google</a:t>
            </a:r>
          </a:p>
        </p:txBody>
      </p:sp>
      <p:sp>
        <p:nvSpPr>
          <p:cNvPr id="32779" name="Text Box 11"/>
          <p:cNvSpPr txBox="1">
            <a:spLocks noChangeArrowheads="1"/>
          </p:cNvSpPr>
          <p:nvPr/>
        </p:nvSpPr>
        <p:spPr bwMode="auto">
          <a:xfrm>
            <a:off x="4876800" y="5638800"/>
            <a:ext cx="403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i="1">
                <a:solidFill>
                  <a:srgbClr val="990033"/>
                </a:solidFill>
              </a:rPr>
              <a:t>Danh mục thông tin trên trang Web Yahoo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77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277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7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8" grpId="0"/>
      <p:bldP spid="3277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381000" y="914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i="1">
                <a:solidFill>
                  <a:srgbClr val="2517DF"/>
                </a:solidFill>
                <a:latin typeface="Times New Roman" panose="02020603050405020304" pitchFamily="18" charset="0"/>
                <a:cs typeface="Times New Roman" panose="02020603050405020304" pitchFamily="18" charset="0"/>
              </a:rPr>
              <a:t>c) </a:t>
            </a:r>
            <a:r>
              <a:rPr lang="en-US" altLang="en-US" sz="2400" b="1" i="1" u="sng">
                <a:solidFill>
                  <a:srgbClr val="2517DF"/>
                </a:solidFill>
                <a:latin typeface="Times New Roman" panose="02020603050405020304" pitchFamily="18" charset="0"/>
                <a:cs typeface="Times New Roman" panose="02020603050405020304" pitchFamily="18" charset="0"/>
              </a:rPr>
              <a:t>Thư điện tử</a:t>
            </a:r>
            <a:r>
              <a:rPr lang="en-US" altLang="en-US" sz="2400" b="1" i="1">
                <a:solidFill>
                  <a:srgbClr val="2517DF"/>
                </a:solidFill>
                <a:latin typeface="Times New Roman" panose="02020603050405020304" pitchFamily="18" charset="0"/>
                <a:cs typeface="Times New Roman" panose="02020603050405020304" pitchFamily="18" charset="0"/>
              </a:rPr>
              <a:t>:</a:t>
            </a:r>
          </a:p>
        </p:txBody>
      </p:sp>
      <p:sp>
        <p:nvSpPr>
          <p:cNvPr id="12295" name="AutoShape 7"/>
          <p:cNvSpPr>
            <a:spLocks noChangeArrowheads="1"/>
          </p:cNvSpPr>
          <p:nvPr/>
        </p:nvSpPr>
        <p:spPr bwMode="auto">
          <a:xfrm>
            <a:off x="0" y="0"/>
            <a:ext cx="9144000" cy="457200"/>
          </a:xfrm>
          <a:prstGeom prst="flowChartProcess">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6" name="Title 1"/>
          <p:cNvSpPr>
            <a:spLocks/>
          </p:cNvSpPr>
          <p:nvPr/>
        </p:nvSpPr>
        <p:spPr bwMode="auto">
          <a:xfrm>
            <a:off x="1600200" y="57150"/>
            <a:ext cx="5943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sz="5000">
                <a:solidFill>
                  <a:schemeClr val="tx2"/>
                </a:solidFill>
                <a:latin typeface="Calibri" panose="020F0502020204030204" pitchFamily="34" charset="0"/>
              </a:defRPr>
            </a:lvl1pPr>
            <a:lvl2pPr eaLnBrk="0" hangingPunct="0">
              <a:defRPr sz="5000">
                <a:solidFill>
                  <a:schemeClr val="tx2"/>
                </a:solidFill>
                <a:latin typeface="Calibri" panose="020F0502020204030204" pitchFamily="34" charset="0"/>
              </a:defRPr>
            </a:lvl2pPr>
            <a:lvl3pPr eaLnBrk="0" hangingPunct="0">
              <a:defRPr sz="5000">
                <a:solidFill>
                  <a:schemeClr val="tx2"/>
                </a:solidFill>
                <a:latin typeface="Calibri" panose="020F0502020204030204" pitchFamily="34" charset="0"/>
              </a:defRPr>
            </a:lvl3pPr>
            <a:lvl4pPr eaLnBrk="0" hangingPunct="0">
              <a:defRPr sz="5000">
                <a:solidFill>
                  <a:schemeClr val="tx2"/>
                </a:solidFill>
                <a:latin typeface="Calibri" panose="020F0502020204030204" pitchFamily="34" charset="0"/>
              </a:defRPr>
            </a:lvl4pPr>
            <a:lvl5pPr eaLnBrk="0" hangingPunct="0">
              <a:defRPr sz="5000">
                <a:solidFill>
                  <a:schemeClr val="tx2"/>
                </a:solidFill>
                <a:latin typeface="Calibri" panose="020F0502020204030204" pitchFamily="34" charset="0"/>
              </a:defRPr>
            </a:lvl5pPr>
            <a:lvl6pPr marL="457200" eaLnBrk="0" fontAlgn="base" hangingPunct="0">
              <a:spcBef>
                <a:spcPct val="0"/>
              </a:spcBef>
              <a:spcAft>
                <a:spcPct val="0"/>
              </a:spcAft>
              <a:defRPr sz="5000">
                <a:solidFill>
                  <a:schemeClr val="tx2"/>
                </a:solidFill>
                <a:latin typeface="Calibri" panose="020F0502020204030204" pitchFamily="34" charset="0"/>
              </a:defRPr>
            </a:lvl6pPr>
            <a:lvl7pPr marL="914400" eaLnBrk="0" fontAlgn="base" hangingPunct="0">
              <a:spcBef>
                <a:spcPct val="0"/>
              </a:spcBef>
              <a:spcAft>
                <a:spcPct val="0"/>
              </a:spcAft>
              <a:defRPr sz="5000">
                <a:solidFill>
                  <a:schemeClr val="tx2"/>
                </a:solidFill>
                <a:latin typeface="Calibri" panose="020F0502020204030204" pitchFamily="34" charset="0"/>
              </a:defRPr>
            </a:lvl7pPr>
            <a:lvl8pPr marL="1371600" eaLnBrk="0" fontAlgn="base" hangingPunct="0">
              <a:spcBef>
                <a:spcPct val="0"/>
              </a:spcBef>
              <a:spcAft>
                <a:spcPct val="0"/>
              </a:spcAft>
              <a:defRPr sz="5000">
                <a:solidFill>
                  <a:schemeClr val="tx2"/>
                </a:solidFill>
                <a:latin typeface="Calibri" panose="020F0502020204030204" pitchFamily="34" charset="0"/>
              </a:defRPr>
            </a:lvl8pPr>
            <a:lvl9pPr marL="1828800" eaLnBrk="0" fontAlgn="base" hangingPunct="0">
              <a:spcBef>
                <a:spcPct val="0"/>
              </a:spcBef>
              <a:spcAft>
                <a:spcPct val="0"/>
              </a:spcAft>
              <a:defRPr sz="5000">
                <a:solidFill>
                  <a:schemeClr val="tx2"/>
                </a:solidFill>
                <a:latin typeface="Calibri" panose="020F0502020204030204" pitchFamily="34" charset="0"/>
              </a:defRPr>
            </a:lvl9pPr>
          </a:lstStyle>
          <a:p>
            <a:pPr eaLnBrk="1" hangingPunct="1"/>
            <a:r>
              <a:rPr lang="en-US" altLang="en-US" sz="2000" b="1">
                <a:solidFill>
                  <a:schemeClr val="bg2"/>
                </a:solidFill>
                <a:latin typeface="Times New Roman" panose="02020603050405020304" pitchFamily="18" charset="0"/>
                <a:cs typeface="Times New Roman" panose="02020603050405020304" pitchFamily="18" charset="0"/>
              </a:rPr>
              <a:t>BÀI 2: MẠNG THÔNG TIN TOÀN CẦU INTERNET</a:t>
            </a:r>
          </a:p>
        </p:txBody>
      </p:sp>
      <p:sp>
        <p:nvSpPr>
          <p:cNvPr id="3" name="Content Placeholder 2"/>
          <p:cNvSpPr>
            <a:spLocks/>
          </p:cNvSpPr>
          <p:nvPr/>
        </p:nvSpPr>
        <p:spPr bwMode="auto">
          <a:xfrm>
            <a:off x="152400" y="457200"/>
            <a:ext cx="480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buFont typeface="Wingdings 2" panose="05020102010507070707" pitchFamily="18" charset="2"/>
              <a:buNone/>
            </a:pPr>
            <a:r>
              <a:rPr lang="en-US" altLang="en-US" b="1">
                <a:solidFill>
                  <a:srgbClr val="FF0000"/>
                </a:solidFill>
                <a:latin typeface="Times New Roman" panose="02020603050405020304" pitchFamily="18" charset="0"/>
                <a:cs typeface="Times New Roman" panose="02020603050405020304" pitchFamily="18" charset="0"/>
              </a:rPr>
              <a:t>II. </a:t>
            </a:r>
            <a:r>
              <a:rPr lang="en-US" altLang="en-US" b="1" u="sng">
                <a:solidFill>
                  <a:srgbClr val="FF0000"/>
                </a:solidFill>
                <a:latin typeface="Times New Roman" panose="02020603050405020304" pitchFamily="18" charset="0"/>
                <a:cs typeface="Times New Roman" panose="02020603050405020304" pitchFamily="18" charset="0"/>
              </a:rPr>
              <a:t>Một số dịch vụ trên Internet:</a:t>
            </a:r>
          </a:p>
        </p:txBody>
      </p:sp>
      <p:sp>
        <p:nvSpPr>
          <p:cNvPr id="12298" name="Rectangle 10"/>
          <p:cNvSpPr>
            <a:spLocks noChangeArrowheads="1"/>
          </p:cNvSpPr>
          <p:nvPr/>
        </p:nvSpPr>
        <p:spPr bwMode="auto">
          <a:xfrm>
            <a:off x="152400" y="1371600"/>
            <a:ext cx="87630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sz="2400" b="1">
                <a:solidFill>
                  <a:srgbClr val="990033"/>
                </a:solidFill>
              </a:rPr>
              <a:t>-</a:t>
            </a:r>
            <a:r>
              <a:rPr lang="en-US" altLang="en-US" sz="2400" b="1">
                <a:solidFill>
                  <a:srgbClr val="0871B8"/>
                </a:solidFill>
              </a:rPr>
              <a:t> </a:t>
            </a:r>
            <a:r>
              <a:rPr lang="en-US" altLang="en-US" sz="2400" b="1" i="1">
                <a:solidFill>
                  <a:srgbClr val="990033"/>
                </a:solidFill>
              </a:rPr>
              <a:t>Thư điện tử (E-mail):</a:t>
            </a:r>
            <a:r>
              <a:rPr lang="en-US" altLang="en-US" sz="2400" b="1">
                <a:solidFill>
                  <a:srgbClr val="0871B8"/>
                </a:solidFill>
              </a:rPr>
              <a:t> là dịch vụ trao đổi thông tin trên Internet thông qua các hộp thư điện tử. Có thể đính kèm các tập tin để gửi cho nhau.</a:t>
            </a:r>
          </a:p>
          <a:p>
            <a:pPr algn="just"/>
            <a:r>
              <a:rPr lang="en-US" altLang="en-US" sz="2400" b="1">
                <a:solidFill>
                  <a:srgbClr val="0871B8"/>
                </a:solidFill>
              </a:rPr>
              <a:t>- Người dùng có thể trao đổi thông tin cho nhau một cách nhanh chóng, tiện lợi với chi phí thấp.</a:t>
            </a:r>
          </a:p>
        </p:txBody>
      </p:sp>
      <p:pic>
        <p:nvPicPr>
          <p:cNvPr id="12299" name="Picture 11" descr="Ema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276600"/>
            <a:ext cx="38862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0" name="Text Box 12"/>
          <p:cNvSpPr txBox="1">
            <a:spLocks noChangeArrowheads="1"/>
          </p:cNvSpPr>
          <p:nvPr/>
        </p:nvSpPr>
        <p:spPr bwMode="auto">
          <a:xfrm>
            <a:off x="1600200" y="6172200"/>
            <a:ext cx="5562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i="1">
                <a:solidFill>
                  <a:srgbClr val="990033"/>
                </a:solidFill>
              </a:rPr>
              <a:t>Mô hình minh họa quá trình gửi thư điện tử trên mạng máy tính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29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3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298" grpId="0"/>
      <p:bldP spid="1230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381000" y="914400"/>
            <a:ext cx="2667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i="1">
                <a:solidFill>
                  <a:srgbClr val="2517DF"/>
                </a:solidFill>
                <a:latin typeface="Times New Roman" panose="02020603050405020304" pitchFamily="18" charset="0"/>
                <a:cs typeface="Times New Roman" panose="02020603050405020304" pitchFamily="18" charset="0"/>
              </a:rPr>
              <a:t>d) </a:t>
            </a:r>
            <a:r>
              <a:rPr lang="en-US" altLang="en-US" sz="2000" b="1" i="1" u="sng">
                <a:solidFill>
                  <a:srgbClr val="2517DF"/>
                </a:solidFill>
                <a:latin typeface="Times New Roman" panose="02020603050405020304" pitchFamily="18" charset="0"/>
                <a:cs typeface="Times New Roman" panose="02020603050405020304" pitchFamily="18" charset="0"/>
              </a:rPr>
              <a:t>Hội thảo trực tuyến</a:t>
            </a:r>
            <a:r>
              <a:rPr lang="en-US" altLang="en-US" sz="2000" b="1" i="1">
                <a:solidFill>
                  <a:srgbClr val="2517DF"/>
                </a:solidFill>
                <a:latin typeface="Times New Roman" panose="02020603050405020304" pitchFamily="18" charset="0"/>
                <a:cs typeface="Times New Roman" panose="02020603050405020304" pitchFamily="18" charset="0"/>
              </a:rPr>
              <a:t>:</a:t>
            </a:r>
            <a:endParaRPr lang="en-US" altLang="en-US" sz="2000" i="1">
              <a:solidFill>
                <a:schemeClr val="accent1"/>
              </a:solidFill>
              <a:latin typeface="Times New Roman" panose="02020603050405020304" pitchFamily="18" charset="0"/>
              <a:cs typeface="Times New Roman" panose="02020603050405020304" pitchFamily="18" charset="0"/>
            </a:endParaRPr>
          </a:p>
        </p:txBody>
      </p:sp>
      <p:sp>
        <p:nvSpPr>
          <p:cNvPr id="3" name="Content Placeholder 2"/>
          <p:cNvSpPr>
            <a:spLocks/>
          </p:cNvSpPr>
          <p:nvPr/>
        </p:nvSpPr>
        <p:spPr bwMode="auto">
          <a:xfrm>
            <a:off x="152400" y="457200"/>
            <a:ext cx="480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buFont typeface="Wingdings 2" panose="05020102010507070707" pitchFamily="18" charset="2"/>
              <a:buNone/>
            </a:pPr>
            <a:r>
              <a:rPr lang="en-US" altLang="en-US" b="1">
                <a:solidFill>
                  <a:srgbClr val="FF0000"/>
                </a:solidFill>
                <a:latin typeface="Times New Roman" panose="02020603050405020304" pitchFamily="18" charset="0"/>
                <a:cs typeface="Times New Roman" panose="02020603050405020304" pitchFamily="18" charset="0"/>
              </a:rPr>
              <a:t>II. </a:t>
            </a:r>
            <a:r>
              <a:rPr lang="en-US" altLang="en-US" b="1" u="sng">
                <a:solidFill>
                  <a:srgbClr val="FF0000"/>
                </a:solidFill>
                <a:latin typeface="Times New Roman" panose="02020603050405020304" pitchFamily="18" charset="0"/>
                <a:cs typeface="Times New Roman" panose="02020603050405020304" pitchFamily="18" charset="0"/>
              </a:rPr>
              <a:t>Một số dịch vụ trên Internet:</a:t>
            </a:r>
          </a:p>
        </p:txBody>
      </p:sp>
      <p:sp>
        <p:nvSpPr>
          <p:cNvPr id="13320" name="AutoShape 8"/>
          <p:cNvSpPr>
            <a:spLocks noChangeArrowheads="1"/>
          </p:cNvSpPr>
          <p:nvPr/>
        </p:nvSpPr>
        <p:spPr bwMode="auto">
          <a:xfrm>
            <a:off x="0" y="0"/>
            <a:ext cx="9144000" cy="457200"/>
          </a:xfrm>
          <a:prstGeom prst="flowChartProcess">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1" name="Title 1"/>
          <p:cNvSpPr>
            <a:spLocks/>
          </p:cNvSpPr>
          <p:nvPr/>
        </p:nvSpPr>
        <p:spPr bwMode="auto">
          <a:xfrm>
            <a:off x="1600200" y="57150"/>
            <a:ext cx="5943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sz="5000">
                <a:solidFill>
                  <a:schemeClr val="tx2"/>
                </a:solidFill>
                <a:latin typeface="Calibri" panose="020F0502020204030204" pitchFamily="34" charset="0"/>
              </a:defRPr>
            </a:lvl1pPr>
            <a:lvl2pPr eaLnBrk="0" hangingPunct="0">
              <a:defRPr sz="5000">
                <a:solidFill>
                  <a:schemeClr val="tx2"/>
                </a:solidFill>
                <a:latin typeface="Calibri" panose="020F0502020204030204" pitchFamily="34" charset="0"/>
              </a:defRPr>
            </a:lvl2pPr>
            <a:lvl3pPr eaLnBrk="0" hangingPunct="0">
              <a:defRPr sz="5000">
                <a:solidFill>
                  <a:schemeClr val="tx2"/>
                </a:solidFill>
                <a:latin typeface="Calibri" panose="020F0502020204030204" pitchFamily="34" charset="0"/>
              </a:defRPr>
            </a:lvl3pPr>
            <a:lvl4pPr eaLnBrk="0" hangingPunct="0">
              <a:defRPr sz="5000">
                <a:solidFill>
                  <a:schemeClr val="tx2"/>
                </a:solidFill>
                <a:latin typeface="Calibri" panose="020F0502020204030204" pitchFamily="34" charset="0"/>
              </a:defRPr>
            </a:lvl4pPr>
            <a:lvl5pPr eaLnBrk="0" hangingPunct="0">
              <a:defRPr sz="5000">
                <a:solidFill>
                  <a:schemeClr val="tx2"/>
                </a:solidFill>
                <a:latin typeface="Calibri" panose="020F0502020204030204" pitchFamily="34" charset="0"/>
              </a:defRPr>
            </a:lvl5pPr>
            <a:lvl6pPr marL="457200" eaLnBrk="0" fontAlgn="base" hangingPunct="0">
              <a:spcBef>
                <a:spcPct val="0"/>
              </a:spcBef>
              <a:spcAft>
                <a:spcPct val="0"/>
              </a:spcAft>
              <a:defRPr sz="5000">
                <a:solidFill>
                  <a:schemeClr val="tx2"/>
                </a:solidFill>
                <a:latin typeface="Calibri" panose="020F0502020204030204" pitchFamily="34" charset="0"/>
              </a:defRPr>
            </a:lvl6pPr>
            <a:lvl7pPr marL="914400" eaLnBrk="0" fontAlgn="base" hangingPunct="0">
              <a:spcBef>
                <a:spcPct val="0"/>
              </a:spcBef>
              <a:spcAft>
                <a:spcPct val="0"/>
              </a:spcAft>
              <a:defRPr sz="5000">
                <a:solidFill>
                  <a:schemeClr val="tx2"/>
                </a:solidFill>
                <a:latin typeface="Calibri" panose="020F0502020204030204" pitchFamily="34" charset="0"/>
              </a:defRPr>
            </a:lvl7pPr>
            <a:lvl8pPr marL="1371600" eaLnBrk="0" fontAlgn="base" hangingPunct="0">
              <a:spcBef>
                <a:spcPct val="0"/>
              </a:spcBef>
              <a:spcAft>
                <a:spcPct val="0"/>
              </a:spcAft>
              <a:defRPr sz="5000">
                <a:solidFill>
                  <a:schemeClr val="tx2"/>
                </a:solidFill>
                <a:latin typeface="Calibri" panose="020F0502020204030204" pitchFamily="34" charset="0"/>
              </a:defRPr>
            </a:lvl8pPr>
            <a:lvl9pPr marL="1828800" eaLnBrk="0" fontAlgn="base" hangingPunct="0">
              <a:spcBef>
                <a:spcPct val="0"/>
              </a:spcBef>
              <a:spcAft>
                <a:spcPct val="0"/>
              </a:spcAft>
              <a:defRPr sz="5000">
                <a:solidFill>
                  <a:schemeClr val="tx2"/>
                </a:solidFill>
                <a:latin typeface="Calibri" panose="020F0502020204030204" pitchFamily="34" charset="0"/>
              </a:defRPr>
            </a:lvl9pPr>
          </a:lstStyle>
          <a:p>
            <a:pPr eaLnBrk="1" hangingPunct="1"/>
            <a:r>
              <a:rPr lang="en-US" altLang="en-US" sz="2000" b="1">
                <a:solidFill>
                  <a:schemeClr val="bg2"/>
                </a:solidFill>
                <a:latin typeface="Times New Roman" panose="02020603050405020304" pitchFamily="18" charset="0"/>
                <a:cs typeface="Times New Roman" panose="02020603050405020304" pitchFamily="18" charset="0"/>
              </a:rPr>
              <a:t>BÀI 2: MẠNG THÔNG TIN TOÀN CẦU INTERNET</a:t>
            </a:r>
          </a:p>
        </p:txBody>
      </p:sp>
      <p:sp>
        <p:nvSpPr>
          <p:cNvPr id="13322" name="Rectangle 10"/>
          <p:cNvSpPr>
            <a:spLocks noChangeArrowheads="1"/>
          </p:cNvSpPr>
          <p:nvPr/>
        </p:nvSpPr>
        <p:spPr bwMode="auto">
          <a:xfrm>
            <a:off x="228600" y="1371600"/>
            <a:ext cx="8610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sz="2400" b="1">
                <a:solidFill>
                  <a:srgbClr val="990033"/>
                </a:solidFill>
              </a:rPr>
              <a:t>Internet</a:t>
            </a:r>
            <a:r>
              <a:rPr lang="en-US" altLang="en-US" sz="2400" b="1">
                <a:solidFill>
                  <a:srgbClr val="0871B8"/>
                </a:solidFill>
              </a:rPr>
              <a:t> cho phép </a:t>
            </a:r>
            <a:r>
              <a:rPr lang="en-US" altLang="en-US" sz="2400" b="1">
                <a:solidFill>
                  <a:srgbClr val="990033"/>
                </a:solidFill>
              </a:rPr>
              <a:t>tổ chức các cuộc họp</a:t>
            </a:r>
            <a:r>
              <a:rPr lang="en-US" altLang="en-US" sz="2400" b="1">
                <a:solidFill>
                  <a:srgbClr val="0871B8"/>
                </a:solidFill>
              </a:rPr>
              <a:t>, </a:t>
            </a:r>
            <a:r>
              <a:rPr lang="en-US" altLang="en-US" sz="2400" b="1">
                <a:solidFill>
                  <a:srgbClr val="990033"/>
                </a:solidFill>
              </a:rPr>
              <a:t>hội thảo từ xa</a:t>
            </a:r>
            <a:r>
              <a:rPr lang="en-US" altLang="en-US" sz="2400" b="1">
                <a:solidFill>
                  <a:srgbClr val="0871B8"/>
                </a:solidFill>
              </a:rPr>
              <a:t> với sự tham gia của nhiều người ở nhiều nơi khác nhau.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322"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quot;/&gt;&lt;property id=&quot;20307&quot; value=&quot;257&quot;/&gt;&lt;/object&gt;&lt;object type=&quot;3&quot; unique_id=&quot;10006&quot;&gt;&lt;property id=&quot;20148&quot; value=&quot;5&quot;/&gt;&lt;property id=&quot;20300&quot; value=&quot;Slide 3 - &amp;quot;BÀI 2: MẠNG THÔNG TIN TOÀN CẦU INTERNET&amp;quot;&quot;/&gt;&lt;property id=&quot;20307&quot; value=&quot;259&quot;/&gt;&lt;/object&gt;&lt;object type=&quot;3&quot; unique_id=&quot;10007&quot;&gt;&lt;property id=&quot;20148&quot; value=&quot;5&quot;/&gt;&lt;property id=&quot;20300&quot; value=&quot;Slide 4&quot;/&gt;&lt;property id=&quot;20307&quot; value=&quot;260&quot;/&gt;&lt;/object&gt;&lt;object type=&quot;3&quot; unique_id=&quot;10008&quot;&gt;&lt;property id=&quot;20148&quot; value=&quot;5&quot;/&gt;&lt;property id=&quot;20300&quot; value=&quot;Slide 5&quot;/&gt;&lt;property id=&quot;20307&quot; value=&quot;261&quot;/&gt;&lt;/object&gt;&lt;object type=&quot;3&quot; unique_id=&quot;10009&quot;&gt;&lt;property id=&quot;20148&quot; value=&quot;5&quot;/&gt;&lt;property id=&quot;20300&quot; value=&quot;Slide 6&quot;/&gt;&lt;property id=&quot;20307&quot; value=&quot;263&quot;/&gt;&lt;/object&gt;&lt;object type=&quot;3&quot; unique_id=&quot;10010&quot;&gt;&lt;property id=&quot;20148&quot; value=&quot;5&quot;/&gt;&lt;property id=&quot;20300&quot; value=&quot;Slide 7&quot;/&gt;&lt;property id=&quot;20307&quot; value=&quot;272&quot;/&gt;&lt;/object&gt;&lt;object type=&quot;3&quot; unique_id=&quot;10011&quot;&gt;&lt;property id=&quot;20148&quot; value=&quot;5&quot;/&gt;&lt;property id=&quot;20300&quot; value=&quot;Slide 8&quot;/&gt;&lt;property id=&quot;20307&quot; value=&quot;264&quot;/&gt;&lt;/object&gt;&lt;object type=&quot;3&quot; unique_id=&quot;10012&quot;&gt;&lt;property id=&quot;20148&quot; value=&quot;5&quot;/&gt;&lt;property id=&quot;20300&quot; value=&quot;Slide 9&quot;/&gt;&lt;property id=&quot;20307&quot; value=&quot;266&quot;/&gt;&lt;/object&gt;&lt;object type=&quot;3&quot; unique_id=&quot;10013&quot;&gt;&lt;property id=&quot;20148&quot; value=&quot;5&quot;/&gt;&lt;property id=&quot;20300&quot; value=&quot;Slide 10&quot;/&gt;&lt;property id=&quot;20307&quot; value=&quot;265&quot;/&gt;&lt;/object&gt;&lt;object type=&quot;3&quot; unique_id=&quot;10014&quot;&gt;&lt;property id=&quot;20148&quot; value=&quot;5&quot;/&gt;&lt;property id=&quot;20300&quot; value=&quot;Slide 11&quot;/&gt;&lt;property id=&quot;20307&quot; value=&quot;267&quot;/&gt;&lt;/object&gt;&lt;object type=&quot;3&quot; unique_id=&quot;10015&quot;&gt;&lt;property id=&quot;20148&quot; value=&quot;5&quot;/&gt;&lt;property id=&quot;20300&quot; value=&quot;Slide 12&quot;/&gt;&lt;property id=&quot;20307&quot; value=&quot;268&quot;/&gt;&lt;/object&gt;&lt;object type=&quot;3&quot; unique_id=&quot;10016&quot;&gt;&lt;property id=&quot;20148&quot; value=&quot;5&quot;/&gt;&lt;property id=&quot;20300&quot; value=&quot;Slide 13&quot;/&gt;&lt;property id=&quot;20307&quot; value=&quot;273&quot;/&gt;&lt;/object&gt;&lt;object type=&quot;3&quot; unique_id=&quot;10017&quot;&gt;&lt;property id=&quot;20148&quot; value=&quot;5&quot;/&gt;&lt;property id=&quot;20300&quot; value=&quot;Slide 14&quot;/&gt;&lt;property id=&quot;20307&quot; value=&quot;271&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1914090</TotalTime>
  <Words>926</Words>
  <Application>Microsoft Office PowerPoint</Application>
  <PresentationFormat>On-screen Show (4:3)</PresentationFormat>
  <Paragraphs>76</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Constantia</vt:lpstr>
      <vt:lpstr>Wingdings 2</vt:lpstr>
      <vt:lpstr>Times New Roman</vt:lpstr>
      <vt:lpstr>Flow</vt:lpstr>
      <vt:lpstr>PowerPoint Presentation</vt:lpstr>
      <vt:lpstr>PowerPoint Presentation</vt:lpstr>
      <vt:lpstr>BÀI 2: MẠNG THÔNG TIN TOÀN CẦU INTERNET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cp:lastModifiedBy>
  <cp:revision>39</cp:revision>
  <dcterms:created xsi:type="dcterms:W3CDTF">2009-09-15T08:20:27Z</dcterms:created>
  <dcterms:modified xsi:type="dcterms:W3CDTF">2022-09-20T11:28:53Z</dcterms:modified>
</cp:coreProperties>
</file>