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71" r:id="rId2"/>
    <p:sldId id="308" r:id="rId3"/>
    <p:sldId id="325" r:id="rId4"/>
    <p:sldId id="320" r:id="rId5"/>
    <p:sldId id="321" r:id="rId6"/>
    <p:sldId id="322" r:id="rId7"/>
    <p:sldId id="326" r:id="rId8"/>
    <p:sldId id="327" r:id="rId9"/>
    <p:sldId id="281" r:id="rId10"/>
    <p:sldId id="328" r:id="rId11"/>
    <p:sldId id="329" r:id="rId12"/>
    <p:sldId id="294" r:id="rId13"/>
    <p:sldId id="340" r:id="rId14"/>
    <p:sldId id="330" r:id="rId15"/>
    <p:sldId id="331" r:id="rId16"/>
    <p:sldId id="341" r:id="rId17"/>
    <p:sldId id="282" r:id="rId18"/>
    <p:sldId id="332" r:id="rId19"/>
    <p:sldId id="333" r:id="rId20"/>
    <p:sldId id="334" r:id="rId21"/>
    <p:sldId id="337" r:id="rId22"/>
    <p:sldId id="338" r:id="rId23"/>
    <p:sldId id="339" r:id="rId24"/>
    <p:sldId id="342" r:id="rId25"/>
    <p:sldId id="343" r:id="rId26"/>
    <p:sldId id="347" r:id="rId27"/>
    <p:sldId id="335" r:id="rId28"/>
    <p:sldId id="346" r:id="rId29"/>
    <p:sldId id="313" r:id="rId30"/>
    <p:sldId id="344" r:id="rId31"/>
    <p:sldId id="348" r:id="rId32"/>
    <p:sldId id="288" r:id="rId33"/>
    <p:sldId id="349" r:id="rId34"/>
    <p:sldId id="350" r:id="rId35"/>
    <p:sldId id="351" r:id="rId36"/>
    <p:sldId id="352" r:id="rId37"/>
    <p:sldId id="353" r:id="rId38"/>
    <p:sldId id="354" r:id="rId39"/>
    <p:sldId id="370" r:id="rId40"/>
    <p:sldId id="362" r:id="rId41"/>
    <p:sldId id="363" r:id="rId42"/>
    <p:sldId id="364" r:id="rId43"/>
    <p:sldId id="366" r:id="rId44"/>
    <p:sldId id="368" r:id="rId45"/>
    <p:sldId id="369" r:id="rId46"/>
    <p:sldId id="356" r:id="rId47"/>
    <p:sldId id="35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FFFF99"/>
    <a:srgbClr val="0000FF"/>
    <a:srgbClr val="FFFF66"/>
    <a:srgbClr val="FFFFCC"/>
    <a:srgbClr val="CCFF99"/>
    <a:srgbClr val="CCCC00"/>
    <a:srgbClr val="FF99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20934B-475E-4943-99BA-915235262F12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743816-9AD7-4A03-918A-F5558168F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43816-9AD7-4A03-918A-F5558168FA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4B276B-B9B6-45C3-A84D-65AB6EAB486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1C080E-E716-4A2A-A8E5-41094AE79E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40F56E-CACC-4446-90DE-B517D0FBFD6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43816-9AD7-4A03-918A-F5558168FA4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8A868-AC49-4BB9-AC89-69C1B06BF0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74598D-E0AB-43DF-BAD3-16E363290FF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9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66E288-12CF-4E83-AF81-230E0C88D7E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4F91D-4178-4660-9889-4D01EAE6C5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4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EAC128-18B0-4459-80E7-66EDF594F7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1F3212-A8A8-4A46-ABF7-F944674E5C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44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54D33A-FDC9-465C-873C-A2847F5473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5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2D8B8-106E-4FD9-A2D9-87787DC7C92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B0B783-3B3C-413E-B4A5-E5BB9F8267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0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8C9DB-47E0-4E36-AE86-349C6CF59F0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FFB5E7-11CC-4BAC-8118-7AE8C039DA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0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33A9D-776F-4878-AC82-4832D355ECE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2A204-E505-4E77-BA40-34FC49847F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6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F710E4-32AC-4752-B549-D8E68586A3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0225E8-FF15-411E-BF46-3BA4174723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9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C8934-C583-4B56-B4D3-3B810E4D9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F74C0-9C7B-4230-8E43-CB4F2CA249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0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A46FE-4BA5-4F19-8199-B4DC33D85D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7C826-A4A6-4026-8592-359AD98728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1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B0F8C-17C4-4271-B2DA-299B79C6E4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3CFD7A-24A9-4FDD-BF3B-93ED91ED61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0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58279-B745-4E5B-88FC-DCCF728DDA8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DF69E1-3397-4E9F-9040-ED1D614682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E985C-E413-48B0-B887-9D0C7C261B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A0F214-934B-40AC-8D85-83FE4F9EE4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y%20computer\Desktop\B&#224;i%2024%20s&#7917;9\Chiendichbiengioi.av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C%C3%B4ng_binh" TargetMode="External"/><Relationship Id="rId3" Type="http://schemas.openxmlformats.org/officeDocument/2006/relationships/hyperlink" Target="https://vi.wikipedia.org/wiki/Trung_%C4%91o%C3%A0n" TargetMode="External"/><Relationship Id="rId7" Type="http://schemas.openxmlformats.org/officeDocument/2006/relationships/hyperlink" Target="https://vi.wikipedia.org/wiki/S%C6%A1n_ph%C3%A1o" TargetMode="External"/><Relationship Id="rId2" Type="http://schemas.openxmlformats.org/officeDocument/2006/relationships/hyperlink" Target="https://vi.wikipedia.org/wiki/%C4%90%E1%BA%A1i_%C4%91o%C3%A0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.wikipedia.org/wiki/Ph%C3%A1o_binh" TargetMode="External"/><Relationship Id="rId5" Type="http://schemas.openxmlformats.org/officeDocument/2006/relationships/hyperlink" Target="https://vi.wikipedia.org/wiki/Vi%E1%BB%87t_B%E1%BA%AFc" TargetMode="External"/><Relationship Id="rId10" Type="http://schemas.openxmlformats.org/officeDocument/2006/relationships/hyperlink" Target="https://vi.wikipedia.org/wiki/L%E1%BA%A1ng_S%C6%A1n" TargetMode="External"/><Relationship Id="rId4" Type="http://schemas.openxmlformats.org/officeDocument/2006/relationships/hyperlink" Target="https://vi.wikipedia.org/wiki/Ti%E1%BB%83u_%C4%91o%C3%A0n" TargetMode="External"/><Relationship Id="rId9" Type="http://schemas.openxmlformats.org/officeDocument/2006/relationships/hyperlink" Target="https://vi.wikipedia.org/wiki/Cao_B%E1%BA%B1n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A picture containing text, building, roof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>
            <a:fillRect/>
          </a:stretch>
        </p:blipFill>
        <p:spPr bwMode="auto">
          <a:xfrm>
            <a:off x="9525" y="0"/>
            <a:ext cx="91344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349AC5F7-E118-BE98-9D81-727120CCAD02}"/>
              </a:ext>
            </a:extLst>
          </p:cNvPr>
          <p:cNvSpPr/>
          <p:nvPr/>
        </p:nvSpPr>
        <p:spPr>
          <a:xfrm>
            <a:off x="9525" y="4876800"/>
            <a:ext cx="9134475" cy="19812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600" b="1">
                <a:solidFill>
                  <a:srgbClr val="0D30DD"/>
                </a:solidFill>
              </a:rPr>
              <a:t>- TỔ CHUYÊN MÔN: LỊCH SỬ - ĐỊA LÝ - GIÁO DỤC CÔNG DÂN</a:t>
            </a:r>
          </a:p>
          <a:p>
            <a:pPr>
              <a:defRPr/>
            </a:pPr>
            <a:r>
              <a:rPr lang="en-US" sz="2600" b="1">
                <a:solidFill>
                  <a:srgbClr val="0D30DD"/>
                </a:solidFill>
              </a:rPr>
              <a:t>- NHÓM: LỊCH SỬ - ĐỊA LÝ</a:t>
            </a:r>
          </a:p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9152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nl-NL" sz="3600" b="1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</a:t>
            </a:r>
            <a:r>
              <a:rPr lang="nl-NL" sz="3600" b="1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 “Kế hoạch Rơ-ve” nhằm </a:t>
            </a:r>
            <a:r>
              <a:rPr lang="nl-NL" sz="3600" b="1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nl-NL" sz="3600" b="1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+ Khóa </a:t>
            </a:r>
            <a:r>
              <a:rPr lang="nl-NL" sz="3600" b="1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 biên giới Việt </a:t>
            </a:r>
            <a:r>
              <a:rPr lang="nl-NL" sz="3600" b="1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Trung (tăng cường hệ thống phòng ngự trên đường số 4)</a:t>
            </a:r>
          </a:p>
          <a:p>
            <a:pPr algn="just">
              <a:spcAft>
                <a:spcPts val="0"/>
              </a:spcAft>
            </a:pPr>
            <a:r>
              <a:rPr lang="nl-NL" sz="3600" b="1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b="1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+ Thiết </a:t>
            </a:r>
            <a:r>
              <a:rPr lang="nl-NL" sz="3600" b="1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 “Hành lang Đông - Tây</a:t>
            </a:r>
            <a:r>
              <a:rPr lang="nl-NL" sz="3600" b="1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 algn="just">
              <a:spcAft>
                <a:spcPts val="0"/>
              </a:spcAft>
            </a:pPr>
            <a:r>
              <a:rPr lang="nl-NL" sz="3600" b="1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+ Cô lập căn cứ địa Việt Bắc</a:t>
            </a:r>
          </a:p>
          <a:p>
            <a:pPr algn="just">
              <a:spcAft>
                <a:spcPts val="0"/>
              </a:spcAft>
            </a:pPr>
            <a:r>
              <a:rPr lang="nl-NL" sz="3600" b="1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=&gt; Chuẩn </a:t>
            </a:r>
            <a:r>
              <a:rPr lang="nl-NL" sz="3600" b="1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 tấn công quy mô lớn lên Việt Bắc lần thứ hai.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5050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Chủ trương của </a:t>
            </a:r>
            <a:r>
              <a:rPr lang="nl-NL" sz="3600" b="1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: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1.bp.blogspot.com/-_fH9M3gm64c/T2yUy5-LoHI/AAAAAAAAFS0/Yea-IFUjJ4Q/s400/Pictur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.v3.news.zdn.vn/w660/Uploaded/aolnpvp/2013_10_08/19102010huyen15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09600" y="6096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5334000"/>
            <a:ext cx="79248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5029200"/>
            <a:ext cx="7924800" cy="1524000"/>
          </a:xfrm>
          <a:prstGeom prst="roundRect">
            <a:avLst/>
          </a:prstGeom>
          <a:solidFill>
            <a:srgbClr val="FF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0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144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Chủ trương của ta: </a:t>
            </a:r>
            <a:r>
              <a:rPr lang="nl-NL" sz="3600" b="1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 6 - 1950, Trung ương Đảng và Chính phủ quyết định mở chiến dịch Biên giới thu - đông 1950, nhằm tiêu diệt một bộ phận sinh lực địch, khai thông biên giới, </a:t>
            </a:r>
            <a:r>
              <a:rPr lang="nl-NL" sz="3600" b="1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 rộng và củng cố căn cứ địa VB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133600"/>
            <a:ext cx="2310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915399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1.bp.blogspot.com/-_fH9M3gm64c/T2yUy5-LoHI/AAAAAAAAFS0/Yea-IFUjJ4Q/s400/Picture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hiendichbiengio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3400" y="533400"/>
            <a:ext cx="806196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899159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899159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38200" y="1828800"/>
            <a:ext cx="7391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Bài 26: 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PHÁT TRIỂN MỚI CỦA CUỘC KHÁNG CHIẾN TOÀN QUỐC CHỐNG THỰC DÂN PHÁP (1950-1953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077"/>
            <a:ext cx="8704320" cy="73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0" y="0"/>
            <a:ext cx="8800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1" y="152400"/>
            <a:ext cx="888906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18" y="76200"/>
            <a:ext cx="916028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915399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2158"/>
            <a:ext cx="6019800" cy="5435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57400"/>
            <a:ext cx="312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/>
            <a:r>
              <a:rPr lang="en-US" dirty="0">
                <a:solidFill>
                  <a:srgbClr val="0000CC"/>
                </a:solidFill>
                <a:latin typeface="Roboto"/>
              </a:rPr>
              <a:t> </a:t>
            </a:r>
          </a:p>
          <a:p>
            <a:pPr algn="just"/>
            <a:endParaRPr lang="en-US" dirty="0" smtClean="0">
              <a:solidFill>
                <a:srgbClr val="0000CC"/>
              </a:solidFill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867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TNXP-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9/1950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2800" b="1" dirty="0" err="1" smtClean="0">
                <a:solidFill>
                  <a:srgbClr val="000000"/>
                </a:solidFill>
                <a:latin typeface="+mj-lt"/>
              </a:rPr>
              <a:t>Quân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+mj-lt"/>
              </a:rPr>
              <a:t>đội </a:t>
            </a:r>
            <a:r>
              <a:rPr lang="vi-VN" sz="2800" b="1" dirty="0">
                <a:solidFill>
                  <a:srgbClr val="000000"/>
                </a:solidFill>
                <a:latin typeface="+mj-lt"/>
              </a:rPr>
              <a:t>Nhân dân Việt </a:t>
            </a:r>
            <a:r>
              <a:rPr lang="vi-VN" sz="2800" b="1" dirty="0" smtClean="0">
                <a:solidFill>
                  <a:srgbClr val="000000"/>
                </a:solidFill>
                <a:latin typeface="+mj-lt"/>
              </a:rPr>
              <a:t>Nam</a:t>
            </a:r>
            <a:endParaRPr lang="vi-VN" sz="2800" b="1" dirty="0">
              <a:solidFill>
                <a:srgbClr val="00000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645AD"/>
                </a:solidFill>
                <a:latin typeface="+mj-lt"/>
                <a:hlinkClick r:id="rId2" tooltip="Đại đoàn"/>
              </a:rPr>
              <a:t>Đại đoàn</a:t>
            </a:r>
            <a:r>
              <a:rPr lang="vi-VN" sz="2800" dirty="0">
                <a:solidFill>
                  <a:srgbClr val="202122"/>
                </a:solidFill>
                <a:latin typeface="+mj-lt"/>
              </a:rPr>
              <a:t> 308 gồm 3 trung đoàn bộ binh: 36, 88, 102 và tiểu đoàn 11.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202122"/>
                </a:solidFill>
                <a:latin typeface="+mj-lt"/>
              </a:rPr>
              <a:t>2 </a:t>
            </a:r>
            <a:r>
              <a:rPr lang="vi-VN" sz="2800" u="sng" dirty="0">
                <a:solidFill>
                  <a:srgbClr val="FAA700"/>
                </a:solidFill>
                <a:latin typeface="+mj-lt"/>
                <a:hlinkClick r:id="rId3" tooltip="Trung đoàn"/>
              </a:rPr>
              <a:t>trung đoàn</a:t>
            </a:r>
            <a:r>
              <a:rPr lang="vi-VN" sz="2800" dirty="0">
                <a:solidFill>
                  <a:srgbClr val="202122"/>
                </a:solidFill>
                <a:latin typeface="+mj-lt"/>
              </a:rPr>
              <a:t> chủ lực: 174 và 209.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202122"/>
                </a:solidFill>
                <a:latin typeface="+mj-lt"/>
              </a:rPr>
              <a:t>3 </a:t>
            </a:r>
            <a:r>
              <a:rPr lang="vi-VN" sz="2800" dirty="0">
                <a:solidFill>
                  <a:srgbClr val="0645AD"/>
                </a:solidFill>
                <a:latin typeface="+mj-lt"/>
                <a:hlinkClick r:id="rId4" tooltip="Tiểu đoàn"/>
              </a:rPr>
              <a:t>tiểu đoàn</a:t>
            </a:r>
            <a:r>
              <a:rPr lang="vi-VN" sz="2800" dirty="0">
                <a:solidFill>
                  <a:srgbClr val="202122"/>
                </a:solidFill>
                <a:latin typeface="+mj-lt"/>
              </a:rPr>
              <a:t> độc lập: 426, 428 của Liên khu </a:t>
            </a:r>
            <a:r>
              <a:rPr lang="vi-VN" sz="2800" dirty="0">
                <a:solidFill>
                  <a:srgbClr val="0645AD"/>
                </a:solidFill>
                <a:latin typeface="+mj-lt"/>
                <a:hlinkClick r:id="rId5" tooltip="Việt Bắc"/>
              </a:rPr>
              <a:t>Việt Bắc</a:t>
            </a:r>
            <a:r>
              <a:rPr lang="vi-VN" sz="2800" dirty="0">
                <a:solidFill>
                  <a:srgbClr val="202122"/>
                </a:solidFill>
                <a:latin typeface="+mj-lt"/>
              </a:rPr>
              <a:t>; tiểu đoàn 888 của tỉnh Lạng Sơn.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645AD"/>
                </a:solidFill>
                <a:latin typeface="+mj-lt"/>
                <a:hlinkClick r:id="rId6" tooltip="Pháo binh"/>
              </a:rPr>
              <a:t>Pháo binh</a:t>
            </a:r>
            <a:r>
              <a:rPr lang="vi-VN" sz="2800" dirty="0">
                <a:solidFill>
                  <a:srgbClr val="202122"/>
                </a:solidFill>
                <a:latin typeface="+mj-lt"/>
              </a:rPr>
              <a:t>: gồm 4 đại đội </a:t>
            </a:r>
            <a:r>
              <a:rPr lang="vi-VN" sz="2800" dirty="0">
                <a:solidFill>
                  <a:srgbClr val="0645AD"/>
                </a:solidFill>
                <a:latin typeface="+mj-lt"/>
                <a:hlinkClick r:id="rId7" tooltip="Sơn pháo"/>
              </a:rPr>
              <a:t>sơn pháo</a:t>
            </a:r>
            <a:r>
              <a:rPr lang="vi-VN" sz="2800" dirty="0">
                <a:solidFill>
                  <a:srgbClr val="202122"/>
                </a:solidFill>
                <a:latin typeface="+mj-lt"/>
              </a:rPr>
              <a:t>, gồm 20 khẩu pháo 70mm và 75mm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645AD"/>
                </a:solidFill>
                <a:latin typeface="+mj-lt"/>
                <a:hlinkClick r:id="rId8" tooltip="Công binh"/>
              </a:rPr>
              <a:t>Công binh</a:t>
            </a:r>
            <a:r>
              <a:rPr lang="vi-VN" sz="2800" dirty="0">
                <a:solidFill>
                  <a:srgbClr val="202122"/>
                </a:solidFill>
                <a:latin typeface="+mj-lt"/>
              </a:rPr>
              <a:t>: 5 đại đội.</a:t>
            </a:r>
          </a:p>
          <a:p>
            <a:r>
              <a:rPr lang="vi-VN" sz="2800" dirty="0">
                <a:solidFill>
                  <a:srgbClr val="202122"/>
                </a:solidFill>
                <a:latin typeface="+mj-lt"/>
              </a:rPr>
              <a:t>Quân số các đơn vị là 25.000 người. Bộ chỉ huy chiến dịch và cơ quan: 4.500 người. Tổng cộng: 29.500 người. Ngoài ra còn có một số đại đội bộ đội địa phương và du kích của hai tỉnh </a:t>
            </a:r>
            <a:r>
              <a:rPr lang="vi-VN" sz="2800" dirty="0">
                <a:solidFill>
                  <a:srgbClr val="0645AD"/>
                </a:solidFill>
                <a:latin typeface="+mj-lt"/>
                <a:hlinkClick r:id="rId9" tooltip="Cao Bằng"/>
              </a:rPr>
              <a:t>Cao Bằng</a:t>
            </a:r>
            <a:r>
              <a:rPr lang="vi-VN" sz="2800" dirty="0">
                <a:solidFill>
                  <a:srgbClr val="202122"/>
                </a:solidFill>
                <a:latin typeface="+mj-lt"/>
              </a:rPr>
              <a:t> và </a:t>
            </a:r>
            <a:r>
              <a:rPr lang="vi-VN" sz="2800" dirty="0">
                <a:solidFill>
                  <a:srgbClr val="0645AD"/>
                </a:solidFill>
                <a:latin typeface="+mj-lt"/>
                <a:hlinkClick r:id="rId10" tooltip="Lạng Sơn"/>
              </a:rPr>
              <a:t>Lạng Sơn</a:t>
            </a:r>
            <a:r>
              <a:rPr lang="vi-VN" sz="2800" dirty="0">
                <a:solidFill>
                  <a:srgbClr val="202122"/>
                </a:solidFill>
                <a:latin typeface="+mj-lt"/>
              </a:rPr>
              <a:t>.</a:t>
            </a:r>
            <a:endParaRPr lang="vi-VN" sz="2800" b="0" i="0" dirty="0">
              <a:solidFill>
                <a:srgbClr val="20212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45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0"/>
            <a:ext cx="907256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" y="1342761"/>
            <a:ext cx="8763000" cy="440120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Khê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tịch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châm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diệt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Khê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địch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địch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tuyến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Cao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Khê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buộc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địch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ta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diệt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sỹ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Tịch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nhắc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nhở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:“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9350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www.anninhthudo.vn/Uploaded/Ngoctoan/2013_10_08/bien-gioi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lum bright="-20000" contrast="30000"/>
          </a:blip>
          <a:srcRect/>
          <a:stretch>
            <a:fillRect/>
          </a:stretch>
        </p:blipFill>
        <p:spPr bwMode="auto">
          <a:xfrm>
            <a:off x="384175" y="304800"/>
            <a:ext cx="82708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Box 6"/>
          <p:cNvSpPr txBox="1">
            <a:spLocks noChangeArrowheads="1"/>
          </p:cNvSpPr>
          <p:nvPr/>
        </p:nvSpPr>
        <p:spPr bwMode="auto">
          <a:xfrm>
            <a:off x="1066800" y="6091238"/>
            <a:ext cx="716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CHIẾN DỊCH BIÊN GIỚI THU – ĐÔNG NĂM 1950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457200" y="457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81000" y="21336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209800" y="18288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352800" y="457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057400" y="2743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724400" y="22860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87750" y="674688"/>
            <a:ext cx="4205288" cy="2743200"/>
          </a:xfrm>
          <a:custGeom>
            <a:avLst/>
            <a:gdLst>
              <a:gd name="connsiteX0" fmla="*/ 0 w 4206240"/>
              <a:gd name="connsiteY0" fmla="*/ 0 h 2743200"/>
              <a:gd name="connsiteX1" fmla="*/ 42203 w 4206240"/>
              <a:gd name="connsiteY1" fmla="*/ 28136 h 2743200"/>
              <a:gd name="connsiteX2" fmla="*/ 56270 w 4206240"/>
              <a:gd name="connsiteY2" fmla="*/ 84406 h 2743200"/>
              <a:gd name="connsiteX3" fmla="*/ 70338 w 4206240"/>
              <a:gd name="connsiteY3" fmla="*/ 126609 h 2743200"/>
              <a:gd name="connsiteX4" fmla="*/ 98473 w 4206240"/>
              <a:gd name="connsiteY4" fmla="*/ 154745 h 2743200"/>
              <a:gd name="connsiteX5" fmla="*/ 112541 w 4206240"/>
              <a:gd name="connsiteY5" fmla="*/ 196948 h 2743200"/>
              <a:gd name="connsiteX6" fmla="*/ 168812 w 4206240"/>
              <a:gd name="connsiteY6" fmla="*/ 267286 h 2743200"/>
              <a:gd name="connsiteX7" fmla="*/ 182880 w 4206240"/>
              <a:gd name="connsiteY7" fmla="*/ 309489 h 2743200"/>
              <a:gd name="connsiteX8" fmla="*/ 225083 w 4206240"/>
              <a:gd name="connsiteY8" fmla="*/ 323557 h 2743200"/>
              <a:gd name="connsiteX9" fmla="*/ 295421 w 4206240"/>
              <a:gd name="connsiteY9" fmla="*/ 365760 h 2743200"/>
              <a:gd name="connsiteX10" fmla="*/ 436098 w 4206240"/>
              <a:gd name="connsiteY10" fmla="*/ 450166 h 2743200"/>
              <a:gd name="connsiteX11" fmla="*/ 478301 w 4206240"/>
              <a:gd name="connsiteY11" fmla="*/ 464234 h 2743200"/>
              <a:gd name="connsiteX12" fmla="*/ 520504 w 4206240"/>
              <a:gd name="connsiteY12" fmla="*/ 478302 h 2743200"/>
              <a:gd name="connsiteX13" fmla="*/ 562707 w 4206240"/>
              <a:gd name="connsiteY13" fmla="*/ 590843 h 2743200"/>
              <a:gd name="connsiteX14" fmla="*/ 590843 w 4206240"/>
              <a:gd name="connsiteY14" fmla="*/ 689317 h 2743200"/>
              <a:gd name="connsiteX15" fmla="*/ 576775 w 4206240"/>
              <a:gd name="connsiteY15" fmla="*/ 801859 h 2743200"/>
              <a:gd name="connsiteX16" fmla="*/ 562707 w 4206240"/>
              <a:gd name="connsiteY16" fmla="*/ 844062 h 2743200"/>
              <a:gd name="connsiteX17" fmla="*/ 604910 w 4206240"/>
              <a:gd name="connsiteY17" fmla="*/ 942536 h 2743200"/>
              <a:gd name="connsiteX18" fmla="*/ 647113 w 4206240"/>
              <a:gd name="connsiteY18" fmla="*/ 1026942 h 2743200"/>
              <a:gd name="connsiteX19" fmla="*/ 675249 w 4206240"/>
              <a:gd name="connsiteY19" fmla="*/ 1055077 h 2743200"/>
              <a:gd name="connsiteX20" fmla="*/ 773723 w 4206240"/>
              <a:gd name="connsiteY20" fmla="*/ 1069145 h 2743200"/>
              <a:gd name="connsiteX21" fmla="*/ 844061 w 4206240"/>
              <a:gd name="connsiteY21" fmla="*/ 1139483 h 2743200"/>
              <a:gd name="connsiteX22" fmla="*/ 900332 w 4206240"/>
              <a:gd name="connsiteY22" fmla="*/ 1209822 h 2743200"/>
              <a:gd name="connsiteX23" fmla="*/ 942535 w 4206240"/>
              <a:gd name="connsiteY23" fmla="*/ 1237957 h 2743200"/>
              <a:gd name="connsiteX24" fmla="*/ 998806 w 4206240"/>
              <a:gd name="connsiteY24" fmla="*/ 1294228 h 2743200"/>
              <a:gd name="connsiteX25" fmla="*/ 1012873 w 4206240"/>
              <a:gd name="connsiteY25" fmla="*/ 1336431 h 2743200"/>
              <a:gd name="connsiteX26" fmla="*/ 1012873 w 4206240"/>
              <a:gd name="connsiteY26" fmla="*/ 1448973 h 2743200"/>
              <a:gd name="connsiteX27" fmla="*/ 1055076 w 4206240"/>
              <a:gd name="connsiteY27" fmla="*/ 1463040 h 2743200"/>
              <a:gd name="connsiteX28" fmla="*/ 1083212 w 4206240"/>
              <a:gd name="connsiteY28" fmla="*/ 1491176 h 2743200"/>
              <a:gd name="connsiteX29" fmla="*/ 1167618 w 4206240"/>
              <a:gd name="connsiteY29" fmla="*/ 1547446 h 2743200"/>
              <a:gd name="connsiteX30" fmla="*/ 1195753 w 4206240"/>
              <a:gd name="connsiteY30" fmla="*/ 1575582 h 2743200"/>
              <a:gd name="connsiteX31" fmla="*/ 1252024 w 4206240"/>
              <a:gd name="connsiteY31" fmla="*/ 1645920 h 2743200"/>
              <a:gd name="connsiteX32" fmla="*/ 1280160 w 4206240"/>
              <a:gd name="connsiteY32" fmla="*/ 1674056 h 2743200"/>
              <a:gd name="connsiteX33" fmla="*/ 1308295 w 4206240"/>
              <a:gd name="connsiteY33" fmla="*/ 1716259 h 2743200"/>
              <a:gd name="connsiteX34" fmla="*/ 1350498 w 4206240"/>
              <a:gd name="connsiteY34" fmla="*/ 1730326 h 2743200"/>
              <a:gd name="connsiteX35" fmla="*/ 1364566 w 4206240"/>
              <a:gd name="connsiteY35" fmla="*/ 1772529 h 2743200"/>
              <a:gd name="connsiteX36" fmla="*/ 1448972 w 4206240"/>
              <a:gd name="connsiteY36" fmla="*/ 1800665 h 2743200"/>
              <a:gd name="connsiteX37" fmla="*/ 1477107 w 4206240"/>
              <a:gd name="connsiteY37" fmla="*/ 1842868 h 2743200"/>
              <a:gd name="connsiteX38" fmla="*/ 1533378 w 4206240"/>
              <a:gd name="connsiteY38" fmla="*/ 1899139 h 2743200"/>
              <a:gd name="connsiteX39" fmla="*/ 1561513 w 4206240"/>
              <a:gd name="connsiteY39" fmla="*/ 1941342 h 2743200"/>
              <a:gd name="connsiteX40" fmla="*/ 1800664 w 4206240"/>
              <a:gd name="connsiteY40" fmla="*/ 1983545 h 2743200"/>
              <a:gd name="connsiteX41" fmla="*/ 1885070 w 4206240"/>
              <a:gd name="connsiteY41" fmla="*/ 2011680 h 2743200"/>
              <a:gd name="connsiteX42" fmla="*/ 1955409 w 4206240"/>
              <a:gd name="connsiteY42" fmla="*/ 2053883 h 2743200"/>
              <a:gd name="connsiteX43" fmla="*/ 2053883 w 4206240"/>
              <a:gd name="connsiteY43" fmla="*/ 2138289 h 2743200"/>
              <a:gd name="connsiteX44" fmla="*/ 2082018 w 4206240"/>
              <a:gd name="connsiteY44" fmla="*/ 2166425 h 2743200"/>
              <a:gd name="connsiteX45" fmla="*/ 2152356 w 4206240"/>
              <a:gd name="connsiteY45" fmla="*/ 2222696 h 2743200"/>
              <a:gd name="connsiteX46" fmla="*/ 2208627 w 4206240"/>
              <a:gd name="connsiteY46" fmla="*/ 2307102 h 2743200"/>
              <a:gd name="connsiteX47" fmla="*/ 2293033 w 4206240"/>
              <a:gd name="connsiteY47" fmla="*/ 2335237 h 2743200"/>
              <a:gd name="connsiteX48" fmla="*/ 2363372 w 4206240"/>
              <a:gd name="connsiteY48" fmla="*/ 2377440 h 2743200"/>
              <a:gd name="connsiteX49" fmla="*/ 2391507 w 4206240"/>
              <a:gd name="connsiteY49" fmla="*/ 2405576 h 2743200"/>
              <a:gd name="connsiteX50" fmla="*/ 2475913 w 4206240"/>
              <a:gd name="connsiteY50" fmla="*/ 2433711 h 2743200"/>
              <a:gd name="connsiteX51" fmla="*/ 2504049 w 4206240"/>
              <a:gd name="connsiteY51" fmla="*/ 2461846 h 2743200"/>
              <a:gd name="connsiteX52" fmla="*/ 2532184 w 4206240"/>
              <a:gd name="connsiteY52" fmla="*/ 2546253 h 2743200"/>
              <a:gd name="connsiteX53" fmla="*/ 2602523 w 4206240"/>
              <a:gd name="connsiteY53" fmla="*/ 2602523 h 2743200"/>
              <a:gd name="connsiteX54" fmla="*/ 2672861 w 4206240"/>
              <a:gd name="connsiteY54" fmla="*/ 2658794 h 2743200"/>
              <a:gd name="connsiteX55" fmla="*/ 2813538 w 4206240"/>
              <a:gd name="connsiteY55" fmla="*/ 2700997 h 2743200"/>
              <a:gd name="connsiteX56" fmla="*/ 2897944 w 4206240"/>
              <a:gd name="connsiteY56" fmla="*/ 2729133 h 2743200"/>
              <a:gd name="connsiteX57" fmla="*/ 3094892 w 4206240"/>
              <a:gd name="connsiteY57" fmla="*/ 2715065 h 2743200"/>
              <a:gd name="connsiteX58" fmla="*/ 3137095 w 4206240"/>
              <a:gd name="connsiteY58" fmla="*/ 2700997 h 2743200"/>
              <a:gd name="connsiteX59" fmla="*/ 3221501 w 4206240"/>
              <a:gd name="connsiteY59" fmla="*/ 2729133 h 2743200"/>
              <a:gd name="connsiteX60" fmla="*/ 3263704 w 4206240"/>
              <a:gd name="connsiteY60" fmla="*/ 2743200 h 2743200"/>
              <a:gd name="connsiteX61" fmla="*/ 3516923 w 4206240"/>
              <a:gd name="connsiteY61" fmla="*/ 2700997 h 2743200"/>
              <a:gd name="connsiteX62" fmla="*/ 3587261 w 4206240"/>
              <a:gd name="connsiteY62" fmla="*/ 2644726 h 2743200"/>
              <a:gd name="connsiteX63" fmla="*/ 3615396 w 4206240"/>
              <a:gd name="connsiteY63" fmla="*/ 2602523 h 2743200"/>
              <a:gd name="connsiteX64" fmla="*/ 3657600 w 4206240"/>
              <a:gd name="connsiteY64" fmla="*/ 2588456 h 2743200"/>
              <a:gd name="connsiteX65" fmla="*/ 3756073 w 4206240"/>
              <a:gd name="connsiteY65" fmla="*/ 2489982 h 2743200"/>
              <a:gd name="connsiteX66" fmla="*/ 3995224 w 4206240"/>
              <a:gd name="connsiteY66" fmla="*/ 2489982 h 2743200"/>
              <a:gd name="connsiteX67" fmla="*/ 3953021 w 4206240"/>
              <a:gd name="connsiteY67" fmla="*/ 2475914 h 2743200"/>
              <a:gd name="connsiteX68" fmla="*/ 3967089 w 4206240"/>
              <a:gd name="connsiteY68" fmla="*/ 2377440 h 2743200"/>
              <a:gd name="connsiteX69" fmla="*/ 4009292 w 4206240"/>
              <a:gd name="connsiteY69" fmla="*/ 2349305 h 2743200"/>
              <a:gd name="connsiteX70" fmla="*/ 4051495 w 4206240"/>
              <a:gd name="connsiteY70" fmla="*/ 2335237 h 2743200"/>
              <a:gd name="connsiteX71" fmla="*/ 4206240 w 4206240"/>
              <a:gd name="connsiteY71" fmla="*/ 2321169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206240" h="2743200">
                <a:moveTo>
                  <a:pt x="0" y="0"/>
                </a:moveTo>
                <a:cubicBezTo>
                  <a:pt x="14068" y="9379"/>
                  <a:pt x="32825" y="14068"/>
                  <a:pt x="42203" y="28136"/>
                </a:cubicBezTo>
                <a:cubicBezTo>
                  <a:pt x="52927" y="44223"/>
                  <a:pt x="50959" y="65816"/>
                  <a:pt x="56270" y="84406"/>
                </a:cubicBezTo>
                <a:cubicBezTo>
                  <a:pt x="60344" y="98664"/>
                  <a:pt x="62709" y="113893"/>
                  <a:pt x="70338" y="126609"/>
                </a:cubicBezTo>
                <a:cubicBezTo>
                  <a:pt x="77162" y="137982"/>
                  <a:pt x="89095" y="145366"/>
                  <a:pt x="98473" y="154745"/>
                </a:cubicBezTo>
                <a:cubicBezTo>
                  <a:pt x="103162" y="168813"/>
                  <a:pt x="105909" y="183685"/>
                  <a:pt x="112541" y="196948"/>
                </a:cubicBezTo>
                <a:cubicBezTo>
                  <a:pt x="130288" y="232443"/>
                  <a:pt x="142641" y="241116"/>
                  <a:pt x="168812" y="267286"/>
                </a:cubicBezTo>
                <a:cubicBezTo>
                  <a:pt x="173501" y="281354"/>
                  <a:pt x="172395" y="299004"/>
                  <a:pt x="182880" y="309489"/>
                </a:cubicBezTo>
                <a:cubicBezTo>
                  <a:pt x="193365" y="319974"/>
                  <a:pt x="212368" y="315928"/>
                  <a:pt x="225083" y="323557"/>
                </a:cubicBezTo>
                <a:cubicBezTo>
                  <a:pt x="321629" y="381486"/>
                  <a:pt x="175873" y="325913"/>
                  <a:pt x="295421" y="365760"/>
                </a:cubicBezTo>
                <a:cubicBezTo>
                  <a:pt x="372663" y="443002"/>
                  <a:pt x="326526" y="413642"/>
                  <a:pt x="436098" y="450166"/>
                </a:cubicBezTo>
                <a:lnTo>
                  <a:pt x="478301" y="464234"/>
                </a:lnTo>
                <a:lnTo>
                  <a:pt x="520504" y="478302"/>
                </a:lnTo>
                <a:cubicBezTo>
                  <a:pt x="570699" y="528495"/>
                  <a:pt x="542397" y="489292"/>
                  <a:pt x="562707" y="590843"/>
                </a:cubicBezTo>
                <a:cubicBezTo>
                  <a:pt x="571539" y="635002"/>
                  <a:pt x="577435" y="649095"/>
                  <a:pt x="590843" y="689317"/>
                </a:cubicBezTo>
                <a:cubicBezTo>
                  <a:pt x="586154" y="726831"/>
                  <a:pt x="583538" y="764663"/>
                  <a:pt x="576775" y="801859"/>
                </a:cubicBezTo>
                <a:cubicBezTo>
                  <a:pt x="574122" y="816448"/>
                  <a:pt x="562707" y="829233"/>
                  <a:pt x="562707" y="844062"/>
                </a:cubicBezTo>
                <a:cubicBezTo>
                  <a:pt x="562707" y="910736"/>
                  <a:pt x="569115" y="906739"/>
                  <a:pt x="604910" y="942536"/>
                </a:cubicBezTo>
                <a:cubicBezTo>
                  <a:pt x="619768" y="987109"/>
                  <a:pt x="615948" y="987986"/>
                  <a:pt x="647113" y="1026942"/>
                </a:cubicBezTo>
                <a:cubicBezTo>
                  <a:pt x="655399" y="1037299"/>
                  <a:pt x="662666" y="1050883"/>
                  <a:pt x="675249" y="1055077"/>
                </a:cubicBezTo>
                <a:cubicBezTo>
                  <a:pt x="706705" y="1065562"/>
                  <a:pt x="740898" y="1064456"/>
                  <a:pt x="773723" y="1069145"/>
                </a:cubicBezTo>
                <a:cubicBezTo>
                  <a:pt x="848750" y="1181686"/>
                  <a:pt x="750277" y="1045699"/>
                  <a:pt x="844061" y="1139483"/>
                </a:cubicBezTo>
                <a:cubicBezTo>
                  <a:pt x="917180" y="1212602"/>
                  <a:pt x="830723" y="1154135"/>
                  <a:pt x="900332" y="1209822"/>
                </a:cubicBezTo>
                <a:cubicBezTo>
                  <a:pt x="913534" y="1220384"/>
                  <a:pt x="929698" y="1226954"/>
                  <a:pt x="942535" y="1237957"/>
                </a:cubicBezTo>
                <a:cubicBezTo>
                  <a:pt x="962675" y="1255220"/>
                  <a:pt x="998806" y="1294228"/>
                  <a:pt x="998806" y="1294228"/>
                </a:cubicBezTo>
                <a:cubicBezTo>
                  <a:pt x="1003495" y="1308296"/>
                  <a:pt x="1012873" y="1321602"/>
                  <a:pt x="1012873" y="1336431"/>
                </a:cubicBezTo>
                <a:cubicBezTo>
                  <a:pt x="1012873" y="1396912"/>
                  <a:pt x="961024" y="1371198"/>
                  <a:pt x="1012873" y="1448973"/>
                </a:cubicBezTo>
                <a:cubicBezTo>
                  <a:pt x="1021098" y="1461311"/>
                  <a:pt x="1041008" y="1458351"/>
                  <a:pt x="1055076" y="1463040"/>
                </a:cubicBezTo>
                <a:cubicBezTo>
                  <a:pt x="1064455" y="1472419"/>
                  <a:pt x="1072601" y="1483218"/>
                  <a:pt x="1083212" y="1491176"/>
                </a:cubicBezTo>
                <a:cubicBezTo>
                  <a:pt x="1110264" y="1511465"/>
                  <a:pt x="1143708" y="1523535"/>
                  <a:pt x="1167618" y="1547446"/>
                </a:cubicBezTo>
                <a:lnTo>
                  <a:pt x="1195753" y="1575582"/>
                </a:lnTo>
                <a:cubicBezTo>
                  <a:pt x="1218067" y="1642522"/>
                  <a:pt x="1194177" y="1599643"/>
                  <a:pt x="1252024" y="1645920"/>
                </a:cubicBezTo>
                <a:cubicBezTo>
                  <a:pt x="1262381" y="1654206"/>
                  <a:pt x="1271874" y="1663699"/>
                  <a:pt x="1280160" y="1674056"/>
                </a:cubicBezTo>
                <a:cubicBezTo>
                  <a:pt x="1290722" y="1687258"/>
                  <a:pt x="1295093" y="1705697"/>
                  <a:pt x="1308295" y="1716259"/>
                </a:cubicBezTo>
                <a:cubicBezTo>
                  <a:pt x="1319874" y="1725522"/>
                  <a:pt x="1336430" y="1725637"/>
                  <a:pt x="1350498" y="1730326"/>
                </a:cubicBezTo>
                <a:cubicBezTo>
                  <a:pt x="1355187" y="1744394"/>
                  <a:pt x="1352499" y="1763910"/>
                  <a:pt x="1364566" y="1772529"/>
                </a:cubicBezTo>
                <a:cubicBezTo>
                  <a:pt x="1388699" y="1789767"/>
                  <a:pt x="1448972" y="1800665"/>
                  <a:pt x="1448972" y="1800665"/>
                </a:cubicBezTo>
                <a:cubicBezTo>
                  <a:pt x="1458350" y="1814733"/>
                  <a:pt x="1466104" y="1830031"/>
                  <a:pt x="1477107" y="1842868"/>
                </a:cubicBezTo>
                <a:cubicBezTo>
                  <a:pt x="1494370" y="1863008"/>
                  <a:pt x="1518664" y="1877068"/>
                  <a:pt x="1533378" y="1899139"/>
                </a:cubicBezTo>
                <a:cubicBezTo>
                  <a:pt x="1542756" y="1913207"/>
                  <a:pt x="1547176" y="1932381"/>
                  <a:pt x="1561513" y="1941342"/>
                </a:cubicBezTo>
                <a:cubicBezTo>
                  <a:pt x="1622127" y="1979225"/>
                  <a:pt x="1743749" y="1978371"/>
                  <a:pt x="1800664" y="1983545"/>
                </a:cubicBezTo>
                <a:cubicBezTo>
                  <a:pt x="1828799" y="1992923"/>
                  <a:pt x="1864099" y="1990709"/>
                  <a:pt x="1885070" y="2011680"/>
                </a:cubicBezTo>
                <a:cubicBezTo>
                  <a:pt x="1923691" y="2050301"/>
                  <a:pt x="1900623" y="2035622"/>
                  <a:pt x="1955409" y="2053883"/>
                </a:cubicBezTo>
                <a:cubicBezTo>
                  <a:pt x="2090875" y="2189349"/>
                  <a:pt x="1946752" y="2052583"/>
                  <a:pt x="2053883" y="2138289"/>
                </a:cubicBezTo>
                <a:cubicBezTo>
                  <a:pt x="2064240" y="2146575"/>
                  <a:pt x="2071661" y="2158139"/>
                  <a:pt x="2082018" y="2166425"/>
                </a:cubicBezTo>
                <a:cubicBezTo>
                  <a:pt x="2116630" y="2194115"/>
                  <a:pt x="2126878" y="2188725"/>
                  <a:pt x="2152356" y="2222696"/>
                </a:cubicBezTo>
                <a:cubicBezTo>
                  <a:pt x="2172645" y="2249748"/>
                  <a:pt x="2176548" y="2296409"/>
                  <a:pt x="2208627" y="2307102"/>
                </a:cubicBezTo>
                <a:lnTo>
                  <a:pt x="2293033" y="2335237"/>
                </a:lnTo>
                <a:cubicBezTo>
                  <a:pt x="2364326" y="2406530"/>
                  <a:pt x="2272059" y="2322652"/>
                  <a:pt x="2363372" y="2377440"/>
                </a:cubicBezTo>
                <a:cubicBezTo>
                  <a:pt x="2374745" y="2384264"/>
                  <a:pt x="2379644" y="2399644"/>
                  <a:pt x="2391507" y="2405576"/>
                </a:cubicBezTo>
                <a:cubicBezTo>
                  <a:pt x="2418033" y="2418839"/>
                  <a:pt x="2475913" y="2433711"/>
                  <a:pt x="2475913" y="2433711"/>
                </a:cubicBezTo>
                <a:cubicBezTo>
                  <a:pt x="2485292" y="2443089"/>
                  <a:pt x="2498118" y="2449983"/>
                  <a:pt x="2504049" y="2461846"/>
                </a:cubicBezTo>
                <a:cubicBezTo>
                  <a:pt x="2517312" y="2488372"/>
                  <a:pt x="2511213" y="2525282"/>
                  <a:pt x="2532184" y="2546253"/>
                </a:cubicBezTo>
                <a:cubicBezTo>
                  <a:pt x="2600128" y="2614194"/>
                  <a:pt x="2513780" y="2531528"/>
                  <a:pt x="2602523" y="2602523"/>
                </a:cubicBezTo>
                <a:cubicBezTo>
                  <a:pt x="2639064" y="2631756"/>
                  <a:pt x="2624146" y="2637143"/>
                  <a:pt x="2672861" y="2658794"/>
                </a:cubicBezTo>
                <a:cubicBezTo>
                  <a:pt x="2741727" y="2689401"/>
                  <a:pt x="2750584" y="2682110"/>
                  <a:pt x="2813538" y="2700997"/>
                </a:cubicBezTo>
                <a:cubicBezTo>
                  <a:pt x="2841945" y="2709519"/>
                  <a:pt x="2897944" y="2729133"/>
                  <a:pt x="2897944" y="2729133"/>
                </a:cubicBezTo>
                <a:cubicBezTo>
                  <a:pt x="2963593" y="2724444"/>
                  <a:pt x="3029526" y="2722755"/>
                  <a:pt x="3094892" y="2715065"/>
                </a:cubicBezTo>
                <a:cubicBezTo>
                  <a:pt x="3109619" y="2713332"/>
                  <a:pt x="3122357" y="2699359"/>
                  <a:pt x="3137095" y="2700997"/>
                </a:cubicBezTo>
                <a:cubicBezTo>
                  <a:pt x="3166571" y="2704272"/>
                  <a:pt x="3193366" y="2719755"/>
                  <a:pt x="3221501" y="2729133"/>
                </a:cubicBezTo>
                <a:lnTo>
                  <a:pt x="3263704" y="2743200"/>
                </a:lnTo>
                <a:cubicBezTo>
                  <a:pt x="3311965" y="2739178"/>
                  <a:pt x="3457789" y="2740419"/>
                  <a:pt x="3516923" y="2700997"/>
                </a:cubicBezTo>
                <a:cubicBezTo>
                  <a:pt x="3548262" y="2680105"/>
                  <a:pt x="3564351" y="2673364"/>
                  <a:pt x="3587261" y="2644726"/>
                </a:cubicBezTo>
                <a:cubicBezTo>
                  <a:pt x="3597823" y="2631524"/>
                  <a:pt x="3602194" y="2613085"/>
                  <a:pt x="3615396" y="2602523"/>
                </a:cubicBezTo>
                <a:cubicBezTo>
                  <a:pt x="3626975" y="2593260"/>
                  <a:pt x="3643532" y="2593145"/>
                  <a:pt x="3657600" y="2588456"/>
                </a:cubicBezTo>
                <a:cubicBezTo>
                  <a:pt x="3722095" y="2491711"/>
                  <a:pt x="3681790" y="2514742"/>
                  <a:pt x="3756073" y="2489982"/>
                </a:cubicBezTo>
                <a:cubicBezTo>
                  <a:pt x="3776835" y="2491869"/>
                  <a:pt x="3949157" y="2520693"/>
                  <a:pt x="3995224" y="2489982"/>
                </a:cubicBezTo>
                <a:cubicBezTo>
                  <a:pt x="4007562" y="2481757"/>
                  <a:pt x="3967089" y="2480603"/>
                  <a:pt x="3953021" y="2475914"/>
                </a:cubicBezTo>
                <a:cubicBezTo>
                  <a:pt x="3957710" y="2443089"/>
                  <a:pt x="3953622" y="2407740"/>
                  <a:pt x="3967089" y="2377440"/>
                </a:cubicBezTo>
                <a:cubicBezTo>
                  <a:pt x="3973956" y="2361990"/>
                  <a:pt x="3994170" y="2356866"/>
                  <a:pt x="4009292" y="2349305"/>
                </a:cubicBezTo>
                <a:cubicBezTo>
                  <a:pt x="4022555" y="2342673"/>
                  <a:pt x="4036954" y="2338145"/>
                  <a:pt x="4051495" y="2335237"/>
                </a:cubicBezTo>
                <a:cubicBezTo>
                  <a:pt x="4135097" y="2318516"/>
                  <a:pt x="4135728" y="2321169"/>
                  <a:pt x="4206240" y="2321169"/>
                </a:cubicBezTo>
              </a:path>
            </a:pathLst>
          </a:cu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1013" y="4065588"/>
            <a:ext cx="4171950" cy="844550"/>
          </a:xfrm>
          <a:custGeom>
            <a:avLst/>
            <a:gdLst>
              <a:gd name="connsiteX0" fmla="*/ 24676 w 4171066"/>
              <a:gd name="connsiteY0" fmla="*/ 773723 h 844062"/>
              <a:gd name="connsiteX1" fmla="*/ 109082 w 4171066"/>
              <a:gd name="connsiteY1" fmla="*/ 815926 h 844062"/>
              <a:gd name="connsiteX2" fmla="*/ 221624 w 4171066"/>
              <a:gd name="connsiteY2" fmla="*/ 844062 h 844062"/>
              <a:gd name="connsiteX3" fmla="*/ 376368 w 4171066"/>
              <a:gd name="connsiteY3" fmla="*/ 829994 h 844062"/>
              <a:gd name="connsiteX4" fmla="*/ 460774 w 4171066"/>
              <a:gd name="connsiteY4" fmla="*/ 787791 h 844062"/>
              <a:gd name="connsiteX5" fmla="*/ 488910 w 4171066"/>
              <a:gd name="connsiteY5" fmla="*/ 759655 h 844062"/>
              <a:gd name="connsiteX6" fmla="*/ 531113 w 4171066"/>
              <a:gd name="connsiteY6" fmla="*/ 731520 h 844062"/>
              <a:gd name="connsiteX7" fmla="*/ 545181 w 4171066"/>
              <a:gd name="connsiteY7" fmla="*/ 689317 h 844062"/>
              <a:gd name="connsiteX8" fmla="*/ 517045 w 4171066"/>
              <a:gd name="connsiteY8" fmla="*/ 379828 h 844062"/>
              <a:gd name="connsiteX9" fmla="*/ 531113 w 4171066"/>
              <a:gd name="connsiteY9" fmla="*/ 267286 h 844062"/>
              <a:gd name="connsiteX10" fmla="*/ 615519 w 4171066"/>
              <a:gd name="connsiteY10" fmla="*/ 239151 h 844062"/>
              <a:gd name="connsiteX11" fmla="*/ 713993 w 4171066"/>
              <a:gd name="connsiteY11" fmla="*/ 154745 h 844062"/>
              <a:gd name="connsiteX12" fmla="*/ 756196 w 4171066"/>
              <a:gd name="connsiteY12" fmla="*/ 140677 h 844062"/>
              <a:gd name="connsiteX13" fmla="*/ 798399 w 4171066"/>
              <a:gd name="connsiteY13" fmla="*/ 112542 h 844062"/>
              <a:gd name="connsiteX14" fmla="*/ 910941 w 4171066"/>
              <a:gd name="connsiteY14" fmla="*/ 84406 h 844062"/>
              <a:gd name="connsiteX15" fmla="*/ 1375174 w 4171066"/>
              <a:gd name="connsiteY15" fmla="*/ 98474 h 844062"/>
              <a:gd name="connsiteX16" fmla="*/ 1487716 w 4171066"/>
              <a:gd name="connsiteY16" fmla="*/ 112542 h 844062"/>
              <a:gd name="connsiteX17" fmla="*/ 1895679 w 4171066"/>
              <a:gd name="connsiteY17" fmla="*/ 84406 h 844062"/>
              <a:gd name="connsiteX18" fmla="*/ 2050424 w 4171066"/>
              <a:gd name="connsiteY18" fmla="*/ 42203 h 844062"/>
              <a:gd name="connsiteX19" fmla="*/ 2134830 w 4171066"/>
              <a:gd name="connsiteY19" fmla="*/ 0 h 844062"/>
              <a:gd name="connsiteX20" fmla="*/ 2261439 w 4171066"/>
              <a:gd name="connsiteY20" fmla="*/ 14068 h 844062"/>
              <a:gd name="connsiteX21" fmla="*/ 2345845 w 4171066"/>
              <a:gd name="connsiteY21" fmla="*/ 42203 h 844062"/>
              <a:gd name="connsiteX22" fmla="*/ 2416184 w 4171066"/>
              <a:gd name="connsiteY22" fmla="*/ 84406 h 844062"/>
              <a:gd name="connsiteX23" fmla="*/ 2584996 w 4171066"/>
              <a:gd name="connsiteY23" fmla="*/ 126609 h 844062"/>
              <a:gd name="connsiteX24" fmla="*/ 2964824 w 4171066"/>
              <a:gd name="connsiteY24" fmla="*/ 140677 h 844062"/>
              <a:gd name="connsiteX25" fmla="*/ 3035162 w 4171066"/>
              <a:gd name="connsiteY25" fmla="*/ 154745 h 844062"/>
              <a:gd name="connsiteX26" fmla="*/ 3161771 w 4171066"/>
              <a:gd name="connsiteY26" fmla="*/ 196948 h 844062"/>
              <a:gd name="connsiteX27" fmla="*/ 3203974 w 4171066"/>
              <a:gd name="connsiteY27" fmla="*/ 211015 h 844062"/>
              <a:gd name="connsiteX28" fmla="*/ 3246177 w 4171066"/>
              <a:gd name="connsiteY28" fmla="*/ 225083 h 844062"/>
              <a:gd name="connsiteX29" fmla="*/ 3400922 w 4171066"/>
              <a:gd name="connsiteY29" fmla="*/ 196948 h 844062"/>
              <a:gd name="connsiteX30" fmla="*/ 3429057 w 4171066"/>
              <a:gd name="connsiteY30" fmla="*/ 168812 h 844062"/>
              <a:gd name="connsiteX31" fmla="*/ 3513464 w 4171066"/>
              <a:gd name="connsiteY31" fmla="*/ 140677 h 844062"/>
              <a:gd name="connsiteX32" fmla="*/ 3597870 w 4171066"/>
              <a:gd name="connsiteY32" fmla="*/ 112542 h 844062"/>
              <a:gd name="connsiteX33" fmla="*/ 3640073 w 4171066"/>
              <a:gd name="connsiteY33" fmla="*/ 98474 h 844062"/>
              <a:gd name="connsiteX34" fmla="*/ 3837021 w 4171066"/>
              <a:gd name="connsiteY34" fmla="*/ 140677 h 844062"/>
              <a:gd name="connsiteX35" fmla="*/ 3879224 w 4171066"/>
              <a:gd name="connsiteY35" fmla="*/ 154745 h 844062"/>
              <a:gd name="connsiteX36" fmla="*/ 3921427 w 4171066"/>
              <a:gd name="connsiteY36" fmla="*/ 182880 h 844062"/>
              <a:gd name="connsiteX37" fmla="*/ 3977697 w 4171066"/>
              <a:gd name="connsiteY37" fmla="*/ 196948 h 844062"/>
              <a:gd name="connsiteX38" fmla="*/ 4062104 w 4171066"/>
              <a:gd name="connsiteY38" fmla="*/ 225083 h 844062"/>
              <a:gd name="connsiteX39" fmla="*/ 4090239 w 4171066"/>
              <a:gd name="connsiteY39" fmla="*/ 253219 h 844062"/>
              <a:gd name="connsiteX40" fmla="*/ 4146510 w 4171066"/>
              <a:gd name="connsiteY40" fmla="*/ 281354 h 8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71066" h="844062">
                <a:moveTo>
                  <a:pt x="24676" y="773723"/>
                </a:moveTo>
                <a:cubicBezTo>
                  <a:pt x="130755" y="809083"/>
                  <a:pt x="0" y="761385"/>
                  <a:pt x="109082" y="815926"/>
                </a:cubicBezTo>
                <a:cubicBezTo>
                  <a:pt x="137922" y="830346"/>
                  <a:pt x="194868" y="838711"/>
                  <a:pt x="221624" y="844062"/>
                </a:cubicBezTo>
                <a:cubicBezTo>
                  <a:pt x="273205" y="839373"/>
                  <a:pt x="325095" y="837319"/>
                  <a:pt x="376368" y="829994"/>
                </a:cubicBezTo>
                <a:cubicBezTo>
                  <a:pt x="408022" y="825472"/>
                  <a:pt x="436548" y="807171"/>
                  <a:pt x="460774" y="787791"/>
                </a:cubicBezTo>
                <a:cubicBezTo>
                  <a:pt x="471131" y="779505"/>
                  <a:pt x="478553" y="767941"/>
                  <a:pt x="488910" y="759655"/>
                </a:cubicBezTo>
                <a:cubicBezTo>
                  <a:pt x="502112" y="749093"/>
                  <a:pt x="517045" y="740898"/>
                  <a:pt x="531113" y="731520"/>
                </a:cubicBezTo>
                <a:cubicBezTo>
                  <a:pt x="535802" y="717452"/>
                  <a:pt x="545181" y="704146"/>
                  <a:pt x="545181" y="689317"/>
                </a:cubicBezTo>
                <a:cubicBezTo>
                  <a:pt x="545181" y="451764"/>
                  <a:pt x="556859" y="499268"/>
                  <a:pt x="517045" y="379828"/>
                </a:cubicBezTo>
                <a:cubicBezTo>
                  <a:pt x="521734" y="342314"/>
                  <a:pt x="509433" y="298258"/>
                  <a:pt x="531113" y="267286"/>
                </a:cubicBezTo>
                <a:cubicBezTo>
                  <a:pt x="548120" y="242990"/>
                  <a:pt x="615519" y="239151"/>
                  <a:pt x="615519" y="239151"/>
                </a:cubicBezTo>
                <a:cubicBezTo>
                  <a:pt x="650132" y="204538"/>
                  <a:pt x="671142" y="176170"/>
                  <a:pt x="713993" y="154745"/>
                </a:cubicBezTo>
                <a:cubicBezTo>
                  <a:pt x="727256" y="148113"/>
                  <a:pt x="742933" y="147309"/>
                  <a:pt x="756196" y="140677"/>
                </a:cubicBezTo>
                <a:cubicBezTo>
                  <a:pt x="771318" y="133116"/>
                  <a:pt x="782510" y="118320"/>
                  <a:pt x="798399" y="112542"/>
                </a:cubicBezTo>
                <a:cubicBezTo>
                  <a:pt x="834739" y="99327"/>
                  <a:pt x="910941" y="84406"/>
                  <a:pt x="910941" y="84406"/>
                </a:cubicBezTo>
                <a:lnTo>
                  <a:pt x="1375174" y="98474"/>
                </a:lnTo>
                <a:cubicBezTo>
                  <a:pt x="1412935" y="100316"/>
                  <a:pt x="1449910" y="112542"/>
                  <a:pt x="1487716" y="112542"/>
                </a:cubicBezTo>
                <a:cubicBezTo>
                  <a:pt x="1606300" y="112542"/>
                  <a:pt x="1770919" y="95748"/>
                  <a:pt x="1895679" y="84406"/>
                </a:cubicBezTo>
                <a:cubicBezTo>
                  <a:pt x="1933432" y="76856"/>
                  <a:pt x="2019824" y="62603"/>
                  <a:pt x="2050424" y="42203"/>
                </a:cubicBezTo>
                <a:cubicBezTo>
                  <a:pt x="2104965" y="5843"/>
                  <a:pt x="2076587" y="19415"/>
                  <a:pt x="2134830" y="0"/>
                </a:cubicBezTo>
                <a:cubicBezTo>
                  <a:pt x="2177033" y="4689"/>
                  <a:pt x="2219801" y="5740"/>
                  <a:pt x="2261439" y="14068"/>
                </a:cubicBezTo>
                <a:cubicBezTo>
                  <a:pt x="2290520" y="19884"/>
                  <a:pt x="2345845" y="42203"/>
                  <a:pt x="2345845" y="42203"/>
                </a:cubicBezTo>
                <a:cubicBezTo>
                  <a:pt x="2417138" y="113496"/>
                  <a:pt x="2324871" y="29618"/>
                  <a:pt x="2416184" y="84406"/>
                </a:cubicBezTo>
                <a:cubicBezTo>
                  <a:pt x="2519029" y="146113"/>
                  <a:pt x="2284065" y="110343"/>
                  <a:pt x="2584996" y="126609"/>
                </a:cubicBezTo>
                <a:cubicBezTo>
                  <a:pt x="2711507" y="133447"/>
                  <a:pt x="2838215" y="135988"/>
                  <a:pt x="2964824" y="140677"/>
                </a:cubicBezTo>
                <a:cubicBezTo>
                  <a:pt x="2988270" y="145366"/>
                  <a:pt x="3012094" y="148454"/>
                  <a:pt x="3035162" y="154745"/>
                </a:cubicBezTo>
                <a:cubicBezTo>
                  <a:pt x="3035190" y="154753"/>
                  <a:pt x="3140656" y="189910"/>
                  <a:pt x="3161771" y="196948"/>
                </a:cubicBezTo>
                <a:lnTo>
                  <a:pt x="3203974" y="211015"/>
                </a:lnTo>
                <a:lnTo>
                  <a:pt x="3246177" y="225083"/>
                </a:lnTo>
                <a:cubicBezTo>
                  <a:pt x="3261684" y="223145"/>
                  <a:pt x="3366684" y="217491"/>
                  <a:pt x="3400922" y="196948"/>
                </a:cubicBezTo>
                <a:cubicBezTo>
                  <a:pt x="3412295" y="190124"/>
                  <a:pt x="3417194" y="174743"/>
                  <a:pt x="3429057" y="168812"/>
                </a:cubicBezTo>
                <a:cubicBezTo>
                  <a:pt x="3455583" y="155549"/>
                  <a:pt x="3485328" y="150055"/>
                  <a:pt x="3513464" y="140677"/>
                </a:cubicBezTo>
                <a:lnTo>
                  <a:pt x="3597870" y="112542"/>
                </a:lnTo>
                <a:lnTo>
                  <a:pt x="3640073" y="98474"/>
                </a:lnTo>
                <a:cubicBezTo>
                  <a:pt x="3782039" y="116220"/>
                  <a:pt x="3716751" y="100587"/>
                  <a:pt x="3837021" y="140677"/>
                </a:cubicBezTo>
                <a:cubicBezTo>
                  <a:pt x="3851089" y="145366"/>
                  <a:pt x="3866886" y="146520"/>
                  <a:pt x="3879224" y="154745"/>
                </a:cubicBezTo>
                <a:cubicBezTo>
                  <a:pt x="3893292" y="164123"/>
                  <a:pt x="3905887" y="176220"/>
                  <a:pt x="3921427" y="182880"/>
                </a:cubicBezTo>
                <a:cubicBezTo>
                  <a:pt x="3939198" y="190496"/>
                  <a:pt x="3959178" y="191392"/>
                  <a:pt x="3977697" y="196948"/>
                </a:cubicBezTo>
                <a:cubicBezTo>
                  <a:pt x="4006104" y="205470"/>
                  <a:pt x="4062104" y="225083"/>
                  <a:pt x="4062104" y="225083"/>
                </a:cubicBezTo>
                <a:cubicBezTo>
                  <a:pt x="4071482" y="234462"/>
                  <a:pt x="4078866" y="246395"/>
                  <a:pt x="4090239" y="253219"/>
                </a:cubicBezTo>
                <a:cubicBezTo>
                  <a:pt x="4171066" y="301715"/>
                  <a:pt x="4107497" y="242341"/>
                  <a:pt x="4146510" y="281354"/>
                </a:cubicBezTo>
              </a:path>
            </a:pathLst>
          </a:custGeom>
          <a:ln w="762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35" name="TextBox 16"/>
          <p:cNvSpPr txBox="1">
            <a:spLocks noChangeArrowheads="1"/>
          </p:cNvSpPr>
          <p:nvPr/>
        </p:nvSpPr>
        <p:spPr bwMode="auto">
          <a:xfrm flipH="1">
            <a:off x="1219200" y="4343400"/>
            <a:ext cx="3200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 lang Đông - Tây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4038600" y="11430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114800" y="15240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4419600" y="19050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3429000" y="5334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4800600" y="23622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867400" y="29718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42" name="TextBox 34"/>
          <p:cNvSpPr txBox="1">
            <a:spLocks noChangeArrowheads="1"/>
          </p:cNvSpPr>
          <p:nvPr/>
        </p:nvSpPr>
        <p:spPr bwMode="auto">
          <a:xfrm rot="2729057">
            <a:off x="3373438" y="2160588"/>
            <a:ext cx="1979612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Đường số 4</a:t>
            </a:r>
          </a:p>
        </p:txBody>
      </p:sp>
      <p:sp>
        <p:nvSpPr>
          <p:cNvPr id="36" name="Flowchart: Connector 35"/>
          <p:cNvSpPr/>
          <p:nvPr/>
        </p:nvSpPr>
        <p:spPr>
          <a:xfrm>
            <a:off x="914400" y="44958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3581400" y="42672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4495800" y="42672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2438400" y="40386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3400" y="2209800"/>
            <a:ext cx="3383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VIỆT BẮC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81200" y="381000"/>
            <a:ext cx="14478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CAO BẰNG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343400" y="1001713"/>
            <a:ext cx="14478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ĐÔNG KHÊ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19600" y="1306513"/>
            <a:ext cx="14478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THẤT KHÊ</a:t>
            </a:r>
          </a:p>
        </p:txBody>
      </p:sp>
      <p:sp>
        <p:nvSpPr>
          <p:cNvPr id="34" name="Right Arrow 33"/>
          <p:cNvSpPr/>
          <p:nvPr/>
        </p:nvSpPr>
        <p:spPr>
          <a:xfrm rot="19779852">
            <a:off x="3027363" y="1427163"/>
            <a:ext cx="914400" cy="327025"/>
          </a:xfrm>
          <a:prstGeom prst="rightArrow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Down Arrow 42"/>
          <p:cNvSpPr/>
          <p:nvPr/>
        </p:nvSpPr>
        <p:spPr>
          <a:xfrm rot="336194">
            <a:off x="4065588" y="334963"/>
            <a:ext cx="323850" cy="641350"/>
          </a:xfrm>
          <a:prstGeom prst="downArrow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Explosion 2 44"/>
          <p:cNvSpPr/>
          <p:nvPr/>
        </p:nvSpPr>
        <p:spPr>
          <a:xfrm>
            <a:off x="3810000" y="914400"/>
            <a:ext cx="609600" cy="6096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6200000" flipV="1">
            <a:off x="3810000" y="1524000"/>
            <a:ext cx="685800" cy="22860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200400" y="609600"/>
            <a:ext cx="608013" cy="557213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57600" y="838200"/>
            <a:ext cx="1066800" cy="914400"/>
            <a:chOff x="3368" y="2832"/>
            <a:chExt cx="576" cy="295"/>
          </a:xfrm>
        </p:grpSpPr>
        <p:pic>
          <p:nvPicPr>
            <p:cNvPr id="52291" name="Picture 10" descr="Co VN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2832"/>
              <a:ext cx="33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92" name="Text Box 11"/>
            <p:cNvSpPr txBox="1">
              <a:spLocks noChangeArrowheads="1"/>
            </p:cNvSpPr>
            <p:nvPr/>
          </p:nvSpPr>
          <p:spPr bwMode="auto">
            <a:xfrm>
              <a:off x="3368" y="3040"/>
              <a:ext cx="5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i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1" name="Down Arrow 50"/>
          <p:cNvSpPr/>
          <p:nvPr/>
        </p:nvSpPr>
        <p:spPr>
          <a:xfrm rot="3283865">
            <a:off x="4444207" y="913606"/>
            <a:ext cx="265112" cy="733425"/>
          </a:xfrm>
          <a:prstGeom prst="down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19776470">
            <a:off x="3159125" y="1066800"/>
            <a:ext cx="609600" cy="304800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19119680">
            <a:off x="3016250" y="1743075"/>
            <a:ext cx="1066800" cy="304800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463"/>
          <p:cNvGrpSpPr>
            <a:grpSpLocks/>
          </p:cNvGrpSpPr>
          <p:nvPr/>
        </p:nvGrpSpPr>
        <p:grpSpPr bwMode="auto">
          <a:xfrm>
            <a:off x="6629400" y="2590800"/>
            <a:ext cx="1981200" cy="3695345"/>
            <a:chOff x="1146" y="-1266"/>
            <a:chExt cx="3468" cy="4128"/>
          </a:xfrm>
        </p:grpSpPr>
        <p:pic>
          <p:nvPicPr>
            <p:cNvPr id="52271" name="Picture 464" descr="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46" y="-1266"/>
              <a:ext cx="3468" cy="4128"/>
            </a:xfrm>
            <a:prstGeom prst="rect">
              <a:avLst/>
            </a:prstGeom>
            <a:noFill/>
            <a:ln w="57150" cmpd="thinThick">
              <a:solidFill>
                <a:srgbClr val="00CC00"/>
              </a:solidFill>
              <a:miter lim="800000"/>
              <a:headEnd/>
              <a:tailEnd/>
            </a:ln>
          </p:spPr>
        </p:pic>
        <p:sp>
          <p:nvSpPr>
            <p:cNvPr id="52272" name="Oval 465"/>
            <p:cNvSpPr>
              <a:spLocks noChangeArrowheads="1"/>
            </p:cNvSpPr>
            <p:nvPr/>
          </p:nvSpPr>
          <p:spPr bwMode="auto">
            <a:xfrm>
              <a:off x="2469" y="325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273" name="Oval 466"/>
            <p:cNvSpPr>
              <a:spLocks noChangeArrowheads="1"/>
            </p:cNvSpPr>
            <p:nvPr/>
          </p:nvSpPr>
          <p:spPr bwMode="auto">
            <a:xfrm>
              <a:off x="2781" y="877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274" name="Oval 467"/>
            <p:cNvSpPr>
              <a:spLocks noChangeArrowheads="1"/>
            </p:cNvSpPr>
            <p:nvPr/>
          </p:nvSpPr>
          <p:spPr bwMode="auto">
            <a:xfrm>
              <a:off x="2277" y="2293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275" name="Oval 468"/>
            <p:cNvSpPr>
              <a:spLocks noChangeArrowheads="1"/>
            </p:cNvSpPr>
            <p:nvPr/>
          </p:nvSpPr>
          <p:spPr bwMode="auto">
            <a:xfrm>
              <a:off x="2346" y="2096"/>
              <a:ext cx="240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276" name="Oval 469"/>
            <p:cNvSpPr>
              <a:spLocks noChangeArrowheads="1"/>
            </p:cNvSpPr>
            <p:nvPr/>
          </p:nvSpPr>
          <p:spPr bwMode="auto">
            <a:xfrm>
              <a:off x="1488" y="-82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277" name="Oval 470"/>
            <p:cNvSpPr>
              <a:spLocks noChangeArrowheads="1"/>
            </p:cNvSpPr>
            <p:nvPr/>
          </p:nvSpPr>
          <p:spPr bwMode="auto">
            <a:xfrm>
              <a:off x="1754" y="-734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278" name="Oval 471"/>
            <p:cNvSpPr>
              <a:spLocks noChangeArrowheads="1"/>
            </p:cNvSpPr>
            <p:nvPr/>
          </p:nvSpPr>
          <p:spPr bwMode="auto">
            <a:xfrm>
              <a:off x="2080" y="-539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279" name="Oval 472"/>
            <p:cNvSpPr>
              <a:spLocks noChangeArrowheads="1"/>
            </p:cNvSpPr>
            <p:nvPr/>
          </p:nvSpPr>
          <p:spPr bwMode="auto">
            <a:xfrm>
              <a:off x="3189" y="1669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280" name="Oval 473"/>
            <p:cNvSpPr>
              <a:spLocks noChangeArrowheads="1"/>
            </p:cNvSpPr>
            <p:nvPr/>
          </p:nvSpPr>
          <p:spPr bwMode="auto">
            <a:xfrm>
              <a:off x="3045" y="1141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283" name="Oval 482"/>
            <p:cNvSpPr>
              <a:spLocks noChangeArrowheads="1"/>
            </p:cNvSpPr>
            <p:nvPr/>
          </p:nvSpPr>
          <p:spPr bwMode="auto">
            <a:xfrm>
              <a:off x="2469" y="-77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284" name="Oval 483"/>
            <p:cNvSpPr>
              <a:spLocks noChangeArrowheads="1"/>
            </p:cNvSpPr>
            <p:nvPr/>
          </p:nvSpPr>
          <p:spPr bwMode="auto">
            <a:xfrm>
              <a:off x="2202" y="85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285" name="Oval 484"/>
            <p:cNvSpPr>
              <a:spLocks noChangeArrowheads="1"/>
            </p:cNvSpPr>
            <p:nvPr/>
          </p:nvSpPr>
          <p:spPr bwMode="auto">
            <a:xfrm>
              <a:off x="2901" y="1525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286" name="Text Box 485"/>
            <p:cNvSpPr txBox="1">
              <a:spLocks noChangeArrowheads="1"/>
            </p:cNvSpPr>
            <p:nvPr/>
          </p:nvSpPr>
          <p:spPr bwMode="auto">
            <a:xfrm>
              <a:off x="3147" y="-159"/>
              <a:ext cx="1067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err="1" smtClean="0">
                  <a:latin typeface=".VnTimeH" pitchFamily="34" charset="0"/>
                </a:rPr>
                <a:t>Mặt</a:t>
              </a:r>
              <a:r>
                <a:rPr lang="en-US" sz="1400" b="1" dirty="0" smtClean="0">
                  <a:latin typeface=".VnTimeH" pitchFamily="34" charset="0"/>
                </a:rPr>
                <a:t> </a:t>
              </a:r>
              <a:r>
                <a:rPr lang="en-US" sz="1400" b="1" dirty="0" err="1" smtClean="0">
                  <a:latin typeface=".VnTimeH" pitchFamily="34" charset="0"/>
                </a:rPr>
                <a:t>trận</a:t>
              </a:r>
              <a:r>
                <a:rPr lang="en-US" sz="1400" b="1" dirty="0" smtClean="0">
                  <a:latin typeface=".VnTimeH" pitchFamily="34" charset="0"/>
                </a:rPr>
                <a:t> </a:t>
              </a:r>
              <a:r>
                <a:rPr lang="en-US" sz="1400" b="1" dirty="0" err="1" smtClean="0">
                  <a:latin typeface=".VnTimeH" pitchFamily="34" charset="0"/>
                </a:rPr>
                <a:t>phối</a:t>
              </a:r>
              <a:r>
                <a:rPr lang="en-US" sz="1400" b="1" dirty="0" smtClean="0">
                  <a:latin typeface=".VnTimeH" pitchFamily="34" charset="0"/>
                </a:rPr>
                <a:t> </a:t>
              </a:r>
              <a:r>
                <a:rPr lang="en-US" sz="1400" b="1" dirty="0" err="1" smtClean="0">
                  <a:latin typeface=".VnTimeH" pitchFamily="34" charset="0"/>
                </a:rPr>
                <a:t>hợp</a:t>
              </a:r>
              <a:endParaRPr lang="en-US" sz="1400" b="1" dirty="0">
                <a:latin typeface=".VnTimeH" pitchFamily="34" charset="0"/>
              </a:endParaRPr>
            </a:p>
          </p:txBody>
        </p:sp>
        <p:sp>
          <p:nvSpPr>
            <p:cNvPr id="52289" name="Line 488"/>
            <p:cNvSpPr>
              <a:spLocks noChangeShapeType="1"/>
            </p:cNvSpPr>
            <p:nvPr/>
          </p:nvSpPr>
          <p:spPr bwMode="auto">
            <a:xfrm flipH="1">
              <a:off x="2517" y="-635"/>
              <a:ext cx="288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0" name="Oval 489"/>
            <p:cNvSpPr>
              <a:spLocks noChangeArrowheads="1"/>
            </p:cNvSpPr>
            <p:nvPr/>
          </p:nvSpPr>
          <p:spPr bwMode="auto">
            <a:xfrm>
              <a:off x="1946" y="-798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7" name="Down Arrow 86"/>
          <p:cNvSpPr/>
          <p:nvPr/>
        </p:nvSpPr>
        <p:spPr>
          <a:xfrm>
            <a:off x="914400" y="3810000"/>
            <a:ext cx="228600" cy="609600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ight Arrow 87"/>
          <p:cNvSpPr/>
          <p:nvPr/>
        </p:nvSpPr>
        <p:spPr>
          <a:xfrm rot="17306681">
            <a:off x="664369" y="4899819"/>
            <a:ext cx="685800" cy="217488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85800" y="4191000"/>
            <a:ext cx="1066800" cy="914400"/>
            <a:chOff x="3368" y="2832"/>
            <a:chExt cx="576" cy="295"/>
          </a:xfrm>
        </p:grpSpPr>
        <p:pic>
          <p:nvPicPr>
            <p:cNvPr id="52269" name="Picture 10" descr="Co VN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2832"/>
              <a:ext cx="33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70" name="Text Box 11"/>
            <p:cNvSpPr txBox="1">
              <a:spLocks noChangeArrowheads="1"/>
            </p:cNvSpPr>
            <p:nvPr/>
          </p:nvSpPr>
          <p:spPr bwMode="auto">
            <a:xfrm>
              <a:off x="3368" y="3040"/>
              <a:ext cx="5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i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8" name="Cloud Callout 67"/>
          <p:cNvSpPr/>
          <p:nvPr/>
        </p:nvSpPr>
        <p:spPr>
          <a:xfrm>
            <a:off x="5562600" y="304800"/>
            <a:ext cx="3276600" cy="1752600"/>
          </a:xfrm>
          <a:prstGeom prst="cloudCallout">
            <a:avLst>
              <a:gd name="adj1" fmla="val -96099"/>
              <a:gd name="adj2" fmla="val 28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18/9/1950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Cloud Callout 68"/>
          <p:cNvSpPr/>
          <p:nvPr/>
        </p:nvSpPr>
        <p:spPr>
          <a:xfrm>
            <a:off x="5715000" y="304800"/>
            <a:ext cx="3124200" cy="1752600"/>
          </a:xfrm>
          <a:prstGeom prst="cloudCallout">
            <a:avLst>
              <a:gd name="adj1" fmla="val -27504"/>
              <a:gd name="adj2" fmla="val 1170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22/10/1950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quânPháp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70" name="Cloud Callout 69"/>
          <p:cNvSpPr/>
          <p:nvPr/>
        </p:nvSpPr>
        <p:spPr>
          <a:xfrm>
            <a:off x="5486400" y="304800"/>
            <a:ext cx="3352800" cy="2209800"/>
          </a:xfrm>
          <a:prstGeom prst="cloudCallout">
            <a:avLst>
              <a:gd name="adj1" fmla="val -95144"/>
              <a:gd name="adj2" fmla="val -49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16/9/1950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Cloud Callout 70"/>
          <p:cNvSpPr/>
          <p:nvPr/>
        </p:nvSpPr>
        <p:spPr>
          <a:xfrm>
            <a:off x="5715000" y="304800"/>
            <a:ext cx="3124200" cy="1752600"/>
          </a:xfrm>
          <a:prstGeom prst="cloudCallout">
            <a:avLst>
              <a:gd name="adj1" fmla="val -86792"/>
              <a:gd name="adj2" fmla="val 456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quânPháp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Sầm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4" name="Straight Arrow Connector 73"/>
          <p:cNvCxnSpPr>
            <a:stCxn id="19" idx="1"/>
          </p:cNvCxnSpPr>
          <p:nvPr/>
        </p:nvCxnSpPr>
        <p:spPr>
          <a:xfrm rot="16200000" flipH="1">
            <a:off x="4101306" y="1593057"/>
            <a:ext cx="511175" cy="417512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5434E-6 L 0.05694 0.0816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5434E-6 L 0.21528 0.214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07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7 0.12994 L 0.30851 0.351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0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 animBg="1"/>
      <p:bldP spid="34" grpId="1" animBg="1"/>
      <p:bldP spid="43" grpId="0" animBg="1"/>
      <p:bldP spid="43" grpId="1" animBg="1"/>
      <p:bldP spid="45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87" grpId="0" animBg="1"/>
      <p:bldP spid="88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0" grpId="2" animBg="1"/>
      <p:bldP spid="70" grpId="3" animBg="1"/>
      <p:bldP spid="71" grpId="0" animBg="1"/>
      <p:bldP spid="7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90600" algn="l"/>
              </a:tabLst>
            </a:pP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1950: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906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-381000"/>
            <a:ext cx="8940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1" y="0"/>
            <a:ext cx="5416092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1" y="609600"/>
            <a:ext cx="37337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 lấy thân mình lấp lỗ châu mai và hy sinh trước lô cốt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www.anninhthudo.vn/Uploaded/Ngoctoan/2013_10_08/bien-gioi.jpg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384175" y="304800"/>
            <a:ext cx="82708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Box 6"/>
          <p:cNvSpPr txBox="1">
            <a:spLocks noChangeArrowheads="1"/>
          </p:cNvSpPr>
          <p:nvPr/>
        </p:nvSpPr>
        <p:spPr bwMode="auto">
          <a:xfrm>
            <a:off x="1066800" y="6091238"/>
            <a:ext cx="716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CHIẾN DỊCH BIÊN GIỚI THU – ĐÔNG NĂM 1950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457200" y="457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81000" y="21336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209800" y="18288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352800" y="457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057400" y="2743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724400" y="22860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87750" y="674688"/>
            <a:ext cx="4205288" cy="2743200"/>
          </a:xfrm>
          <a:custGeom>
            <a:avLst/>
            <a:gdLst>
              <a:gd name="connsiteX0" fmla="*/ 0 w 4206240"/>
              <a:gd name="connsiteY0" fmla="*/ 0 h 2743200"/>
              <a:gd name="connsiteX1" fmla="*/ 42203 w 4206240"/>
              <a:gd name="connsiteY1" fmla="*/ 28136 h 2743200"/>
              <a:gd name="connsiteX2" fmla="*/ 56270 w 4206240"/>
              <a:gd name="connsiteY2" fmla="*/ 84406 h 2743200"/>
              <a:gd name="connsiteX3" fmla="*/ 70338 w 4206240"/>
              <a:gd name="connsiteY3" fmla="*/ 126609 h 2743200"/>
              <a:gd name="connsiteX4" fmla="*/ 98473 w 4206240"/>
              <a:gd name="connsiteY4" fmla="*/ 154745 h 2743200"/>
              <a:gd name="connsiteX5" fmla="*/ 112541 w 4206240"/>
              <a:gd name="connsiteY5" fmla="*/ 196948 h 2743200"/>
              <a:gd name="connsiteX6" fmla="*/ 168812 w 4206240"/>
              <a:gd name="connsiteY6" fmla="*/ 267286 h 2743200"/>
              <a:gd name="connsiteX7" fmla="*/ 182880 w 4206240"/>
              <a:gd name="connsiteY7" fmla="*/ 309489 h 2743200"/>
              <a:gd name="connsiteX8" fmla="*/ 225083 w 4206240"/>
              <a:gd name="connsiteY8" fmla="*/ 323557 h 2743200"/>
              <a:gd name="connsiteX9" fmla="*/ 295421 w 4206240"/>
              <a:gd name="connsiteY9" fmla="*/ 365760 h 2743200"/>
              <a:gd name="connsiteX10" fmla="*/ 436098 w 4206240"/>
              <a:gd name="connsiteY10" fmla="*/ 450166 h 2743200"/>
              <a:gd name="connsiteX11" fmla="*/ 478301 w 4206240"/>
              <a:gd name="connsiteY11" fmla="*/ 464234 h 2743200"/>
              <a:gd name="connsiteX12" fmla="*/ 520504 w 4206240"/>
              <a:gd name="connsiteY12" fmla="*/ 478302 h 2743200"/>
              <a:gd name="connsiteX13" fmla="*/ 562707 w 4206240"/>
              <a:gd name="connsiteY13" fmla="*/ 590843 h 2743200"/>
              <a:gd name="connsiteX14" fmla="*/ 590843 w 4206240"/>
              <a:gd name="connsiteY14" fmla="*/ 689317 h 2743200"/>
              <a:gd name="connsiteX15" fmla="*/ 576775 w 4206240"/>
              <a:gd name="connsiteY15" fmla="*/ 801859 h 2743200"/>
              <a:gd name="connsiteX16" fmla="*/ 562707 w 4206240"/>
              <a:gd name="connsiteY16" fmla="*/ 844062 h 2743200"/>
              <a:gd name="connsiteX17" fmla="*/ 604910 w 4206240"/>
              <a:gd name="connsiteY17" fmla="*/ 942536 h 2743200"/>
              <a:gd name="connsiteX18" fmla="*/ 647113 w 4206240"/>
              <a:gd name="connsiteY18" fmla="*/ 1026942 h 2743200"/>
              <a:gd name="connsiteX19" fmla="*/ 675249 w 4206240"/>
              <a:gd name="connsiteY19" fmla="*/ 1055077 h 2743200"/>
              <a:gd name="connsiteX20" fmla="*/ 773723 w 4206240"/>
              <a:gd name="connsiteY20" fmla="*/ 1069145 h 2743200"/>
              <a:gd name="connsiteX21" fmla="*/ 844061 w 4206240"/>
              <a:gd name="connsiteY21" fmla="*/ 1139483 h 2743200"/>
              <a:gd name="connsiteX22" fmla="*/ 900332 w 4206240"/>
              <a:gd name="connsiteY22" fmla="*/ 1209822 h 2743200"/>
              <a:gd name="connsiteX23" fmla="*/ 942535 w 4206240"/>
              <a:gd name="connsiteY23" fmla="*/ 1237957 h 2743200"/>
              <a:gd name="connsiteX24" fmla="*/ 998806 w 4206240"/>
              <a:gd name="connsiteY24" fmla="*/ 1294228 h 2743200"/>
              <a:gd name="connsiteX25" fmla="*/ 1012873 w 4206240"/>
              <a:gd name="connsiteY25" fmla="*/ 1336431 h 2743200"/>
              <a:gd name="connsiteX26" fmla="*/ 1012873 w 4206240"/>
              <a:gd name="connsiteY26" fmla="*/ 1448973 h 2743200"/>
              <a:gd name="connsiteX27" fmla="*/ 1055076 w 4206240"/>
              <a:gd name="connsiteY27" fmla="*/ 1463040 h 2743200"/>
              <a:gd name="connsiteX28" fmla="*/ 1083212 w 4206240"/>
              <a:gd name="connsiteY28" fmla="*/ 1491176 h 2743200"/>
              <a:gd name="connsiteX29" fmla="*/ 1167618 w 4206240"/>
              <a:gd name="connsiteY29" fmla="*/ 1547446 h 2743200"/>
              <a:gd name="connsiteX30" fmla="*/ 1195753 w 4206240"/>
              <a:gd name="connsiteY30" fmla="*/ 1575582 h 2743200"/>
              <a:gd name="connsiteX31" fmla="*/ 1252024 w 4206240"/>
              <a:gd name="connsiteY31" fmla="*/ 1645920 h 2743200"/>
              <a:gd name="connsiteX32" fmla="*/ 1280160 w 4206240"/>
              <a:gd name="connsiteY32" fmla="*/ 1674056 h 2743200"/>
              <a:gd name="connsiteX33" fmla="*/ 1308295 w 4206240"/>
              <a:gd name="connsiteY33" fmla="*/ 1716259 h 2743200"/>
              <a:gd name="connsiteX34" fmla="*/ 1350498 w 4206240"/>
              <a:gd name="connsiteY34" fmla="*/ 1730326 h 2743200"/>
              <a:gd name="connsiteX35" fmla="*/ 1364566 w 4206240"/>
              <a:gd name="connsiteY35" fmla="*/ 1772529 h 2743200"/>
              <a:gd name="connsiteX36" fmla="*/ 1448972 w 4206240"/>
              <a:gd name="connsiteY36" fmla="*/ 1800665 h 2743200"/>
              <a:gd name="connsiteX37" fmla="*/ 1477107 w 4206240"/>
              <a:gd name="connsiteY37" fmla="*/ 1842868 h 2743200"/>
              <a:gd name="connsiteX38" fmla="*/ 1533378 w 4206240"/>
              <a:gd name="connsiteY38" fmla="*/ 1899139 h 2743200"/>
              <a:gd name="connsiteX39" fmla="*/ 1561513 w 4206240"/>
              <a:gd name="connsiteY39" fmla="*/ 1941342 h 2743200"/>
              <a:gd name="connsiteX40" fmla="*/ 1800664 w 4206240"/>
              <a:gd name="connsiteY40" fmla="*/ 1983545 h 2743200"/>
              <a:gd name="connsiteX41" fmla="*/ 1885070 w 4206240"/>
              <a:gd name="connsiteY41" fmla="*/ 2011680 h 2743200"/>
              <a:gd name="connsiteX42" fmla="*/ 1955409 w 4206240"/>
              <a:gd name="connsiteY42" fmla="*/ 2053883 h 2743200"/>
              <a:gd name="connsiteX43" fmla="*/ 2053883 w 4206240"/>
              <a:gd name="connsiteY43" fmla="*/ 2138289 h 2743200"/>
              <a:gd name="connsiteX44" fmla="*/ 2082018 w 4206240"/>
              <a:gd name="connsiteY44" fmla="*/ 2166425 h 2743200"/>
              <a:gd name="connsiteX45" fmla="*/ 2152356 w 4206240"/>
              <a:gd name="connsiteY45" fmla="*/ 2222696 h 2743200"/>
              <a:gd name="connsiteX46" fmla="*/ 2208627 w 4206240"/>
              <a:gd name="connsiteY46" fmla="*/ 2307102 h 2743200"/>
              <a:gd name="connsiteX47" fmla="*/ 2293033 w 4206240"/>
              <a:gd name="connsiteY47" fmla="*/ 2335237 h 2743200"/>
              <a:gd name="connsiteX48" fmla="*/ 2363372 w 4206240"/>
              <a:gd name="connsiteY48" fmla="*/ 2377440 h 2743200"/>
              <a:gd name="connsiteX49" fmla="*/ 2391507 w 4206240"/>
              <a:gd name="connsiteY49" fmla="*/ 2405576 h 2743200"/>
              <a:gd name="connsiteX50" fmla="*/ 2475913 w 4206240"/>
              <a:gd name="connsiteY50" fmla="*/ 2433711 h 2743200"/>
              <a:gd name="connsiteX51" fmla="*/ 2504049 w 4206240"/>
              <a:gd name="connsiteY51" fmla="*/ 2461846 h 2743200"/>
              <a:gd name="connsiteX52" fmla="*/ 2532184 w 4206240"/>
              <a:gd name="connsiteY52" fmla="*/ 2546253 h 2743200"/>
              <a:gd name="connsiteX53" fmla="*/ 2602523 w 4206240"/>
              <a:gd name="connsiteY53" fmla="*/ 2602523 h 2743200"/>
              <a:gd name="connsiteX54" fmla="*/ 2672861 w 4206240"/>
              <a:gd name="connsiteY54" fmla="*/ 2658794 h 2743200"/>
              <a:gd name="connsiteX55" fmla="*/ 2813538 w 4206240"/>
              <a:gd name="connsiteY55" fmla="*/ 2700997 h 2743200"/>
              <a:gd name="connsiteX56" fmla="*/ 2897944 w 4206240"/>
              <a:gd name="connsiteY56" fmla="*/ 2729133 h 2743200"/>
              <a:gd name="connsiteX57" fmla="*/ 3094892 w 4206240"/>
              <a:gd name="connsiteY57" fmla="*/ 2715065 h 2743200"/>
              <a:gd name="connsiteX58" fmla="*/ 3137095 w 4206240"/>
              <a:gd name="connsiteY58" fmla="*/ 2700997 h 2743200"/>
              <a:gd name="connsiteX59" fmla="*/ 3221501 w 4206240"/>
              <a:gd name="connsiteY59" fmla="*/ 2729133 h 2743200"/>
              <a:gd name="connsiteX60" fmla="*/ 3263704 w 4206240"/>
              <a:gd name="connsiteY60" fmla="*/ 2743200 h 2743200"/>
              <a:gd name="connsiteX61" fmla="*/ 3516923 w 4206240"/>
              <a:gd name="connsiteY61" fmla="*/ 2700997 h 2743200"/>
              <a:gd name="connsiteX62" fmla="*/ 3587261 w 4206240"/>
              <a:gd name="connsiteY62" fmla="*/ 2644726 h 2743200"/>
              <a:gd name="connsiteX63" fmla="*/ 3615396 w 4206240"/>
              <a:gd name="connsiteY63" fmla="*/ 2602523 h 2743200"/>
              <a:gd name="connsiteX64" fmla="*/ 3657600 w 4206240"/>
              <a:gd name="connsiteY64" fmla="*/ 2588456 h 2743200"/>
              <a:gd name="connsiteX65" fmla="*/ 3756073 w 4206240"/>
              <a:gd name="connsiteY65" fmla="*/ 2489982 h 2743200"/>
              <a:gd name="connsiteX66" fmla="*/ 3995224 w 4206240"/>
              <a:gd name="connsiteY66" fmla="*/ 2489982 h 2743200"/>
              <a:gd name="connsiteX67" fmla="*/ 3953021 w 4206240"/>
              <a:gd name="connsiteY67" fmla="*/ 2475914 h 2743200"/>
              <a:gd name="connsiteX68" fmla="*/ 3967089 w 4206240"/>
              <a:gd name="connsiteY68" fmla="*/ 2377440 h 2743200"/>
              <a:gd name="connsiteX69" fmla="*/ 4009292 w 4206240"/>
              <a:gd name="connsiteY69" fmla="*/ 2349305 h 2743200"/>
              <a:gd name="connsiteX70" fmla="*/ 4051495 w 4206240"/>
              <a:gd name="connsiteY70" fmla="*/ 2335237 h 2743200"/>
              <a:gd name="connsiteX71" fmla="*/ 4206240 w 4206240"/>
              <a:gd name="connsiteY71" fmla="*/ 2321169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206240" h="2743200">
                <a:moveTo>
                  <a:pt x="0" y="0"/>
                </a:moveTo>
                <a:cubicBezTo>
                  <a:pt x="14068" y="9379"/>
                  <a:pt x="32825" y="14068"/>
                  <a:pt x="42203" y="28136"/>
                </a:cubicBezTo>
                <a:cubicBezTo>
                  <a:pt x="52927" y="44223"/>
                  <a:pt x="50959" y="65816"/>
                  <a:pt x="56270" y="84406"/>
                </a:cubicBezTo>
                <a:cubicBezTo>
                  <a:pt x="60344" y="98664"/>
                  <a:pt x="62709" y="113893"/>
                  <a:pt x="70338" y="126609"/>
                </a:cubicBezTo>
                <a:cubicBezTo>
                  <a:pt x="77162" y="137982"/>
                  <a:pt x="89095" y="145366"/>
                  <a:pt x="98473" y="154745"/>
                </a:cubicBezTo>
                <a:cubicBezTo>
                  <a:pt x="103162" y="168813"/>
                  <a:pt x="105909" y="183685"/>
                  <a:pt x="112541" y="196948"/>
                </a:cubicBezTo>
                <a:cubicBezTo>
                  <a:pt x="130288" y="232443"/>
                  <a:pt x="142641" y="241116"/>
                  <a:pt x="168812" y="267286"/>
                </a:cubicBezTo>
                <a:cubicBezTo>
                  <a:pt x="173501" y="281354"/>
                  <a:pt x="172395" y="299004"/>
                  <a:pt x="182880" y="309489"/>
                </a:cubicBezTo>
                <a:cubicBezTo>
                  <a:pt x="193365" y="319974"/>
                  <a:pt x="212368" y="315928"/>
                  <a:pt x="225083" y="323557"/>
                </a:cubicBezTo>
                <a:cubicBezTo>
                  <a:pt x="321629" y="381486"/>
                  <a:pt x="175873" y="325913"/>
                  <a:pt x="295421" y="365760"/>
                </a:cubicBezTo>
                <a:cubicBezTo>
                  <a:pt x="372663" y="443002"/>
                  <a:pt x="326526" y="413642"/>
                  <a:pt x="436098" y="450166"/>
                </a:cubicBezTo>
                <a:lnTo>
                  <a:pt x="478301" y="464234"/>
                </a:lnTo>
                <a:lnTo>
                  <a:pt x="520504" y="478302"/>
                </a:lnTo>
                <a:cubicBezTo>
                  <a:pt x="570699" y="528495"/>
                  <a:pt x="542397" y="489292"/>
                  <a:pt x="562707" y="590843"/>
                </a:cubicBezTo>
                <a:cubicBezTo>
                  <a:pt x="571539" y="635002"/>
                  <a:pt x="577435" y="649095"/>
                  <a:pt x="590843" y="689317"/>
                </a:cubicBezTo>
                <a:cubicBezTo>
                  <a:pt x="586154" y="726831"/>
                  <a:pt x="583538" y="764663"/>
                  <a:pt x="576775" y="801859"/>
                </a:cubicBezTo>
                <a:cubicBezTo>
                  <a:pt x="574122" y="816448"/>
                  <a:pt x="562707" y="829233"/>
                  <a:pt x="562707" y="844062"/>
                </a:cubicBezTo>
                <a:cubicBezTo>
                  <a:pt x="562707" y="910736"/>
                  <a:pt x="569115" y="906739"/>
                  <a:pt x="604910" y="942536"/>
                </a:cubicBezTo>
                <a:cubicBezTo>
                  <a:pt x="619768" y="987109"/>
                  <a:pt x="615948" y="987986"/>
                  <a:pt x="647113" y="1026942"/>
                </a:cubicBezTo>
                <a:cubicBezTo>
                  <a:pt x="655399" y="1037299"/>
                  <a:pt x="662666" y="1050883"/>
                  <a:pt x="675249" y="1055077"/>
                </a:cubicBezTo>
                <a:cubicBezTo>
                  <a:pt x="706705" y="1065562"/>
                  <a:pt x="740898" y="1064456"/>
                  <a:pt x="773723" y="1069145"/>
                </a:cubicBezTo>
                <a:cubicBezTo>
                  <a:pt x="848750" y="1181686"/>
                  <a:pt x="750277" y="1045699"/>
                  <a:pt x="844061" y="1139483"/>
                </a:cubicBezTo>
                <a:cubicBezTo>
                  <a:pt x="917180" y="1212602"/>
                  <a:pt x="830723" y="1154135"/>
                  <a:pt x="900332" y="1209822"/>
                </a:cubicBezTo>
                <a:cubicBezTo>
                  <a:pt x="913534" y="1220384"/>
                  <a:pt x="929698" y="1226954"/>
                  <a:pt x="942535" y="1237957"/>
                </a:cubicBezTo>
                <a:cubicBezTo>
                  <a:pt x="962675" y="1255220"/>
                  <a:pt x="998806" y="1294228"/>
                  <a:pt x="998806" y="1294228"/>
                </a:cubicBezTo>
                <a:cubicBezTo>
                  <a:pt x="1003495" y="1308296"/>
                  <a:pt x="1012873" y="1321602"/>
                  <a:pt x="1012873" y="1336431"/>
                </a:cubicBezTo>
                <a:cubicBezTo>
                  <a:pt x="1012873" y="1396912"/>
                  <a:pt x="961024" y="1371198"/>
                  <a:pt x="1012873" y="1448973"/>
                </a:cubicBezTo>
                <a:cubicBezTo>
                  <a:pt x="1021098" y="1461311"/>
                  <a:pt x="1041008" y="1458351"/>
                  <a:pt x="1055076" y="1463040"/>
                </a:cubicBezTo>
                <a:cubicBezTo>
                  <a:pt x="1064455" y="1472419"/>
                  <a:pt x="1072601" y="1483218"/>
                  <a:pt x="1083212" y="1491176"/>
                </a:cubicBezTo>
                <a:cubicBezTo>
                  <a:pt x="1110264" y="1511465"/>
                  <a:pt x="1143708" y="1523535"/>
                  <a:pt x="1167618" y="1547446"/>
                </a:cubicBezTo>
                <a:lnTo>
                  <a:pt x="1195753" y="1575582"/>
                </a:lnTo>
                <a:cubicBezTo>
                  <a:pt x="1218067" y="1642522"/>
                  <a:pt x="1194177" y="1599643"/>
                  <a:pt x="1252024" y="1645920"/>
                </a:cubicBezTo>
                <a:cubicBezTo>
                  <a:pt x="1262381" y="1654206"/>
                  <a:pt x="1271874" y="1663699"/>
                  <a:pt x="1280160" y="1674056"/>
                </a:cubicBezTo>
                <a:cubicBezTo>
                  <a:pt x="1290722" y="1687258"/>
                  <a:pt x="1295093" y="1705697"/>
                  <a:pt x="1308295" y="1716259"/>
                </a:cubicBezTo>
                <a:cubicBezTo>
                  <a:pt x="1319874" y="1725522"/>
                  <a:pt x="1336430" y="1725637"/>
                  <a:pt x="1350498" y="1730326"/>
                </a:cubicBezTo>
                <a:cubicBezTo>
                  <a:pt x="1355187" y="1744394"/>
                  <a:pt x="1352499" y="1763910"/>
                  <a:pt x="1364566" y="1772529"/>
                </a:cubicBezTo>
                <a:cubicBezTo>
                  <a:pt x="1388699" y="1789767"/>
                  <a:pt x="1448972" y="1800665"/>
                  <a:pt x="1448972" y="1800665"/>
                </a:cubicBezTo>
                <a:cubicBezTo>
                  <a:pt x="1458350" y="1814733"/>
                  <a:pt x="1466104" y="1830031"/>
                  <a:pt x="1477107" y="1842868"/>
                </a:cubicBezTo>
                <a:cubicBezTo>
                  <a:pt x="1494370" y="1863008"/>
                  <a:pt x="1518664" y="1877068"/>
                  <a:pt x="1533378" y="1899139"/>
                </a:cubicBezTo>
                <a:cubicBezTo>
                  <a:pt x="1542756" y="1913207"/>
                  <a:pt x="1547176" y="1932381"/>
                  <a:pt x="1561513" y="1941342"/>
                </a:cubicBezTo>
                <a:cubicBezTo>
                  <a:pt x="1622127" y="1979225"/>
                  <a:pt x="1743749" y="1978371"/>
                  <a:pt x="1800664" y="1983545"/>
                </a:cubicBezTo>
                <a:cubicBezTo>
                  <a:pt x="1828799" y="1992923"/>
                  <a:pt x="1864099" y="1990709"/>
                  <a:pt x="1885070" y="2011680"/>
                </a:cubicBezTo>
                <a:cubicBezTo>
                  <a:pt x="1923691" y="2050301"/>
                  <a:pt x="1900623" y="2035622"/>
                  <a:pt x="1955409" y="2053883"/>
                </a:cubicBezTo>
                <a:cubicBezTo>
                  <a:pt x="2090875" y="2189349"/>
                  <a:pt x="1946752" y="2052583"/>
                  <a:pt x="2053883" y="2138289"/>
                </a:cubicBezTo>
                <a:cubicBezTo>
                  <a:pt x="2064240" y="2146575"/>
                  <a:pt x="2071661" y="2158139"/>
                  <a:pt x="2082018" y="2166425"/>
                </a:cubicBezTo>
                <a:cubicBezTo>
                  <a:pt x="2116630" y="2194115"/>
                  <a:pt x="2126878" y="2188725"/>
                  <a:pt x="2152356" y="2222696"/>
                </a:cubicBezTo>
                <a:cubicBezTo>
                  <a:pt x="2172645" y="2249748"/>
                  <a:pt x="2176548" y="2296409"/>
                  <a:pt x="2208627" y="2307102"/>
                </a:cubicBezTo>
                <a:lnTo>
                  <a:pt x="2293033" y="2335237"/>
                </a:lnTo>
                <a:cubicBezTo>
                  <a:pt x="2364326" y="2406530"/>
                  <a:pt x="2272059" y="2322652"/>
                  <a:pt x="2363372" y="2377440"/>
                </a:cubicBezTo>
                <a:cubicBezTo>
                  <a:pt x="2374745" y="2384264"/>
                  <a:pt x="2379644" y="2399644"/>
                  <a:pt x="2391507" y="2405576"/>
                </a:cubicBezTo>
                <a:cubicBezTo>
                  <a:pt x="2418033" y="2418839"/>
                  <a:pt x="2475913" y="2433711"/>
                  <a:pt x="2475913" y="2433711"/>
                </a:cubicBezTo>
                <a:cubicBezTo>
                  <a:pt x="2485292" y="2443089"/>
                  <a:pt x="2498118" y="2449983"/>
                  <a:pt x="2504049" y="2461846"/>
                </a:cubicBezTo>
                <a:cubicBezTo>
                  <a:pt x="2517312" y="2488372"/>
                  <a:pt x="2511213" y="2525282"/>
                  <a:pt x="2532184" y="2546253"/>
                </a:cubicBezTo>
                <a:cubicBezTo>
                  <a:pt x="2600128" y="2614194"/>
                  <a:pt x="2513780" y="2531528"/>
                  <a:pt x="2602523" y="2602523"/>
                </a:cubicBezTo>
                <a:cubicBezTo>
                  <a:pt x="2639064" y="2631756"/>
                  <a:pt x="2624146" y="2637143"/>
                  <a:pt x="2672861" y="2658794"/>
                </a:cubicBezTo>
                <a:cubicBezTo>
                  <a:pt x="2741727" y="2689401"/>
                  <a:pt x="2750584" y="2682110"/>
                  <a:pt x="2813538" y="2700997"/>
                </a:cubicBezTo>
                <a:cubicBezTo>
                  <a:pt x="2841945" y="2709519"/>
                  <a:pt x="2897944" y="2729133"/>
                  <a:pt x="2897944" y="2729133"/>
                </a:cubicBezTo>
                <a:cubicBezTo>
                  <a:pt x="2963593" y="2724444"/>
                  <a:pt x="3029526" y="2722755"/>
                  <a:pt x="3094892" y="2715065"/>
                </a:cubicBezTo>
                <a:cubicBezTo>
                  <a:pt x="3109619" y="2713332"/>
                  <a:pt x="3122357" y="2699359"/>
                  <a:pt x="3137095" y="2700997"/>
                </a:cubicBezTo>
                <a:cubicBezTo>
                  <a:pt x="3166571" y="2704272"/>
                  <a:pt x="3193366" y="2719755"/>
                  <a:pt x="3221501" y="2729133"/>
                </a:cubicBezTo>
                <a:lnTo>
                  <a:pt x="3263704" y="2743200"/>
                </a:lnTo>
                <a:cubicBezTo>
                  <a:pt x="3311965" y="2739178"/>
                  <a:pt x="3457789" y="2740419"/>
                  <a:pt x="3516923" y="2700997"/>
                </a:cubicBezTo>
                <a:cubicBezTo>
                  <a:pt x="3548262" y="2680105"/>
                  <a:pt x="3564351" y="2673364"/>
                  <a:pt x="3587261" y="2644726"/>
                </a:cubicBezTo>
                <a:cubicBezTo>
                  <a:pt x="3597823" y="2631524"/>
                  <a:pt x="3602194" y="2613085"/>
                  <a:pt x="3615396" y="2602523"/>
                </a:cubicBezTo>
                <a:cubicBezTo>
                  <a:pt x="3626975" y="2593260"/>
                  <a:pt x="3643532" y="2593145"/>
                  <a:pt x="3657600" y="2588456"/>
                </a:cubicBezTo>
                <a:cubicBezTo>
                  <a:pt x="3722095" y="2491711"/>
                  <a:pt x="3681790" y="2514742"/>
                  <a:pt x="3756073" y="2489982"/>
                </a:cubicBezTo>
                <a:cubicBezTo>
                  <a:pt x="3776835" y="2491869"/>
                  <a:pt x="3949157" y="2520693"/>
                  <a:pt x="3995224" y="2489982"/>
                </a:cubicBezTo>
                <a:cubicBezTo>
                  <a:pt x="4007562" y="2481757"/>
                  <a:pt x="3967089" y="2480603"/>
                  <a:pt x="3953021" y="2475914"/>
                </a:cubicBezTo>
                <a:cubicBezTo>
                  <a:pt x="3957710" y="2443089"/>
                  <a:pt x="3953622" y="2407740"/>
                  <a:pt x="3967089" y="2377440"/>
                </a:cubicBezTo>
                <a:cubicBezTo>
                  <a:pt x="3973956" y="2361990"/>
                  <a:pt x="3994170" y="2356866"/>
                  <a:pt x="4009292" y="2349305"/>
                </a:cubicBezTo>
                <a:cubicBezTo>
                  <a:pt x="4022555" y="2342673"/>
                  <a:pt x="4036954" y="2338145"/>
                  <a:pt x="4051495" y="2335237"/>
                </a:cubicBezTo>
                <a:cubicBezTo>
                  <a:pt x="4135097" y="2318516"/>
                  <a:pt x="4135728" y="2321169"/>
                  <a:pt x="4206240" y="2321169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1013" y="4065588"/>
            <a:ext cx="4171950" cy="844550"/>
          </a:xfrm>
          <a:custGeom>
            <a:avLst/>
            <a:gdLst>
              <a:gd name="connsiteX0" fmla="*/ 24676 w 4171066"/>
              <a:gd name="connsiteY0" fmla="*/ 773723 h 844062"/>
              <a:gd name="connsiteX1" fmla="*/ 109082 w 4171066"/>
              <a:gd name="connsiteY1" fmla="*/ 815926 h 844062"/>
              <a:gd name="connsiteX2" fmla="*/ 221624 w 4171066"/>
              <a:gd name="connsiteY2" fmla="*/ 844062 h 844062"/>
              <a:gd name="connsiteX3" fmla="*/ 376368 w 4171066"/>
              <a:gd name="connsiteY3" fmla="*/ 829994 h 844062"/>
              <a:gd name="connsiteX4" fmla="*/ 460774 w 4171066"/>
              <a:gd name="connsiteY4" fmla="*/ 787791 h 844062"/>
              <a:gd name="connsiteX5" fmla="*/ 488910 w 4171066"/>
              <a:gd name="connsiteY5" fmla="*/ 759655 h 844062"/>
              <a:gd name="connsiteX6" fmla="*/ 531113 w 4171066"/>
              <a:gd name="connsiteY6" fmla="*/ 731520 h 844062"/>
              <a:gd name="connsiteX7" fmla="*/ 545181 w 4171066"/>
              <a:gd name="connsiteY7" fmla="*/ 689317 h 844062"/>
              <a:gd name="connsiteX8" fmla="*/ 517045 w 4171066"/>
              <a:gd name="connsiteY8" fmla="*/ 379828 h 844062"/>
              <a:gd name="connsiteX9" fmla="*/ 531113 w 4171066"/>
              <a:gd name="connsiteY9" fmla="*/ 267286 h 844062"/>
              <a:gd name="connsiteX10" fmla="*/ 615519 w 4171066"/>
              <a:gd name="connsiteY10" fmla="*/ 239151 h 844062"/>
              <a:gd name="connsiteX11" fmla="*/ 713993 w 4171066"/>
              <a:gd name="connsiteY11" fmla="*/ 154745 h 844062"/>
              <a:gd name="connsiteX12" fmla="*/ 756196 w 4171066"/>
              <a:gd name="connsiteY12" fmla="*/ 140677 h 844062"/>
              <a:gd name="connsiteX13" fmla="*/ 798399 w 4171066"/>
              <a:gd name="connsiteY13" fmla="*/ 112542 h 844062"/>
              <a:gd name="connsiteX14" fmla="*/ 910941 w 4171066"/>
              <a:gd name="connsiteY14" fmla="*/ 84406 h 844062"/>
              <a:gd name="connsiteX15" fmla="*/ 1375174 w 4171066"/>
              <a:gd name="connsiteY15" fmla="*/ 98474 h 844062"/>
              <a:gd name="connsiteX16" fmla="*/ 1487716 w 4171066"/>
              <a:gd name="connsiteY16" fmla="*/ 112542 h 844062"/>
              <a:gd name="connsiteX17" fmla="*/ 1895679 w 4171066"/>
              <a:gd name="connsiteY17" fmla="*/ 84406 h 844062"/>
              <a:gd name="connsiteX18" fmla="*/ 2050424 w 4171066"/>
              <a:gd name="connsiteY18" fmla="*/ 42203 h 844062"/>
              <a:gd name="connsiteX19" fmla="*/ 2134830 w 4171066"/>
              <a:gd name="connsiteY19" fmla="*/ 0 h 844062"/>
              <a:gd name="connsiteX20" fmla="*/ 2261439 w 4171066"/>
              <a:gd name="connsiteY20" fmla="*/ 14068 h 844062"/>
              <a:gd name="connsiteX21" fmla="*/ 2345845 w 4171066"/>
              <a:gd name="connsiteY21" fmla="*/ 42203 h 844062"/>
              <a:gd name="connsiteX22" fmla="*/ 2416184 w 4171066"/>
              <a:gd name="connsiteY22" fmla="*/ 84406 h 844062"/>
              <a:gd name="connsiteX23" fmla="*/ 2584996 w 4171066"/>
              <a:gd name="connsiteY23" fmla="*/ 126609 h 844062"/>
              <a:gd name="connsiteX24" fmla="*/ 2964824 w 4171066"/>
              <a:gd name="connsiteY24" fmla="*/ 140677 h 844062"/>
              <a:gd name="connsiteX25" fmla="*/ 3035162 w 4171066"/>
              <a:gd name="connsiteY25" fmla="*/ 154745 h 844062"/>
              <a:gd name="connsiteX26" fmla="*/ 3161771 w 4171066"/>
              <a:gd name="connsiteY26" fmla="*/ 196948 h 844062"/>
              <a:gd name="connsiteX27" fmla="*/ 3203974 w 4171066"/>
              <a:gd name="connsiteY27" fmla="*/ 211015 h 844062"/>
              <a:gd name="connsiteX28" fmla="*/ 3246177 w 4171066"/>
              <a:gd name="connsiteY28" fmla="*/ 225083 h 844062"/>
              <a:gd name="connsiteX29" fmla="*/ 3400922 w 4171066"/>
              <a:gd name="connsiteY29" fmla="*/ 196948 h 844062"/>
              <a:gd name="connsiteX30" fmla="*/ 3429057 w 4171066"/>
              <a:gd name="connsiteY30" fmla="*/ 168812 h 844062"/>
              <a:gd name="connsiteX31" fmla="*/ 3513464 w 4171066"/>
              <a:gd name="connsiteY31" fmla="*/ 140677 h 844062"/>
              <a:gd name="connsiteX32" fmla="*/ 3597870 w 4171066"/>
              <a:gd name="connsiteY32" fmla="*/ 112542 h 844062"/>
              <a:gd name="connsiteX33" fmla="*/ 3640073 w 4171066"/>
              <a:gd name="connsiteY33" fmla="*/ 98474 h 844062"/>
              <a:gd name="connsiteX34" fmla="*/ 3837021 w 4171066"/>
              <a:gd name="connsiteY34" fmla="*/ 140677 h 844062"/>
              <a:gd name="connsiteX35" fmla="*/ 3879224 w 4171066"/>
              <a:gd name="connsiteY35" fmla="*/ 154745 h 844062"/>
              <a:gd name="connsiteX36" fmla="*/ 3921427 w 4171066"/>
              <a:gd name="connsiteY36" fmla="*/ 182880 h 844062"/>
              <a:gd name="connsiteX37" fmla="*/ 3977697 w 4171066"/>
              <a:gd name="connsiteY37" fmla="*/ 196948 h 844062"/>
              <a:gd name="connsiteX38" fmla="*/ 4062104 w 4171066"/>
              <a:gd name="connsiteY38" fmla="*/ 225083 h 844062"/>
              <a:gd name="connsiteX39" fmla="*/ 4090239 w 4171066"/>
              <a:gd name="connsiteY39" fmla="*/ 253219 h 844062"/>
              <a:gd name="connsiteX40" fmla="*/ 4146510 w 4171066"/>
              <a:gd name="connsiteY40" fmla="*/ 281354 h 8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71066" h="844062">
                <a:moveTo>
                  <a:pt x="24676" y="773723"/>
                </a:moveTo>
                <a:cubicBezTo>
                  <a:pt x="130755" y="809083"/>
                  <a:pt x="0" y="761385"/>
                  <a:pt x="109082" y="815926"/>
                </a:cubicBezTo>
                <a:cubicBezTo>
                  <a:pt x="137922" y="830346"/>
                  <a:pt x="194868" y="838711"/>
                  <a:pt x="221624" y="844062"/>
                </a:cubicBezTo>
                <a:cubicBezTo>
                  <a:pt x="273205" y="839373"/>
                  <a:pt x="325095" y="837319"/>
                  <a:pt x="376368" y="829994"/>
                </a:cubicBezTo>
                <a:cubicBezTo>
                  <a:pt x="408022" y="825472"/>
                  <a:pt x="436548" y="807171"/>
                  <a:pt x="460774" y="787791"/>
                </a:cubicBezTo>
                <a:cubicBezTo>
                  <a:pt x="471131" y="779505"/>
                  <a:pt x="478553" y="767941"/>
                  <a:pt x="488910" y="759655"/>
                </a:cubicBezTo>
                <a:cubicBezTo>
                  <a:pt x="502112" y="749093"/>
                  <a:pt x="517045" y="740898"/>
                  <a:pt x="531113" y="731520"/>
                </a:cubicBezTo>
                <a:cubicBezTo>
                  <a:pt x="535802" y="717452"/>
                  <a:pt x="545181" y="704146"/>
                  <a:pt x="545181" y="689317"/>
                </a:cubicBezTo>
                <a:cubicBezTo>
                  <a:pt x="545181" y="451764"/>
                  <a:pt x="556859" y="499268"/>
                  <a:pt x="517045" y="379828"/>
                </a:cubicBezTo>
                <a:cubicBezTo>
                  <a:pt x="521734" y="342314"/>
                  <a:pt x="509433" y="298258"/>
                  <a:pt x="531113" y="267286"/>
                </a:cubicBezTo>
                <a:cubicBezTo>
                  <a:pt x="548120" y="242990"/>
                  <a:pt x="615519" y="239151"/>
                  <a:pt x="615519" y="239151"/>
                </a:cubicBezTo>
                <a:cubicBezTo>
                  <a:pt x="650132" y="204538"/>
                  <a:pt x="671142" y="176170"/>
                  <a:pt x="713993" y="154745"/>
                </a:cubicBezTo>
                <a:cubicBezTo>
                  <a:pt x="727256" y="148113"/>
                  <a:pt x="742933" y="147309"/>
                  <a:pt x="756196" y="140677"/>
                </a:cubicBezTo>
                <a:cubicBezTo>
                  <a:pt x="771318" y="133116"/>
                  <a:pt x="782510" y="118320"/>
                  <a:pt x="798399" y="112542"/>
                </a:cubicBezTo>
                <a:cubicBezTo>
                  <a:pt x="834739" y="99327"/>
                  <a:pt x="910941" y="84406"/>
                  <a:pt x="910941" y="84406"/>
                </a:cubicBezTo>
                <a:lnTo>
                  <a:pt x="1375174" y="98474"/>
                </a:lnTo>
                <a:cubicBezTo>
                  <a:pt x="1412935" y="100316"/>
                  <a:pt x="1449910" y="112542"/>
                  <a:pt x="1487716" y="112542"/>
                </a:cubicBezTo>
                <a:cubicBezTo>
                  <a:pt x="1606300" y="112542"/>
                  <a:pt x="1770919" y="95748"/>
                  <a:pt x="1895679" y="84406"/>
                </a:cubicBezTo>
                <a:cubicBezTo>
                  <a:pt x="1933432" y="76856"/>
                  <a:pt x="2019824" y="62603"/>
                  <a:pt x="2050424" y="42203"/>
                </a:cubicBezTo>
                <a:cubicBezTo>
                  <a:pt x="2104965" y="5843"/>
                  <a:pt x="2076587" y="19415"/>
                  <a:pt x="2134830" y="0"/>
                </a:cubicBezTo>
                <a:cubicBezTo>
                  <a:pt x="2177033" y="4689"/>
                  <a:pt x="2219801" y="5740"/>
                  <a:pt x="2261439" y="14068"/>
                </a:cubicBezTo>
                <a:cubicBezTo>
                  <a:pt x="2290520" y="19884"/>
                  <a:pt x="2345845" y="42203"/>
                  <a:pt x="2345845" y="42203"/>
                </a:cubicBezTo>
                <a:cubicBezTo>
                  <a:pt x="2417138" y="113496"/>
                  <a:pt x="2324871" y="29618"/>
                  <a:pt x="2416184" y="84406"/>
                </a:cubicBezTo>
                <a:cubicBezTo>
                  <a:pt x="2519029" y="146113"/>
                  <a:pt x="2284065" y="110343"/>
                  <a:pt x="2584996" y="126609"/>
                </a:cubicBezTo>
                <a:cubicBezTo>
                  <a:pt x="2711507" y="133447"/>
                  <a:pt x="2838215" y="135988"/>
                  <a:pt x="2964824" y="140677"/>
                </a:cubicBezTo>
                <a:cubicBezTo>
                  <a:pt x="2988270" y="145366"/>
                  <a:pt x="3012094" y="148454"/>
                  <a:pt x="3035162" y="154745"/>
                </a:cubicBezTo>
                <a:cubicBezTo>
                  <a:pt x="3035190" y="154753"/>
                  <a:pt x="3140656" y="189910"/>
                  <a:pt x="3161771" y="196948"/>
                </a:cubicBezTo>
                <a:lnTo>
                  <a:pt x="3203974" y="211015"/>
                </a:lnTo>
                <a:lnTo>
                  <a:pt x="3246177" y="225083"/>
                </a:lnTo>
                <a:cubicBezTo>
                  <a:pt x="3261684" y="223145"/>
                  <a:pt x="3366684" y="217491"/>
                  <a:pt x="3400922" y="196948"/>
                </a:cubicBezTo>
                <a:cubicBezTo>
                  <a:pt x="3412295" y="190124"/>
                  <a:pt x="3417194" y="174743"/>
                  <a:pt x="3429057" y="168812"/>
                </a:cubicBezTo>
                <a:cubicBezTo>
                  <a:pt x="3455583" y="155549"/>
                  <a:pt x="3485328" y="150055"/>
                  <a:pt x="3513464" y="140677"/>
                </a:cubicBezTo>
                <a:lnTo>
                  <a:pt x="3597870" y="112542"/>
                </a:lnTo>
                <a:lnTo>
                  <a:pt x="3640073" y="98474"/>
                </a:lnTo>
                <a:cubicBezTo>
                  <a:pt x="3782039" y="116220"/>
                  <a:pt x="3716751" y="100587"/>
                  <a:pt x="3837021" y="140677"/>
                </a:cubicBezTo>
                <a:cubicBezTo>
                  <a:pt x="3851089" y="145366"/>
                  <a:pt x="3866886" y="146520"/>
                  <a:pt x="3879224" y="154745"/>
                </a:cubicBezTo>
                <a:cubicBezTo>
                  <a:pt x="3893292" y="164123"/>
                  <a:pt x="3905887" y="176220"/>
                  <a:pt x="3921427" y="182880"/>
                </a:cubicBezTo>
                <a:cubicBezTo>
                  <a:pt x="3939198" y="190496"/>
                  <a:pt x="3959178" y="191392"/>
                  <a:pt x="3977697" y="196948"/>
                </a:cubicBezTo>
                <a:cubicBezTo>
                  <a:pt x="4006104" y="205470"/>
                  <a:pt x="4062104" y="225083"/>
                  <a:pt x="4062104" y="225083"/>
                </a:cubicBezTo>
                <a:cubicBezTo>
                  <a:pt x="4071482" y="234462"/>
                  <a:pt x="4078866" y="246395"/>
                  <a:pt x="4090239" y="253219"/>
                </a:cubicBezTo>
                <a:cubicBezTo>
                  <a:pt x="4171066" y="301715"/>
                  <a:pt x="4107497" y="242341"/>
                  <a:pt x="4146510" y="281354"/>
                </a:cubicBezTo>
              </a:path>
            </a:pathLst>
          </a:custGeom>
          <a:ln w="76200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403" name="TextBox 16"/>
          <p:cNvSpPr txBox="1">
            <a:spLocks noChangeArrowheads="1"/>
          </p:cNvSpPr>
          <p:nvPr/>
        </p:nvSpPr>
        <p:spPr bwMode="auto">
          <a:xfrm flipH="1">
            <a:off x="1066800" y="4262438"/>
            <a:ext cx="3625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Calibri" pitchFamily="34" charset="0"/>
              </a:rPr>
              <a:t>Hành lang Đông - Tây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4038600" y="11430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114800" y="15240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4419600" y="19050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3429000" y="5334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4800600" y="23622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867400" y="29718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276725" y="352425"/>
            <a:ext cx="4022725" cy="2668588"/>
          </a:xfrm>
          <a:custGeom>
            <a:avLst/>
            <a:gdLst>
              <a:gd name="connsiteX0" fmla="*/ 506875 w 4023798"/>
              <a:gd name="connsiteY0" fmla="*/ 0 h 2669174"/>
              <a:gd name="connsiteX1" fmla="*/ 520943 w 4023798"/>
              <a:gd name="connsiteY1" fmla="*/ 42203 h 2669174"/>
              <a:gd name="connsiteX2" fmla="*/ 563146 w 4023798"/>
              <a:gd name="connsiteY2" fmla="*/ 56271 h 2669174"/>
              <a:gd name="connsiteX3" fmla="*/ 788229 w 4023798"/>
              <a:gd name="connsiteY3" fmla="*/ 70339 h 2669174"/>
              <a:gd name="connsiteX4" fmla="*/ 760094 w 4023798"/>
              <a:gd name="connsiteY4" fmla="*/ 112542 h 2669174"/>
              <a:gd name="connsiteX5" fmla="*/ 661620 w 4023798"/>
              <a:gd name="connsiteY5" fmla="*/ 196948 h 2669174"/>
              <a:gd name="connsiteX6" fmla="*/ 647552 w 4023798"/>
              <a:gd name="connsiteY6" fmla="*/ 239151 h 2669174"/>
              <a:gd name="connsiteX7" fmla="*/ 506875 w 4023798"/>
              <a:gd name="connsiteY7" fmla="*/ 281354 h 2669174"/>
              <a:gd name="connsiteX8" fmla="*/ 549078 w 4023798"/>
              <a:gd name="connsiteY8" fmla="*/ 365760 h 2669174"/>
              <a:gd name="connsiteX9" fmla="*/ 535011 w 4023798"/>
              <a:gd name="connsiteY9" fmla="*/ 492370 h 2669174"/>
              <a:gd name="connsiteX10" fmla="*/ 492808 w 4023798"/>
              <a:gd name="connsiteY10" fmla="*/ 506437 h 2669174"/>
              <a:gd name="connsiteX11" fmla="*/ 366198 w 4023798"/>
              <a:gd name="connsiteY11" fmla="*/ 534573 h 2669174"/>
              <a:gd name="connsiteX12" fmla="*/ 98912 w 4023798"/>
              <a:gd name="connsiteY12" fmla="*/ 520505 h 2669174"/>
              <a:gd name="connsiteX13" fmla="*/ 84845 w 4023798"/>
              <a:gd name="connsiteY13" fmla="*/ 562708 h 2669174"/>
              <a:gd name="connsiteX14" fmla="*/ 84845 w 4023798"/>
              <a:gd name="connsiteY14" fmla="*/ 647114 h 2669174"/>
              <a:gd name="connsiteX15" fmla="*/ 98912 w 4023798"/>
              <a:gd name="connsiteY15" fmla="*/ 703385 h 2669174"/>
              <a:gd name="connsiteX16" fmla="*/ 84845 w 4023798"/>
              <a:gd name="connsiteY16" fmla="*/ 759656 h 2669174"/>
              <a:gd name="connsiteX17" fmla="*/ 28574 w 4023798"/>
              <a:gd name="connsiteY17" fmla="*/ 829994 h 2669174"/>
              <a:gd name="connsiteX18" fmla="*/ 42642 w 4023798"/>
              <a:gd name="connsiteY18" fmla="*/ 942536 h 2669174"/>
              <a:gd name="connsiteX19" fmla="*/ 84845 w 4023798"/>
              <a:gd name="connsiteY19" fmla="*/ 928468 h 2669174"/>
              <a:gd name="connsiteX20" fmla="*/ 98912 w 4023798"/>
              <a:gd name="connsiteY20" fmla="*/ 970671 h 2669174"/>
              <a:gd name="connsiteX21" fmla="*/ 267725 w 4023798"/>
              <a:gd name="connsiteY21" fmla="*/ 1012874 h 2669174"/>
              <a:gd name="connsiteX22" fmla="*/ 295860 w 4023798"/>
              <a:gd name="connsiteY22" fmla="*/ 1041010 h 2669174"/>
              <a:gd name="connsiteX23" fmla="*/ 338063 w 4023798"/>
              <a:gd name="connsiteY23" fmla="*/ 1069145 h 2669174"/>
              <a:gd name="connsiteX24" fmla="*/ 366198 w 4023798"/>
              <a:gd name="connsiteY24" fmla="*/ 1111348 h 2669174"/>
              <a:gd name="connsiteX25" fmla="*/ 394334 w 4023798"/>
              <a:gd name="connsiteY25" fmla="*/ 1139483 h 2669174"/>
              <a:gd name="connsiteX26" fmla="*/ 408402 w 4023798"/>
              <a:gd name="connsiteY26" fmla="*/ 1195754 h 2669174"/>
              <a:gd name="connsiteX27" fmla="*/ 422469 w 4023798"/>
              <a:gd name="connsiteY27" fmla="*/ 1237957 h 2669174"/>
              <a:gd name="connsiteX28" fmla="*/ 436537 w 4023798"/>
              <a:gd name="connsiteY28" fmla="*/ 1195754 h 2669174"/>
              <a:gd name="connsiteX29" fmla="*/ 464672 w 4023798"/>
              <a:gd name="connsiteY29" fmla="*/ 1223890 h 2669174"/>
              <a:gd name="connsiteX30" fmla="*/ 422469 w 4023798"/>
              <a:gd name="connsiteY30" fmla="*/ 1406770 h 2669174"/>
              <a:gd name="connsiteX31" fmla="*/ 394334 w 4023798"/>
              <a:gd name="connsiteY31" fmla="*/ 1505243 h 2669174"/>
              <a:gd name="connsiteX32" fmla="*/ 408402 w 4023798"/>
              <a:gd name="connsiteY32" fmla="*/ 1603717 h 2669174"/>
              <a:gd name="connsiteX33" fmla="*/ 492808 w 4023798"/>
              <a:gd name="connsiteY33" fmla="*/ 1617785 h 2669174"/>
              <a:gd name="connsiteX34" fmla="*/ 464672 w 4023798"/>
              <a:gd name="connsiteY34" fmla="*/ 1688123 h 2669174"/>
              <a:gd name="connsiteX35" fmla="*/ 436537 w 4023798"/>
              <a:gd name="connsiteY35" fmla="*/ 1772530 h 2669174"/>
              <a:gd name="connsiteX36" fmla="*/ 478740 w 4023798"/>
              <a:gd name="connsiteY36" fmla="*/ 1786597 h 2669174"/>
              <a:gd name="connsiteX37" fmla="*/ 520943 w 4023798"/>
              <a:gd name="connsiteY37" fmla="*/ 1772530 h 2669174"/>
              <a:gd name="connsiteX38" fmla="*/ 549078 w 4023798"/>
              <a:gd name="connsiteY38" fmla="*/ 1744394 h 2669174"/>
              <a:gd name="connsiteX39" fmla="*/ 647552 w 4023798"/>
              <a:gd name="connsiteY39" fmla="*/ 1744394 h 2669174"/>
              <a:gd name="connsiteX40" fmla="*/ 717891 w 4023798"/>
              <a:gd name="connsiteY40" fmla="*/ 1800665 h 2669174"/>
              <a:gd name="connsiteX41" fmla="*/ 802297 w 4023798"/>
              <a:gd name="connsiteY41" fmla="*/ 1772530 h 2669174"/>
              <a:gd name="connsiteX42" fmla="*/ 844500 w 4023798"/>
              <a:gd name="connsiteY42" fmla="*/ 1758462 h 2669174"/>
              <a:gd name="connsiteX43" fmla="*/ 886703 w 4023798"/>
              <a:gd name="connsiteY43" fmla="*/ 1744394 h 2669174"/>
              <a:gd name="connsiteX44" fmla="*/ 1027380 w 4023798"/>
              <a:gd name="connsiteY44" fmla="*/ 1786597 h 2669174"/>
              <a:gd name="connsiteX45" fmla="*/ 1069583 w 4023798"/>
              <a:gd name="connsiteY45" fmla="*/ 1814733 h 2669174"/>
              <a:gd name="connsiteX46" fmla="*/ 1111786 w 4023798"/>
              <a:gd name="connsiteY46" fmla="*/ 1899139 h 2669174"/>
              <a:gd name="connsiteX47" fmla="*/ 1153989 w 4023798"/>
              <a:gd name="connsiteY47" fmla="*/ 1913206 h 2669174"/>
              <a:gd name="connsiteX48" fmla="*/ 1196192 w 4023798"/>
              <a:gd name="connsiteY48" fmla="*/ 1899139 h 2669174"/>
              <a:gd name="connsiteX49" fmla="*/ 1266531 w 4023798"/>
              <a:gd name="connsiteY49" fmla="*/ 1842868 h 2669174"/>
              <a:gd name="connsiteX50" fmla="*/ 1379072 w 4023798"/>
              <a:gd name="connsiteY50" fmla="*/ 1856936 h 2669174"/>
              <a:gd name="connsiteX51" fmla="*/ 1407208 w 4023798"/>
              <a:gd name="connsiteY51" fmla="*/ 1885071 h 2669174"/>
              <a:gd name="connsiteX52" fmla="*/ 1393140 w 4023798"/>
              <a:gd name="connsiteY52" fmla="*/ 2011680 h 2669174"/>
              <a:gd name="connsiteX53" fmla="*/ 1365005 w 4023798"/>
              <a:gd name="connsiteY53" fmla="*/ 2096086 h 2669174"/>
              <a:gd name="connsiteX54" fmla="*/ 1435343 w 4023798"/>
              <a:gd name="connsiteY54" fmla="*/ 2138290 h 2669174"/>
              <a:gd name="connsiteX55" fmla="*/ 1477546 w 4023798"/>
              <a:gd name="connsiteY55" fmla="*/ 2166425 h 2669174"/>
              <a:gd name="connsiteX56" fmla="*/ 1618223 w 4023798"/>
              <a:gd name="connsiteY56" fmla="*/ 2208628 h 2669174"/>
              <a:gd name="connsiteX57" fmla="*/ 1702629 w 4023798"/>
              <a:gd name="connsiteY57" fmla="*/ 2307102 h 2669174"/>
              <a:gd name="connsiteX58" fmla="*/ 1787035 w 4023798"/>
              <a:gd name="connsiteY58" fmla="*/ 2363373 h 2669174"/>
              <a:gd name="connsiteX59" fmla="*/ 1913645 w 4023798"/>
              <a:gd name="connsiteY59" fmla="*/ 2335237 h 2669174"/>
              <a:gd name="connsiteX60" fmla="*/ 1998051 w 4023798"/>
              <a:gd name="connsiteY60" fmla="*/ 2278966 h 2669174"/>
              <a:gd name="connsiteX61" fmla="*/ 2124660 w 4023798"/>
              <a:gd name="connsiteY61" fmla="*/ 2321170 h 2669174"/>
              <a:gd name="connsiteX62" fmla="*/ 2138728 w 4023798"/>
              <a:gd name="connsiteY62" fmla="*/ 2363373 h 2669174"/>
              <a:gd name="connsiteX63" fmla="*/ 2223134 w 4023798"/>
              <a:gd name="connsiteY63" fmla="*/ 2391508 h 2669174"/>
              <a:gd name="connsiteX64" fmla="*/ 2265337 w 4023798"/>
              <a:gd name="connsiteY64" fmla="*/ 2518117 h 2669174"/>
              <a:gd name="connsiteX65" fmla="*/ 2279405 w 4023798"/>
              <a:gd name="connsiteY65" fmla="*/ 2560320 h 2669174"/>
              <a:gd name="connsiteX66" fmla="*/ 2321608 w 4023798"/>
              <a:gd name="connsiteY66" fmla="*/ 2574388 h 2669174"/>
              <a:gd name="connsiteX67" fmla="*/ 2406014 w 4023798"/>
              <a:gd name="connsiteY67" fmla="*/ 2546253 h 2669174"/>
              <a:gd name="connsiteX68" fmla="*/ 2420082 w 4023798"/>
              <a:gd name="connsiteY68" fmla="*/ 2475914 h 2669174"/>
              <a:gd name="connsiteX69" fmla="*/ 2504488 w 4023798"/>
              <a:gd name="connsiteY69" fmla="*/ 2447779 h 2669174"/>
              <a:gd name="connsiteX70" fmla="*/ 2588894 w 4023798"/>
              <a:gd name="connsiteY70" fmla="*/ 2489982 h 2669174"/>
              <a:gd name="connsiteX71" fmla="*/ 2617029 w 4023798"/>
              <a:gd name="connsiteY71" fmla="*/ 2574388 h 2669174"/>
              <a:gd name="connsiteX72" fmla="*/ 2687368 w 4023798"/>
              <a:gd name="connsiteY72" fmla="*/ 2560320 h 2669174"/>
              <a:gd name="connsiteX73" fmla="*/ 2729571 w 4023798"/>
              <a:gd name="connsiteY73" fmla="*/ 2546253 h 2669174"/>
              <a:gd name="connsiteX74" fmla="*/ 2828045 w 4023798"/>
              <a:gd name="connsiteY74" fmla="*/ 2532185 h 2669174"/>
              <a:gd name="connsiteX75" fmla="*/ 2898383 w 4023798"/>
              <a:gd name="connsiteY75" fmla="*/ 2475914 h 2669174"/>
              <a:gd name="connsiteX76" fmla="*/ 2954654 w 4023798"/>
              <a:gd name="connsiteY76" fmla="*/ 2461846 h 2669174"/>
              <a:gd name="connsiteX77" fmla="*/ 3053128 w 4023798"/>
              <a:gd name="connsiteY77" fmla="*/ 2475914 h 2669174"/>
              <a:gd name="connsiteX78" fmla="*/ 3137534 w 4023798"/>
              <a:gd name="connsiteY78" fmla="*/ 2504050 h 2669174"/>
              <a:gd name="connsiteX79" fmla="*/ 3362617 w 4023798"/>
              <a:gd name="connsiteY79" fmla="*/ 2461846 h 2669174"/>
              <a:gd name="connsiteX80" fmla="*/ 3404820 w 4023798"/>
              <a:gd name="connsiteY80" fmla="*/ 2433711 h 2669174"/>
              <a:gd name="connsiteX81" fmla="*/ 3517362 w 4023798"/>
              <a:gd name="connsiteY81" fmla="*/ 2405576 h 2669174"/>
              <a:gd name="connsiteX82" fmla="*/ 3601768 w 4023798"/>
              <a:gd name="connsiteY82" fmla="*/ 2433711 h 2669174"/>
              <a:gd name="connsiteX83" fmla="*/ 3686174 w 4023798"/>
              <a:gd name="connsiteY83" fmla="*/ 2532185 h 2669174"/>
              <a:gd name="connsiteX84" fmla="*/ 3728377 w 4023798"/>
              <a:gd name="connsiteY84" fmla="*/ 2546253 h 2669174"/>
              <a:gd name="connsiteX85" fmla="*/ 3812783 w 4023798"/>
              <a:gd name="connsiteY85" fmla="*/ 2602523 h 2669174"/>
              <a:gd name="connsiteX86" fmla="*/ 3840918 w 4023798"/>
              <a:gd name="connsiteY86" fmla="*/ 2630659 h 2669174"/>
              <a:gd name="connsiteX87" fmla="*/ 4023798 w 4023798"/>
              <a:gd name="connsiteY87" fmla="*/ 2658794 h 266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023798" h="2669174">
                <a:moveTo>
                  <a:pt x="506875" y="0"/>
                </a:moveTo>
                <a:cubicBezTo>
                  <a:pt x="511564" y="14068"/>
                  <a:pt x="510458" y="31718"/>
                  <a:pt x="520943" y="42203"/>
                </a:cubicBezTo>
                <a:cubicBezTo>
                  <a:pt x="531428" y="52688"/>
                  <a:pt x="548399" y="54719"/>
                  <a:pt x="563146" y="56271"/>
                </a:cubicBezTo>
                <a:cubicBezTo>
                  <a:pt x="637907" y="64141"/>
                  <a:pt x="713201" y="65650"/>
                  <a:pt x="788229" y="70339"/>
                </a:cubicBezTo>
                <a:cubicBezTo>
                  <a:pt x="778851" y="84407"/>
                  <a:pt x="771097" y="99705"/>
                  <a:pt x="760094" y="112542"/>
                </a:cubicBezTo>
                <a:cubicBezTo>
                  <a:pt x="714610" y="165607"/>
                  <a:pt x="711399" y="163762"/>
                  <a:pt x="661620" y="196948"/>
                </a:cubicBezTo>
                <a:cubicBezTo>
                  <a:pt x="656931" y="211016"/>
                  <a:pt x="656815" y="227572"/>
                  <a:pt x="647552" y="239151"/>
                </a:cubicBezTo>
                <a:cubicBezTo>
                  <a:pt x="614532" y="280425"/>
                  <a:pt x="549969" y="275198"/>
                  <a:pt x="506875" y="281354"/>
                </a:cubicBezTo>
                <a:cubicBezTo>
                  <a:pt x="520943" y="309489"/>
                  <a:pt x="544921" y="334580"/>
                  <a:pt x="549078" y="365760"/>
                </a:cubicBezTo>
                <a:cubicBezTo>
                  <a:pt x="554690" y="407851"/>
                  <a:pt x="550781" y="452944"/>
                  <a:pt x="535011" y="492370"/>
                </a:cubicBezTo>
                <a:cubicBezTo>
                  <a:pt x="529504" y="506138"/>
                  <a:pt x="507283" y="503220"/>
                  <a:pt x="492808" y="506437"/>
                </a:cubicBezTo>
                <a:cubicBezTo>
                  <a:pt x="344265" y="539446"/>
                  <a:pt x="461201" y="502905"/>
                  <a:pt x="366198" y="534573"/>
                </a:cubicBezTo>
                <a:cubicBezTo>
                  <a:pt x="287202" y="455574"/>
                  <a:pt x="317562" y="471916"/>
                  <a:pt x="98912" y="520505"/>
                </a:cubicBezTo>
                <a:cubicBezTo>
                  <a:pt x="84437" y="523722"/>
                  <a:pt x="89534" y="548640"/>
                  <a:pt x="84845" y="562708"/>
                </a:cubicBezTo>
                <a:cubicBezTo>
                  <a:pt x="122357" y="675249"/>
                  <a:pt x="84845" y="534573"/>
                  <a:pt x="84845" y="647114"/>
                </a:cubicBezTo>
                <a:cubicBezTo>
                  <a:pt x="84845" y="666448"/>
                  <a:pt x="94223" y="684628"/>
                  <a:pt x="98912" y="703385"/>
                </a:cubicBezTo>
                <a:cubicBezTo>
                  <a:pt x="94223" y="722142"/>
                  <a:pt x="95570" y="743569"/>
                  <a:pt x="84845" y="759656"/>
                </a:cubicBezTo>
                <a:cubicBezTo>
                  <a:pt x="0" y="886924"/>
                  <a:pt x="74567" y="692019"/>
                  <a:pt x="28574" y="829994"/>
                </a:cubicBezTo>
                <a:cubicBezTo>
                  <a:pt x="33263" y="867508"/>
                  <a:pt x="23885" y="909711"/>
                  <a:pt x="42642" y="942536"/>
                </a:cubicBezTo>
                <a:cubicBezTo>
                  <a:pt x="49999" y="955411"/>
                  <a:pt x="71582" y="921836"/>
                  <a:pt x="84845" y="928468"/>
                </a:cubicBezTo>
                <a:cubicBezTo>
                  <a:pt x="98108" y="935100"/>
                  <a:pt x="91283" y="957956"/>
                  <a:pt x="98912" y="970671"/>
                </a:cubicBezTo>
                <a:cubicBezTo>
                  <a:pt x="134217" y="1029513"/>
                  <a:pt x="206781" y="1006779"/>
                  <a:pt x="267725" y="1012874"/>
                </a:cubicBezTo>
                <a:cubicBezTo>
                  <a:pt x="277103" y="1022253"/>
                  <a:pt x="285503" y="1032724"/>
                  <a:pt x="295860" y="1041010"/>
                </a:cubicBezTo>
                <a:cubicBezTo>
                  <a:pt x="309062" y="1051572"/>
                  <a:pt x="326108" y="1057190"/>
                  <a:pt x="338063" y="1069145"/>
                </a:cubicBezTo>
                <a:cubicBezTo>
                  <a:pt x="350018" y="1081100"/>
                  <a:pt x="355636" y="1098146"/>
                  <a:pt x="366198" y="1111348"/>
                </a:cubicBezTo>
                <a:cubicBezTo>
                  <a:pt x="374484" y="1121705"/>
                  <a:pt x="384955" y="1130105"/>
                  <a:pt x="394334" y="1139483"/>
                </a:cubicBezTo>
                <a:cubicBezTo>
                  <a:pt x="399023" y="1158240"/>
                  <a:pt x="403091" y="1177164"/>
                  <a:pt x="408402" y="1195754"/>
                </a:cubicBezTo>
                <a:cubicBezTo>
                  <a:pt x="412476" y="1210012"/>
                  <a:pt x="407640" y="1237957"/>
                  <a:pt x="422469" y="1237957"/>
                </a:cubicBezTo>
                <a:cubicBezTo>
                  <a:pt x="437298" y="1237957"/>
                  <a:pt x="431848" y="1209822"/>
                  <a:pt x="436537" y="1195754"/>
                </a:cubicBezTo>
                <a:cubicBezTo>
                  <a:pt x="445915" y="1205133"/>
                  <a:pt x="463655" y="1210666"/>
                  <a:pt x="464672" y="1223890"/>
                </a:cubicBezTo>
                <a:cubicBezTo>
                  <a:pt x="475578" y="1365669"/>
                  <a:pt x="480526" y="1348713"/>
                  <a:pt x="422469" y="1406770"/>
                </a:cubicBezTo>
                <a:cubicBezTo>
                  <a:pt x="415836" y="1426668"/>
                  <a:pt x="394334" y="1487583"/>
                  <a:pt x="394334" y="1505243"/>
                </a:cubicBezTo>
                <a:cubicBezTo>
                  <a:pt x="394334" y="1538401"/>
                  <a:pt x="386567" y="1578763"/>
                  <a:pt x="408402" y="1603717"/>
                </a:cubicBezTo>
                <a:cubicBezTo>
                  <a:pt x="427185" y="1625183"/>
                  <a:pt x="464673" y="1613096"/>
                  <a:pt x="492808" y="1617785"/>
                </a:cubicBezTo>
                <a:cubicBezTo>
                  <a:pt x="521927" y="1705146"/>
                  <a:pt x="508147" y="1618562"/>
                  <a:pt x="464672" y="1688123"/>
                </a:cubicBezTo>
                <a:cubicBezTo>
                  <a:pt x="448954" y="1713273"/>
                  <a:pt x="436537" y="1772530"/>
                  <a:pt x="436537" y="1772530"/>
                </a:cubicBezTo>
                <a:cubicBezTo>
                  <a:pt x="459597" y="1841710"/>
                  <a:pt x="435828" y="1812344"/>
                  <a:pt x="478740" y="1786597"/>
                </a:cubicBezTo>
                <a:cubicBezTo>
                  <a:pt x="491455" y="1778968"/>
                  <a:pt x="506875" y="1777219"/>
                  <a:pt x="520943" y="1772530"/>
                </a:cubicBezTo>
                <a:cubicBezTo>
                  <a:pt x="530321" y="1763151"/>
                  <a:pt x="537705" y="1751218"/>
                  <a:pt x="549078" y="1744394"/>
                </a:cubicBezTo>
                <a:cubicBezTo>
                  <a:pt x="590629" y="1719463"/>
                  <a:pt x="601661" y="1732921"/>
                  <a:pt x="647552" y="1744394"/>
                </a:cubicBezTo>
                <a:cubicBezTo>
                  <a:pt x="659800" y="1756642"/>
                  <a:pt x="700144" y="1800665"/>
                  <a:pt x="717891" y="1800665"/>
                </a:cubicBezTo>
                <a:cubicBezTo>
                  <a:pt x="747548" y="1800665"/>
                  <a:pt x="774162" y="1781908"/>
                  <a:pt x="802297" y="1772530"/>
                </a:cubicBezTo>
                <a:lnTo>
                  <a:pt x="844500" y="1758462"/>
                </a:lnTo>
                <a:lnTo>
                  <a:pt x="886703" y="1744394"/>
                </a:lnTo>
                <a:cubicBezTo>
                  <a:pt x="989451" y="1778644"/>
                  <a:pt x="942337" y="1765337"/>
                  <a:pt x="1027380" y="1786597"/>
                </a:cubicBezTo>
                <a:cubicBezTo>
                  <a:pt x="1041448" y="1795976"/>
                  <a:pt x="1059021" y="1801531"/>
                  <a:pt x="1069583" y="1814733"/>
                </a:cubicBezTo>
                <a:cubicBezTo>
                  <a:pt x="1114886" y="1871362"/>
                  <a:pt x="1045908" y="1846437"/>
                  <a:pt x="1111786" y="1899139"/>
                </a:cubicBezTo>
                <a:cubicBezTo>
                  <a:pt x="1123365" y="1908402"/>
                  <a:pt x="1139921" y="1908517"/>
                  <a:pt x="1153989" y="1913206"/>
                </a:cubicBezTo>
                <a:cubicBezTo>
                  <a:pt x="1168057" y="1908517"/>
                  <a:pt x="1182929" y="1905771"/>
                  <a:pt x="1196192" y="1899139"/>
                </a:cubicBezTo>
                <a:cubicBezTo>
                  <a:pt x="1231681" y="1881394"/>
                  <a:pt x="1240363" y="1869035"/>
                  <a:pt x="1266531" y="1842868"/>
                </a:cubicBezTo>
                <a:cubicBezTo>
                  <a:pt x="1304045" y="1847557"/>
                  <a:pt x="1342861" y="1846073"/>
                  <a:pt x="1379072" y="1856936"/>
                </a:cubicBezTo>
                <a:cubicBezTo>
                  <a:pt x="1391776" y="1860747"/>
                  <a:pt x="1406007" y="1871862"/>
                  <a:pt x="1407208" y="1885071"/>
                </a:cubicBezTo>
                <a:cubicBezTo>
                  <a:pt x="1411052" y="1927359"/>
                  <a:pt x="1401468" y="1970042"/>
                  <a:pt x="1393140" y="2011680"/>
                </a:cubicBezTo>
                <a:cubicBezTo>
                  <a:pt x="1387324" y="2040761"/>
                  <a:pt x="1365005" y="2096086"/>
                  <a:pt x="1365005" y="2096086"/>
                </a:cubicBezTo>
                <a:cubicBezTo>
                  <a:pt x="1419957" y="2151040"/>
                  <a:pt x="1362298" y="2101767"/>
                  <a:pt x="1435343" y="2138290"/>
                </a:cubicBezTo>
                <a:cubicBezTo>
                  <a:pt x="1450465" y="2145851"/>
                  <a:pt x="1462096" y="2159558"/>
                  <a:pt x="1477546" y="2166425"/>
                </a:cubicBezTo>
                <a:cubicBezTo>
                  <a:pt x="1521579" y="2185995"/>
                  <a:pt x="1571458" y="2196937"/>
                  <a:pt x="1618223" y="2208628"/>
                </a:cubicBezTo>
                <a:cubicBezTo>
                  <a:pt x="1643678" y="2246812"/>
                  <a:pt x="1661693" y="2279811"/>
                  <a:pt x="1702629" y="2307102"/>
                </a:cubicBezTo>
                <a:lnTo>
                  <a:pt x="1787035" y="2363373"/>
                </a:lnTo>
                <a:cubicBezTo>
                  <a:pt x="1797249" y="2361671"/>
                  <a:pt x="1890557" y="2350629"/>
                  <a:pt x="1913645" y="2335237"/>
                </a:cubicBezTo>
                <a:cubicBezTo>
                  <a:pt x="2019022" y="2264985"/>
                  <a:pt x="1897703" y="2312416"/>
                  <a:pt x="1998051" y="2278966"/>
                </a:cubicBezTo>
                <a:cubicBezTo>
                  <a:pt x="2053241" y="2286850"/>
                  <a:pt x="2095645" y="2272811"/>
                  <a:pt x="2124660" y="2321170"/>
                </a:cubicBezTo>
                <a:cubicBezTo>
                  <a:pt x="2132289" y="2333886"/>
                  <a:pt x="2126661" y="2354754"/>
                  <a:pt x="2138728" y="2363373"/>
                </a:cubicBezTo>
                <a:cubicBezTo>
                  <a:pt x="2162861" y="2380611"/>
                  <a:pt x="2223134" y="2391508"/>
                  <a:pt x="2223134" y="2391508"/>
                </a:cubicBezTo>
                <a:lnTo>
                  <a:pt x="2265337" y="2518117"/>
                </a:lnTo>
                <a:cubicBezTo>
                  <a:pt x="2270026" y="2532185"/>
                  <a:pt x="2265337" y="2555631"/>
                  <a:pt x="2279405" y="2560320"/>
                </a:cubicBezTo>
                <a:lnTo>
                  <a:pt x="2321608" y="2574388"/>
                </a:lnTo>
                <a:cubicBezTo>
                  <a:pt x="2349743" y="2565010"/>
                  <a:pt x="2400198" y="2575334"/>
                  <a:pt x="2406014" y="2546253"/>
                </a:cubicBezTo>
                <a:cubicBezTo>
                  <a:pt x="2410703" y="2522807"/>
                  <a:pt x="2403175" y="2492821"/>
                  <a:pt x="2420082" y="2475914"/>
                </a:cubicBezTo>
                <a:cubicBezTo>
                  <a:pt x="2441053" y="2454943"/>
                  <a:pt x="2504488" y="2447779"/>
                  <a:pt x="2504488" y="2447779"/>
                </a:cubicBezTo>
                <a:cubicBezTo>
                  <a:pt x="2538802" y="2456357"/>
                  <a:pt x="2570977" y="2454147"/>
                  <a:pt x="2588894" y="2489982"/>
                </a:cubicBezTo>
                <a:cubicBezTo>
                  <a:pt x="2602157" y="2516508"/>
                  <a:pt x="2617029" y="2574388"/>
                  <a:pt x="2617029" y="2574388"/>
                </a:cubicBezTo>
                <a:cubicBezTo>
                  <a:pt x="2640475" y="2569699"/>
                  <a:pt x="2664171" y="2566119"/>
                  <a:pt x="2687368" y="2560320"/>
                </a:cubicBezTo>
                <a:cubicBezTo>
                  <a:pt x="2701754" y="2556724"/>
                  <a:pt x="2715030" y="2549161"/>
                  <a:pt x="2729571" y="2546253"/>
                </a:cubicBezTo>
                <a:cubicBezTo>
                  <a:pt x="2762085" y="2539750"/>
                  <a:pt x="2795220" y="2536874"/>
                  <a:pt x="2828045" y="2532185"/>
                </a:cubicBezTo>
                <a:cubicBezTo>
                  <a:pt x="2966016" y="2486194"/>
                  <a:pt x="2771119" y="2560757"/>
                  <a:pt x="2898383" y="2475914"/>
                </a:cubicBezTo>
                <a:cubicBezTo>
                  <a:pt x="2914470" y="2465189"/>
                  <a:pt x="2935897" y="2466535"/>
                  <a:pt x="2954654" y="2461846"/>
                </a:cubicBezTo>
                <a:cubicBezTo>
                  <a:pt x="2987479" y="2466535"/>
                  <a:pt x="3020819" y="2468458"/>
                  <a:pt x="3053128" y="2475914"/>
                </a:cubicBezTo>
                <a:cubicBezTo>
                  <a:pt x="3082026" y="2482583"/>
                  <a:pt x="3137534" y="2504050"/>
                  <a:pt x="3137534" y="2504050"/>
                </a:cubicBezTo>
                <a:cubicBezTo>
                  <a:pt x="3187039" y="2499099"/>
                  <a:pt x="3309450" y="2497290"/>
                  <a:pt x="3362617" y="2461846"/>
                </a:cubicBezTo>
                <a:lnTo>
                  <a:pt x="3404820" y="2433711"/>
                </a:lnTo>
                <a:cubicBezTo>
                  <a:pt x="3445924" y="2372054"/>
                  <a:pt x="3421091" y="2381508"/>
                  <a:pt x="3517362" y="2405576"/>
                </a:cubicBezTo>
                <a:cubicBezTo>
                  <a:pt x="3546134" y="2412769"/>
                  <a:pt x="3601768" y="2433711"/>
                  <a:pt x="3601768" y="2433711"/>
                </a:cubicBezTo>
                <a:cubicBezTo>
                  <a:pt x="3619769" y="2460712"/>
                  <a:pt x="3656933" y="2522438"/>
                  <a:pt x="3686174" y="2532185"/>
                </a:cubicBezTo>
                <a:cubicBezTo>
                  <a:pt x="3700242" y="2536874"/>
                  <a:pt x="3715414" y="2539052"/>
                  <a:pt x="3728377" y="2546253"/>
                </a:cubicBezTo>
                <a:cubicBezTo>
                  <a:pt x="3757936" y="2562675"/>
                  <a:pt x="3788873" y="2578612"/>
                  <a:pt x="3812783" y="2602523"/>
                </a:cubicBezTo>
                <a:cubicBezTo>
                  <a:pt x="3822161" y="2611902"/>
                  <a:pt x="3829055" y="2624728"/>
                  <a:pt x="3840918" y="2630659"/>
                </a:cubicBezTo>
                <a:cubicBezTo>
                  <a:pt x="3917947" y="2669174"/>
                  <a:pt x="3938298" y="2658794"/>
                  <a:pt x="4023798" y="2658794"/>
                </a:cubicBezTo>
              </a:path>
            </a:pathLst>
          </a:cu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411" name="TextBox 34"/>
          <p:cNvSpPr txBox="1">
            <a:spLocks noChangeArrowheads="1"/>
          </p:cNvSpPr>
          <p:nvPr/>
        </p:nvSpPr>
        <p:spPr bwMode="auto">
          <a:xfrm rot="2729057">
            <a:off x="3342481" y="2234407"/>
            <a:ext cx="2187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Đường số 4</a:t>
            </a:r>
          </a:p>
        </p:txBody>
      </p:sp>
      <p:sp>
        <p:nvSpPr>
          <p:cNvPr id="36" name="Flowchart: Connector 35"/>
          <p:cNvSpPr/>
          <p:nvPr/>
        </p:nvSpPr>
        <p:spPr>
          <a:xfrm>
            <a:off x="914400" y="44958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3581400" y="42672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4495800" y="42672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2438400" y="40386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3400" y="2325469"/>
            <a:ext cx="3383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VIỆT BẮC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0" y="990600"/>
            <a:ext cx="762000" cy="762000"/>
            <a:chOff x="3368" y="2832"/>
            <a:chExt cx="576" cy="295"/>
          </a:xfrm>
        </p:grpSpPr>
        <p:pic>
          <p:nvPicPr>
            <p:cNvPr id="59436" name="Picture 10" descr="Co V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2832"/>
              <a:ext cx="33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37" name="Text Box 11"/>
            <p:cNvSpPr txBox="1">
              <a:spLocks noChangeArrowheads="1"/>
            </p:cNvSpPr>
            <p:nvPr/>
          </p:nvSpPr>
          <p:spPr bwMode="auto">
            <a:xfrm>
              <a:off x="3368" y="3040"/>
              <a:ext cx="5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i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038600" y="1447800"/>
            <a:ext cx="762000" cy="762000"/>
            <a:chOff x="3368" y="2832"/>
            <a:chExt cx="576" cy="295"/>
          </a:xfrm>
        </p:grpSpPr>
        <p:pic>
          <p:nvPicPr>
            <p:cNvPr id="59434" name="Picture 10" descr="Co V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2832"/>
              <a:ext cx="33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35" name="Text Box 11"/>
            <p:cNvSpPr txBox="1">
              <a:spLocks noChangeArrowheads="1"/>
            </p:cNvSpPr>
            <p:nvPr/>
          </p:nvSpPr>
          <p:spPr bwMode="auto">
            <a:xfrm>
              <a:off x="3368" y="3040"/>
              <a:ext cx="5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i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343400" y="1752600"/>
            <a:ext cx="762000" cy="762000"/>
            <a:chOff x="3368" y="2832"/>
            <a:chExt cx="576" cy="295"/>
          </a:xfrm>
        </p:grpSpPr>
        <p:pic>
          <p:nvPicPr>
            <p:cNvPr id="59432" name="Picture 10" descr="Co V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2832"/>
              <a:ext cx="33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33" name="Text Box 11"/>
            <p:cNvSpPr txBox="1">
              <a:spLocks noChangeArrowheads="1"/>
            </p:cNvSpPr>
            <p:nvPr/>
          </p:nvSpPr>
          <p:spPr bwMode="auto">
            <a:xfrm>
              <a:off x="3368" y="3040"/>
              <a:ext cx="5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i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648200" y="2133600"/>
            <a:ext cx="762000" cy="762000"/>
            <a:chOff x="3368" y="2832"/>
            <a:chExt cx="576" cy="295"/>
          </a:xfrm>
        </p:grpSpPr>
        <p:pic>
          <p:nvPicPr>
            <p:cNvPr id="59430" name="Picture 10" descr="Co V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2832"/>
              <a:ext cx="33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31" name="Text Box 11"/>
            <p:cNvSpPr txBox="1">
              <a:spLocks noChangeArrowheads="1"/>
            </p:cNvSpPr>
            <p:nvPr/>
          </p:nvSpPr>
          <p:spPr bwMode="auto">
            <a:xfrm>
              <a:off x="3368" y="3040"/>
              <a:ext cx="5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i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715000" y="2743200"/>
            <a:ext cx="762000" cy="762000"/>
            <a:chOff x="3368" y="2832"/>
            <a:chExt cx="576" cy="295"/>
          </a:xfrm>
        </p:grpSpPr>
        <p:pic>
          <p:nvPicPr>
            <p:cNvPr id="59428" name="Picture 10" descr="Co V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2832"/>
              <a:ext cx="33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29" name="Text Box 11"/>
            <p:cNvSpPr txBox="1">
              <a:spLocks noChangeArrowheads="1"/>
            </p:cNvSpPr>
            <p:nvPr/>
          </p:nvSpPr>
          <p:spPr bwMode="auto">
            <a:xfrm>
              <a:off x="3368" y="3040"/>
              <a:ext cx="5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i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276600" y="304800"/>
            <a:ext cx="762000" cy="762000"/>
            <a:chOff x="3368" y="2832"/>
            <a:chExt cx="576" cy="295"/>
          </a:xfrm>
        </p:grpSpPr>
        <p:pic>
          <p:nvPicPr>
            <p:cNvPr id="59426" name="Picture 10" descr="Co V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2832"/>
              <a:ext cx="33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27" name="Text Box 11"/>
            <p:cNvSpPr txBox="1">
              <a:spLocks noChangeArrowheads="1"/>
            </p:cNvSpPr>
            <p:nvPr/>
          </p:nvSpPr>
          <p:spPr bwMode="auto">
            <a:xfrm>
              <a:off x="3368" y="3040"/>
              <a:ext cx="5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i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762000" y="4267200"/>
            <a:ext cx="762000" cy="762000"/>
            <a:chOff x="3368" y="2832"/>
            <a:chExt cx="576" cy="295"/>
          </a:xfrm>
        </p:grpSpPr>
        <p:pic>
          <p:nvPicPr>
            <p:cNvPr id="59424" name="Picture 10" descr="Co V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2832"/>
              <a:ext cx="33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25" name="Text Box 11"/>
            <p:cNvSpPr txBox="1">
              <a:spLocks noChangeArrowheads="1"/>
            </p:cNvSpPr>
            <p:nvPr/>
          </p:nvSpPr>
          <p:spPr bwMode="auto">
            <a:xfrm>
              <a:off x="3368" y="3040"/>
              <a:ext cx="5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i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899159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471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50"/>
            <a:ext cx="9067799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471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8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Diễn biến: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+ 18 - 9 - 1950 </a:t>
            </a:r>
            <a:r>
              <a:rPr lang="vi-VN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nl-NL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uân </a:t>
            </a:r>
            <a:r>
              <a:rPr lang="nl-NL" sz="2800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tiêu diệt Đông Khê </a:t>
            </a:r>
            <a:r>
              <a:rPr lang="vi-VN" sz="2800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nl-NL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 </a:t>
            </a:r>
            <a:r>
              <a:rPr lang="nl-NL" sz="2800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hiếp Thất Khê; Cao Bằng bị cô </a:t>
            </a:r>
            <a:r>
              <a:rPr lang="nl-NL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vi-VN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nl-NL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 thống phòng ngự của địch trên Đường số 4 bị lung lay</a:t>
            </a:r>
            <a:r>
              <a:rPr lang="nl-NL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Pháp được lệnh rút khỏi </a:t>
            </a:r>
            <a:r>
              <a:rPr lang="nl-NL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 </a:t>
            </a:r>
            <a:r>
              <a:rPr lang="nl-NL" sz="2800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</a:t>
            </a:r>
            <a:r>
              <a:rPr lang="vi-VN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nhưng bị q</a:t>
            </a:r>
            <a:r>
              <a:rPr lang="nl-NL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uân </a:t>
            </a:r>
            <a:r>
              <a:rPr lang="nl-NL" sz="2800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mai phục, chặn </a:t>
            </a:r>
            <a:r>
              <a:rPr lang="nl-NL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đánh. </a:t>
            </a:r>
            <a:r>
              <a:rPr lang="nl-NL" sz="2800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 ngày 22 - 10 - 1950, quân </a:t>
            </a:r>
            <a:r>
              <a:rPr lang="nl-NL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vi-VN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 </a:t>
            </a:r>
            <a:r>
              <a:rPr lang="nl-NL" sz="2800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 khỏi Đường số 4.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vi-VN" sz="2800" b="1" spc="-40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b="1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quả: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nl-NL" sz="2800" spc="-4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spc="-4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 thông 750 km đường biên </a:t>
            </a:r>
            <a:r>
              <a:rPr lang="vi-VN" sz="2800" spc="-4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giới. Giải </a:t>
            </a:r>
            <a:r>
              <a:rPr lang="vi-VN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phóng 35 vạn dân.</a:t>
            </a:r>
          </a:p>
          <a:p>
            <a:pPr algn="just">
              <a:spcAft>
                <a:spcPts val="0"/>
              </a:spcAft>
            </a:pPr>
            <a:r>
              <a:rPr lang="vi-VN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Hành lang Đông Tây bị chọc thủng,kế hoạch Rơve bị phá sản</a:t>
            </a:r>
          </a:p>
          <a:p>
            <a:pPr algn="just">
              <a:spcAft>
                <a:spcPts val="0"/>
              </a:spcAft>
            </a:pPr>
            <a:r>
              <a:rPr lang="vi-VN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Căn cứ địa Việt Bắc được giữ vững</a:t>
            </a:r>
            <a:r>
              <a:rPr lang="vi-VN" sz="2800" spc="-4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nl-NL" sz="2800" b="1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nl-NL" sz="2800" b="1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2800" spc="-4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Chiến </a:t>
            </a:r>
            <a:r>
              <a:rPr lang="vi-VN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 Biên Giới kết thúc thắng lợi đã đưa cuộc kháng chiến của ta chuyển sang giai đoạn mới:Từ phòng ngự sang tiến công.</a:t>
            </a:r>
          </a:p>
          <a:p>
            <a:pPr algn="just">
              <a:spcAft>
                <a:spcPts val="0"/>
              </a:spcAft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90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/>
              <a:t>SO SÁNH CHIẾN DỊCH VIỆT BẮC 1947 VỚI CHIẾN DỊCH BIÊN GIỚI 1950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226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_fH9M3gm64c/T2yUy5-LoHI/AAAAAAAAFS0/Yea-IFUjJ4Q/s400/Pictur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http://motthegioi.vn/Uploaded/ngocthinh/2014_06_29/Mao%20tr%E1%BA%A1ch%20%C4%91%C3%B4ng_PWW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1"/>
            <a:ext cx="8077200" cy="58673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5569803"/>
            <a:ext cx="8077200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Chủ tịch Mao Trạch Đông đọc tuyên ngôn, thành lập Cộng hòa Nhân dân Trung Hoa ngày 1/10/1949.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43894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7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02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1947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Biên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1950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20">
                <a:tc rowSpan="2"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endParaRPr lang="en-US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mưu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nhanh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thắng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nhanh</a:t>
                      </a:r>
                      <a:endParaRPr lang="en-US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Rơ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giành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thắng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endParaRPr lang="en-US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: Rounded Corners 2"/>
          <p:cNvSpPr/>
          <p:nvPr/>
        </p:nvSpPr>
        <p:spPr>
          <a:xfrm>
            <a:off x="-7938" y="0"/>
            <a:ext cx="9185276" cy="838200"/>
          </a:xfrm>
          <a:prstGeom prst="roundRect">
            <a:avLst/>
          </a:prstGeom>
          <a:solidFill>
            <a:srgbClr val="A6F6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26: BƯỚC PHÁT TRIỂN MỚI CỦA CUỘC KHÁNG CHIẾN TOÀN QUỐC CHỐNG THỰC DÂN PHÁP  (1950-1953)</a:t>
            </a:r>
          </a:p>
        </p:txBody>
      </p:sp>
    </p:spTree>
    <p:extLst>
      <p:ext uri="{BB962C8B-B14F-4D97-AF65-F5344CB8AC3E}">
        <p14:creationId xmlns:p14="http://schemas.microsoft.com/office/powerpoint/2010/main" val="10824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7938" y="865188"/>
            <a:ext cx="9144001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Đại hội đại biểu toàn quốc lần thứ II của Đảng (2 -1951)</a:t>
            </a:r>
          </a:p>
        </p:txBody>
      </p:sp>
      <p:sp>
        <p:nvSpPr>
          <p:cNvPr id="8" name="Cloud 7"/>
          <p:cNvSpPr/>
          <p:nvPr/>
        </p:nvSpPr>
        <p:spPr>
          <a:xfrm>
            <a:off x="3048000" y="2209800"/>
            <a:ext cx="5334000" cy="3200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2" descr="http://www.baoquangbinh.vn/dataimages/201501/original/images577158_ttxvn_DHDangtoanquoclan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588"/>
            <a:ext cx="91360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19200" y="6273800"/>
            <a:ext cx="6553200" cy="58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-7938" y="0"/>
            <a:ext cx="9185276" cy="838200"/>
          </a:xfrm>
          <a:prstGeom prst="roundRect">
            <a:avLst/>
          </a:prstGeom>
          <a:solidFill>
            <a:srgbClr val="A6F6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26: BƯỚC PHÁT TRIỂN MỚI CỦA CUỘC KHÁNG CHIẾN TOÀN QUỐC CHỐNG THỰC DÂN PHÁP  (1950-1953)</a:t>
            </a:r>
          </a:p>
        </p:txBody>
      </p:sp>
    </p:spTree>
    <p:extLst>
      <p:ext uri="{BB962C8B-B14F-4D97-AF65-F5344CB8AC3E}">
        <p14:creationId xmlns:p14="http://schemas.microsoft.com/office/powerpoint/2010/main" val="28172757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0" y="787400"/>
            <a:ext cx="9144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Đại hội đại biểu toàn quốc lần thứ II của Đảng (2 -1951)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" y="12192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1. Nội dung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" y="1635125"/>
            <a:ext cx="8943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Tháng 2- 1951 Đại hội đại biểu lần thứ II họp tại Chiêm Hoá - Tuyên Quang. 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" y="2589213"/>
            <a:ext cx="8943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Nam”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altLang="en-US" sz="2800" dirty="0">
                <a:latin typeface="Arial" charset="0"/>
              </a:rPr>
              <a:t>.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3941763"/>
            <a:ext cx="89439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-7938" y="0"/>
            <a:ext cx="9185276" cy="838200"/>
          </a:xfrm>
          <a:prstGeom prst="roundRect">
            <a:avLst/>
          </a:prstGeom>
          <a:solidFill>
            <a:srgbClr val="A6F6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26: BƯỚC PHÁT TRIỂN MỚI CỦA CUỘC KHÁNG CHIẾN TOÀN QUỐC CHỐNG THỰC DÂN PHÁP  (1950-1953)</a:t>
            </a:r>
          </a:p>
        </p:txBody>
      </p:sp>
    </p:spTree>
    <p:extLst>
      <p:ext uri="{BB962C8B-B14F-4D97-AF65-F5344CB8AC3E}">
        <p14:creationId xmlns:p14="http://schemas.microsoft.com/office/powerpoint/2010/main" val="38172181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0" y="787400"/>
            <a:ext cx="9144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Đại hội đại biểu toàn quốc lần thứ II của Đảng (2 -1951)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5943600"/>
            <a:ext cx="502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vi-VN" alt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 tịch Hồ Chí Minh đọc </a:t>
            </a:r>
            <a:endParaRPr lang="en-US" altLang="en-U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vi-VN" alt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Báo cáo chính trị tại Đại hội II</a:t>
            </a:r>
            <a:r>
              <a:rPr lang="vi-VN" alt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46250"/>
            <a:ext cx="4338637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76200" y="12192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Nội dung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743075"/>
            <a:ext cx="3986212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83163" y="5867400"/>
            <a:ext cx="4160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Chinh</a:t>
            </a:r>
          </a:p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Tổng bí thư của Đảng</a:t>
            </a:r>
            <a:endParaRPr lang="en-US" altLang="en-US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-7938" y="0"/>
            <a:ext cx="9185276" cy="838200"/>
          </a:xfrm>
          <a:prstGeom prst="roundRect">
            <a:avLst/>
          </a:prstGeom>
          <a:solidFill>
            <a:srgbClr val="A6F6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26: BƯỚC PHÁT TRIỂN MỚI CỦA CUỘC KHÁNG CHIẾN TOÀN QUỐC CHỐNG THỰC DÂN PHÁP  (1950-1953)</a:t>
            </a:r>
          </a:p>
        </p:txBody>
      </p:sp>
    </p:spTree>
    <p:extLst>
      <p:ext uri="{BB962C8B-B14F-4D97-AF65-F5344CB8AC3E}">
        <p14:creationId xmlns:p14="http://schemas.microsoft.com/office/powerpoint/2010/main" val="27181554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0" y="787400"/>
            <a:ext cx="9144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Đại hội đại biểu toàn quốc lần thứ II của Đảng (2 -1951)</a:t>
            </a:r>
          </a:p>
        </p:txBody>
      </p:sp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76200" y="12192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1. Nội dung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8313"/>
            <a:ext cx="44196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862138"/>
            <a:ext cx="4421187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-7938" y="0"/>
            <a:ext cx="9185276" cy="838200"/>
          </a:xfrm>
          <a:prstGeom prst="roundRect">
            <a:avLst/>
          </a:prstGeom>
          <a:solidFill>
            <a:srgbClr val="A6F6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26: BƯỚC PHÁT TRIỂN MỚI CỦA CUỘC KHÁNG CHIẾN TOÀN QUỐC CHỐNG THỰC DÂN PHÁP  (1950-1953)</a:t>
            </a:r>
          </a:p>
        </p:txBody>
      </p:sp>
    </p:spTree>
    <p:extLst>
      <p:ext uri="{BB962C8B-B14F-4D97-AF65-F5344CB8AC3E}">
        <p14:creationId xmlns:p14="http://schemas.microsoft.com/office/powerpoint/2010/main" val="1499590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-25400" y="909638"/>
            <a:ext cx="9386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Đại hội đại biểu toàn quốc lần thứ II của Đảng (2 -1951)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130175" y="13938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1. Nội dung</a:t>
            </a: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130175" y="1916113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2. Ý nghĩa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0175" y="2400300"/>
            <a:ext cx="8861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trưởng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Đảng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2800" smtClean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altLang="en-US" sz="2800" smtClean="0">
                <a:latin typeface="+mn-lt"/>
                <a:cs typeface="Times New Roman" panose="02020603050405020304" pitchFamily="18" charset="0"/>
              </a:rPr>
              <a:t>thúc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đẩy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kháng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thắng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lợi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-7938" y="0"/>
            <a:ext cx="9185276" cy="838200"/>
          </a:xfrm>
          <a:prstGeom prst="roundRect">
            <a:avLst/>
          </a:prstGeom>
          <a:solidFill>
            <a:srgbClr val="A6F6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26: BƯỚC PHÁT TRIỂN MỚI CỦA CUỘC KHÁNG CHIẾN TOÀN QUỐC CHỐNG THỰC DÂN PHÁP  (1950-1953)</a:t>
            </a:r>
          </a:p>
        </p:txBody>
      </p:sp>
    </p:spTree>
    <p:extLst>
      <p:ext uri="{BB962C8B-B14F-4D97-AF65-F5344CB8AC3E}">
        <p14:creationId xmlns:p14="http://schemas.microsoft.com/office/powerpoint/2010/main" val="1235032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154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 thực dân Pháp thực hiện kế hoạch Rove nhằm mục đích gì?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Mở một cuộc tiến công quy mô lớn vào căn cứ địa Việt Bắc.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Cô lập căn cứ địa Việt Bắc.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Khoá cửa biên giới Việt-Trung, cô lập căn cứ địa Việt Bắc, thiết lập hành lang Đông-Tây (từ Hải Phòng đến Sơn La).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Nhận được viện trợ về tài chính và quân sự của Mĩ</a:t>
            </a:r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dịch Biên giới, trận đánh nào ác liệt và có ý nghĩa nhất?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Đông </a:t>
            </a:r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Khê.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Thất Khê.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Phục kích đánh địch trên đường số 4.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Phục kích đánh địch từ Cao Bằng rút chạy.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lớn nhất của ta trong chiến dịch Biên giới 1950 là gì?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Loại khỏi vòng chiến đấu hơn 8000 quân địch.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Giải phóng vùng biên giới Việt Trung dài 750 km từ Cao Bằng đến Đình Lập với 35 vạn dân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Hành lang Đông-Tây bị chọc thủng ở Hoà Bình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Bảo vệ căn cứ địa Việt Bắc. Kế hoạch Rơve của Pháp bị phá sản</a:t>
            </a:r>
          </a:p>
          <a:p>
            <a:pPr algn="just"/>
            <a:endParaRPr lang="vi-VN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inherit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inherit"/>
              </a:rPr>
              <a:t>.</a:t>
            </a:r>
            <a:r>
              <a:rPr lang="vi-VN" b="1" dirty="0" smtClean="0">
                <a:solidFill>
                  <a:srgbClr val="FF0000"/>
                </a:solidFill>
                <a:latin typeface="inherit"/>
              </a:rPr>
              <a:t>Thắng </a:t>
            </a:r>
            <a:r>
              <a:rPr lang="vi-VN" b="1" dirty="0">
                <a:solidFill>
                  <a:srgbClr val="FF0000"/>
                </a:solidFill>
                <a:latin typeface="inherit"/>
              </a:rPr>
              <a:t>lợi này chứng minh sự trưởng thành của quân đội ta và cuộc kháng chiến từ thế phòng ngự sang thế tiến công. Đó là ý nghĩa lịch sử của chiến dịch nào?</a:t>
            </a:r>
            <a:endParaRPr lang="vi-VN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vi-VN" dirty="0">
                <a:solidFill>
                  <a:srgbClr val="0000CC"/>
                </a:solidFill>
                <a:latin typeface="Arial" panose="020B0604020202020204" pitchFamily="34" charset="0"/>
              </a:rPr>
              <a:t>a. Chiến dịch Việt Bắc 1947.</a:t>
            </a:r>
          </a:p>
          <a:p>
            <a:pPr algn="just"/>
            <a:r>
              <a:rPr lang="vi-VN" dirty="0">
                <a:solidFill>
                  <a:srgbClr val="0000CC"/>
                </a:solidFill>
                <a:latin typeface="Arial" panose="020B0604020202020204" pitchFamily="34" charset="0"/>
              </a:rPr>
              <a:t>b. Chiến dịch Biên giới 1950.</a:t>
            </a:r>
          </a:p>
          <a:p>
            <a:pPr algn="just"/>
            <a:r>
              <a:rPr lang="vi-VN" dirty="0">
                <a:solidFill>
                  <a:srgbClr val="0000CC"/>
                </a:solidFill>
                <a:latin typeface="Arial" panose="020B0604020202020204" pitchFamily="34" charset="0"/>
              </a:rPr>
              <a:t>c. Chiến dịch Tây Bắc 1952.</a:t>
            </a:r>
          </a:p>
          <a:p>
            <a:pPr algn="just"/>
            <a:r>
              <a:rPr lang="vi-VN" dirty="0">
                <a:solidFill>
                  <a:srgbClr val="0000CC"/>
                </a:solidFill>
                <a:latin typeface="Arial" panose="020B0604020202020204" pitchFamily="34" charset="0"/>
              </a:rPr>
              <a:t>d. Chiến dịch Điện Biên Phủ 1954</a:t>
            </a:r>
            <a:r>
              <a:rPr lang="vi-VN" dirty="0" smtClean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endParaRPr lang="en-US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just"/>
            <a:endParaRPr lang="vi-VN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1.bp.blogspot.com/-_fH9M3gm64c/T2yUy5-LoHI/AAAAAAAAFS0/Yea-IFUjJ4Q/s400/Pictur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 descr="CO BE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533400" y="602447"/>
            <a:ext cx="8077200" cy="579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3400" y="5562600"/>
            <a:ext cx="8077200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1950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ww.clipartbest.com/cliparts/dT8/5Xr/dT85Xrox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80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clipartbest.com/cliparts/dT8/5Xr/dT85Xrox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34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04800" y="801687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00600" y="801687"/>
            <a:ext cx="434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PHÁP</a:t>
            </a: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28600" y="16002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2000"/>
              <a:t>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29200" y="1760071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càng sa lầy vào thế phòng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228600" y="1754088"/>
            <a:ext cx="4267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67200" y="1182687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4152543"/>
            <a:ext cx="426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CM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-&gt; CM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CM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4152543"/>
            <a:ext cx="3886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Mỹ để có thể theo đuổi cuộc chiến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04800" y="762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HOÀN CẢNH LỊCH SỬ </a:t>
            </a:r>
            <a:r>
              <a:rPr lang="en-US" sz="3600" b="1" dirty="0" smtClean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b="1" dirty="0">
              <a:solidFill>
                <a:srgbClr val="F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5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5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8" dur="25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5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1" grpId="1"/>
      <p:bldP spid="5" grpId="0"/>
      <p:bldP spid="5" grpId="1"/>
      <p:bldP spid="12" grpId="0"/>
      <p:bldP spid="27656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1"/>
            <a:ext cx="8686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nl-NL" sz="2800" spc="-4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3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Cách </a:t>
            </a:r>
            <a:r>
              <a:rPr lang="nl-NL" sz="36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mạng Trung Quốc thắng lợi (1 - 10 - 1949), tình hình thế giới và Đông Dương có lợi cho cuộc kháng chiến của ta</a:t>
            </a:r>
            <a:r>
              <a:rPr lang="nl-NL" sz="3600" b="1" spc="-4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36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Pháp liên tiếp bị thất bại trên chiến trường và lệ thuộc vào Mĩ nhiều hơn. Mĩ ngày càng can thiệp sâu hơn vào cuộc chiến tranh ở Đông Dương.</a:t>
            </a:r>
            <a:endParaRPr lang="en-US" sz="3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200" b="1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nl-NL" sz="3200" b="1" u="sng" spc="-4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 ta tiến công địch ở biên giới phía Bắc</a:t>
            </a:r>
            <a:r>
              <a:rPr lang="nl-NL" sz="3200" b="1" spc="-4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nl-NL" sz="3200" b="1" spc="-4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a.Âm mưu của Pháp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www.anninhthudo.vn/Uploaded/Ngoctoan/2013_10_08/bien-gioi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/>
          <a:stretch>
            <a:fillRect/>
          </a:stretch>
        </p:blipFill>
        <p:spPr bwMode="auto">
          <a:xfrm>
            <a:off x="384175" y="304800"/>
            <a:ext cx="82708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1066800" y="6091238"/>
            <a:ext cx="716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CHIẾN DỊCH BIÊN GIỚI THU – ĐÔNG NĂM 1950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457200" y="457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81000" y="21336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209800" y="18288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352800" y="457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057400" y="2743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724400" y="22860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87750" y="674688"/>
            <a:ext cx="4205288" cy="2743200"/>
          </a:xfrm>
          <a:custGeom>
            <a:avLst/>
            <a:gdLst>
              <a:gd name="connsiteX0" fmla="*/ 0 w 4206240"/>
              <a:gd name="connsiteY0" fmla="*/ 0 h 2743200"/>
              <a:gd name="connsiteX1" fmla="*/ 42203 w 4206240"/>
              <a:gd name="connsiteY1" fmla="*/ 28136 h 2743200"/>
              <a:gd name="connsiteX2" fmla="*/ 56270 w 4206240"/>
              <a:gd name="connsiteY2" fmla="*/ 84406 h 2743200"/>
              <a:gd name="connsiteX3" fmla="*/ 70338 w 4206240"/>
              <a:gd name="connsiteY3" fmla="*/ 126609 h 2743200"/>
              <a:gd name="connsiteX4" fmla="*/ 98473 w 4206240"/>
              <a:gd name="connsiteY4" fmla="*/ 154745 h 2743200"/>
              <a:gd name="connsiteX5" fmla="*/ 112541 w 4206240"/>
              <a:gd name="connsiteY5" fmla="*/ 196948 h 2743200"/>
              <a:gd name="connsiteX6" fmla="*/ 168812 w 4206240"/>
              <a:gd name="connsiteY6" fmla="*/ 267286 h 2743200"/>
              <a:gd name="connsiteX7" fmla="*/ 182880 w 4206240"/>
              <a:gd name="connsiteY7" fmla="*/ 309489 h 2743200"/>
              <a:gd name="connsiteX8" fmla="*/ 225083 w 4206240"/>
              <a:gd name="connsiteY8" fmla="*/ 323557 h 2743200"/>
              <a:gd name="connsiteX9" fmla="*/ 295421 w 4206240"/>
              <a:gd name="connsiteY9" fmla="*/ 365760 h 2743200"/>
              <a:gd name="connsiteX10" fmla="*/ 436098 w 4206240"/>
              <a:gd name="connsiteY10" fmla="*/ 450166 h 2743200"/>
              <a:gd name="connsiteX11" fmla="*/ 478301 w 4206240"/>
              <a:gd name="connsiteY11" fmla="*/ 464234 h 2743200"/>
              <a:gd name="connsiteX12" fmla="*/ 520504 w 4206240"/>
              <a:gd name="connsiteY12" fmla="*/ 478302 h 2743200"/>
              <a:gd name="connsiteX13" fmla="*/ 562707 w 4206240"/>
              <a:gd name="connsiteY13" fmla="*/ 590843 h 2743200"/>
              <a:gd name="connsiteX14" fmla="*/ 590843 w 4206240"/>
              <a:gd name="connsiteY14" fmla="*/ 689317 h 2743200"/>
              <a:gd name="connsiteX15" fmla="*/ 576775 w 4206240"/>
              <a:gd name="connsiteY15" fmla="*/ 801859 h 2743200"/>
              <a:gd name="connsiteX16" fmla="*/ 562707 w 4206240"/>
              <a:gd name="connsiteY16" fmla="*/ 844062 h 2743200"/>
              <a:gd name="connsiteX17" fmla="*/ 604910 w 4206240"/>
              <a:gd name="connsiteY17" fmla="*/ 942536 h 2743200"/>
              <a:gd name="connsiteX18" fmla="*/ 647113 w 4206240"/>
              <a:gd name="connsiteY18" fmla="*/ 1026942 h 2743200"/>
              <a:gd name="connsiteX19" fmla="*/ 675249 w 4206240"/>
              <a:gd name="connsiteY19" fmla="*/ 1055077 h 2743200"/>
              <a:gd name="connsiteX20" fmla="*/ 773723 w 4206240"/>
              <a:gd name="connsiteY20" fmla="*/ 1069145 h 2743200"/>
              <a:gd name="connsiteX21" fmla="*/ 844061 w 4206240"/>
              <a:gd name="connsiteY21" fmla="*/ 1139483 h 2743200"/>
              <a:gd name="connsiteX22" fmla="*/ 900332 w 4206240"/>
              <a:gd name="connsiteY22" fmla="*/ 1209822 h 2743200"/>
              <a:gd name="connsiteX23" fmla="*/ 942535 w 4206240"/>
              <a:gd name="connsiteY23" fmla="*/ 1237957 h 2743200"/>
              <a:gd name="connsiteX24" fmla="*/ 998806 w 4206240"/>
              <a:gd name="connsiteY24" fmla="*/ 1294228 h 2743200"/>
              <a:gd name="connsiteX25" fmla="*/ 1012873 w 4206240"/>
              <a:gd name="connsiteY25" fmla="*/ 1336431 h 2743200"/>
              <a:gd name="connsiteX26" fmla="*/ 1012873 w 4206240"/>
              <a:gd name="connsiteY26" fmla="*/ 1448973 h 2743200"/>
              <a:gd name="connsiteX27" fmla="*/ 1055076 w 4206240"/>
              <a:gd name="connsiteY27" fmla="*/ 1463040 h 2743200"/>
              <a:gd name="connsiteX28" fmla="*/ 1083212 w 4206240"/>
              <a:gd name="connsiteY28" fmla="*/ 1491176 h 2743200"/>
              <a:gd name="connsiteX29" fmla="*/ 1167618 w 4206240"/>
              <a:gd name="connsiteY29" fmla="*/ 1547446 h 2743200"/>
              <a:gd name="connsiteX30" fmla="*/ 1195753 w 4206240"/>
              <a:gd name="connsiteY30" fmla="*/ 1575582 h 2743200"/>
              <a:gd name="connsiteX31" fmla="*/ 1252024 w 4206240"/>
              <a:gd name="connsiteY31" fmla="*/ 1645920 h 2743200"/>
              <a:gd name="connsiteX32" fmla="*/ 1280160 w 4206240"/>
              <a:gd name="connsiteY32" fmla="*/ 1674056 h 2743200"/>
              <a:gd name="connsiteX33" fmla="*/ 1308295 w 4206240"/>
              <a:gd name="connsiteY33" fmla="*/ 1716259 h 2743200"/>
              <a:gd name="connsiteX34" fmla="*/ 1350498 w 4206240"/>
              <a:gd name="connsiteY34" fmla="*/ 1730326 h 2743200"/>
              <a:gd name="connsiteX35" fmla="*/ 1364566 w 4206240"/>
              <a:gd name="connsiteY35" fmla="*/ 1772529 h 2743200"/>
              <a:gd name="connsiteX36" fmla="*/ 1448972 w 4206240"/>
              <a:gd name="connsiteY36" fmla="*/ 1800665 h 2743200"/>
              <a:gd name="connsiteX37" fmla="*/ 1477107 w 4206240"/>
              <a:gd name="connsiteY37" fmla="*/ 1842868 h 2743200"/>
              <a:gd name="connsiteX38" fmla="*/ 1533378 w 4206240"/>
              <a:gd name="connsiteY38" fmla="*/ 1899139 h 2743200"/>
              <a:gd name="connsiteX39" fmla="*/ 1561513 w 4206240"/>
              <a:gd name="connsiteY39" fmla="*/ 1941342 h 2743200"/>
              <a:gd name="connsiteX40" fmla="*/ 1800664 w 4206240"/>
              <a:gd name="connsiteY40" fmla="*/ 1983545 h 2743200"/>
              <a:gd name="connsiteX41" fmla="*/ 1885070 w 4206240"/>
              <a:gd name="connsiteY41" fmla="*/ 2011680 h 2743200"/>
              <a:gd name="connsiteX42" fmla="*/ 1955409 w 4206240"/>
              <a:gd name="connsiteY42" fmla="*/ 2053883 h 2743200"/>
              <a:gd name="connsiteX43" fmla="*/ 2053883 w 4206240"/>
              <a:gd name="connsiteY43" fmla="*/ 2138289 h 2743200"/>
              <a:gd name="connsiteX44" fmla="*/ 2082018 w 4206240"/>
              <a:gd name="connsiteY44" fmla="*/ 2166425 h 2743200"/>
              <a:gd name="connsiteX45" fmla="*/ 2152356 w 4206240"/>
              <a:gd name="connsiteY45" fmla="*/ 2222696 h 2743200"/>
              <a:gd name="connsiteX46" fmla="*/ 2208627 w 4206240"/>
              <a:gd name="connsiteY46" fmla="*/ 2307102 h 2743200"/>
              <a:gd name="connsiteX47" fmla="*/ 2293033 w 4206240"/>
              <a:gd name="connsiteY47" fmla="*/ 2335237 h 2743200"/>
              <a:gd name="connsiteX48" fmla="*/ 2363372 w 4206240"/>
              <a:gd name="connsiteY48" fmla="*/ 2377440 h 2743200"/>
              <a:gd name="connsiteX49" fmla="*/ 2391507 w 4206240"/>
              <a:gd name="connsiteY49" fmla="*/ 2405576 h 2743200"/>
              <a:gd name="connsiteX50" fmla="*/ 2475913 w 4206240"/>
              <a:gd name="connsiteY50" fmla="*/ 2433711 h 2743200"/>
              <a:gd name="connsiteX51" fmla="*/ 2504049 w 4206240"/>
              <a:gd name="connsiteY51" fmla="*/ 2461846 h 2743200"/>
              <a:gd name="connsiteX52" fmla="*/ 2532184 w 4206240"/>
              <a:gd name="connsiteY52" fmla="*/ 2546253 h 2743200"/>
              <a:gd name="connsiteX53" fmla="*/ 2602523 w 4206240"/>
              <a:gd name="connsiteY53" fmla="*/ 2602523 h 2743200"/>
              <a:gd name="connsiteX54" fmla="*/ 2672861 w 4206240"/>
              <a:gd name="connsiteY54" fmla="*/ 2658794 h 2743200"/>
              <a:gd name="connsiteX55" fmla="*/ 2813538 w 4206240"/>
              <a:gd name="connsiteY55" fmla="*/ 2700997 h 2743200"/>
              <a:gd name="connsiteX56" fmla="*/ 2897944 w 4206240"/>
              <a:gd name="connsiteY56" fmla="*/ 2729133 h 2743200"/>
              <a:gd name="connsiteX57" fmla="*/ 3094892 w 4206240"/>
              <a:gd name="connsiteY57" fmla="*/ 2715065 h 2743200"/>
              <a:gd name="connsiteX58" fmla="*/ 3137095 w 4206240"/>
              <a:gd name="connsiteY58" fmla="*/ 2700997 h 2743200"/>
              <a:gd name="connsiteX59" fmla="*/ 3221501 w 4206240"/>
              <a:gd name="connsiteY59" fmla="*/ 2729133 h 2743200"/>
              <a:gd name="connsiteX60" fmla="*/ 3263704 w 4206240"/>
              <a:gd name="connsiteY60" fmla="*/ 2743200 h 2743200"/>
              <a:gd name="connsiteX61" fmla="*/ 3516923 w 4206240"/>
              <a:gd name="connsiteY61" fmla="*/ 2700997 h 2743200"/>
              <a:gd name="connsiteX62" fmla="*/ 3587261 w 4206240"/>
              <a:gd name="connsiteY62" fmla="*/ 2644726 h 2743200"/>
              <a:gd name="connsiteX63" fmla="*/ 3615396 w 4206240"/>
              <a:gd name="connsiteY63" fmla="*/ 2602523 h 2743200"/>
              <a:gd name="connsiteX64" fmla="*/ 3657600 w 4206240"/>
              <a:gd name="connsiteY64" fmla="*/ 2588456 h 2743200"/>
              <a:gd name="connsiteX65" fmla="*/ 3756073 w 4206240"/>
              <a:gd name="connsiteY65" fmla="*/ 2489982 h 2743200"/>
              <a:gd name="connsiteX66" fmla="*/ 3995224 w 4206240"/>
              <a:gd name="connsiteY66" fmla="*/ 2489982 h 2743200"/>
              <a:gd name="connsiteX67" fmla="*/ 3953021 w 4206240"/>
              <a:gd name="connsiteY67" fmla="*/ 2475914 h 2743200"/>
              <a:gd name="connsiteX68" fmla="*/ 3967089 w 4206240"/>
              <a:gd name="connsiteY68" fmla="*/ 2377440 h 2743200"/>
              <a:gd name="connsiteX69" fmla="*/ 4009292 w 4206240"/>
              <a:gd name="connsiteY69" fmla="*/ 2349305 h 2743200"/>
              <a:gd name="connsiteX70" fmla="*/ 4051495 w 4206240"/>
              <a:gd name="connsiteY70" fmla="*/ 2335237 h 2743200"/>
              <a:gd name="connsiteX71" fmla="*/ 4206240 w 4206240"/>
              <a:gd name="connsiteY71" fmla="*/ 2321169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206240" h="2743200">
                <a:moveTo>
                  <a:pt x="0" y="0"/>
                </a:moveTo>
                <a:cubicBezTo>
                  <a:pt x="14068" y="9379"/>
                  <a:pt x="32825" y="14068"/>
                  <a:pt x="42203" y="28136"/>
                </a:cubicBezTo>
                <a:cubicBezTo>
                  <a:pt x="52927" y="44223"/>
                  <a:pt x="50959" y="65816"/>
                  <a:pt x="56270" y="84406"/>
                </a:cubicBezTo>
                <a:cubicBezTo>
                  <a:pt x="60344" y="98664"/>
                  <a:pt x="62709" y="113893"/>
                  <a:pt x="70338" y="126609"/>
                </a:cubicBezTo>
                <a:cubicBezTo>
                  <a:pt x="77162" y="137982"/>
                  <a:pt x="89095" y="145366"/>
                  <a:pt x="98473" y="154745"/>
                </a:cubicBezTo>
                <a:cubicBezTo>
                  <a:pt x="103162" y="168813"/>
                  <a:pt x="105909" y="183685"/>
                  <a:pt x="112541" y="196948"/>
                </a:cubicBezTo>
                <a:cubicBezTo>
                  <a:pt x="130288" y="232443"/>
                  <a:pt x="142641" y="241116"/>
                  <a:pt x="168812" y="267286"/>
                </a:cubicBezTo>
                <a:cubicBezTo>
                  <a:pt x="173501" y="281354"/>
                  <a:pt x="172395" y="299004"/>
                  <a:pt x="182880" y="309489"/>
                </a:cubicBezTo>
                <a:cubicBezTo>
                  <a:pt x="193365" y="319974"/>
                  <a:pt x="212368" y="315928"/>
                  <a:pt x="225083" y="323557"/>
                </a:cubicBezTo>
                <a:cubicBezTo>
                  <a:pt x="321629" y="381486"/>
                  <a:pt x="175873" y="325913"/>
                  <a:pt x="295421" y="365760"/>
                </a:cubicBezTo>
                <a:cubicBezTo>
                  <a:pt x="372663" y="443002"/>
                  <a:pt x="326526" y="413642"/>
                  <a:pt x="436098" y="450166"/>
                </a:cubicBezTo>
                <a:lnTo>
                  <a:pt x="478301" y="464234"/>
                </a:lnTo>
                <a:lnTo>
                  <a:pt x="520504" y="478302"/>
                </a:lnTo>
                <a:cubicBezTo>
                  <a:pt x="570699" y="528495"/>
                  <a:pt x="542397" y="489292"/>
                  <a:pt x="562707" y="590843"/>
                </a:cubicBezTo>
                <a:cubicBezTo>
                  <a:pt x="571539" y="635002"/>
                  <a:pt x="577435" y="649095"/>
                  <a:pt x="590843" y="689317"/>
                </a:cubicBezTo>
                <a:cubicBezTo>
                  <a:pt x="586154" y="726831"/>
                  <a:pt x="583538" y="764663"/>
                  <a:pt x="576775" y="801859"/>
                </a:cubicBezTo>
                <a:cubicBezTo>
                  <a:pt x="574122" y="816448"/>
                  <a:pt x="562707" y="829233"/>
                  <a:pt x="562707" y="844062"/>
                </a:cubicBezTo>
                <a:cubicBezTo>
                  <a:pt x="562707" y="910736"/>
                  <a:pt x="569115" y="906739"/>
                  <a:pt x="604910" y="942536"/>
                </a:cubicBezTo>
                <a:cubicBezTo>
                  <a:pt x="619768" y="987109"/>
                  <a:pt x="615948" y="987986"/>
                  <a:pt x="647113" y="1026942"/>
                </a:cubicBezTo>
                <a:cubicBezTo>
                  <a:pt x="655399" y="1037299"/>
                  <a:pt x="662666" y="1050883"/>
                  <a:pt x="675249" y="1055077"/>
                </a:cubicBezTo>
                <a:cubicBezTo>
                  <a:pt x="706705" y="1065562"/>
                  <a:pt x="740898" y="1064456"/>
                  <a:pt x="773723" y="1069145"/>
                </a:cubicBezTo>
                <a:cubicBezTo>
                  <a:pt x="848750" y="1181686"/>
                  <a:pt x="750277" y="1045699"/>
                  <a:pt x="844061" y="1139483"/>
                </a:cubicBezTo>
                <a:cubicBezTo>
                  <a:pt x="917180" y="1212602"/>
                  <a:pt x="830723" y="1154135"/>
                  <a:pt x="900332" y="1209822"/>
                </a:cubicBezTo>
                <a:cubicBezTo>
                  <a:pt x="913534" y="1220384"/>
                  <a:pt x="929698" y="1226954"/>
                  <a:pt x="942535" y="1237957"/>
                </a:cubicBezTo>
                <a:cubicBezTo>
                  <a:pt x="962675" y="1255220"/>
                  <a:pt x="998806" y="1294228"/>
                  <a:pt x="998806" y="1294228"/>
                </a:cubicBezTo>
                <a:cubicBezTo>
                  <a:pt x="1003495" y="1308296"/>
                  <a:pt x="1012873" y="1321602"/>
                  <a:pt x="1012873" y="1336431"/>
                </a:cubicBezTo>
                <a:cubicBezTo>
                  <a:pt x="1012873" y="1396912"/>
                  <a:pt x="961024" y="1371198"/>
                  <a:pt x="1012873" y="1448973"/>
                </a:cubicBezTo>
                <a:cubicBezTo>
                  <a:pt x="1021098" y="1461311"/>
                  <a:pt x="1041008" y="1458351"/>
                  <a:pt x="1055076" y="1463040"/>
                </a:cubicBezTo>
                <a:cubicBezTo>
                  <a:pt x="1064455" y="1472419"/>
                  <a:pt x="1072601" y="1483218"/>
                  <a:pt x="1083212" y="1491176"/>
                </a:cubicBezTo>
                <a:cubicBezTo>
                  <a:pt x="1110264" y="1511465"/>
                  <a:pt x="1143708" y="1523535"/>
                  <a:pt x="1167618" y="1547446"/>
                </a:cubicBezTo>
                <a:lnTo>
                  <a:pt x="1195753" y="1575582"/>
                </a:lnTo>
                <a:cubicBezTo>
                  <a:pt x="1218067" y="1642522"/>
                  <a:pt x="1194177" y="1599643"/>
                  <a:pt x="1252024" y="1645920"/>
                </a:cubicBezTo>
                <a:cubicBezTo>
                  <a:pt x="1262381" y="1654206"/>
                  <a:pt x="1271874" y="1663699"/>
                  <a:pt x="1280160" y="1674056"/>
                </a:cubicBezTo>
                <a:cubicBezTo>
                  <a:pt x="1290722" y="1687258"/>
                  <a:pt x="1295093" y="1705697"/>
                  <a:pt x="1308295" y="1716259"/>
                </a:cubicBezTo>
                <a:cubicBezTo>
                  <a:pt x="1319874" y="1725522"/>
                  <a:pt x="1336430" y="1725637"/>
                  <a:pt x="1350498" y="1730326"/>
                </a:cubicBezTo>
                <a:cubicBezTo>
                  <a:pt x="1355187" y="1744394"/>
                  <a:pt x="1352499" y="1763910"/>
                  <a:pt x="1364566" y="1772529"/>
                </a:cubicBezTo>
                <a:cubicBezTo>
                  <a:pt x="1388699" y="1789767"/>
                  <a:pt x="1448972" y="1800665"/>
                  <a:pt x="1448972" y="1800665"/>
                </a:cubicBezTo>
                <a:cubicBezTo>
                  <a:pt x="1458350" y="1814733"/>
                  <a:pt x="1466104" y="1830031"/>
                  <a:pt x="1477107" y="1842868"/>
                </a:cubicBezTo>
                <a:cubicBezTo>
                  <a:pt x="1494370" y="1863008"/>
                  <a:pt x="1518664" y="1877068"/>
                  <a:pt x="1533378" y="1899139"/>
                </a:cubicBezTo>
                <a:cubicBezTo>
                  <a:pt x="1542756" y="1913207"/>
                  <a:pt x="1547176" y="1932381"/>
                  <a:pt x="1561513" y="1941342"/>
                </a:cubicBezTo>
                <a:cubicBezTo>
                  <a:pt x="1622127" y="1979225"/>
                  <a:pt x="1743749" y="1978371"/>
                  <a:pt x="1800664" y="1983545"/>
                </a:cubicBezTo>
                <a:cubicBezTo>
                  <a:pt x="1828799" y="1992923"/>
                  <a:pt x="1864099" y="1990709"/>
                  <a:pt x="1885070" y="2011680"/>
                </a:cubicBezTo>
                <a:cubicBezTo>
                  <a:pt x="1923691" y="2050301"/>
                  <a:pt x="1900623" y="2035622"/>
                  <a:pt x="1955409" y="2053883"/>
                </a:cubicBezTo>
                <a:cubicBezTo>
                  <a:pt x="2090875" y="2189349"/>
                  <a:pt x="1946752" y="2052583"/>
                  <a:pt x="2053883" y="2138289"/>
                </a:cubicBezTo>
                <a:cubicBezTo>
                  <a:pt x="2064240" y="2146575"/>
                  <a:pt x="2071661" y="2158139"/>
                  <a:pt x="2082018" y="2166425"/>
                </a:cubicBezTo>
                <a:cubicBezTo>
                  <a:pt x="2116630" y="2194115"/>
                  <a:pt x="2126878" y="2188725"/>
                  <a:pt x="2152356" y="2222696"/>
                </a:cubicBezTo>
                <a:cubicBezTo>
                  <a:pt x="2172645" y="2249748"/>
                  <a:pt x="2176548" y="2296409"/>
                  <a:pt x="2208627" y="2307102"/>
                </a:cubicBezTo>
                <a:lnTo>
                  <a:pt x="2293033" y="2335237"/>
                </a:lnTo>
                <a:cubicBezTo>
                  <a:pt x="2364326" y="2406530"/>
                  <a:pt x="2272059" y="2322652"/>
                  <a:pt x="2363372" y="2377440"/>
                </a:cubicBezTo>
                <a:cubicBezTo>
                  <a:pt x="2374745" y="2384264"/>
                  <a:pt x="2379644" y="2399644"/>
                  <a:pt x="2391507" y="2405576"/>
                </a:cubicBezTo>
                <a:cubicBezTo>
                  <a:pt x="2418033" y="2418839"/>
                  <a:pt x="2475913" y="2433711"/>
                  <a:pt x="2475913" y="2433711"/>
                </a:cubicBezTo>
                <a:cubicBezTo>
                  <a:pt x="2485292" y="2443089"/>
                  <a:pt x="2498118" y="2449983"/>
                  <a:pt x="2504049" y="2461846"/>
                </a:cubicBezTo>
                <a:cubicBezTo>
                  <a:pt x="2517312" y="2488372"/>
                  <a:pt x="2511213" y="2525282"/>
                  <a:pt x="2532184" y="2546253"/>
                </a:cubicBezTo>
                <a:cubicBezTo>
                  <a:pt x="2600128" y="2614194"/>
                  <a:pt x="2513780" y="2531528"/>
                  <a:pt x="2602523" y="2602523"/>
                </a:cubicBezTo>
                <a:cubicBezTo>
                  <a:pt x="2639064" y="2631756"/>
                  <a:pt x="2624146" y="2637143"/>
                  <a:pt x="2672861" y="2658794"/>
                </a:cubicBezTo>
                <a:cubicBezTo>
                  <a:pt x="2741727" y="2689401"/>
                  <a:pt x="2750584" y="2682110"/>
                  <a:pt x="2813538" y="2700997"/>
                </a:cubicBezTo>
                <a:cubicBezTo>
                  <a:pt x="2841945" y="2709519"/>
                  <a:pt x="2897944" y="2729133"/>
                  <a:pt x="2897944" y="2729133"/>
                </a:cubicBezTo>
                <a:cubicBezTo>
                  <a:pt x="2963593" y="2724444"/>
                  <a:pt x="3029526" y="2722755"/>
                  <a:pt x="3094892" y="2715065"/>
                </a:cubicBezTo>
                <a:cubicBezTo>
                  <a:pt x="3109619" y="2713332"/>
                  <a:pt x="3122357" y="2699359"/>
                  <a:pt x="3137095" y="2700997"/>
                </a:cubicBezTo>
                <a:cubicBezTo>
                  <a:pt x="3166571" y="2704272"/>
                  <a:pt x="3193366" y="2719755"/>
                  <a:pt x="3221501" y="2729133"/>
                </a:cubicBezTo>
                <a:lnTo>
                  <a:pt x="3263704" y="2743200"/>
                </a:lnTo>
                <a:cubicBezTo>
                  <a:pt x="3311965" y="2739178"/>
                  <a:pt x="3457789" y="2740419"/>
                  <a:pt x="3516923" y="2700997"/>
                </a:cubicBezTo>
                <a:cubicBezTo>
                  <a:pt x="3548262" y="2680105"/>
                  <a:pt x="3564351" y="2673364"/>
                  <a:pt x="3587261" y="2644726"/>
                </a:cubicBezTo>
                <a:cubicBezTo>
                  <a:pt x="3597823" y="2631524"/>
                  <a:pt x="3602194" y="2613085"/>
                  <a:pt x="3615396" y="2602523"/>
                </a:cubicBezTo>
                <a:cubicBezTo>
                  <a:pt x="3626975" y="2593260"/>
                  <a:pt x="3643532" y="2593145"/>
                  <a:pt x="3657600" y="2588456"/>
                </a:cubicBezTo>
                <a:cubicBezTo>
                  <a:pt x="3722095" y="2491711"/>
                  <a:pt x="3681790" y="2514742"/>
                  <a:pt x="3756073" y="2489982"/>
                </a:cubicBezTo>
                <a:cubicBezTo>
                  <a:pt x="3776835" y="2491869"/>
                  <a:pt x="3949157" y="2520693"/>
                  <a:pt x="3995224" y="2489982"/>
                </a:cubicBezTo>
                <a:cubicBezTo>
                  <a:pt x="4007562" y="2481757"/>
                  <a:pt x="3967089" y="2480603"/>
                  <a:pt x="3953021" y="2475914"/>
                </a:cubicBezTo>
                <a:cubicBezTo>
                  <a:pt x="3957710" y="2443089"/>
                  <a:pt x="3953622" y="2407740"/>
                  <a:pt x="3967089" y="2377440"/>
                </a:cubicBezTo>
                <a:cubicBezTo>
                  <a:pt x="3973956" y="2361990"/>
                  <a:pt x="3994170" y="2356866"/>
                  <a:pt x="4009292" y="2349305"/>
                </a:cubicBezTo>
                <a:cubicBezTo>
                  <a:pt x="4022555" y="2342673"/>
                  <a:pt x="4036954" y="2338145"/>
                  <a:pt x="4051495" y="2335237"/>
                </a:cubicBezTo>
                <a:cubicBezTo>
                  <a:pt x="4135097" y="2318516"/>
                  <a:pt x="4135728" y="2321169"/>
                  <a:pt x="4206240" y="2321169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1013" y="4065588"/>
            <a:ext cx="4171950" cy="844550"/>
          </a:xfrm>
          <a:custGeom>
            <a:avLst/>
            <a:gdLst>
              <a:gd name="connsiteX0" fmla="*/ 24676 w 4171066"/>
              <a:gd name="connsiteY0" fmla="*/ 773723 h 844062"/>
              <a:gd name="connsiteX1" fmla="*/ 109082 w 4171066"/>
              <a:gd name="connsiteY1" fmla="*/ 815926 h 844062"/>
              <a:gd name="connsiteX2" fmla="*/ 221624 w 4171066"/>
              <a:gd name="connsiteY2" fmla="*/ 844062 h 844062"/>
              <a:gd name="connsiteX3" fmla="*/ 376368 w 4171066"/>
              <a:gd name="connsiteY3" fmla="*/ 829994 h 844062"/>
              <a:gd name="connsiteX4" fmla="*/ 460774 w 4171066"/>
              <a:gd name="connsiteY4" fmla="*/ 787791 h 844062"/>
              <a:gd name="connsiteX5" fmla="*/ 488910 w 4171066"/>
              <a:gd name="connsiteY5" fmla="*/ 759655 h 844062"/>
              <a:gd name="connsiteX6" fmla="*/ 531113 w 4171066"/>
              <a:gd name="connsiteY6" fmla="*/ 731520 h 844062"/>
              <a:gd name="connsiteX7" fmla="*/ 545181 w 4171066"/>
              <a:gd name="connsiteY7" fmla="*/ 689317 h 844062"/>
              <a:gd name="connsiteX8" fmla="*/ 517045 w 4171066"/>
              <a:gd name="connsiteY8" fmla="*/ 379828 h 844062"/>
              <a:gd name="connsiteX9" fmla="*/ 531113 w 4171066"/>
              <a:gd name="connsiteY9" fmla="*/ 267286 h 844062"/>
              <a:gd name="connsiteX10" fmla="*/ 615519 w 4171066"/>
              <a:gd name="connsiteY10" fmla="*/ 239151 h 844062"/>
              <a:gd name="connsiteX11" fmla="*/ 713993 w 4171066"/>
              <a:gd name="connsiteY11" fmla="*/ 154745 h 844062"/>
              <a:gd name="connsiteX12" fmla="*/ 756196 w 4171066"/>
              <a:gd name="connsiteY12" fmla="*/ 140677 h 844062"/>
              <a:gd name="connsiteX13" fmla="*/ 798399 w 4171066"/>
              <a:gd name="connsiteY13" fmla="*/ 112542 h 844062"/>
              <a:gd name="connsiteX14" fmla="*/ 910941 w 4171066"/>
              <a:gd name="connsiteY14" fmla="*/ 84406 h 844062"/>
              <a:gd name="connsiteX15" fmla="*/ 1375174 w 4171066"/>
              <a:gd name="connsiteY15" fmla="*/ 98474 h 844062"/>
              <a:gd name="connsiteX16" fmla="*/ 1487716 w 4171066"/>
              <a:gd name="connsiteY16" fmla="*/ 112542 h 844062"/>
              <a:gd name="connsiteX17" fmla="*/ 1895679 w 4171066"/>
              <a:gd name="connsiteY17" fmla="*/ 84406 h 844062"/>
              <a:gd name="connsiteX18" fmla="*/ 2050424 w 4171066"/>
              <a:gd name="connsiteY18" fmla="*/ 42203 h 844062"/>
              <a:gd name="connsiteX19" fmla="*/ 2134830 w 4171066"/>
              <a:gd name="connsiteY19" fmla="*/ 0 h 844062"/>
              <a:gd name="connsiteX20" fmla="*/ 2261439 w 4171066"/>
              <a:gd name="connsiteY20" fmla="*/ 14068 h 844062"/>
              <a:gd name="connsiteX21" fmla="*/ 2345845 w 4171066"/>
              <a:gd name="connsiteY21" fmla="*/ 42203 h 844062"/>
              <a:gd name="connsiteX22" fmla="*/ 2416184 w 4171066"/>
              <a:gd name="connsiteY22" fmla="*/ 84406 h 844062"/>
              <a:gd name="connsiteX23" fmla="*/ 2584996 w 4171066"/>
              <a:gd name="connsiteY23" fmla="*/ 126609 h 844062"/>
              <a:gd name="connsiteX24" fmla="*/ 2964824 w 4171066"/>
              <a:gd name="connsiteY24" fmla="*/ 140677 h 844062"/>
              <a:gd name="connsiteX25" fmla="*/ 3035162 w 4171066"/>
              <a:gd name="connsiteY25" fmla="*/ 154745 h 844062"/>
              <a:gd name="connsiteX26" fmla="*/ 3161771 w 4171066"/>
              <a:gd name="connsiteY26" fmla="*/ 196948 h 844062"/>
              <a:gd name="connsiteX27" fmla="*/ 3203974 w 4171066"/>
              <a:gd name="connsiteY27" fmla="*/ 211015 h 844062"/>
              <a:gd name="connsiteX28" fmla="*/ 3246177 w 4171066"/>
              <a:gd name="connsiteY28" fmla="*/ 225083 h 844062"/>
              <a:gd name="connsiteX29" fmla="*/ 3400922 w 4171066"/>
              <a:gd name="connsiteY29" fmla="*/ 196948 h 844062"/>
              <a:gd name="connsiteX30" fmla="*/ 3429057 w 4171066"/>
              <a:gd name="connsiteY30" fmla="*/ 168812 h 844062"/>
              <a:gd name="connsiteX31" fmla="*/ 3513464 w 4171066"/>
              <a:gd name="connsiteY31" fmla="*/ 140677 h 844062"/>
              <a:gd name="connsiteX32" fmla="*/ 3597870 w 4171066"/>
              <a:gd name="connsiteY32" fmla="*/ 112542 h 844062"/>
              <a:gd name="connsiteX33" fmla="*/ 3640073 w 4171066"/>
              <a:gd name="connsiteY33" fmla="*/ 98474 h 844062"/>
              <a:gd name="connsiteX34" fmla="*/ 3837021 w 4171066"/>
              <a:gd name="connsiteY34" fmla="*/ 140677 h 844062"/>
              <a:gd name="connsiteX35" fmla="*/ 3879224 w 4171066"/>
              <a:gd name="connsiteY35" fmla="*/ 154745 h 844062"/>
              <a:gd name="connsiteX36" fmla="*/ 3921427 w 4171066"/>
              <a:gd name="connsiteY36" fmla="*/ 182880 h 844062"/>
              <a:gd name="connsiteX37" fmla="*/ 3977697 w 4171066"/>
              <a:gd name="connsiteY37" fmla="*/ 196948 h 844062"/>
              <a:gd name="connsiteX38" fmla="*/ 4062104 w 4171066"/>
              <a:gd name="connsiteY38" fmla="*/ 225083 h 844062"/>
              <a:gd name="connsiteX39" fmla="*/ 4090239 w 4171066"/>
              <a:gd name="connsiteY39" fmla="*/ 253219 h 844062"/>
              <a:gd name="connsiteX40" fmla="*/ 4146510 w 4171066"/>
              <a:gd name="connsiteY40" fmla="*/ 281354 h 8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71066" h="844062">
                <a:moveTo>
                  <a:pt x="24676" y="773723"/>
                </a:moveTo>
                <a:cubicBezTo>
                  <a:pt x="130755" y="809083"/>
                  <a:pt x="0" y="761385"/>
                  <a:pt x="109082" y="815926"/>
                </a:cubicBezTo>
                <a:cubicBezTo>
                  <a:pt x="137922" y="830346"/>
                  <a:pt x="194868" y="838711"/>
                  <a:pt x="221624" y="844062"/>
                </a:cubicBezTo>
                <a:cubicBezTo>
                  <a:pt x="273205" y="839373"/>
                  <a:pt x="325095" y="837319"/>
                  <a:pt x="376368" y="829994"/>
                </a:cubicBezTo>
                <a:cubicBezTo>
                  <a:pt x="408022" y="825472"/>
                  <a:pt x="436548" y="807171"/>
                  <a:pt x="460774" y="787791"/>
                </a:cubicBezTo>
                <a:cubicBezTo>
                  <a:pt x="471131" y="779505"/>
                  <a:pt x="478553" y="767941"/>
                  <a:pt x="488910" y="759655"/>
                </a:cubicBezTo>
                <a:cubicBezTo>
                  <a:pt x="502112" y="749093"/>
                  <a:pt x="517045" y="740898"/>
                  <a:pt x="531113" y="731520"/>
                </a:cubicBezTo>
                <a:cubicBezTo>
                  <a:pt x="535802" y="717452"/>
                  <a:pt x="545181" y="704146"/>
                  <a:pt x="545181" y="689317"/>
                </a:cubicBezTo>
                <a:cubicBezTo>
                  <a:pt x="545181" y="451764"/>
                  <a:pt x="556859" y="499268"/>
                  <a:pt x="517045" y="379828"/>
                </a:cubicBezTo>
                <a:cubicBezTo>
                  <a:pt x="521734" y="342314"/>
                  <a:pt x="509433" y="298258"/>
                  <a:pt x="531113" y="267286"/>
                </a:cubicBezTo>
                <a:cubicBezTo>
                  <a:pt x="548120" y="242990"/>
                  <a:pt x="615519" y="239151"/>
                  <a:pt x="615519" y="239151"/>
                </a:cubicBezTo>
                <a:cubicBezTo>
                  <a:pt x="650132" y="204538"/>
                  <a:pt x="671142" y="176170"/>
                  <a:pt x="713993" y="154745"/>
                </a:cubicBezTo>
                <a:cubicBezTo>
                  <a:pt x="727256" y="148113"/>
                  <a:pt x="742933" y="147309"/>
                  <a:pt x="756196" y="140677"/>
                </a:cubicBezTo>
                <a:cubicBezTo>
                  <a:pt x="771318" y="133116"/>
                  <a:pt x="782510" y="118320"/>
                  <a:pt x="798399" y="112542"/>
                </a:cubicBezTo>
                <a:cubicBezTo>
                  <a:pt x="834739" y="99327"/>
                  <a:pt x="910941" y="84406"/>
                  <a:pt x="910941" y="84406"/>
                </a:cubicBezTo>
                <a:lnTo>
                  <a:pt x="1375174" y="98474"/>
                </a:lnTo>
                <a:cubicBezTo>
                  <a:pt x="1412935" y="100316"/>
                  <a:pt x="1449910" y="112542"/>
                  <a:pt x="1487716" y="112542"/>
                </a:cubicBezTo>
                <a:cubicBezTo>
                  <a:pt x="1606300" y="112542"/>
                  <a:pt x="1770919" y="95748"/>
                  <a:pt x="1895679" y="84406"/>
                </a:cubicBezTo>
                <a:cubicBezTo>
                  <a:pt x="1933432" y="76856"/>
                  <a:pt x="2019824" y="62603"/>
                  <a:pt x="2050424" y="42203"/>
                </a:cubicBezTo>
                <a:cubicBezTo>
                  <a:pt x="2104965" y="5843"/>
                  <a:pt x="2076587" y="19415"/>
                  <a:pt x="2134830" y="0"/>
                </a:cubicBezTo>
                <a:cubicBezTo>
                  <a:pt x="2177033" y="4689"/>
                  <a:pt x="2219801" y="5740"/>
                  <a:pt x="2261439" y="14068"/>
                </a:cubicBezTo>
                <a:cubicBezTo>
                  <a:pt x="2290520" y="19884"/>
                  <a:pt x="2345845" y="42203"/>
                  <a:pt x="2345845" y="42203"/>
                </a:cubicBezTo>
                <a:cubicBezTo>
                  <a:pt x="2417138" y="113496"/>
                  <a:pt x="2324871" y="29618"/>
                  <a:pt x="2416184" y="84406"/>
                </a:cubicBezTo>
                <a:cubicBezTo>
                  <a:pt x="2519029" y="146113"/>
                  <a:pt x="2284065" y="110343"/>
                  <a:pt x="2584996" y="126609"/>
                </a:cubicBezTo>
                <a:cubicBezTo>
                  <a:pt x="2711507" y="133447"/>
                  <a:pt x="2838215" y="135988"/>
                  <a:pt x="2964824" y="140677"/>
                </a:cubicBezTo>
                <a:cubicBezTo>
                  <a:pt x="2988270" y="145366"/>
                  <a:pt x="3012094" y="148454"/>
                  <a:pt x="3035162" y="154745"/>
                </a:cubicBezTo>
                <a:cubicBezTo>
                  <a:pt x="3035190" y="154753"/>
                  <a:pt x="3140656" y="189910"/>
                  <a:pt x="3161771" y="196948"/>
                </a:cubicBezTo>
                <a:lnTo>
                  <a:pt x="3203974" y="211015"/>
                </a:lnTo>
                <a:lnTo>
                  <a:pt x="3246177" y="225083"/>
                </a:lnTo>
                <a:cubicBezTo>
                  <a:pt x="3261684" y="223145"/>
                  <a:pt x="3366684" y="217491"/>
                  <a:pt x="3400922" y="196948"/>
                </a:cubicBezTo>
                <a:cubicBezTo>
                  <a:pt x="3412295" y="190124"/>
                  <a:pt x="3417194" y="174743"/>
                  <a:pt x="3429057" y="168812"/>
                </a:cubicBezTo>
                <a:cubicBezTo>
                  <a:pt x="3455583" y="155549"/>
                  <a:pt x="3485328" y="150055"/>
                  <a:pt x="3513464" y="140677"/>
                </a:cubicBezTo>
                <a:lnTo>
                  <a:pt x="3597870" y="112542"/>
                </a:lnTo>
                <a:lnTo>
                  <a:pt x="3640073" y="98474"/>
                </a:lnTo>
                <a:cubicBezTo>
                  <a:pt x="3782039" y="116220"/>
                  <a:pt x="3716751" y="100587"/>
                  <a:pt x="3837021" y="140677"/>
                </a:cubicBezTo>
                <a:cubicBezTo>
                  <a:pt x="3851089" y="145366"/>
                  <a:pt x="3866886" y="146520"/>
                  <a:pt x="3879224" y="154745"/>
                </a:cubicBezTo>
                <a:cubicBezTo>
                  <a:pt x="3893292" y="164123"/>
                  <a:pt x="3905887" y="176220"/>
                  <a:pt x="3921427" y="182880"/>
                </a:cubicBezTo>
                <a:cubicBezTo>
                  <a:pt x="3939198" y="190496"/>
                  <a:pt x="3959178" y="191392"/>
                  <a:pt x="3977697" y="196948"/>
                </a:cubicBezTo>
                <a:cubicBezTo>
                  <a:pt x="4006104" y="205470"/>
                  <a:pt x="4062104" y="225083"/>
                  <a:pt x="4062104" y="225083"/>
                </a:cubicBezTo>
                <a:cubicBezTo>
                  <a:pt x="4071482" y="234462"/>
                  <a:pt x="4078866" y="246395"/>
                  <a:pt x="4090239" y="253219"/>
                </a:cubicBezTo>
                <a:cubicBezTo>
                  <a:pt x="4171066" y="301715"/>
                  <a:pt x="4107497" y="242341"/>
                  <a:pt x="4146510" y="281354"/>
                </a:cubicBezTo>
              </a:path>
            </a:pathLst>
          </a:custGeom>
          <a:ln w="762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4" name="TextBox 16"/>
          <p:cNvSpPr txBox="1">
            <a:spLocks noChangeArrowheads="1"/>
          </p:cNvSpPr>
          <p:nvPr/>
        </p:nvSpPr>
        <p:spPr bwMode="auto">
          <a:xfrm flipH="1">
            <a:off x="1219200" y="4872037"/>
            <a:ext cx="3200400" cy="461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4038600" y="11430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114800" y="15240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4419600" y="19050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3429000" y="5334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4800600" y="23622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867400" y="29718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276725" y="352425"/>
            <a:ext cx="4022725" cy="2668588"/>
          </a:xfrm>
          <a:custGeom>
            <a:avLst/>
            <a:gdLst>
              <a:gd name="connsiteX0" fmla="*/ 506875 w 4023798"/>
              <a:gd name="connsiteY0" fmla="*/ 0 h 2669174"/>
              <a:gd name="connsiteX1" fmla="*/ 520943 w 4023798"/>
              <a:gd name="connsiteY1" fmla="*/ 42203 h 2669174"/>
              <a:gd name="connsiteX2" fmla="*/ 563146 w 4023798"/>
              <a:gd name="connsiteY2" fmla="*/ 56271 h 2669174"/>
              <a:gd name="connsiteX3" fmla="*/ 788229 w 4023798"/>
              <a:gd name="connsiteY3" fmla="*/ 70339 h 2669174"/>
              <a:gd name="connsiteX4" fmla="*/ 760094 w 4023798"/>
              <a:gd name="connsiteY4" fmla="*/ 112542 h 2669174"/>
              <a:gd name="connsiteX5" fmla="*/ 661620 w 4023798"/>
              <a:gd name="connsiteY5" fmla="*/ 196948 h 2669174"/>
              <a:gd name="connsiteX6" fmla="*/ 647552 w 4023798"/>
              <a:gd name="connsiteY6" fmla="*/ 239151 h 2669174"/>
              <a:gd name="connsiteX7" fmla="*/ 506875 w 4023798"/>
              <a:gd name="connsiteY7" fmla="*/ 281354 h 2669174"/>
              <a:gd name="connsiteX8" fmla="*/ 549078 w 4023798"/>
              <a:gd name="connsiteY8" fmla="*/ 365760 h 2669174"/>
              <a:gd name="connsiteX9" fmla="*/ 535011 w 4023798"/>
              <a:gd name="connsiteY9" fmla="*/ 492370 h 2669174"/>
              <a:gd name="connsiteX10" fmla="*/ 492808 w 4023798"/>
              <a:gd name="connsiteY10" fmla="*/ 506437 h 2669174"/>
              <a:gd name="connsiteX11" fmla="*/ 366198 w 4023798"/>
              <a:gd name="connsiteY11" fmla="*/ 534573 h 2669174"/>
              <a:gd name="connsiteX12" fmla="*/ 98912 w 4023798"/>
              <a:gd name="connsiteY12" fmla="*/ 520505 h 2669174"/>
              <a:gd name="connsiteX13" fmla="*/ 84845 w 4023798"/>
              <a:gd name="connsiteY13" fmla="*/ 562708 h 2669174"/>
              <a:gd name="connsiteX14" fmla="*/ 84845 w 4023798"/>
              <a:gd name="connsiteY14" fmla="*/ 647114 h 2669174"/>
              <a:gd name="connsiteX15" fmla="*/ 98912 w 4023798"/>
              <a:gd name="connsiteY15" fmla="*/ 703385 h 2669174"/>
              <a:gd name="connsiteX16" fmla="*/ 84845 w 4023798"/>
              <a:gd name="connsiteY16" fmla="*/ 759656 h 2669174"/>
              <a:gd name="connsiteX17" fmla="*/ 28574 w 4023798"/>
              <a:gd name="connsiteY17" fmla="*/ 829994 h 2669174"/>
              <a:gd name="connsiteX18" fmla="*/ 42642 w 4023798"/>
              <a:gd name="connsiteY18" fmla="*/ 942536 h 2669174"/>
              <a:gd name="connsiteX19" fmla="*/ 84845 w 4023798"/>
              <a:gd name="connsiteY19" fmla="*/ 928468 h 2669174"/>
              <a:gd name="connsiteX20" fmla="*/ 98912 w 4023798"/>
              <a:gd name="connsiteY20" fmla="*/ 970671 h 2669174"/>
              <a:gd name="connsiteX21" fmla="*/ 267725 w 4023798"/>
              <a:gd name="connsiteY21" fmla="*/ 1012874 h 2669174"/>
              <a:gd name="connsiteX22" fmla="*/ 295860 w 4023798"/>
              <a:gd name="connsiteY22" fmla="*/ 1041010 h 2669174"/>
              <a:gd name="connsiteX23" fmla="*/ 338063 w 4023798"/>
              <a:gd name="connsiteY23" fmla="*/ 1069145 h 2669174"/>
              <a:gd name="connsiteX24" fmla="*/ 366198 w 4023798"/>
              <a:gd name="connsiteY24" fmla="*/ 1111348 h 2669174"/>
              <a:gd name="connsiteX25" fmla="*/ 394334 w 4023798"/>
              <a:gd name="connsiteY25" fmla="*/ 1139483 h 2669174"/>
              <a:gd name="connsiteX26" fmla="*/ 408402 w 4023798"/>
              <a:gd name="connsiteY26" fmla="*/ 1195754 h 2669174"/>
              <a:gd name="connsiteX27" fmla="*/ 422469 w 4023798"/>
              <a:gd name="connsiteY27" fmla="*/ 1237957 h 2669174"/>
              <a:gd name="connsiteX28" fmla="*/ 436537 w 4023798"/>
              <a:gd name="connsiteY28" fmla="*/ 1195754 h 2669174"/>
              <a:gd name="connsiteX29" fmla="*/ 464672 w 4023798"/>
              <a:gd name="connsiteY29" fmla="*/ 1223890 h 2669174"/>
              <a:gd name="connsiteX30" fmla="*/ 422469 w 4023798"/>
              <a:gd name="connsiteY30" fmla="*/ 1406770 h 2669174"/>
              <a:gd name="connsiteX31" fmla="*/ 394334 w 4023798"/>
              <a:gd name="connsiteY31" fmla="*/ 1505243 h 2669174"/>
              <a:gd name="connsiteX32" fmla="*/ 408402 w 4023798"/>
              <a:gd name="connsiteY32" fmla="*/ 1603717 h 2669174"/>
              <a:gd name="connsiteX33" fmla="*/ 492808 w 4023798"/>
              <a:gd name="connsiteY33" fmla="*/ 1617785 h 2669174"/>
              <a:gd name="connsiteX34" fmla="*/ 464672 w 4023798"/>
              <a:gd name="connsiteY34" fmla="*/ 1688123 h 2669174"/>
              <a:gd name="connsiteX35" fmla="*/ 436537 w 4023798"/>
              <a:gd name="connsiteY35" fmla="*/ 1772530 h 2669174"/>
              <a:gd name="connsiteX36" fmla="*/ 478740 w 4023798"/>
              <a:gd name="connsiteY36" fmla="*/ 1786597 h 2669174"/>
              <a:gd name="connsiteX37" fmla="*/ 520943 w 4023798"/>
              <a:gd name="connsiteY37" fmla="*/ 1772530 h 2669174"/>
              <a:gd name="connsiteX38" fmla="*/ 549078 w 4023798"/>
              <a:gd name="connsiteY38" fmla="*/ 1744394 h 2669174"/>
              <a:gd name="connsiteX39" fmla="*/ 647552 w 4023798"/>
              <a:gd name="connsiteY39" fmla="*/ 1744394 h 2669174"/>
              <a:gd name="connsiteX40" fmla="*/ 717891 w 4023798"/>
              <a:gd name="connsiteY40" fmla="*/ 1800665 h 2669174"/>
              <a:gd name="connsiteX41" fmla="*/ 802297 w 4023798"/>
              <a:gd name="connsiteY41" fmla="*/ 1772530 h 2669174"/>
              <a:gd name="connsiteX42" fmla="*/ 844500 w 4023798"/>
              <a:gd name="connsiteY42" fmla="*/ 1758462 h 2669174"/>
              <a:gd name="connsiteX43" fmla="*/ 886703 w 4023798"/>
              <a:gd name="connsiteY43" fmla="*/ 1744394 h 2669174"/>
              <a:gd name="connsiteX44" fmla="*/ 1027380 w 4023798"/>
              <a:gd name="connsiteY44" fmla="*/ 1786597 h 2669174"/>
              <a:gd name="connsiteX45" fmla="*/ 1069583 w 4023798"/>
              <a:gd name="connsiteY45" fmla="*/ 1814733 h 2669174"/>
              <a:gd name="connsiteX46" fmla="*/ 1111786 w 4023798"/>
              <a:gd name="connsiteY46" fmla="*/ 1899139 h 2669174"/>
              <a:gd name="connsiteX47" fmla="*/ 1153989 w 4023798"/>
              <a:gd name="connsiteY47" fmla="*/ 1913206 h 2669174"/>
              <a:gd name="connsiteX48" fmla="*/ 1196192 w 4023798"/>
              <a:gd name="connsiteY48" fmla="*/ 1899139 h 2669174"/>
              <a:gd name="connsiteX49" fmla="*/ 1266531 w 4023798"/>
              <a:gd name="connsiteY49" fmla="*/ 1842868 h 2669174"/>
              <a:gd name="connsiteX50" fmla="*/ 1379072 w 4023798"/>
              <a:gd name="connsiteY50" fmla="*/ 1856936 h 2669174"/>
              <a:gd name="connsiteX51" fmla="*/ 1407208 w 4023798"/>
              <a:gd name="connsiteY51" fmla="*/ 1885071 h 2669174"/>
              <a:gd name="connsiteX52" fmla="*/ 1393140 w 4023798"/>
              <a:gd name="connsiteY52" fmla="*/ 2011680 h 2669174"/>
              <a:gd name="connsiteX53" fmla="*/ 1365005 w 4023798"/>
              <a:gd name="connsiteY53" fmla="*/ 2096086 h 2669174"/>
              <a:gd name="connsiteX54" fmla="*/ 1435343 w 4023798"/>
              <a:gd name="connsiteY54" fmla="*/ 2138290 h 2669174"/>
              <a:gd name="connsiteX55" fmla="*/ 1477546 w 4023798"/>
              <a:gd name="connsiteY55" fmla="*/ 2166425 h 2669174"/>
              <a:gd name="connsiteX56" fmla="*/ 1618223 w 4023798"/>
              <a:gd name="connsiteY56" fmla="*/ 2208628 h 2669174"/>
              <a:gd name="connsiteX57" fmla="*/ 1702629 w 4023798"/>
              <a:gd name="connsiteY57" fmla="*/ 2307102 h 2669174"/>
              <a:gd name="connsiteX58" fmla="*/ 1787035 w 4023798"/>
              <a:gd name="connsiteY58" fmla="*/ 2363373 h 2669174"/>
              <a:gd name="connsiteX59" fmla="*/ 1913645 w 4023798"/>
              <a:gd name="connsiteY59" fmla="*/ 2335237 h 2669174"/>
              <a:gd name="connsiteX60" fmla="*/ 1998051 w 4023798"/>
              <a:gd name="connsiteY60" fmla="*/ 2278966 h 2669174"/>
              <a:gd name="connsiteX61" fmla="*/ 2124660 w 4023798"/>
              <a:gd name="connsiteY61" fmla="*/ 2321170 h 2669174"/>
              <a:gd name="connsiteX62" fmla="*/ 2138728 w 4023798"/>
              <a:gd name="connsiteY62" fmla="*/ 2363373 h 2669174"/>
              <a:gd name="connsiteX63" fmla="*/ 2223134 w 4023798"/>
              <a:gd name="connsiteY63" fmla="*/ 2391508 h 2669174"/>
              <a:gd name="connsiteX64" fmla="*/ 2265337 w 4023798"/>
              <a:gd name="connsiteY64" fmla="*/ 2518117 h 2669174"/>
              <a:gd name="connsiteX65" fmla="*/ 2279405 w 4023798"/>
              <a:gd name="connsiteY65" fmla="*/ 2560320 h 2669174"/>
              <a:gd name="connsiteX66" fmla="*/ 2321608 w 4023798"/>
              <a:gd name="connsiteY66" fmla="*/ 2574388 h 2669174"/>
              <a:gd name="connsiteX67" fmla="*/ 2406014 w 4023798"/>
              <a:gd name="connsiteY67" fmla="*/ 2546253 h 2669174"/>
              <a:gd name="connsiteX68" fmla="*/ 2420082 w 4023798"/>
              <a:gd name="connsiteY68" fmla="*/ 2475914 h 2669174"/>
              <a:gd name="connsiteX69" fmla="*/ 2504488 w 4023798"/>
              <a:gd name="connsiteY69" fmla="*/ 2447779 h 2669174"/>
              <a:gd name="connsiteX70" fmla="*/ 2588894 w 4023798"/>
              <a:gd name="connsiteY70" fmla="*/ 2489982 h 2669174"/>
              <a:gd name="connsiteX71" fmla="*/ 2617029 w 4023798"/>
              <a:gd name="connsiteY71" fmla="*/ 2574388 h 2669174"/>
              <a:gd name="connsiteX72" fmla="*/ 2687368 w 4023798"/>
              <a:gd name="connsiteY72" fmla="*/ 2560320 h 2669174"/>
              <a:gd name="connsiteX73" fmla="*/ 2729571 w 4023798"/>
              <a:gd name="connsiteY73" fmla="*/ 2546253 h 2669174"/>
              <a:gd name="connsiteX74" fmla="*/ 2828045 w 4023798"/>
              <a:gd name="connsiteY74" fmla="*/ 2532185 h 2669174"/>
              <a:gd name="connsiteX75" fmla="*/ 2898383 w 4023798"/>
              <a:gd name="connsiteY75" fmla="*/ 2475914 h 2669174"/>
              <a:gd name="connsiteX76" fmla="*/ 2954654 w 4023798"/>
              <a:gd name="connsiteY76" fmla="*/ 2461846 h 2669174"/>
              <a:gd name="connsiteX77" fmla="*/ 3053128 w 4023798"/>
              <a:gd name="connsiteY77" fmla="*/ 2475914 h 2669174"/>
              <a:gd name="connsiteX78" fmla="*/ 3137534 w 4023798"/>
              <a:gd name="connsiteY78" fmla="*/ 2504050 h 2669174"/>
              <a:gd name="connsiteX79" fmla="*/ 3362617 w 4023798"/>
              <a:gd name="connsiteY79" fmla="*/ 2461846 h 2669174"/>
              <a:gd name="connsiteX80" fmla="*/ 3404820 w 4023798"/>
              <a:gd name="connsiteY80" fmla="*/ 2433711 h 2669174"/>
              <a:gd name="connsiteX81" fmla="*/ 3517362 w 4023798"/>
              <a:gd name="connsiteY81" fmla="*/ 2405576 h 2669174"/>
              <a:gd name="connsiteX82" fmla="*/ 3601768 w 4023798"/>
              <a:gd name="connsiteY82" fmla="*/ 2433711 h 2669174"/>
              <a:gd name="connsiteX83" fmla="*/ 3686174 w 4023798"/>
              <a:gd name="connsiteY83" fmla="*/ 2532185 h 2669174"/>
              <a:gd name="connsiteX84" fmla="*/ 3728377 w 4023798"/>
              <a:gd name="connsiteY84" fmla="*/ 2546253 h 2669174"/>
              <a:gd name="connsiteX85" fmla="*/ 3812783 w 4023798"/>
              <a:gd name="connsiteY85" fmla="*/ 2602523 h 2669174"/>
              <a:gd name="connsiteX86" fmla="*/ 3840918 w 4023798"/>
              <a:gd name="connsiteY86" fmla="*/ 2630659 h 2669174"/>
              <a:gd name="connsiteX87" fmla="*/ 4023798 w 4023798"/>
              <a:gd name="connsiteY87" fmla="*/ 2658794 h 266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023798" h="2669174">
                <a:moveTo>
                  <a:pt x="506875" y="0"/>
                </a:moveTo>
                <a:cubicBezTo>
                  <a:pt x="511564" y="14068"/>
                  <a:pt x="510458" y="31718"/>
                  <a:pt x="520943" y="42203"/>
                </a:cubicBezTo>
                <a:cubicBezTo>
                  <a:pt x="531428" y="52688"/>
                  <a:pt x="548399" y="54719"/>
                  <a:pt x="563146" y="56271"/>
                </a:cubicBezTo>
                <a:cubicBezTo>
                  <a:pt x="637907" y="64141"/>
                  <a:pt x="713201" y="65650"/>
                  <a:pt x="788229" y="70339"/>
                </a:cubicBezTo>
                <a:cubicBezTo>
                  <a:pt x="778851" y="84407"/>
                  <a:pt x="771097" y="99705"/>
                  <a:pt x="760094" y="112542"/>
                </a:cubicBezTo>
                <a:cubicBezTo>
                  <a:pt x="714610" y="165607"/>
                  <a:pt x="711399" y="163762"/>
                  <a:pt x="661620" y="196948"/>
                </a:cubicBezTo>
                <a:cubicBezTo>
                  <a:pt x="656931" y="211016"/>
                  <a:pt x="656815" y="227572"/>
                  <a:pt x="647552" y="239151"/>
                </a:cubicBezTo>
                <a:cubicBezTo>
                  <a:pt x="614532" y="280425"/>
                  <a:pt x="549969" y="275198"/>
                  <a:pt x="506875" y="281354"/>
                </a:cubicBezTo>
                <a:cubicBezTo>
                  <a:pt x="520943" y="309489"/>
                  <a:pt x="544921" y="334580"/>
                  <a:pt x="549078" y="365760"/>
                </a:cubicBezTo>
                <a:cubicBezTo>
                  <a:pt x="554690" y="407851"/>
                  <a:pt x="550781" y="452944"/>
                  <a:pt x="535011" y="492370"/>
                </a:cubicBezTo>
                <a:cubicBezTo>
                  <a:pt x="529504" y="506138"/>
                  <a:pt x="507283" y="503220"/>
                  <a:pt x="492808" y="506437"/>
                </a:cubicBezTo>
                <a:cubicBezTo>
                  <a:pt x="344265" y="539446"/>
                  <a:pt x="461201" y="502905"/>
                  <a:pt x="366198" y="534573"/>
                </a:cubicBezTo>
                <a:cubicBezTo>
                  <a:pt x="287202" y="455574"/>
                  <a:pt x="317562" y="471916"/>
                  <a:pt x="98912" y="520505"/>
                </a:cubicBezTo>
                <a:cubicBezTo>
                  <a:pt x="84437" y="523722"/>
                  <a:pt x="89534" y="548640"/>
                  <a:pt x="84845" y="562708"/>
                </a:cubicBezTo>
                <a:cubicBezTo>
                  <a:pt x="122357" y="675249"/>
                  <a:pt x="84845" y="534573"/>
                  <a:pt x="84845" y="647114"/>
                </a:cubicBezTo>
                <a:cubicBezTo>
                  <a:pt x="84845" y="666448"/>
                  <a:pt x="94223" y="684628"/>
                  <a:pt x="98912" y="703385"/>
                </a:cubicBezTo>
                <a:cubicBezTo>
                  <a:pt x="94223" y="722142"/>
                  <a:pt x="95570" y="743569"/>
                  <a:pt x="84845" y="759656"/>
                </a:cubicBezTo>
                <a:cubicBezTo>
                  <a:pt x="0" y="886924"/>
                  <a:pt x="74567" y="692019"/>
                  <a:pt x="28574" y="829994"/>
                </a:cubicBezTo>
                <a:cubicBezTo>
                  <a:pt x="33263" y="867508"/>
                  <a:pt x="23885" y="909711"/>
                  <a:pt x="42642" y="942536"/>
                </a:cubicBezTo>
                <a:cubicBezTo>
                  <a:pt x="49999" y="955411"/>
                  <a:pt x="71582" y="921836"/>
                  <a:pt x="84845" y="928468"/>
                </a:cubicBezTo>
                <a:cubicBezTo>
                  <a:pt x="98108" y="935100"/>
                  <a:pt x="91283" y="957956"/>
                  <a:pt x="98912" y="970671"/>
                </a:cubicBezTo>
                <a:cubicBezTo>
                  <a:pt x="134217" y="1029513"/>
                  <a:pt x="206781" y="1006779"/>
                  <a:pt x="267725" y="1012874"/>
                </a:cubicBezTo>
                <a:cubicBezTo>
                  <a:pt x="277103" y="1022253"/>
                  <a:pt x="285503" y="1032724"/>
                  <a:pt x="295860" y="1041010"/>
                </a:cubicBezTo>
                <a:cubicBezTo>
                  <a:pt x="309062" y="1051572"/>
                  <a:pt x="326108" y="1057190"/>
                  <a:pt x="338063" y="1069145"/>
                </a:cubicBezTo>
                <a:cubicBezTo>
                  <a:pt x="350018" y="1081100"/>
                  <a:pt x="355636" y="1098146"/>
                  <a:pt x="366198" y="1111348"/>
                </a:cubicBezTo>
                <a:cubicBezTo>
                  <a:pt x="374484" y="1121705"/>
                  <a:pt x="384955" y="1130105"/>
                  <a:pt x="394334" y="1139483"/>
                </a:cubicBezTo>
                <a:cubicBezTo>
                  <a:pt x="399023" y="1158240"/>
                  <a:pt x="403091" y="1177164"/>
                  <a:pt x="408402" y="1195754"/>
                </a:cubicBezTo>
                <a:cubicBezTo>
                  <a:pt x="412476" y="1210012"/>
                  <a:pt x="407640" y="1237957"/>
                  <a:pt x="422469" y="1237957"/>
                </a:cubicBezTo>
                <a:cubicBezTo>
                  <a:pt x="437298" y="1237957"/>
                  <a:pt x="431848" y="1209822"/>
                  <a:pt x="436537" y="1195754"/>
                </a:cubicBezTo>
                <a:cubicBezTo>
                  <a:pt x="445915" y="1205133"/>
                  <a:pt x="463655" y="1210666"/>
                  <a:pt x="464672" y="1223890"/>
                </a:cubicBezTo>
                <a:cubicBezTo>
                  <a:pt x="475578" y="1365669"/>
                  <a:pt x="480526" y="1348713"/>
                  <a:pt x="422469" y="1406770"/>
                </a:cubicBezTo>
                <a:cubicBezTo>
                  <a:pt x="415836" y="1426668"/>
                  <a:pt x="394334" y="1487583"/>
                  <a:pt x="394334" y="1505243"/>
                </a:cubicBezTo>
                <a:cubicBezTo>
                  <a:pt x="394334" y="1538401"/>
                  <a:pt x="386567" y="1578763"/>
                  <a:pt x="408402" y="1603717"/>
                </a:cubicBezTo>
                <a:cubicBezTo>
                  <a:pt x="427185" y="1625183"/>
                  <a:pt x="464673" y="1613096"/>
                  <a:pt x="492808" y="1617785"/>
                </a:cubicBezTo>
                <a:cubicBezTo>
                  <a:pt x="521927" y="1705146"/>
                  <a:pt x="508147" y="1618562"/>
                  <a:pt x="464672" y="1688123"/>
                </a:cubicBezTo>
                <a:cubicBezTo>
                  <a:pt x="448954" y="1713273"/>
                  <a:pt x="436537" y="1772530"/>
                  <a:pt x="436537" y="1772530"/>
                </a:cubicBezTo>
                <a:cubicBezTo>
                  <a:pt x="459597" y="1841710"/>
                  <a:pt x="435828" y="1812344"/>
                  <a:pt x="478740" y="1786597"/>
                </a:cubicBezTo>
                <a:cubicBezTo>
                  <a:pt x="491455" y="1778968"/>
                  <a:pt x="506875" y="1777219"/>
                  <a:pt x="520943" y="1772530"/>
                </a:cubicBezTo>
                <a:cubicBezTo>
                  <a:pt x="530321" y="1763151"/>
                  <a:pt x="537705" y="1751218"/>
                  <a:pt x="549078" y="1744394"/>
                </a:cubicBezTo>
                <a:cubicBezTo>
                  <a:pt x="590629" y="1719463"/>
                  <a:pt x="601661" y="1732921"/>
                  <a:pt x="647552" y="1744394"/>
                </a:cubicBezTo>
                <a:cubicBezTo>
                  <a:pt x="659800" y="1756642"/>
                  <a:pt x="700144" y="1800665"/>
                  <a:pt x="717891" y="1800665"/>
                </a:cubicBezTo>
                <a:cubicBezTo>
                  <a:pt x="747548" y="1800665"/>
                  <a:pt x="774162" y="1781908"/>
                  <a:pt x="802297" y="1772530"/>
                </a:cubicBezTo>
                <a:lnTo>
                  <a:pt x="844500" y="1758462"/>
                </a:lnTo>
                <a:lnTo>
                  <a:pt x="886703" y="1744394"/>
                </a:lnTo>
                <a:cubicBezTo>
                  <a:pt x="989451" y="1778644"/>
                  <a:pt x="942337" y="1765337"/>
                  <a:pt x="1027380" y="1786597"/>
                </a:cubicBezTo>
                <a:cubicBezTo>
                  <a:pt x="1041448" y="1795976"/>
                  <a:pt x="1059021" y="1801531"/>
                  <a:pt x="1069583" y="1814733"/>
                </a:cubicBezTo>
                <a:cubicBezTo>
                  <a:pt x="1114886" y="1871362"/>
                  <a:pt x="1045908" y="1846437"/>
                  <a:pt x="1111786" y="1899139"/>
                </a:cubicBezTo>
                <a:cubicBezTo>
                  <a:pt x="1123365" y="1908402"/>
                  <a:pt x="1139921" y="1908517"/>
                  <a:pt x="1153989" y="1913206"/>
                </a:cubicBezTo>
                <a:cubicBezTo>
                  <a:pt x="1168057" y="1908517"/>
                  <a:pt x="1182929" y="1905771"/>
                  <a:pt x="1196192" y="1899139"/>
                </a:cubicBezTo>
                <a:cubicBezTo>
                  <a:pt x="1231681" y="1881394"/>
                  <a:pt x="1240363" y="1869035"/>
                  <a:pt x="1266531" y="1842868"/>
                </a:cubicBezTo>
                <a:cubicBezTo>
                  <a:pt x="1304045" y="1847557"/>
                  <a:pt x="1342861" y="1846073"/>
                  <a:pt x="1379072" y="1856936"/>
                </a:cubicBezTo>
                <a:cubicBezTo>
                  <a:pt x="1391776" y="1860747"/>
                  <a:pt x="1406007" y="1871862"/>
                  <a:pt x="1407208" y="1885071"/>
                </a:cubicBezTo>
                <a:cubicBezTo>
                  <a:pt x="1411052" y="1927359"/>
                  <a:pt x="1401468" y="1970042"/>
                  <a:pt x="1393140" y="2011680"/>
                </a:cubicBezTo>
                <a:cubicBezTo>
                  <a:pt x="1387324" y="2040761"/>
                  <a:pt x="1365005" y="2096086"/>
                  <a:pt x="1365005" y="2096086"/>
                </a:cubicBezTo>
                <a:cubicBezTo>
                  <a:pt x="1419957" y="2151040"/>
                  <a:pt x="1362298" y="2101767"/>
                  <a:pt x="1435343" y="2138290"/>
                </a:cubicBezTo>
                <a:cubicBezTo>
                  <a:pt x="1450465" y="2145851"/>
                  <a:pt x="1462096" y="2159558"/>
                  <a:pt x="1477546" y="2166425"/>
                </a:cubicBezTo>
                <a:cubicBezTo>
                  <a:pt x="1521579" y="2185995"/>
                  <a:pt x="1571458" y="2196937"/>
                  <a:pt x="1618223" y="2208628"/>
                </a:cubicBezTo>
                <a:cubicBezTo>
                  <a:pt x="1643678" y="2246812"/>
                  <a:pt x="1661693" y="2279811"/>
                  <a:pt x="1702629" y="2307102"/>
                </a:cubicBezTo>
                <a:lnTo>
                  <a:pt x="1787035" y="2363373"/>
                </a:lnTo>
                <a:cubicBezTo>
                  <a:pt x="1797249" y="2361671"/>
                  <a:pt x="1890557" y="2350629"/>
                  <a:pt x="1913645" y="2335237"/>
                </a:cubicBezTo>
                <a:cubicBezTo>
                  <a:pt x="2019022" y="2264985"/>
                  <a:pt x="1897703" y="2312416"/>
                  <a:pt x="1998051" y="2278966"/>
                </a:cubicBezTo>
                <a:cubicBezTo>
                  <a:pt x="2053241" y="2286850"/>
                  <a:pt x="2095645" y="2272811"/>
                  <a:pt x="2124660" y="2321170"/>
                </a:cubicBezTo>
                <a:cubicBezTo>
                  <a:pt x="2132289" y="2333886"/>
                  <a:pt x="2126661" y="2354754"/>
                  <a:pt x="2138728" y="2363373"/>
                </a:cubicBezTo>
                <a:cubicBezTo>
                  <a:pt x="2162861" y="2380611"/>
                  <a:pt x="2223134" y="2391508"/>
                  <a:pt x="2223134" y="2391508"/>
                </a:cubicBezTo>
                <a:lnTo>
                  <a:pt x="2265337" y="2518117"/>
                </a:lnTo>
                <a:cubicBezTo>
                  <a:pt x="2270026" y="2532185"/>
                  <a:pt x="2265337" y="2555631"/>
                  <a:pt x="2279405" y="2560320"/>
                </a:cubicBezTo>
                <a:lnTo>
                  <a:pt x="2321608" y="2574388"/>
                </a:lnTo>
                <a:cubicBezTo>
                  <a:pt x="2349743" y="2565010"/>
                  <a:pt x="2400198" y="2575334"/>
                  <a:pt x="2406014" y="2546253"/>
                </a:cubicBezTo>
                <a:cubicBezTo>
                  <a:pt x="2410703" y="2522807"/>
                  <a:pt x="2403175" y="2492821"/>
                  <a:pt x="2420082" y="2475914"/>
                </a:cubicBezTo>
                <a:cubicBezTo>
                  <a:pt x="2441053" y="2454943"/>
                  <a:pt x="2504488" y="2447779"/>
                  <a:pt x="2504488" y="2447779"/>
                </a:cubicBezTo>
                <a:cubicBezTo>
                  <a:pt x="2538802" y="2456357"/>
                  <a:pt x="2570977" y="2454147"/>
                  <a:pt x="2588894" y="2489982"/>
                </a:cubicBezTo>
                <a:cubicBezTo>
                  <a:pt x="2602157" y="2516508"/>
                  <a:pt x="2617029" y="2574388"/>
                  <a:pt x="2617029" y="2574388"/>
                </a:cubicBezTo>
                <a:cubicBezTo>
                  <a:pt x="2640475" y="2569699"/>
                  <a:pt x="2664171" y="2566119"/>
                  <a:pt x="2687368" y="2560320"/>
                </a:cubicBezTo>
                <a:cubicBezTo>
                  <a:pt x="2701754" y="2556724"/>
                  <a:pt x="2715030" y="2549161"/>
                  <a:pt x="2729571" y="2546253"/>
                </a:cubicBezTo>
                <a:cubicBezTo>
                  <a:pt x="2762085" y="2539750"/>
                  <a:pt x="2795220" y="2536874"/>
                  <a:pt x="2828045" y="2532185"/>
                </a:cubicBezTo>
                <a:cubicBezTo>
                  <a:pt x="2966016" y="2486194"/>
                  <a:pt x="2771119" y="2560757"/>
                  <a:pt x="2898383" y="2475914"/>
                </a:cubicBezTo>
                <a:cubicBezTo>
                  <a:pt x="2914470" y="2465189"/>
                  <a:pt x="2935897" y="2466535"/>
                  <a:pt x="2954654" y="2461846"/>
                </a:cubicBezTo>
                <a:cubicBezTo>
                  <a:pt x="2987479" y="2466535"/>
                  <a:pt x="3020819" y="2468458"/>
                  <a:pt x="3053128" y="2475914"/>
                </a:cubicBezTo>
                <a:cubicBezTo>
                  <a:pt x="3082026" y="2482583"/>
                  <a:pt x="3137534" y="2504050"/>
                  <a:pt x="3137534" y="2504050"/>
                </a:cubicBezTo>
                <a:cubicBezTo>
                  <a:pt x="3187039" y="2499099"/>
                  <a:pt x="3309450" y="2497290"/>
                  <a:pt x="3362617" y="2461846"/>
                </a:cubicBezTo>
                <a:lnTo>
                  <a:pt x="3404820" y="2433711"/>
                </a:lnTo>
                <a:cubicBezTo>
                  <a:pt x="3445924" y="2372054"/>
                  <a:pt x="3421091" y="2381508"/>
                  <a:pt x="3517362" y="2405576"/>
                </a:cubicBezTo>
                <a:cubicBezTo>
                  <a:pt x="3546134" y="2412769"/>
                  <a:pt x="3601768" y="2433711"/>
                  <a:pt x="3601768" y="2433711"/>
                </a:cubicBezTo>
                <a:cubicBezTo>
                  <a:pt x="3619769" y="2460712"/>
                  <a:pt x="3656933" y="2522438"/>
                  <a:pt x="3686174" y="2532185"/>
                </a:cubicBezTo>
                <a:cubicBezTo>
                  <a:pt x="3700242" y="2536874"/>
                  <a:pt x="3715414" y="2539052"/>
                  <a:pt x="3728377" y="2546253"/>
                </a:cubicBezTo>
                <a:cubicBezTo>
                  <a:pt x="3757936" y="2562675"/>
                  <a:pt x="3788873" y="2578612"/>
                  <a:pt x="3812783" y="2602523"/>
                </a:cubicBezTo>
                <a:cubicBezTo>
                  <a:pt x="3822161" y="2611902"/>
                  <a:pt x="3829055" y="2624728"/>
                  <a:pt x="3840918" y="2630659"/>
                </a:cubicBezTo>
                <a:cubicBezTo>
                  <a:pt x="3917947" y="2669174"/>
                  <a:pt x="3938298" y="2658794"/>
                  <a:pt x="4023798" y="2658794"/>
                </a:cubicBezTo>
              </a:path>
            </a:pathLst>
          </a:cu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2729057">
            <a:off x="3373438" y="2160588"/>
            <a:ext cx="1979612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Đường số 4</a:t>
            </a:r>
          </a:p>
        </p:txBody>
      </p:sp>
      <p:sp>
        <p:nvSpPr>
          <p:cNvPr id="36" name="Flowchart: Connector 35"/>
          <p:cNvSpPr/>
          <p:nvPr/>
        </p:nvSpPr>
        <p:spPr>
          <a:xfrm>
            <a:off x="914400" y="44958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3581400" y="42672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4495800" y="42672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2438400" y="40386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3400" y="2209800"/>
            <a:ext cx="3383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VIỆT BẮC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81200" y="381000"/>
            <a:ext cx="14478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CAO BẰNG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343400" y="1001713"/>
            <a:ext cx="14478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ĐÔNG KHÊ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19600" y="1306513"/>
            <a:ext cx="14478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THẤT KHÊ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4400" y="1676400"/>
            <a:ext cx="144780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NA SẦM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029200" y="2057400"/>
            <a:ext cx="14478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LẠNG SƠN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096000" y="2754313"/>
            <a:ext cx="14478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ĐÌNH LẬP</a:t>
            </a: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 rot="1975717">
            <a:off x="4211638" y="1593850"/>
            <a:ext cx="3575050" cy="441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Calibri" pitchFamily="34" charset="0"/>
              </a:rPr>
              <a:t>Đường biên giới Việt - Trung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67200" y="3544669"/>
            <a:ext cx="914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HẢI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PHÒNG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048000" y="3581400"/>
            <a:ext cx="9906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HẢI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DƯƠNG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209800" y="3276600"/>
            <a:ext cx="6096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HÀ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NỘI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85800" y="3773269"/>
            <a:ext cx="6858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HÒA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BÌNH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6200" y="4419600"/>
            <a:ext cx="6858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SƠN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LA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6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96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9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9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6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96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9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9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6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96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9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9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96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96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9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9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96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96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9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9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96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96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9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9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"/>
                            </p:stCondLst>
                            <p:childTnLst>
                              <p:par>
                                <p:cTn id="1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"/>
                            </p:stCondLst>
                            <p:childTnLst>
                              <p:par>
                                <p:cTn id="1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25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"/>
                            </p:stCondLst>
                            <p:childTnLst>
                              <p:par>
                                <p:cTn id="1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50"/>
                            </p:stCondLst>
                            <p:childTnLst>
                              <p:par>
                                <p:cTn id="1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7" grpId="0" animBg="1"/>
      <p:bldP spid="28" grpId="0" animBg="1"/>
      <p:bldP spid="29" grpId="0" animBg="1"/>
      <p:bldP spid="32" grpId="0" animBg="1"/>
      <p:bldP spid="41" grpId="0" animBg="1"/>
      <p:bldP spid="42" grpId="0" animBg="1"/>
      <p:bldP spid="42" grpId="1" animBg="1"/>
      <p:bldP spid="34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1770</TotalTime>
  <Words>1709</Words>
  <Application>Microsoft Office PowerPoint</Application>
  <PresentationFormat>On-screen Show (4:3)</PresentationFormat>
  <Paragraphs>160</Paragraphs>
  <Slides>47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.VnTimeH</vt:lpstr>
      <vt:lpstr>AGOldFace-Outline</vt:lpstr>
      <vt:lpstr>Arial</vt:lpstr>
      <vt:lpstr>Calibri</vt:lpstr>
      <vt:lpstr>inherit</vt:lpstr>
      <vt:lpstr>Roboto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220</cp:revision>
  <dcterms:created xsi:type="dcterms:W3CDTF">2015-02-11T12:17:39Z</dcterms:created>
  <dcterms:modified xsi:type="dcterms:W3CDTF">2022-09-04T16:12:04Z</dcterms:modified>
</cp:coreProperties>
</file>