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410" r:id="rId3"/>
    <p:sldId id="411" r:id="rId4"/>
    <p:sldId id="291" r:id="rId5"/>
    <p:sldId id="258" r:id="rId6"/>
    <p:sldId id="259" r:id="rId7"/>
    <p:sldId id="264" r:id="rId8"/>
    <p:sldId id="260" r:id="rId9"/>
    <p:sldId id="262" r:id="rId10"/>
    <p:sldId id="261" r:id="rId11"/>
    <p:sldId id="263" r:id="rId12"/>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362"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280" r:id="rId47"/>
    <p:sldId id="281" r:id="rId48"/>
    <p:sldId id="282" r:id="rId49"/>
    <p:sldId id="283" r:id="rId50"/>
    <p:sldId id="284"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409" autoAdjust="0"/>
  </p:normalViewPr>
  <p:slideViewPr>
    <p:cSldViewPr>
      <p:cViewPr varScale="1">
        <p:scale>
          <a:sx n="66" d="100"/>
          <a:sy n="66" d="100"/>
        </p:scale>
        <p:origin x="-150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9" Type="http://schemas.openxmlformats.org/officeDocument/2006/relationships/tableStyles" Target="tableStyles.xml"/><Relationship Id="rId78" Type="http://schemas.openxmlformats.org/officeDocument/2006/relationships/viewProps" Target="viewProps.xml"/><Relationship Id="rId77" Type="http://schemas.openxmlformats.org/officeDocument/2006/relationships/presProps" Target="presProps.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CA8FBE-7AA6-49F3-B401-609F166B9BA9}"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D6D65-2502-4A15-BD92-C48A1547523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D6D65-2502-4A15-BD92-C48A15475234}"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latin typeface="Arial" panose="020B0604020202020204" pitchFamily="34" charset="0"/>
              </a:rPr>
            </a:fld>
            <a:endParaRPr lang="en-US" sz="1200" dirty="0">
              <a:latin typeface="Arial" panose="020B0604020202020204" pitchFamily="34" charset="0"/>
            </a:endParaRPr>
          </a:p>
        </p:txBody>
      </p:sp>
      <p:sp>
        <p:nvSpPr>
          <p:cNvPr id="45059" name="Rectangle 2"/>
          <p:cNvSpPr>
            <a:spLocks noRot="1" noTextEdit="1"/>
          </p:cNvSpPr>
          <p:nvPr>
            <p:ph type="sldImg"/>
          </p:nvPr>
        </p:nvSpPr>
        <p:spPr/>
      </p:sp>
      <p:sp>
        <p:nvSpPr>
          <p:cNvPr id="45060" name="Rectangle 3"/>
          <p:cNvSpPr>
            <a:spLocks noGrp="1"/>
          </p:cNvSpPr>
          <p:nvPr>
            <p:ph type="body" idx="1"/>
          </p:nvPr>
        </p:nvSpPr>
        <p:spPr/>
        <p:txBody>
          <a:bodyPr wrap="square" lIns="91440" tIns="45720" rIns="91440" bIns="45720" anchor="t" anchorCtr="0"/>
          <a:p>
            <a:pPr lvl="0" eaLnBrk="1" hangingPunct="1"/>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latin typeface="Arial" panose="020B0604020202020204" pitchFamily="34" charset="0"/>
              </a:rPr>
            </a:fld>
            <a:endParaRPr lang="en-US" sz="1200" dirty="0">
              <a:latin typeface="Arial" panose="020B0604020202020204" pitchFamily="34" charset="0"/>
            </a:endParaRPr>
          </a:p>
        </p:txBody>
      </p:sp>
      <p:sp>
        <p:nvSpPr>
          <p:cNvPr id="46083" name="Rectangle 2"/>
          <p:cNvSpPr>
            <a:spLocks noRot="1" noTextEdit="1"/>
          </p:cNvSpPr>
          <p:nvPr>
            <p:ph type="sldImg"/>
          </p:nvPr>
        </p:nvSpPr>
        <p:spPr/>
      </p:sp>
      <p:sp>
        <p:nvSpPr>
          <p:cNvPr id="46084" name="Rectangle 3"/>
          <p:cNvSpPr>
            <a:spLocks noGrp="1"/>
          </p:cNvSpPr>
          <p:nvPr>
            <p:ph type="body" idx="1"/>
          </p:nvPr>
        </p:nvSpPr>
        <p:spPr/>
        <p:txBody>
          <a:bodyPr wrap="square" lIns="91440" tIns="45720" rIns="91440" bIns="45720" anchor="t" anchorCtr="0"/>
          <a:p>
            <a:pPr lvl="0" eaLnBrk="1" hangingPunct="1"/>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3AFB54-2B6C-4465-B513-7D5C5DA514AC}" type="slidenum">
              <a:rPr lang="en-US"/>
            </a:fld>
            <a:endParaRPr lang="en-US"/>
          </a:p>
        </p:txBody>
      </p:sp>
      <p:sp>
        <p:nvSpPr>
          <p:cNvPr id="53251" name="Rectangle 2"/>
          <p:cNvSpPr>
            <a:spLocks noGrp="1" noRot="1" noChangeAspect="1" noChangeArrowheads="1" noTextEdit="1"/>
          </p:cNvSpPr>
          <p:nvPr>
            <p:ph type="sldImg"/>
          </p:nvPr>
        </p:nvSpPr>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vi-VN"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charset="0"/>
              </a:defRPr>
            </a:lvl1pPr>
            <a:lvl2pPr marL="742950" indent="-285750" eaLnBrk="0" hangingPunct="0">
              <a:defRPr sz="2000">
                <a:solidFill>
                  <a:schemeClr val="tx1"/>
                </a:solidFill>
                <a:latin typeface="Times New Roman" panose="02020603050405020304" charset="0"/>
              </a:defRPr>
            </a:lvl2pPr>
            <a:lvl3pPr marL="1143000" indent="-228600" eaLnBrk="0" hangingPunct="0">
              <a:defRPr sz="2000">
                <a:solidFill>
                  <a:schemeClr val="tx1"/>
                </a:solidFill>
                <a:latin typeface="Times New Roman" panose="02020603050405020304" charset="0"/>
              </a:defRPr>
            </a:lvl3pPr>
            <a:lvl4pPr marL="1600200" indent="-228600" eaLnBrk="0" hangingPunct="0">
              <a:defRPr sz="2000">
                <a:solidFill>
                  <a:schemeClr val="tx1"/>
                </a:solidFill>
                <a:latin typeface="Times New Roman" panose="02020603050405020304" charset="0"/>
              </a:defRPr>
            </a:lvl4pPr>
            <a:lvl5pPr marL="2057400" indent="-228600" eaLnBrk="0" hangingPunct="0">
              <a:defRPr sz="2000">
                <a:solidFill>
                  <a:schemeClr val="tx1"/>
                </a:solidFill>
                <a:latin typeface="Times New Roman" panose="02020603050405020304" charset="0"/>
              </a:defRPr>
            </a:lvl5pPr>
            <a:lvl6pPr marL="2514600" indent="-228600" eaLnBrk="0" fontAlgn="base" hangingPunct="0">
              <a:spcBef>
                <a:spcPct val="0"/>
              </a:spcBef>
              <a:spcAft>
                <a:spcPct val="0"/>
              </a:spcAft>
              <a:defRPr sz="2000">
                <a:solidFill>
                  <a:schemeClr val="tx1"/>
                </a:solidFill>
                <a:latin typeface="Times New Roman" panose="02020603050405020304" charset="0"/>
              </a:defRPr>
            </a:lvl6pPr>
            <a:lvl7pPr marL="2971800" indent="-228600" eaLnBrk="0" fontAlgn="base" hangingPunct="0">
              <a:spcBef>
                <a:spcPct val="0"/>
              </a:spcBef>
              <a:spcAft>
                <a:spcPct val="0"/>
              </a:spcAft>
              <a:defRPr sz="2000">
                <a:solidFill>
                  <a:schemeClr val="tx1"/>
                </a:solidFill>
                <a:latin typeface="Times New Roman" panose="02020603050405020304" charset="0"/>
              </a:defRPr>
            </a:lvl7pPr>
            <a:lvl8pPr marL="3429000" indent="-228600" eaLnBrk="0" fontAlgn="base" hangingPunct="0">
              <a:spcBef>
                <a:spcPct val="0"/>
              </a:spcBef>
              <a:spcAft>
                <a:spcPct val="0"/>
              </a:spcAft>
              <a:defRPr sz="2000">
                <a:solidFill>
                  <a:schemeClr val="tx1"/>
                </a:solidFill>
                <a:latin typeface="Times New Roman" panose="02020603050405020304" charset="0"/>
              </a:defRPr>
            </a:lvl8pPr>
            <a:lvl9pPr marL="3886200" indent="-228600" eaLnBrk="0" fontAlgn="base" hangingPunct="0">
              <a:spcBef>
                <a:spcPct val="0"/>
              </a:spcBef>
              <a:spcAft>
                <a:spcPct val="0"/>
              </a:spcAft>
              <a:defRPr sz="2000">
                <a:solidFill>
                  <a:schemeClr val="tx1"/>
                </a:solidFill>
                <a:latin typeface="Times New Roman" panose="02020603050405020304" charset="0"/>
              </a:defRPr>
            </a:lvl9pPr>
          </a:lstStyle>
          <a:p>
            <a:pPr eaLnBrk="1" hangingPunct="1"/>
            <a:fld id="{F4E92B6A-73E3-49BF-B1CD-7D7906A53BA3}" type="slidenum">
              <a:rPr lang="en-US" sz="1200">
                <a:latin typeface="Arial" panose="020B0604020202020204" pitchFamily="34" charset="0"/>
              </a:rPr>
            </a:fld>
            <a:endParaRPr lang="en-US" sz="12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vi-VN"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spcBef>
                <a:spcPct val="30000"/>
              </a:spcBef>
              <a:defRPr sz="1200">
                <a:solidFill>
                  <a:schemeClr val="tx1"/>
                </a:solidFill>
                <a:latin typeface="Calibri" panose="020F0502020204030204" charset="0"/>
              </a:defRPr>
            </a:lvl1pPr>
            <a:lvl2pPr marL="742950" indent="-285750">
              <a:spcBef>
                <a:spcPct val="30000"/>
              </a:spcBef>
              <a:defRPr sz="1200">
                <a:solidFill>
                  <a:schemeClr val="tx1"/>
                </a:solidFill>
                <a:latin typeface="Calibri" panose="020F0502020204030204" charset="0"/>
              </a:defRPr>
            </a:lvl2pPr>
            <a:lvl3pPr marL="1143000" indent="-228600">
              <a:spcBef>
                <a:spcPct val="30000"/>
              </a:spcBef>
              <a:defRPr sz="1200">
                <a:solidFill>
                  <a:schemeClr val="tx1"/>
                </a:solidFill>
                <a:latin typeface="Calibri" panose="020F0502020204030204" charset="0"/>
              </a:defRPr>
            </a:lvl3pPr>
            <a:lvl4pPr marL="1600200" indent="-228600">
              <a:spcBef>
                <a:spcPct val="30000"/>
              </a:spcBef>
              <a:defRPr sz="1200">
                <a:solidFill>
                  <a:schemeClr val="tx1"/>
                </a:solidFill>
                <a:latin typeface="Calibri" panose="020F0502020204030204" charset="0"/>
              </a:defRPr>
            </a:lvl4pPr>
            <a:lvl5pPr marL="2057400" indent="-228600">
              <a:spcBef>
                <a:spcPct val="30000"/>
              </a:spcBef>
              <a:defRPr sz="1200">
                <a:solidFill>
                  <a:schemeClr val="tx1"/>
                </a:solidFill>
                <a:latin typeface="Calibri" panose="020F0502020204030204" charset="0"/>
              </a:defRPr>
            </a:lvl5pPr>
            <a:lvl6pPr marL="2514600" indent="-228600" eaLnBrk="0" fontAlgn="base" hangingPunct="0">
              <a:spcBef>
                <a:spcPct val="30000"/>
              </a:spcBef>
              <a:spcAft>
                <a:spcPct val="0"/>
              </a:spcAft>
              <a:defRPr sz="1200">
                <a:solidFill>
                  <a:schemeClr val="tx1"/>
                </a:solidFill>
                <a:latin typeface="Calibri" panose="020F0502020204030204" charset="0"/>
              </a:defRPr>
            </a:lvl6pPr>
            <a:lvl7pPr marL="2971800" indent="-228600" eaLnBrk="0" fontAlgn="base" hangingPunct="0">
              <a:spcBef>
                <a:spcPct val="30000"/>
              </a:spcBef>
              <a:spcAft>
                <a:spcPct val="0"/>
              </a:spcAft>
              <a:defRPr sz="1200">
                <a:solidFill>
                  <a:schemeClr val="tx1"/>
                </a:solidFill>
                <a:latin typeface="Calibri" panose="020F0502020204030204" charset="0"/>
              </a:defRPr>
            </a:lvl7pPr>
            <a:lvl8pPr marL="3429000" indent="-228600" eaLnBrk="0" fontAlgn="base" hangingPunct="0">
              <a:spcBef>
                <a:spcPct val="30000"/>
              </a:spcBef>
              <a:spcAft>
                <a:spcPct val="0"/>
              </a:spcAft>
              <a:defRPr sz="1200">
                <a:solidFill>
                  <a:schemeClr val="tx1"/>
                </a:solidFill>
                <a:latin typeface="Calibri" panose="020F0502020204030204" charset="0"/>
              </a:defRPr>
            </a:lvl8pPr>
            <a:lvl9pPr marL="3886200" indent="-228600" eaLnBrk="0" fontAlgn="base" hangingPunct="0">
              <a:spcBef>
                <a:spcPct val="30000"/>
              </a:spcBef>
              <a:spcAft>
                <a:spcPct val="0"/>
              </a:spcAft>
              <a:defRPr sz="1200">
                <a:solidFill>
                  <a:schemeClr val="tx1"/>
                </a:solidFill>
                <a:latin typeface="Calibri" panose="020F0502020204030204" charset="0"/>
              </a:defRPr>
            </a:lvl9pPr>
          </a:lstStyle>
          <a:p>
            <a:pPr>
              <a:spcBef>
                <a:spcPct val="0"/>
              </a:spcBef>
            </a:pPr>
            <a:fld id="{151DF5BA-3F48-44AA-8BCA-38838F1DF0EA}" type="slidenum">
              <a:rPr lang="en-US" altLang="en-US" smtClean="0">
                <a:latin typeface="Arial" panose="020B0604020202020204" pitchFamily="34" charset="0"/>
              </a:rPr>
            </a:fld>
            <a:endParaRPr lang="en-US" altLang="en-US"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vi-VN"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charset="0"/>
              </a:defRPr>
            </a:lvl1pPr>
            <a:lvl2pPr marL="742950" indent="-285750">
              <a:spcBef>
                <a:spcPct val="30000"/>
              </a:spcBef>
              <a:defRPr sz="1200">
                <a:solidFill>
                  <a:schemeClr val="tx1"/>
                </a:solidFill>
                <a:latin typeface="Calibri" panose="020F0502020204030204" charset="0"/>
              </a:defRPr>
            </a:lvl2pPr>
            <a:lvl3pPr marL="1143000" indent="-228600">
              <a:spcBef>
                <a:spcPct val="30000"/>
              </a:spcBef>
              <a:defRPr sz="1200">
                <a:solidFill>
                  <a:schemeClr val="tx1"/>
                </a:solidFill>
                <a:latin typeface="Calibri" panose="020F0502020204030204" charset="0"/>
              </a:defRPr>
            </a:lvl3pPr>
            <a:lvl4pPr marL="1600200" indent="-228600">
              <a:spcBef>
                <a:spcPct val="30000"/>
              </a:spcBef>
              <a:defRPr sz="1200">
                <a:solidFill>
                  <a:schemeClr val="tx1"/>
                </a:solidFill>
                <a:latin typeface="Calibri" panose="020F0502020204030204" charset="0"/>
              </a:defRPr>
            </a:lvl4pPr>
            <a:lvl5pPr marL="2057400" indent="-228600">
              <a:spcBef>
                <a:spcPct val="30000"/>
              </a:spcBef>
              <a:defRPr sz="1200">
                <a:solidFill>
                  <a:schemeClr val="tx1"/>
                </a:solidFill>
                <a:latin typeface="Calibri" panose="020F0502020204030204" charset="0"/>
              </a:defRPr>
            </a:lvl5pPr>
            <a:lvl6pPr marL="2514600" indent="-228600" eaLnBrk="0" fontAlgn="base" hangingPunct="0">
              <a:spcBef>
                <a:spcPct val="30000"/>
              </a:spcBef>
              <a:spcAft>
                <a:spcPct val="0"/>
              </a:spcAft>
              <a:defRPr sz="1200">
                <a:solidFill>
                  <a:schemeClr val="tx1"/>
                </a:solidFill>
                <a:latin typeface="Calibri" panose="020F0502020204030204" charset="0"/>
              </a:defRPr>
            </a:lvl6pPr>
            <a:lvl7pPr marL="2971800" indent="-228600" eaLnBrk="0" fontAlgn="base" hangingPunct="0">
              <a:spcBef>
                <a:spcPct val="30000"/>
              </a:spcBef>
              <a:spcAft>
                <a:spcPct val="0"/>
              </a:spcAft>
              <a:defRPr sz="1200">
                <a:solidFill>
                  <a:schemeClr val="tx1"/>
                </a:solidFill>
                <a:latin typeface="Calibri" panose="020F0502020204030204" charset="0"/>
              </a:defRPr>
            </a:lvl7pPr>
            <a:lvl8pPr marL="3429000" indent="-228600" eaLnBrk="0" fontAlgn="base" hangingPunct="0">
              <a:spcBef>
                <a:spcPct val="30000"/>
              </a:spcBef>
              <a:spcAft>
                <a:spcPct val="0"/>
              </a:spcAft>
              <a:defRPr sz="1200">
                <a:solidFill>
                  <a:schemeClr val="tx1"/>
                </a:solidFill>
                <a:latin typeface="Calibri" panose="020F0502020204030204" charset="0"/>
              </a:defRPr>
            </a:lvl8pPr>
            <a:lvl9pPr marL="3886200" indent="-228600" eaLnBrk="0" fontAlgn="base" hangingPunct="0">
              <a:spcBef>
                <a:spcPct val="30000"/>
              </a:spcBef>
              <a:spcAft>
                <a:spcPct val="0"/>
              </a:spcAft>
              <a:defRPr sz="1200">
                <a:solidFill>
                  <a:schemeClr val="tx1"/>
                </a:solidFill>
                <a:latin typeface="Calibri" panose="020F0502020204030204" charset="0"/>
              </a:defRPr>
            </a:lvl9pPr>
          </a:lstStyle>
          <a:p>
            <a:pPr>
              <a:spcBef>
                <a:spcPct val="0"/>
              </a:spcBef>
            </a:pPr>
            <a:fld id="{2C8C5019-3377-4018-A510-87ED47871354}" type="slidenum">
              <a:rPr lang="en-US" smtClean="0">
                <a:latin typeface="Arial" panose="020B0604020202020204" pitchFamily="34" charset="0"/>
              </a:rPr>
            </a:fld>
            <a:endParaRPr 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D6D65-2502-4A15-BD92-C48A15475234}"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latin typeface="Arial" panose="020B0604020202020204" pitchFamily="34" charset="0"/>
              </a:rPr>
            </a:fld>
            <a:endParaRPr lang="en-US" sz="1200" dirty="0">
              <a:latin typeface="Arial" panose="020B0604020202020204" pitchFamily="34" charset="0"/>
            </a:endParaRPr>
          </a:p>
        </p:txBody>
      </p:sp>
      <p:sp>
        <p:nvSpPr>
          <p:cNvPr id="38915" name="Rectangle 2"/>
          <p:cNvSpPr>
            <a:spLocks noRot="1" noTextEdit="1"/>
          </p:cNvSpPr>
          <p:nvPr>
            <p:ph type="sldImg"/>
          </p:nvPr>
        </p:nvSpPr>
        <p:spPr/>
      </p:sp>
      <p:sp>
        <p:nvSpPr>
          <p:cNvPr id="38916" name="Rectangle 3"/>
          <p:cNvSpPr>
            <a:spLocks noGrp="1"/>
          </p:cNvSpPr>
          <p:nvPr>
            <p:ph type="body" idx="1"/>
          </p:nvPr>
        </p:nvSpPr>
        <p:spPr/>
        <p:txBody>
          <a:bodyPr wrap="square" lIns="91440" tIns="45720" rIns="91440" bIns="45720" anchor="t" anchorCtr="0"/>
          <a:p>
            <a:pPr lvl="0" eaLnBrk="1" hangingPunct="1"/>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latin typeface="Arial" panose="020B0604020202020204" pitchFamily="34" charset="0"/>
              </a:rPr>
            </a:fld>
            <a:endParaRPr lang="en-US" sz="1200" dirty="0">
              <a:latin typeface="Arial" panose="020B0604020202020204" pitchFamily="34" charset="0"/>
            </a:endParaRPr>
          </a:p>
        </p:txBody>
      </p:sp>
      <p:sp>
        <p:nvSpPr>
          <p:cNvPr id="38915" name="Rectangle 2"/>
          <p:cNvSpPr>
            <a:spLocks noRot="1" noTextEdit="1"/>
          </p:cNvSpPr>
          <p:nvPr>
            <p:ph type="sldImg"/>
          </p:nvPr>
        </p:nvSpPr>
        <p:spPr/>
      </p:sp>
      <p:sp>
        <p:nvSpPr>
          <p:cNvPr id="38916" name="Rectangle 3"/>
          <p:cNvSpPr>
            <a:spLocks noGrp="1"/>
          </p:cNvSpPr>
          <p:nvPr>
            <p:ph type="body" idx="1"/>
          </p:nvPr>
        </p:nvSpPr>
        <p:spPr/>
        <p:txBody>
          <a:bodyPr wrap="square" lIns="91440" tIns="45720" rIns="91440" bIns="45720" anchor="t" anchorCtr="0"/>
          <a:p>
            <a:pPr lvl="0" eaLnBrk="1" hangingPunct="1"/>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latin typeface="Arial" panose="020B0604020202020204" pitchFamily="34" charset="0"/>
              </a:rPr>
            </a:fld>
            <a:endParaRPr lang="en-US" sz="1200" dirty="0">
              <a:latin typeface="Arial" panose="020B0604020202020204" pitchFamily="34" charset="0"/>
            </a:endParaRPr>
          </a:p>
        </p:txBody>
      </p:sp>
      <p:sp>
        <p:nvSpPr>
          <p:cNvPr id="39939" name="Rectangle 2"/>
          <p:cNvSpPr>
            <a:spLocks noRot="1" noTextEdit="1"/>
          </p:cNvSpPr>
          <p:nvPr>
            <p:ph type="sldImg"/>
          </p:nvPr>
        </p:nvSpPr>
        <p:spPr/>
      </p:sp>
      <p:sp>
        <p:nvSpPr>
          <p:cNvPr id="39940" name="Rectangle 3"/>
          <p:cNvSpPr>
            <a:spLocks noGrp="1"/>
          </p:cNvSpPr>
          <p:nvPr>
            <p:ph type="body" idx="1"/>
          </p:nvPr>
        </p:nvSpPr>
        <p:spPr/>
        <p:txBody>
          <a:bodyPr wrap="square" lIns="91440" tIns="45720" rIns="91440" bIns="45720" anchor="t" anchorCtr="0"/>
          <a:p>
            <a:pPr lvl="0" eaLnBrk="1" hangingPunct="1"/>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latin typeface="Arial" panose="020B0604020202020204" pitchFamily="34" charset="0"/>
              </a:rPr>
            </a:fld>
            <a:endParaRPr lang="en-US" sz="1200" dirty="0">
              <a:latin typeface="Arial" panose="020B0604020202020204" pitchFamily="34" charset="0"/>
            </a:endParaRPr>
          </a:p>
        </p:txBody>
      </p:sp>
      <p:sp>
        <p:nvSpPr>
          <p:cNvPr id="40963" name="Rectangle 2"/>
          <p:cNvSpPr>
            <a:spLocks noRot="1" noTextEdit="1"/>
          </p:cNvSpPr>
          <p:nvPr>
            <p:ph type="sldImg"/>
          </p:nvPr>
        </p:nvSpPr>
        <p:spPr/>
      </p:sp>
      <p:sp>
        <p:nvSpPr>
          <p:cNvPr id="40964" name="Rectangle 3"/>
          <p:cNvSpPr>
            <a:spLocks noGrp="1"/>
          </p:cNvSpPr>
          <p:nvPr>
            <p:ph type="body" idx="1"/>
          </p:nvPr>
        </p:nvSpPr>
        <p:spPr/>
        <p:txBody>
          <a:bodyPr wrap="square" lIns="91440" tIns="45720" rIns="91440" bIns="45720" anchor="t" anchorCtr="0"/>
          <a:p>
            <a:pPr lvl="0" eaLnBrk="1" hangingPunct="1"/>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latin typeface="Arial" panose="020B0604020202020204" pitchFamily="34" charset="0"/>
              </a:rPr>
            </a:fld>
            <a:endParaRPr lang="en-US" sz="1200" dirty="0">
              <a:latin typeface="Arial" panose="020B0604020202020204" pitchFamily="34" charset="0"/>
            </a:endParaRPr>
          </a:p>
        </p:txBody>
      </p:sp>
      <p:sp>
        <p:nvSpPr>
          <p:cNvPr id="41987" name="Rectangle 2"/>
          <p:cNvSpPr>
            <a:spLocks noRot="1" noTextEdit="1"/>
          </p:cNvSpPr>
          <p:nvPr>
            <p:ph type="sldImg"/>
          </p:nvPr>
        </p:nvSpPr>
        <p:spPr/>
      </p:sp>
      <p:sp>
        <p:nvSpPr>
          <p:cNvPr id="41988" name="Rectangle 3"/>
          <p:cNvSpPr>
            <a:spLocks noGrp="1"/>
          </p:cNvSpPr>
          <p:nvPr>
            <p:ph type="body" idx="1"/>
          </p:nvPr>
        </p:nvSpPr>
        <p:spPr/>
        <p:txBody>
          <a:bodyPr wrap="square" lIns="91440" tIns="45720" rIns="91440" bIns="45720" anchor="t" anchorCtr="0"/>
          <a:p>
            <a:pPr lvl="0" eaLnBrk="1" hangingPunct="1"/>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latin typeface="Arial" panose="020B0604020202020204" pitchFamily="34" charset="0"/>
              </a:rPr>
            </a:fld>
            <a:endParaRPr lang="en-US" sz="1200" dirty="0">
              <a:latin typeface="Arial" panose="020B0604020202020204" pitchFamily="34" charset="0"/>
            </a:endParaRPr>
          </a:p>
        </p:txBody>
      </p:sp>
      <p:sp>
        <p:nvSpPr>
          <p:cNvPr id="43011" name="Rectangle 2"/>
          <p:cNvSpPr>
            <a:spLocks noRot="1" noTextEdit="1"/>
          </p:cNvSpPr>
          <p:nvPr>
            <p:ph type="sldImg"/>
          </p:nvPr>
        </p:nvSpPr>
        <p:spPr/>
      </p:sp>
      <p:sp>
        <p:nvSpPr>
          <p:cNvPr id="43012" name="Rectangle 3"/>
          <p:cNvSpPr>
            <a:spLocks noGrp="1"/>
          </p:cNvSpPr>
          <p:nvPr>
            <p:ph type="body" idx="1"/>
          </p:nvPr>
        </p:nvSpPr>
        <p:spPr/>
        <p:txBody>
          <a:bodyPr wrap="square" lIns="91440" tIns="45720" rIns="91440" bIns="45720" anchor="t" anchorCtr="0"/>
          <a:p>
            <a:pPr lvl="0" eaLnBrk="1" hangingPunct="1"/>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dirty="0">
                <a:latin typeface="Arial" panose="020B0604020202020204" pitchFamily="34" charset="0"/>
              </a:rPr>
            </a:fld>
            <a:endParaRPr lang="en-US" sz="1200" dirty="0">
              <a:latin typeface="Arial" panose="020B0604020202020204" pitchFamily="34" charset="0"/>
            </a:endParaRPr>
          </a:p>
        </p:txBody>
      </p:sp>
      <p:sp>
        <p:nvSpPr>
          <p:cNvPr id="44035" name="Rectangle 2"/>
          <p:cNvSpPr>
            <a:spLocks noRot="1" noTextEdit="1"/>
          </p:cNvSpPr>
          <p:nvPr>
            <p:ph type="sldImg"/>
          </p:nvPr>
        </p:nvSpPr>
        <p:spPr/>
      </p:sp>
      <p:sp>
        <p:nvSpPr>
          <p:cNvPr id="44036" name="Rectangle 3"/>
          <p:cNvSpPr>
            <a:spLocks noGrp="1"/>
          </p:cNvSpPr>
          <p:nvPr>
            <p:ph type="body" idx="1"/>
          </p:nvPr>
        </p:nvSpPr>
        <p:spPr/>
        <p:txBody>
          <a:bodyPr wrap="square" lIns="91440" tIns="45720" rIns="91440" bIns="45720" anchor="t" anchorCtr="0"/>
          <a:p>
            <a:pPr lvl="0" eaLnBrk="1" hangingPunct="1"/>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43CAFA5-3F50-4F78-BAB5-2FA1C0150C0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C1A4D-E797-4D3D-B009-37A8186D9FB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43CAFA5-3F50-4F78-BAB5-2FA1C0150C0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C1A4D-E797-4D3D-B009-37A8186D9FB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43CAFA5-3F50-4F78-BAB5-2FA1C0150C0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C1A4D-E797-4D3D-B009-37A8186D9FB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43CAFA5-3F50-4F78-BAB5-2FA1C0150C0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C1A4D-E797-4D3D-B009-37A8186D9FB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443CAFA5-3F50-4F78-BAB5-2FA1C0150C0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C1A4D-E797-4D3D-B009-37A8186D9FB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443CAFA5-3F50-4F78-BAB5-2FA1C0150C0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C1A4D-E797-4D3D-B009-37A8186D9FB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443CAFA5-3F50-4F78-BAB5-2FA1C0150C0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BC1A4D-E797-4D3D-B009-37A8186D9FB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3CAFA5-3F50-4F78-BAB5-2FA1C0150C0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C1A4D-E797-4D3D-B009-37A8186D9FB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3CAFA5-3F50-4F78-BAB5-2FA1C0150C0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BC1A4D-E797-4D3D-B009-37A8186D9FB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43CAFA5-3F50-4F78-BAB5-2FA1C0150C0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C1A4D-E797-4D3D-B009-37A8186D9FB3}" type="slidenum">
              <a:rPr lang="en-US" smtClean="0"/>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Date Placeholder 7"/>
          <p:cNvSpPr>
            <a:spLocks noGrp="1"/>
          </p:cNvSpPr>
          <p:nvPr>
            <p:ph type="dt" sz="half" idx="10"/>
          </p:nvPr>
        </p:nvSpPr>
        <p:spPr/>
        <p:txBody>
          <a:bodyPr/>
          <a:lstStyle/>
          <a:p>
            <a:fld id="{443CAFA5-3F50-4F78-BAB5-2FA1C0150C0A}" type="datetimeFigureOut">
              <a:rPr lang="en-US" smtClean="0"/>
            </a:fld>
            <a:endParaRPr lang="en-US"/>
          </a:p>
        </p:txBody>
      </p:sp>
      <p:sp>
        <p:nvSpPr>
          <p:cNvPr id="9" name="Slide Number Placeholder 8"/>
          <p:cNvSpPr>
            <a:spLocks noGrp="1"/>
          </p:cNvSpPr>
          <p:nvPr>
            <p:ph type="sldNum" sz="quarter" idx="11"/>
          </p:nvPr>
        </p:nvSpPr>
        <p:spPr/>
        <p:txBody>
          <a:bodyPr/>
          <a:lstStyle/>
          <a:p>
            <a:fld id="{9CBC1A4D-E797-4D3D-B009-37A8186D9FB3}" type="slidenum">
              <a:rPr lang="en-US" smtClean="0"/>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9CBC1A4D-E797-4D3D-B009-37A8186D9FB3}" type="slidenum">
              <a:rPr lang="en-US" smtClean="0"/>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443CAFA5-3F50-4F78-BAB5-2FA1C0150C0A}" type="datetimeFigureOut">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jpeg"/><Relationship Id="rId3" Type="http://schemas.openxmlformats.org/officeDocument/2006/relationships/image" Target="../media/image22.png"/><Relationship Id="rId2" Type="http://schemas.microsoft.com/office/2007/relationships/media" Target="file:///G:\BINH\thao%20giangtinh%20Hoai%20+Hoa\HoaLk%20Bao%20cao%20so%20moi\Lap%20luan%20binh%20luan\GAtrinh%20chieu%20cua%20Hoa%20moi\N%20.%20Thay.MP3" TargetMode="External"/><Relationship Id="rId1" Type="http://schemas.openxmlformats.org/officeDocument/2006/relationships/audio" Target="file:///G:\BINH\thao%20giangtinh%20Hoai%20+Hoa\HoaLk%20Bao%20cao%20so%20moi\Lap%20luan%20binh%20luan\GAtrinh%20chieu%20cua%20Hoa%20moi\N%20.%20Thay.MP3" TargetMode="Externa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1.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jpeg"/><Relationship Id="rId1" Type="http://schemas.openxmlformats.org/officeDocument/2006/relationships/image" Target="../media/image26.jpe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28.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29.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5" name="Picture 2"/>
          <p:cNvPicPr>
            <a:picLocks noChangeAspect="1"/>
          </p:cNvPicPr>
          <p:nvPr/>
        </p:nvPicPr>
        <p:blipFill>
          <a:blip r:embed="rId1"/>
          <a:stretch>
            <a:fillRect/>
          </a:stretch>
        </p:blipFill>
        <p:spPr>
          <a:xfrm>
            <a:off x="3600450" y="3429000"/>
            <a:ext cx="1582341" cy="1440656"/>
          </a:xfrm>
          <a:prstGeom prst="rect">
            <a:avLst/>
          </a:prstGeom>
          <a:noFill/>
          <a:ln w="9525">
            <a:noFill/>
          </a:ln>
        </p:spPr>
      </p:pic>
      <p:pic>
        <p:nvPicPr>
          <p:cNvPr id="6146" name="Picture 2" descr="D:\ANH CUA TRUONG\DSC00020.JPG"/>
          <p:cNvPicPr>
            <a:picLocks noChangeAspect="1"/>
          </p:cNvPicPr>
          <p:nvPr/>
        </p:nvPicPr>
        <p:blipFill>
          <a:blip r:embed="rId2"/>
          <a:stretch>
            <a:fillRect/>
          </a:stretch>
        </p:blipFill>
        <p:spPr>
          <a:xfrm>
            <a:off x="359569" y="998935"/>
            <a:ext cx="8674894" cy="5619750"/>
          </a:xfrm>
          <a:prstGeom prst="rect">
            <a:avLst/>
          </a:prstGeom>
          <a:noFill/>
          <a:ln w="9525">
            <a:noFill/>
          </a:ln>
        </p:spPr>
      </p:pic>
      <p:sp>
        <p:nvSpPr>
          <p:cNvPr id="6147" name="Hộp_Văn_Bản 3"/>
          <p:cNvSpPr txBox="1"/>
          <p:nvPr/>
        </p:nvSpPr>
        <p:spPr>
          <a:xfrm>
            <a:off x="1176338" y="2838450"/>
            <a:ext cx="6834188" cy="3692525"/>
          </a:xfrm>
          <a:prstGeom prst="rect">
            <a:avLst/>
          </a:prstGeom>
          <a:noFill/>
          <a:ln w="9525">
            <a:noFill/>
          </a:ln>
        </p:spPr>
        <p:txBody>
          <a:bodyPr anchor="t" anchorCtr="0">
            <a:spAutoFit/>
          </a:bodyPr>
          <a:p>
            <a:pPr algn="ctr">
              <a:buFontTx/>
            </a:pPr>
            <a:endParaRPr lang="en-US" altLang="en-US" sz="3300" dirty="0">
              <a:solidFill>
                <a:srgbClr val="FFFF00"/>
              </a:solidFill>
              <a:latin typeface="Times New Roman" panose="02020603050405020304" charset="0"/>
            </a:endParaRPr>
          </a:p>
          <a:p>
            <a:pPr algn="ctr">
              <a:buFontTx/>
            </a:pPr>
            <a:r>
              <a:rPr lang="en-US" altLang="en-US" sz="3300" dirty="0">
                <a:solidFill>
                  <a:srgbClr val="FFFF00"/>
                </a:solidFill>
                <a:latin typeface="Times New Roman" panose="02020603050405020304" charset="0"/>
              </a:rPr>
              <a:t>CHÀO MỪNG CÁC EM ĐẾN VỚI TIẾT HỌC  HÔM NÀY</a:t>
            </a:r>
            <a:endParaRPr lang="en-US" altLang="en-US" sz="2700" dirty="0">
              <a:solidFill>
                <a:srgbClr val="C00000"/>
              </a:solidFill>
              <a:latin typeface="Times New Roman" panose="02020603050405020304" charset="0"/>
            </a:endParaRPr>
          </a:p>
          <a:p>
            <a:pPr algn="ctr">
              <a:buFontTx/>
            </a:pPr>
            <a:endParaRPr lang="en-US" altLang="en-US" sz="2700" dirty="0">
              <a:solidFill>
                <a:srgbClr val="C00000"/>
              </a:solidFill>
              <a:latin typeface="Times New Roman" panose="02020603050405020304" charset="0"/>
            </a:endParaRPr>
          </a:p>
          <a:p>
            <a:pPr algn="ctr">
              <a:buFontTx/>
            </a:pPr>
            <a:endParaRPr lang="en-US" altLang="en-US" sz="2700" dirty="0">
              <a:solidFill>
                <a:srgbClr val="C00000"/>
              </a:solidFill>
              <a:latin typeface="Times New Roman" panose="02020603050405020304" charset="0"/>
            </a:endParaRPr>
          </a:p>
          <a:p>
            <a:pPr algn="ctr">
              <a:buFontTx/>
            </a:pPr>
            <a:endParaRPr lang="en-US" altLang="en-US" sz="2700" dirty="0">
              <a:solidFill>
                <a:srgbClr val="C00000"/>
              </a:solidFill>
              <a:latin typeface="Times New Roman" panose="02020603050405020304" charset="0"/>
            </a:endParaRPr>
          </a:p>
          <a:p>
            <a:pPr algn="ctr">
              <a:buFontTx/>
            </a:pPr>
            <a:r>
              <a:rPr lang="en-US" altLang="en-US" sz="2700" dirty="0">
                <a:solidFill>
                  <a:srgbClr val="C00000"/>
                </a:solidFill>
                <a:latin typeface="Times New Roman" panose="02020603050405020304" charset="0"/>
              </a:rPr>
              <a:t>Thực hiện : Nhóm GV Lịch Sử Khối 8 </a:t>
            </a:r>
            <a:endParaRPr lang="en-US" altLang="en-US" sz="2700" dirty="0">
              <a:solidFill>
                <a:srgbClr val="C00000"/>
              </a:solidFill>
              <a:latin typeface="Times New Roman" panose="02020603050405020304" charset="0"/>
            </a:endParaRPr>
          </a:p>
          <a:p>
            <a:pPr algn="ctr">
              <a:buFontTx/>
            </a:pPr>
            <a:r>
              <a:rPr lang="en-US" altLang="en-US" sz="2700" dirty="0">
                <a:solidFill>
                  <a:srgbClr val="C00000"/>
                </a:solidFill>
                <a:latin typeface="Times New Roman" panose="02020603050405020304" charset="0"/>
              </a:rPr>
              <a:t>Trường THCS Bình Khánh</a:t>
            </a:r>
            <a:endParaRPr lang="en-US" altLang="en-US" sz="2700" dirty="0">
              <a:solidFill>
                <a:srgbClr val="C00000"/>
              </a:solidFill>
              <a:latin typeface="Times New Roman" panose="02020603050405020304" charset="0"/>
              <a:ea typeface="Times New Roman" panose="0202060305040502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9753600" y="274638"/>
            <a:ext cx="1752600" cy="1143000"/>
          </a:xfrm>
        </p:spPr>
        <p:txBody>
          <a:bodyPr/>
          <a:lstStyle/>
          <a:p>
            <a:endParaRPr lang="en-US" dirty="0"/>
          </a:p>
        </p:txBody>
      </p:sp>
      <p:sp>
        <p:nvSpPr>
          <p:cNvPr id="3" name="Content Placeholder 2"/>
          <p:cNvSpPr>
            <a:spLocks noGrp="1"/>
          </p:cNvSpPr>
          <p:nvPr>
            <p:ph idx="1"/>
          </p:nvPr>
        </p:nvSpPr>
        <p:spPr>
          <a:xfrm>
            <a:off x="0" y="0"/>
            <a:ext cx="8458200" cy="6858000"/>
          </a:xfrm>
        </p:spPr>
        <p:txBody>
          <a:bodyPr>
            <a:normAutofit/>
          </a:bodyPr>
          <a:lstStyle/>
          <a:p>
            <a:r>
              <a:rPr lang="vi-VN" sz="2400" dirty="0"/>
              <a:t>Nêu chính sách của thực dân Pháp trong các ngành </a:t>
            </a:r>
            <a:r>
              <a:rPr lang="en-US" sz="2400" dirty="0" smtClean="0"/>
              <a:t>NN</a:t>
            </a:r>
            <a:r>
              <a:rPr lang="vi-VN" sz="2400" dirty="0" smtClean="0"/>
              <a:t>,</a:t>
            </a:r>
            <a:r>
              <a:rPr lang="en-US" sz="2400" dirty="0" smtClean="0"/>
              <a:t>CN,TN,GTVT</a:t>
            </a:r>
            <a:r>
              <a:rPr lang="vi-VN" sz="2400" dirty="0" smtClean="0"/>
              <a:t>tài </a:t>
            </a:r>
            <a:r>
              <a:rPr lang="vi-VN" sz="2400" dirty="0"/>
              <a:t>chính.</a:t>
            </a:r>
            <a:br>
              <a:rPr lang="vi-VN" sz="2400" dirty="0"/>
            </a:br>
            <a:r>
              <a:rPr lang="vi-VN" sz="2400" b="1" i="1" dirty="0" smtClean="0"/>
              <a:t>- N</a:t>
            </a:r>
            <a:r>
              <a:rPr lang="en-US" sz="2400" b="1" i="1" dirty="0" smtClean="0"/>
              <a:t>N</a:t>
            </a:r>
            <a:r>
              <a:rPr lang="vi-VN" sz="2400" b="1" i="1" dirty="0" smtClean="0"/>
              <a:t>:</a:t>
            </a:r>
            <a:r>
              <a:rPr lang="vi-VN" sz="2400" dirty="0"/>
              <a:t>+ Pháp đẩy mạnh việc cướp đoạt ruộng đất, lập </a:t>
            </a:r>
            <a:r>
              <a:rPr lang="vi-VN" sz="2400" dirty="0" smtClean="0"/>
              <a:t>đồn </a:t>
            </a:r>
            <a:r>
              <a:rPr lang="vi-VN" sz="2400" dirty="0"/>
              <a:t>điền.</a:t>
            </a:r>
            <a:endParaRPr lang="vi-VN" sz="2400" dirty="0"/>
          </a:p>
          <a:p>
            <a:r>
              <a:rPr lang="vi-VN" sz="2400" dirty="0"/>
              <a:t>+ Bóc lột theo kiểu phát canh thu tô</a:t>
            </a:r>
            <a:r>
              <a:rPr lang="vi-VN" sz="2400" dirty="0" smtClean="0"/>
              <a:t>.</a:t>
            </a:r>
            <a:endParaRPr lang="vi-VN" sz="2400" dirty="0"/>
          </a:p>
          <a:p>
            <a:r>
              <a:rPr lang="vi-VN" sz="2400" b="1" i="1" dirty="0" smtClean="0"/>
              <a:t>- </a:t>
            </a:r>
            <a:r>
              <a:rPr lang="en-US" sz="2400" b="1" i="1" dirty="0" smtClean="0"/>
              <a:t>CN</a:t>
            </a:r>
            <a:r>
              <a:rPr lang="vi-VN" sz="2400" b="1" i="1" dirty="0" smtClean="0"/>
              <a:t>:</a:t>
            </a:r>
            <a:r>
              <a:rPr lang="vi-VN" sz="2400" dirty="0"/>
              <a:t>+ Pháp tập trung khai thác </a:t>
            </a:r>
            <a:r>
              <a:rPr lang="vi-VN" sz="2400" dirty="0" smtClean="0"/>
              <a:t>than</a:t>
            </a:r>
            <a:r>
              <a:rPr lang="en-US" sz="2400" dirty="0" smtClean="0"/>
              <a:t>,KL</a:t>
            </a:r>
            <a:endParaRPr lang="vi-VN" sz="2400" dirty="0"/>
          </a:p>
          <a:p>
            <a:r>
              <a:rPr lang="vi-VN" sz="2400" dirty="0"/>
              <a:t>+ Pháp đầu tư vào ngành khác như xi măng, điện, chế biến gỗ, xay xát gạo, giấy, diêm</a:t>
            </a:r>
            <a:r>
              <a:rPr lang="vi-VN" sz="2400" dirty="0" smtClean="0"/>
              <a:t>,...</a:t>
            </a:r>
            <a:endParaRPr lang="vi-VN" sz="2400" dirty="0"/>
          </a:p>
          <a:p>
            <a:r>
              <a:rPr lang="vi-VN" sz="2400" b="1" i="1" dirty="0" smtClean="0"/>
              <a:t>- G</a:t>
            </a:r>
            <a:r>
              <a:rPr lang="en-US" sz="2400" b="1" i="1" dirty="0" smtClean="0"/>
              <a:t>TVT</a:t>
            </a:r>
            <a:r>
              <a:rPr lang="vi-VN" sz="2400" b="1" i="1" dirty="0" smtClean="0"/>
              <a:t>:</a:t>
            </a:r>
            <a:r>
              <a:rPr lang="vi-VN" sz="2400" dirty="0"/>
              <a:t> Pháp </a:t>
            </a:r>
            <a:r>
              <a:rPr lang="en-US" sz="2400" dirty="0" smtClean="0"/>
              <a:t>XD </a:t>
            </a:r>
            <a:r>
              <a:rPr lang="vi-VN" sz="2400" dirty="0" smtClean="0"/>
              <a:t>hệ </a:t>
            </a:r>
            <a:r>
              <a:rPr lang="vi-VN" sz="2400" dirty="0"/>
              <a:t>thống </a:t>
            </a:r>
            <a:r>
              <a:rPr lang="en-US" sz="2400" dirty="0" smtClean="0"/>
              <a:t>GTVT </a:t>
            </a:r>
            <a:r>
              <a:rPr lang="vi-VN" sz="2400" dirty="0" smtClean="0"/>
              <a:t>đường </a:t>
            </a:r>
            <a:r>
              <a:rPr lang="vi-VN" sz="2400" dirty="0"/>
              <a:t>bộ, đường sắt để tăng cường bóc lột </a:t>
            </a:r>
            <a:r>
              <a:rPr lang="en-US" sz="2400" dirty="0" smtClean="0"/>
              <a:t>KT,</a:t>
            </a:r>
            <a:r>
              <a:rPr lang="vi-VN" sz="2400" dirty="0" smtClean="0"/>
              <a:t>phục </a:t>
            </a:r>
            <a:r>
              <a:rPr lang="vi-VN" sz="2400" dirty="0"/>
              <a:t>vụ mục đích quân sự.</a:t>
            </a:r>
            <a:endParaRPr lang="vi-VN" sz="2400" dirty="0"/>
          </a:p>
          <a:p>
            <a:r>
              <a:rPr lang="vi-VN" sz="2400" b="1" i="1" dirty="0"/>
              <a:t>- </a:t>
            </a:r>
            <a:r>
              <a:rPr lang="en-US" sz="2400" b="1" i="1" dirty="0" smtClean="0"/>
              <a:t>TN</a:t>
            </a:r>
            <a:r>
              <a:rPr lang="vi-VN" sz="2400" b="1" i="1" dirty="0" smtClean="0"/>
              <a:t>:</a:t>
            </a:r>
            <a:r>
              <a:rPr lang="vi-VN" sz="2400" dirty="0"/>
              <a:t>+ Pháp độc chiếm thị trường </a:t>
            </a:r>
            <a:r>
              <a:rPr lang="vi-VN" sz="2400" dirty="0" smtClean="0"/>
              <a:t>V</a:t>
            </a:r>
            <a:r>
              <a:rPr lang="en-US" sz="2400" dirty="0" smtClean="0"/>
              <a:t>N</a:t>
            </a:r>
            <a:r>
              <a:rPr lang="vi-VN" sz="2400" dirty="0" smtClean="0"/>
              <a:t>, </a:t>
            </a:r>
            <a:r>
              <a:rPr lang="vi-VN" sz="2400" dirty="0"/>
              <a:t>hàng hoá của Pháp nhập vào </a:t>
            </a:r>
            <a:r>
              <a:rPr lang="vi-VN" sz="2400" dirty="0" smtClean="0"/>
              <a:t>V</a:t>
            </a:r>
            <a:r>
              <a:rPr lang="en-US" sz="2400" dirty="0" smtClean="0"/>
              <a:t>N </a:t>
            </a:r>
            <a:r>
              <a:rPr lang="vi-VN" sz="2400" dirty="0" smtClean="0"/>
              <a:t>chỉ </a:t>
            </a:r>
            <a:r>
              <a:rPr lang="vi-VN" sz="2400" dirty="0"/>
              <a:t>bị đánh thuế rất nhẹ hoặc được miễn thuế, nhưng đánh thuế cao hàng hoá các nước khác.</a:t>
            </a:r>
            <a:endParaRPr lang="vi-VN" sz="2400" dirty="0"/>
          </a:p>
          <a:p>
            <a:r>
              <a:rPr lang="vi-VN" sz="2400" dirty="0"/>
              <a:t>+ Hàng hóa của </a:t>
            </a:r>
            <a:r>
              <a:rPr lang="en-US" sz="2400" dirty="0" smtClean="0"/>
              <a:t>VN </a:t>
            </a:r>
            <a:r>
              <a:rPr lang="vi-VN" sz="2400" dirty="0" smtClean="0"/>
              <a:t>chủ </a:t>
            </a:r>
            <a:r>
              <a:rPr lang="vi-VN" sz="2400" dirty="0"/>
              <a:t>yếu là xuất sang Pháp</a:t>
            </a:r>
            <a:r>
              <a:rPr lang="vi-VN" sz="2400" dirty="0" smtClean="0"/>
              <a:t>.</a:t>
            </a:r>
            <a:endParaRPr lang="vi-VN" sz="2400" dirty="0"/>
          </a:p>
          <a:p>
            <a:r>
              <a:rPr lang="vi-VN" sz="2400" b="1" i="1" dirty="0" smtClean="0"/>
              <a:t>- </a:t>
            </a:r>
            <a:r>
              <a:rPr lang="vi-VN" sz="2400" b="1" i="1" dirty="0"/>
              <a:t>Tài chính:</a:t>
            </a:r>
            <a:r>
              <a:rPr lang="vi-VN" sz="2400" dirty="0"/>
              <a:t> đề ra các thứ thuế mới bên cạnh các loại thuế cũ, nặng nhất là thuế muối, thuế rượu, thuế thuốc phiện</a:t>
            </a:r>
            <a:r>
              <a:rPr lang="vi-VN" sz="2400" dirty="0" smtClean="0"/>
              <a:t>,...</a:t>
            </a:r>
            <a:endParaRPr lang="vi-VN"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0400" y="2362200"/>
            <a:ext cx="533400" cy="1143000"/>
          </a:xfrm>
        </p:spPr>
        <p:txBody>
          <a:bodyPr/>
          <a:lstStyle/>
          <a:p>
            <a:endParaRPr lang="en-US" dirty="0"/>
          </a:p>
        </p:txBody>
      </p:sp>
      <p:sp>
        <p:nvSpPr>
          <p:cNvPr id="3" name="Content Placeholder 2"/>
          <p:cNvSpPr>
            <a:spLocks noGrp="1"/>
          </p:cNvSpPr>
          <p:nvPr>
            <p:ph idx="1"/>
          </p:nvPr>
        </p:nvSpPr>
        <p:spPr>
          <a:xfrm>
            <a:off x="609600" y="420914"/>
            <a:ext cx="7620000" cy="6400800"/>
          </a:xfrm>
        </p:spPr>
        <p:txBody>
          <a:bodyPr>
            <a:noAutofit/>
          </a:bodyPr>
          <a:lstStyle/>
          <a:p>
            <a:r>
              <a:rPr lang="vi-VN" sz="2800" dirty="0"/>
              <a:t>Các chính sách trên của Pháp nhằm mục đích gì?</a:t>
            </a:r>
            <a:br>
              <a:rPr lang="vi-VN" sz="2800" dirty="0"/>
            </a:br>
            <a:br>
              <a:rPr lang="vi-VN" sz="2800" dirty="0"/>
            </a:br>
            <a:r>
              <a:rPr lang="vi-VN" sz="2800" dirty="0"/>
              <a:t>Các chính sách trên bao gồm:</a:t>
            </a:r>
            <a:endParaRPr lang="vi-VN" sz="2800" dirty="0"/>
          </a:p>
          <a:p>
            <a:r>
              <a:rPr lang="vi-VN" sz="2800" dirty="0"/>
              <a:t>- Về nông nghiệp (đẩy mạnh cướp đoạt ruộng đất).</a:t>
            </a:r>
            <a:endParaRPr lang="vi-VN" sz="2800" dirty="0"/>
          </a:p>
          <a:p>
            <a:r>
              <a:rPr lang="vi-VN" sz="2800" dirty="0"/>
              <a:t>- Về công nghiệp (tập trung vào khai mỏ và một số ngành công nghiệp nhẹ như rượu, diêm,...)</a:t>
            </a:r>
            <a:endParaRPr lang="vi-VN" sz="2800" dirty="0"/>
          </a:p>
          <a:p>
            <a:r>
              <a:rPr lang="vi-VN" sz="2800" dirty="0"/>
              <a:t>- Đầu tư xây dựng hệ thống giao thông vận tải ở một số nơi của thực dân Pháp</a:t>
            </a:r>
            <a:endParaRPr lang="vi-VN" sz="2800" dirty="0"/>
          </a:p>
          <a:p>
            <a:r>
              <a:rPr lang="vi-VN" sz="2800" dirty="0"/>
              <a:t>=&gt; Nhằm vơ vét sức người, sức của của nhân dân Đông Dương, làm giàu cho chính quốc.</a:t>
            </a:r>
            <a:endParaRPr lang="vi-VN" sz="2800" dirty="0"/>
          </a:p>
          <a:p>
            <a:endParaRPr 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a:t>3. Chính sách văn hoá, giáo dục.</a:t>
            </a:r>
            <a:endParaRPr lang="en-US" dirty="0"/>
          </a:p>
        </p:txBody>
      </p:sp>
      <p:sp>
        <p:nvSpPr>
          <p:cNvPr id="3" name="Content Placeholder 2"/>
          <p:cNvSpPr>
            <a:spLocks noGrp="1"/>
          </p:cNvSpPr>
          <p:nvPr>
            <p:ph idx="1"/>
          </p:nvPr>
        </p:nvSpPr>
        <p:spPr/>
        <p:txBody>
          <a:bodyPr>
            <a:normAutofit/>
          </a:bodyPr>
          <a:lstStyle/>
          <a:p>
            <a:r>
              <a:rPr lang="vi-VN" sz="3200" dirty="0"/>
              <a:t>-  Đến năm 1919, Pháp vẫn duy trì nền giáo dục Hán học, lợi dụng hệ tư tưởng phong kiến và trí thức cựu học để phục vụ cho chính sách cai trị nô dịch.</a:t>
            </a:r>
            <a:endParaRPr lang="vi-VN" sz="3200" dirty="0"/>
          </a:p>
          <a:p>
            <a:r>
              <a:rPr lang="vi-VN" sz="3200" dirty="0"/>
              <a:t>- Về sau, Pháp bắt đầu mở trường học mới nhằm đào tạo lớp người bản xứ phục vụ cho việc cai trị. Cùng với đó, Pháp mở một số cơ sở văn hóa, y tế.</a:t>
            </a:r>
            <a:endParaRPr lang="vi-VN" sz="3200" dirty="0"/>
          </a:p>
          <a:p>
            <a:pPr marL="114300" indent="0">
              <a:buNone/>
            </a:pP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9144000" y="274638"/>
            <a:ext cx="1447800" cy="1143000"/>
          </a:xfrm>
        </p:spPr>
        <p:txBody>
          <a:bodyPr/>
          <a:lstStyle/>
          <a:p>
            <a:endParaRPr lang="en-US" dirty="0"/>
          </a:p>
        </p:txBody>
      </p:sp>
      <p:sp>
        <p:nvSpPr>
          <p:cNvPr id="3" name="Content Placeholder 2"/>
          <p:cNvSpPr>
            <a:spLocks noGrp="1"/>
          </p:cNvSpPr>
          <p:nvPr>
            <p:ph idx="1"/>
          </p:nvPr>
        </p:nvSpPr>
        <p:spPr>
          <a:xfrm>
            <a:off x="0" y="0"/>
            <a:ext cx="8382000" cy="6858000"/>
          </a:xfrm>
        </p:spPr>
        <p:txBody>
          <a:bodyPr>
            <a:normAutofit/>
          </a:bodyPr>
          <a:lstStyle/>
          <a:p>
            <a:r>
              <a:rPr lang="vi-VN" sz="2800" b="1" i="1" dirty="0"/>
              <a:t>* Nhận xét: </a:t>
            </a:r>
            <a:endParaRPr lang="vi-VN" sz="2800" dirty="0"/>
          </a:p>
          <a:p>
            <a:r>
              <a:rPr lang="vi-VN" sz="2800" dirty="0"/>
              <a:t>Thông qua lợi dụng giáo dục phong kiến, Pháp muốn tạo ra một lớp người chỉ biết phục tùng. Triệt để sử dụng phong kiến Nam triều, dùng người Việt trị người Việt. Kìm hãm nhân dân ta trong vòng ngu dốt để dễ bề cai trị...</a:t>
            </a:r>
            <a:endParaRPr lang="vi-VN" sz="2800" dirty="0"/>
          </a:p>
          <a:p>
            <a:r>
              <a:rPr lang="vi-VN" sz="2800" dirty="0"/>
              <a:t>- Tuyên truyền văn hóa, lối sống phương Tây thông qua sách báo có nội dung độc hại.</a:t>
            </a:r>
            <a:endParaRPr lang="vi-VN" sz="2800" dirty="0"/>
          </a:p>
          <a:p>
            <a:r>
              <a:rPr lang="vi-VN" sz="2800" dirty="0"/>
              <a:t>- Duy trì “</a:t>
            </a:r>
            <a:r>
              <a:rPr lang="vi-VN" sz="2800" i="1" dirty="0"/>
              <a:t>văn hóa làng</a:t>
            </a:r>
            <a:r>
              <a:rPr lang="vi-VN" sz="2800" dirty="0"/>
              <a:t>” theo hướng bần cùng hóa và ngu dân hóa.</a:t>
            </a:r>
            <a:endParaRPr lang="vi-VN" sz="2800" dirty="0"/>
          </a:p>
          <a:p>
            <a:r>
              <a:rPr lang="vi-VN" sz="2800" dirty="0"/>
              <a:t>- Duy trì các thói hư tật xấu như uống rượu, nghiện hút, hủ tục ma chay, cưới xin, đồng bóng, mê tín dị đoan</a:t>
            </a:r>
            <a:r>
              <a:rPr lang="vi-VN" sz="2800" dirty="0" smtClean="0"/>
              <a:t>...</a:t>
            </a:r>
            <a:br>
              <a:rPr lang="vi-VN" sz="2800" dirty="0"/>
            </a:br>
            <a:endParaRPr lang="en-US"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2202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9829800" y="274638"/>
            <a:ext cx="609600" cy="1143000"/>
          </a:xfrm>
        </p:spPr>
        <p:txBody>
          <a:bodyPr/>
          <a:lstStyle/>
          <a:p>
            <a:endParaRPr lang="en-US" dirty="0"/>
          </a:p>
        </p:txBody>
      </p:sp>
      <p:sp>
        <p:nvSpPr>
          <p:cNvPr id="3" name="Content Placeholder 2"/>
          <p:cNvSpPr>
            <a:spLocks noGrp="1"/>
          </p:cNvSpPr>
          <p:nvPr>
            <p:ph idx="1"/>
          </p:nvPr>
        </p:nvSpPr>
        <p:spPr>
          <a:xfrm>
            <a:off x="0" y="0"/>
            <a:ext cx="8458200" cy="6858000"/>
          </a:xfrm>
        </p:spPr>
        <p:txBody>
          <a:bodyPr>
            <a:noAutofit/>
          </a:bodyPr>
          <a:lstStyle/>
          <a:p>
            <a:r>
              <a:rPr lang="vi-VN" sz="2800" dirty="0" smtClean="0"/>
              <a:t>chính </a:t>
            </a:r>
            <a:r>
              <a:rPr lang="vi-VN" sz="2800" dirty="0"/>
              <a:t>sách </a:t>
            </a:r>
            <a:r>
              <a:rPr lang="en-US" sz="2800" dirty="0" smtClean="0"/>
              <a:t>VH,GD </a:t>
            </a:r>
            <a:r>
              <a:rPr lang="vi-VN" sz="2800" dirty="0" smtClean="0"/>
              <a:t>của </a:t>
            </a:r>
            <a:r>
              <a:rPr lang="vi-VN" sz="2800" dirty="0"/>
              <a:t>Pháp có phải để “khai hoá văn minh” cho người </a:t>
            </a:r>
            <a:r>
              <a:rPr lang="vi-VN" sz="2800" dirty="0" smtClean="0"/>
              <a:t>V</a:t>
            </a:r>
            <a:r>
              <a:rPr lang="en-US" sz="2800" dirty="0" smtClean="0"/>
              <a:t>N </a:t>
            </a:r>
            <a:r>
              <a:rPr lang="vi-VN" sz="2800" dirty="0" smtClean="0"/>
              <a:t>hay </a:t>
            </a:r>
            <a:r>
              <a:rPr lang="vi-VN" sz="2800" dirty="0"/>
              <a:t>không? Vì sao</a:t>
            </a:r>
            <a:r>
              <a:rPr lang="vi-VN" sz="2800" dirty="0" smtClean="0"/>
              <a:t>?</a:t>
            </a:r>
            <a:br>
              <a:rPr lang="vi-VN" sz="2800" dirty="0"/>
            </a:br>
            <a:r>
              <a:rPr lang="vi-VN" sz="2800" dirty="0" smtClean="0"/>
              <a:t>-Chính </a:t>
            </a:r>
            <a:r>
              <a:rPr lang="vi-VN" sz="2800" dirty="0"/>
              <a:t>sách của Pháp hạn chế </a:t>
            </a:r>
            <a:r>
              <a:rPr lang="vi-VN" sz="2800" dirty="0" smtClean="0"/>
              <a:t>p</a:t>
            </a:r>
            <a:r>
              <a:rPr lang="en-US" sz="2800" dirty="0" smtClean="0"/>
              <a:t>t GD </a:t>
            </a:r>
            <a:r>
              <a:rPr lang="vi-VN" sz="2800" dirty="0" smtClean="0"/>
              <a:t>ở </a:t>
            </a:r>
            <a:r>
              <a:rPr lang="vi-VN" sz="2800" dirty="0"/>
              <a:t>thuộc địa, duy trì chế độ </a:t>
            </a:r>
            <a:r>
              <a:rPr lang="en-US" sz="2800" dirty="0" smtClean="0"/>
              <a:t>GD </a:t>
            </a:r>
            <a:r>
              <a:rPr lang="vi-VN" sz="2800" dirty="0" smtClean="0"/>
              <a:t>thời p</a:t>
            </a:r>
            <a:r>
              <a:rPr lang="en-US" sz="2800" dirty="0" smtClean="0"/>
              <a:t>k,</a:t>
            </a:r>
            <a:r>
              <a:rPr lang="vi-VN" sz="2800" dirty="0" smtClean="0"/>
              <a:t>lợi </a:t>
            </a:r>
            <a:r>
              <a:rPr lang="vi-VN" sz="2800" dirty="0"/>
              <a:t>dụng hệ tư tưởng </a:t>
            </a:r>
            <a:r>
              <a:rPr lang="vi-VN" sz="2800" dirty="0" smtClean="0"/>
              <a:t>p</a:t>
            </a:r>
            <a:r>
              <a:rPr lang="en-US" sz="2800" dirty="0" smtClean="0"/>
              <a:t>k,</a:t>
            </a:r>
            <a:r>
              <a:rPr lang="vi-VN" sz="2800" dirty="0" smtClean="0"/>
              <a:t>tri </a:t>
            </a:r>
            <a:r>
              <a:rPr lang="vi-VN" sz="2800" dirty="0"/>
              <a:t>thức cựu học để phục vụ chế độ mới.</a:t>
            </a:r>
            <a:endParaRPr lang="vi-VN" sz="2800" dirty="0"/>
          </a:p>
          <a:p>
            <a:r>
              <a:rPr lang="vi-VN" sz="2800" dirty="0" smtClean="0"/>
              <a:t>-trường </a:t>
            </a:r>
            <a:r>
              <a:rPr lang="vi-VN" sz="2800" dirty="0"/>
              <a:t>học </a:t>
            </a:r>
            <a:r>
              <a:rPr lang="vi-VN" sz="2800" dirty="0" smtClean="0"/>
              <a:t>mở dè </a:t>
            </a:r>
            <a:r>
              <a:rPr lang="vi-VN" sz="2800" dirty="0"/>
              <a:t>dặt, </a:t>
            </a:r>
            <a:r>
              <a:rPr lang="vi-VN" sz="2800" dirty="0" smtClean="0"/>
              <a:t>trẻ đến </a:t>
            </a:r>
            <a:r>
              <a:rPr lang="vi-VN" sz="2800" dirty="0"/>
              <a:t>trường </a:t>
            </a:r>
            <a:r>
              <a:rPr lang="vi-VN" sz="2800" dirty="0" smtClean="0"/>
              <a:t>ít</a:t>
            </a:r>
            <a:r>
              <a:rPr lang="vi-VN" sz="2800" dirty="0"/>
              <a:t>, càng ở các lớp cao, số </a:t>
            </a:r>
            <a:r>
              <a:rPr lang="en-US" sz="2800" dirty="0" smtClean="0"/>
              <a:t>HS </a:t>
            </a:r>
            <a:r>
              <a:rPr lang="vi-VN" sz="2800" dirty="0" smtClean="0"/>
              <a:t>càng </a:t>
            </a:r>
            <a:r>
              <a:rPr lang="vi-VN" sz="2800" dirty="0"/>
              <a:t>giảm dần.</a:t>
            </a:r>
            <a:endParaRPr lang="vi-VN" sz="2800" dirty="0"/>
          </a:p>
          <a:p>
            <a:r>
              <a:rPr lang="vi-VN" sz="2800" dirty="0" smtClean="0"/>
              <a:t>-Chính </a:t>
            </a:r>
            <a:r>
              <a:rPr lang="vi-VN" sz="2800" dirty="0"/>
              <a:t>sách </a:t>
            </a:r>
            <a:r>
              <a:rPr lang="en-US" sz="2800" dirty="0" smtClean="0"/>
              <a:t>VH</a:t>
            </a:r>
            <a:r>
              <a:rPr lang="vi-VN" sz="2800" dirty="0" smtClean="0"/>
              <a:t>,</a:t>
            </a:r>
            <a:r>
              <a:rPr lang="en-US" sz="2800" dirty="0" smtClean="0"/>
              <a:t>GD </a:t>
            </a:r>
            <a:r>
              <a:rPr lang="vi-VN" sz="2800" dirty="0" smtClean="0"/>
              <a:t>của </a:t>
            </a:r>
            <a:r>
              <a:rPr lang="vi-VN" sz="2800" dirty="0"/>
              <a:t>Pháp nhằm mục đích:</a:t>
            </a:r>
            <a:endParaRPr lang="vi-VN" sz="2800" dirty="0"/>
          </a:p>
          <a:p>
            <a:r>
              <a:rPr lang="vi-VN" sz="2800" dirty="0" smtClean="0"/>
              <a:t>+Thông </a:t>
            </a:r>
            <a:r>
              <a:rPr lang="vi-VN" sz="2800" dirty="0"/>
              <a:t>qua </a:t>
            </a:r>
            <a:r>
              <a:rPr lang="en-US" sz="2800" dirty="0" smtClean="0"/>
              <a:t>GD </a:t>
            </a:r>
            <a:r>
              <a:rPr lang="vi-VN" sz="2800" dirty="0" smtClean="0"/>
              <a:t>nô dịch,thực </a:t>
            </a:r>
            <a:r>
              <a:rPr lang="vi-VN" sz="2800" dirty="0"/>
              <a:t>dân Pháp muốn tạo </a:t>
            </a:r>
            <a:r>
              <a:rPr lang="vi-VN" sz="2800" dirty="0" smtClean="0"/>
              <a:t>ra</a:t>
            </a:r>
            <a:r>
              <a:rPr lang="en-US" sz="2800" dirty="0" smtClean="0"/>
              <a:t> 1 </a:t>
            </a:r>
            <a:r>
              <a:rPr lang="vi-VN" sz="2800" dirty="0" smtClean="0"/>
              <a:t>lớp </a:t>
            </a:r>
            <a:r>
              <a:rPr lang="vi-VN" sz="2800" dirty="0"/>
              <a:t>người chỉ biết phục tùng.</a:t>
            </a:r>
            <a:endParaRPr lang="vi-VN" sz="2800" dirty="0"/>
          </a:p>
          <a:p>
            <a:r>
              <a:rPr lang="vi-VN" sz="2800" dirty="0" smtClean="0"/>
              <a:t>+Triệt </a:t>
            </a:r>
            <a:r>
              <a:rPr lang="vi-VN" sz="2800" dirty="0"/>
              <a:t>để sử dụng chính quyền </a:t>
            </a:r>
            <a:r>
              <a:rPr lang="vi-VN" sz="2800" dirty="0" smtClean="0"/>
              <a:t>p</a:t>
            </a:r>
            <a:r>
              <a:rPr lang="en-US" sz="2800" dirty="0" smtClean="0"/>
              <a:t>k</a:t>
            </a:r>
            <a:r>
              <a:rPr lang="vi-VN" sz="2800" dirty="0" smtClean="0"/>
              <a:t>,“</a:t>
            </a:r>
            <a:r>
              <a:rPr lang="vi-VN" sz="2800" i="1" dirty="0"/>
              <a:t>dùng người Việt trị người Việt</a:t>
            </a:r>
            <a:r>
              <a:rPr lang="vi-VN" sz="2800" dirty="0"/>
              <a:t>”.</a:t>
            </a:r>
            <a:endParaRPr lang="vi-VN" sz="2800" dirty="0"/>
          </a:p>
          <a:p>
            <a:r>
              <a:rPr lang="vi-VN" sz="2800" dirty="0" smtClean="0"/>
              <a:t>+Thực </a:t>
            </a:r>
            <a:r>
              <a:rPr lang="vi-VN" sz="2800" dirty="0"/>
              <a:t>hiện chính sách “</a:t>
            </a:r>
            <a:r>
              <a:rPr lang="vi-VN" sz="2800" i="1" dirty="0"/>
              <a:t>Ngu dân</a:t>
            </a:r>
            <a:r>
              <a:rPr lang="vi-VN" sz="2800" i="1" dirty="0" smtClean="0"/>
              <a:t>”</a:t>
            </a:r>
            <a:r>
              <a:rPr lang="vi-VN" sz="2800" dirty="0" smtClean="0"/>
              <a:t>:kìm </a:t>
            </a:r>
            <a:r>
              <a:rPr lang="vi-VN" sz="2800" dirty="0"/>
              <a:t>hãm </a:t>
            </a:r>
            <a:r>
              <a:rPr lang="en-US" sz="2800" dirty="0" smtClean="0"/>
              <a:t>ND </a:t>
            </a:r>
            <a:r>
              <a:rPr lang="vi-VN" sz="2800" dirty="0" smtClean="0"/>
              <a:t>ta </a:t>
            </a:r>
            <a:r>
              <a:rPr lang="vi-VN" sz="2800" dirty="0"/>
              <a:t>trong vòng ngu dốt để dễ bề cai trị.</a:t>
            </a:r>
            <a:endParaRPr lang="vi-VN" sz="2800" dirty="0"/>
          </a:p>
          <a:p>
            <a:pPr marL="114300" indent="0">
              <a:buNone/>
            </a:pPr>
            <a:endParaRPr 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620000" cy="685800"/>
          </a:xfrm>
        </p:spPr>
        <p:txBody>
          <a:bodyPr/>
          <a:lstStyle/>
          <a:p>
            <a:r>
              <a:rPr lang="en-US" dirty="0" err="1" smtClean="0"/>
              <a:t>2.Xã hội</a:t>
            </a:r>
            <a:br>
              <a:rPr lang="en-US" dirty="0"/>
            </a:br>
            <a:br>
              <a:rPr lang="en-US" dirty="0"/>
            </a:br>
            <a:endParaRPr lang="en-US" dirty="0"/>
          </a:p>
        </p:txBody>
      </p:sp>
      <p:sp>
        <p:nvSpPr>
          <p:cNvPr id="3" name="Content Placeholder 2"/>
          <p:cNvSpPr>
            <a:spLocks noGrp="1"/>
          </p:cNvSpPr>
          <p:nvPr>
            <p:ph idx="1"/>
          </p:nvPr>
        </p:nvSpPr>
        <p:spPr>
          <a:xfrm>
            <a:off x="304800" y="762000"/>
            <a:ext cx="7620000" cy="4800600"/>
          </a:xfrm>
        </p:spPr>
        <p:txBody>
          <a:bodyPr>
            <a:noAutofit/>
          </a:bodyPr>
          <a:lstStyle/>
          <a:p>
            <a:r>
              <a:rPr lang="en-US" altLang="vi-VN" sz="2800" b="1" dirty="0"/>
              <a:t>a</a:t>
            </a:r>
            <a:r>
              <a:rPr lang="vi-VN" sz="2800" b="1" dirty="0"/>
              <a:t>. Các vùng nông thôn</a:t>
            </a:r>
            <a:endParaRPr lang="vi-VN" sz="2800" dirty="0"/>
          </a:p>
          <a:p>
            <a:r>
              <a:rPr lang="vi-VN" sz="2800" b="1" i="1" dirty="0"/>
              <a:t>- Giai cấp địa chủ phong kiến</a:t>
            </a:r>
            <a:r>
              <a:rPr lang="vi-VN" sz="2800" dirty="0"/>
              <a:t> đã đầu hàng và trở thành chỗ dựa, tay sai cho thực dân Pháp. Tuy nhiên, có một bộ phận địa chủ vừa và nhỏ có tinh thần yêu nước.</a:t>
            </a:r>
            <a:endParaRPr lang="vi-VN" sz="2800" dirty="0"/>
          </a:p>
          <a:p>
            <a:r>
              <a:rPr lang="vi-VN" sz="2800" b="1" i="1" dirty="0"/>
              <a:t>- Giai cấp nông dân, </a:t>
            </a:r>
            <a:r>
              <a:rPr lang="vi-VN" sz="2800" dirty="0"/>
              <a:t>số lượng đông đảo, bị áp bức bóc lột nặng nề nhất, họ sẵn sàng hưởng ứng, tham gia cuộc đấu tranh giành độc lập dân tộc. Một bộ phận nhỏ mất ruộng đất phải vào làm việc trong các hầm mỏ, đồn điền</a:t>
            </a:r>
            <a:r>
              <a:rPr lang="vi-VN" sz="2800" dirty="0" smtClean="0"/>
              <a:t>.</a:t>
            </a:r>
            <a:br>
              <a:rPr lang="vi-VN" sz="2800" dirty="0"/>
            </a:br>
            <a:br>
              <a:rPr lang="vi-VN" sz="2800" dirty="0"/>
            </a:br>
            <a:endParaRPr 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638800"/>
            <a:ext cx="7620000" cy="762000"/>
          </a:xfrm>
        </p:spPr>
        <p:txBody>
          <a:bodyPr/>
          <a:lstStyle/>
          <a:p>
            <a:r>
              <a:rPr lang="en-US" i="1" dirty="0" err="1"/>
              <a:t>Nông</a:t>
            </a:r>
            <a:r>
              <a:rPr lang="en-US" i="1" dirty="0"/>
              <a:t> </a:t>
            </a:r>
            <a:r>
              <a:rPr lang="en-US" i="1" dirty="0" err="1"/>
              <a:t>dân</a:t>
            </a:r>
            <a:r>
              <a:rPr lang="en-US" i="1" dirty="0"/>
              <a:t> </a:t>
            </a:r>
            <a:r>
              <a:rPr lang="en-US" i="1" dirty="0" err="1"/>
              <a:t>Việt</a:t>
            </a:r>
            <a:r>
              <a:rPr lang="en-US" i="1" dirty="0"/>
              <a:t> Nam </a:t>
            </a:r>
            <a:r>
              <a:rPr lang="en-US" i="1" dirty="0" err="1"/>
              <a:t>thời</a:t>
            </a:r>
            <a:r>
              <a:rPr lang="en-US" i="1" dirty="0"/>
              <a:t> </a:t>
            </a:r>
            <a:r>
              <a:rPr lang="en-US" i="1" dirty="0" err="1"/>
              <a:t>Pháp</a:t>
            </a:r>
            <a:r>
              <a:rPr lang="en-US" i="1" dirty="0"/>
              <a:t> </a:t>
            </a:r>
            <a:r>
              <a:rPr lang="en-US" i="1" dirty="0" err="1"/>
              <a:t>thuộc</a:t>
            </a:r>
            <a:endParaRPr lang="en-US" dirty="0"/>
          </a:p>
        </p:txBody>
      </p:sp>
      <p:pic>
        <p:nvPicPr>
          <p:cNvPr id="7170" name="Picture 2" descr="https://img.loigiaihay.com/picture/2020/0722/nong-dan-viet-nam-thoi-phap-thuoc.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2900" y="228600"/>
            <a:ext cx="7848600" cy="541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5+ hình nền powerpoint đẹp về lịch sử không thể bỏ qua"/>
          <p:cNvPicPr/>
          <p:nvPr/>
        </p:nvPicPr>
        <p:blipFill>
          <a:blip r:embed="rId1">
            <a:extLst>
              <a:ext uri="{28A0092B-C50C-407E-A947-70E740481C1C}">
                <a14:useLocalDpi xmlns:a14="http://schemas.microsoft.com/office/drawing/2010/main" val="0"/>
              </a:ext>
            </a:extLst>
          </a:blip>
          <a:srcRect/>
          <a:stretch>
            <a:fillRect/>
          </a:stretch>
        </p:blipFill>
        <p:spPr bwMode="auto">
          <a:xfrm>
            <a:off x="-76200" y="990599"/>
            <a:ext cx="9144000" cy="5143501"/>
          </a:xfrm>
          <a:prstGeom prst="rect">
            <a:avLst/>
          </a:prstGeom>
          <a:noFill/>
          <a:ln>
            <a:noFill/>
          </a:ln>
        </p:spPr>
      </p:pic>
      <p:sp>
        <p:nvSpPr>
          <p:cNvPr id="5" name="Text Box 4"/>
          <p:cNvSpPr txBox="1">
            <a:spLocks noChangeArrowheads="1"/>
          </p:cNvSpPr>
          <p:nvPr/>
        </p:nvSpPr>
        <p:spPr bwMode="auto">
          <a:xfrm>
            <a:off x="609542" y="2057277"/>
            <a:ext cx="8117898" cy="288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3300" b="1" u="sng" dirty="0" smtClean="0">
                <a:solidFill>
                  <a:schemeClr val="accent5">
                    <a:lumMod val="50000"/>
                  </a:schemeClr>
                </a:solidFill>
                <a:latin typeface="Times New Roman" panose="02020603050405020304" charset="0"/>
                <a:cs typeface="Times New Roman" panose="02020603050405020304" charset="0"/>
              </a:rPr>
              <a:t>CHỦ ĐỀ: </a:t>
            </a:r>
            <a:r>
              <a:rPr lang="en-US" sz="3300" b="1" dirty="0" smtClean="0">
                <a:solidFill>
                  <a:schemeClr val="accent5">
                    <a:lumMod val="50000"/>
                  </a:schemeClr>
                </a:solidFill>
                <a:latin typeface="Times New Roman" panose="02020603050405020304" charset="0"/>
                <a:cs typeface="Times New Roman" panose="02020603050405020304" charset="0"/>
              </a:rPr>
              <a:t>NHỮNG CHUYỂN BIẾN KINH TẾ XÃ HỘI Ở VIỆT NAM VÀ PHONG TRÀO YÊU NƯỚC CHỐNG PHÁP TỪ ĐẦU THẾ KỈ XX ĐẾN NĂM 1918 </a:t>
            </a:r>
            <a:endParaRPr lang="en-US" sz="3300" b="1" dirty="0" smtClean="0">
              <a:solidFill>
                <a:schemeClr val="accent5">
                  <a:lumMod val="50000"/>
                </a:schemeClr>
              </a:solidFill>
              <a:latin typeface="Times New Roman" panose="02020603050405020304" charset="0"/>
              <a:cs typeface="Times New Roman" panose="02020603050405020304" charset="0"/>
            </a:endParaRPr>
          </a:p>
          <a:p>
            <a:pPr algn="ctr" eaLnBrk="0" hangingPunct="0">
              <a:spcBef>
                <a:spcPct val="50000"/>
              </a:spcBef>
            </a:pPr>
            <a:endParaRPr lang="en-US" sz="3300" dirty="0">
              <a:solidFill>
                <a:schemeClr val="accent5">
                  <a:lumMod val="50000"/>
                </a:schemeClr>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5600" y="274638"/>
            <a:ext cx="152400" cy="1143000"/>
          </a:xfrm>
        </p:spPr>
        <p:txBody>
          <a:bodyPr/>
          <a:lstStyle/>
          <a:p>
            <a:endParaRPr lang="en-US" dirty="0"/>
          </a:p>
        </p:txBody>
      </p:sp>
      <p:sp>
        <p:nvSpPr>
          <p:cNvPr id="3" name="Content Placeholder 2"/>
          <p:cNvSpPr>
            <a:spLocks noGrp="1"/>
          </p:cNvSpPr>
          <p:nvPr>
            <p:ph idx="1"/>
          </p:nvPr>
        </p:nvSpPr>
        <p:spPr>
          <a:xfrm>
            <a:off x="0" y="0"/>
            <a:ext cx="8458200" cy="6858000"/>
          </a:xfrm>
        </p:spPr>
        <p:txBody>
          <a:bodyPr>
            <a:normAutofit lnSpcReduction="10000"/>
          </a:bodyPr>
          <a:lstStyle/>
          <a:p>
            <a:r>
              <a:rPr lang="vi-VN" dirty="0"/>
              <a:t>Dưới thời Pháp thuộc, các giai cấp địa chủ phong kiến và nông dân có những thay đổi như thế nào</a:t>
            </a:r>
            <a:r>
              <a:rPr lang="vi-VN" dirty="0" smtClean="0"/>
              <a:t>?</a:t>
            </a:r>
            <a:endParaRPr lang="en-US" dirty="0" smtClean="0"/>
          </a:p>
          <a:p>
            <a:r>
              <a:rPr lang="vi-VN" b="1" i="1" dirty="0"/>
              <a:t>* Địa chủ phong kiến:</a:t>
            </a:r>
            <a:endParaRPr lang="vi-VN" dirty="0"/>
          </a:p>
          <a:p>
            <a:r>
              <a:rPr lang="vi-VN" dirty="0"/>
              <a:t>- Một bộ phận địa chủ phong kiến đầu hàng làm tay sai, cấu kết với đế quốc để áp bức, bóc lột nhân dân, số lượng ngày càng tăng thêm.</a:t>
            </a:r>
            <a:endParaRPr lang="vi-VN" dirty="0"/>
          </a:p>
          <a:p>
            <a:r>
              <a:rPr lang="vi-VN" dirty="0"/>
              <a:t>- Địa vị kinh tế được tăng cường, nắm trong tay nhiều ruộng đất, nắm chính quyền ở các địa phương.</a:t>
            </a:r>
            <a:endParaRPr lang="vi-VN" dirty="0"/>
          </a:p>
          <a:p>
            <a:r>
              <a:rPr lang="vi-VN" dirty="0"/>
              <a:t>- Một số địa chủ vừa và nhỏ có tinh thần yêu nước.</a:t>
            </a:r>
            <a:endParaRPr lang="vi-VN" dirty="0"/>
          </a:p>
          <a:p>
            <a:r>
              <a:rPr lang="vi-VN" b="1" i="1" dirty="0"/>
              <a:t>* Nông dân:</a:t>
            </a:r>
            <a:endParaRPr lang="vi-VN" dirty="0"/>
          </a:p>
          <a:p>
            <a:r>
              <a:rPr lang="vi-VN" dirty="0"/>
              <a:t>- Chiếm số lượng đông đảo, cuộc sống của người nông dân cực khổ trăm bề.</a:t>
            </a:r>
            <a:endParaRPr lang="vi-VN" dirty="0"/>
          </a:p>
          <a:p>
            <a:r>
              <a:rPr lang="vi-VN" dirty="0"/>
              <a:t>+ Bị tước đoạt ruộng đất, phải gánh chịu nhiều thứ thuế và khoản phụ thu khác.</a:t>
            </a:r>
            <a:endParaRPr lang="vi-VN" dirty="0"/>
          </a:p>
          <a:p>
            <a:r>
              <a:rPr lang="vi-VN" dirty="0"/>
              <a:t>+ Những người nông dân bị phá sản, có người ở lại nông thôn làm tá điền, một số phải bỏ làng quê đi làm phu cho các đồn điền hoặc ra thành thị kiếm sống,…</a:t>
            </a:r>
            <a:endParaRPr lang="vi-VN" dirty="0"/>
          </a:p>
          <a:p>
            <a:r>
              <a:rPr lang="vi-VN" dirty="0"/>
              <a:t>- Có tinh thần yêu nước, hăng hái tham gia cuộc đấu tranh chống đế quốc, phong kiến</a:t>
            </a:r>
            <a:r>
              <a:rPr lang="vi-VN" dirty="0" smtClean="0"/>
              <a:t>.</a:t>
            </a:r>
            <a:endParaRPr lang="vi-VN"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458200" cy="1417638"/>
          </a:xfrm>
        </p:spPr>
        <p:txBody>
          <a:bodyPr/>
          <a:lstStyle/>
          <a:p>
            <a:r>
              <a:rPr lang="en-US" dirty="0"/>
              <a:t>b. </a:t>
            </a:r>
            <a:r>
              <a:rPr lang="en-US" dirty="0" err="1"/>
              <a:t>Đô</a:t>
            </a:r>
            <a:r>
              <a:rPr lang="en-US" dirty="0"/>
              <a:t> </a:t>
            </a:r>
            <a:r>
              <a:rPr lang="en-US" dirty="0" err="1"/>
              <a:t>thị</a:t>
            </a:r>
            <a:r>
              <a:rPr lang="en-US" dirty="0"/>
              <a:t> </a:t>
            </a:r>
            <a:r>
              <a:rPr lang="en-US" dirty="0" err="1"/>
              <a:t>phát</a:t>
            </a:r>
            <a:r>
              <a:rPr lang="en-US" dirty="0"/>
              <a:t> </a:t>
            </a:r>
            <a:r>
              <a:rPr lang="en-US" dirty="0" err="1"/>
              <a:t>triển</a:t>
            </a:r>
            <a:r>
              <a:rPr lang="en-US" dirty="0"/>
              <a:t>, </a:t>
            </a:r>
            <a:r>
              <a:rPr lang="en-US" dirty="0" err="1"/>
              <a:t>sự</a:t>
            </a:r>
            <a:r>
              <a:rPr lang="en-US" dirty="0"/>
              <a:t> </a:t>
            </a:r>
            <a:r>
              <a:rPr lang="en-US" dirty="0" err="1"/>
              <a:t>xuất</a:t>
            </a:r>
            <a:r>
              <a:rPr lang="en-US" dirty="0"/>
              <a:t> </a:t>
            </a:r>
            <a:r>
              <a:rPr lang="en-US" dirty="0" err="1"/>
              <a:t>hiện</a:t>
            </a:r>
            <a:r>
              <a:rPr lang="en-US" dirty="0"/>
              <a:t> </a:t>
            </a:r>
            <a:r>
              <a:rPr lang="en-US" dirty="0" err="1"/>
              <a:t>các</a:t>
            </a:r>
            <a:r>
              <a:rPr lang="en-US" dirty="0"/>
              <a:t> </a:t>
            </a:r>
            <a:r>
              <a:rPr lang="en-US" dirty="0" err="1"/>
              <a:t>giai</a:t>
            </a:r>
            <a:r>
              <a:rPr lang="en-US" dirty="0"/>
              <a:t> </a:t>
            </a:r>
            <a:r>
              <a:rPr lang="en-US" dirty="0" err="1"/>
              <a:t>cấp</a:t>
            </a:r>
            <a:r>
              <a:rPr lang="en-US" dirty="0"/>
              <a:t>, </a:t>
            </a:r>
            <a:r>
              <a:rPr lang="en-US" dirty="0" err="1"/>
              <a:t>tầng</a:t>
            </a:r>
            <a:r>
              <a:rPr lang="en-US" dirty="0"/>
              <a:t> </a:t>
            </a:r>
            <a:r>
              <a:rPr lang="en-US" dirty="0" err="1"/>
              <a:t>lớp</a:t>
            </a:r>
            <a:r>
              <a:rPr lang="en-US" dirty="0"/>
              <a:t> </a:t>
            </a:r>
            <a:r>
              <a:rPr lang="en-US" dirty="0" err="1" smtClean="0"/>
              <a:t>mới</a:t>
            </a:r>
            <a:r>
              <a:rPr lang="en-US" dirty="0" smtClean="0"/>
              <a:t> </a:t>
            </a:r>
            <a:endParaRPr lang="en-US" dirty="0"/>
          </a:p>
        </p:txBody>
      </p:sp>
      <p:sp>
        <p:nvSpPr>
          <p:cNvPr id="3" name="Content Placeholder 2"/>
          <p:cNvSpPr>
            <a:spLocks noGrp="1"/>
          </p:cNvSpPr>
          <p:nvPr>
            <p:ph idx="1"/>
          </p:nvPr>
        </p:nvSpPr>
        <p:spPr>
          <a:xfrm>
            <a:off x="533400" y="1447800"/>
            <a:ext cx="7620000" cy="5410200"/>
          </a:xfrm>
        </p:spPr>
        <p:txBody>
          <a:bodyPr>
            <a:normAutofit/>
          </a:bodyPr>
          <a:lstStyle/>
          <a:p>
            <a:r>
              <a:rPr lang="vi-VN" sz="2800" dirty="0"/>
              <a:t>- Cuối thế kỉ XIX - đầu thế kỉ XX, đô thị Việt Nam ra đời và phát triển ngày càng nhiều: Hà Nội, hải Phòng, Sài Gòn - Chợ Lớn còn có Nam Định, Hòn Gai, Vinh, Huế, Đà Nẵng, Quy Nhơn, Biên Hòa,...</a:t>
            </a:r>
            <a:endParaRPr lang="vi-VN" sz="2800" dirty="0"/>
          </a:p>
          <a:p>
            <a:r>
              <a:rPr lang="vi-VN" sz="2800" b="1" i="1" dirty="0"/>
              <a:t>- Tầng lớp tư sản</a:t>
            </a:r>
            <a:r>
              <a:rPr lang="vi-VN" sz="2800" dirty="0"/>
              <a:t> đã xuất hiện, có nguồn gốc từ các nhà thầu khoán, chủ xí nghiệp, xưởng thủ công, chủ hãng buôn... bị chính quyền thực dân kìm hãm, tư bản Pháp chèn ép</a:t>
            </a:r>
            <a:r>
              <a:rPr lang="vi-VN" sz="2800" dirty="0" smtClean="0"/>
              <a:t>.</a:t>
            </a:r>
            <a:endParaRPr lang="vi-VN"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Đô</a:t>
            </a:r>
            <a:r>
              <a:rPr lang="en-US" dirty="0"/>
              <a:t> </a:t>
            </a:r>
            <a:r>
              <a:rPr lang="en-US" dirty="0" err="1"/>
              <a:t>thị</a:t>
            </a:r>
            <a:r>
              <a:rPr lang="en-US" dirty="0"/>
              <a:t> </a:t>
            </a:r>
            <a:r>
              <a:rPr lang="en-US" dirty="0" err="1"/>
              <a:t>phát</a:t>
            </a:r>
            <a:r>
              <a:rPr lang="en-US" dirty="0"/>
              <a:t> </a:t>
            </a:r>
            <a:r>
              <a:rPr lang="en-US" dirty="0" err="1"/>
              <a:t>triển</a:t>
            </a:r>
            <a:r>
              <a:rPr lang="en-US" dirty="0"/>
              <a:t>, </a:t>
            </a:r>
            <a:r>
              <a:rPr lang="en-US" dirty="0" err="1"/>
              <a:t>sự</a:t>
            </a:r>
            <a:r>
              <a:rPr lang="en-US" dirty="0"/>
              <a:t> </a:t>
            </a:r>
            <a:r>
              <a:rPr lang="en-US" dirty="0" err="1"/>
              <a:t>xuất</a:t>
            </a:r>
            <a:r>
              <a:rPr lang="en-US" dirty="0"/>
              <a:t> </a:t>
            </a:r>
            <a:r>
              <a:rPr lang="en-US" dirty="0" err="1"/>
              <a:t>hiện</a:t>
            </a:r>
            <a:r>
              <a:rPr lang="en-US" dirty="0"/>
              <a:t> </a:t>
            </a:r>
            <a:r>
              <a:rPr lang="en-US" dirty="0" err="1"/>
              <a:t>các</a:t>
            </a:r>
            <a:r>
              <a:rPr lang="en-US" dirty="0"/>
              <a:t> </a:t>
            </a:r>
            <a:r>
              <a:rPr lang="en-US" dirty="0" err="1"/>
              <a:t>giai</a:t>
            </a:r>
            <a:r>
              <a:rPr lang="en-US" dirty="0"/>
              <a:t> </a:t>
            </a:r>
            <a:r>
              <a:rPr lang="en-US" dirty="0" err="1"/>
              <a:t>cấp</a:t>
            </a:r>
            <a:r>
              <a:rPr lang="en-US" dirty="0"/>
              <a:t>, </a:t>
            </a:r>
            <a:r>
              <a:rPr lang="en-US" dirty="0" err="1"/>
              <a:t>tầng</a:t>
            </a:r>
            <a:r>
              <a:rPr lang="en-US" dirty="0"/>
              <a:t> </a:t>
            </a:r>
            <a:r>
              <a:rPr lang="en-US" dirty="0" err="1"/>
              <a:t>lớp</a:t>
            </a:r>
            <a:r>
              <a:rPr lang="en-US" dirty="0"/>
              <a:t> </a:t>
            </a:r>
            <a:r>
              <a:rPr lang="en-US" dirty="0" err="1"/>
              <a:t>mới</a:t>
            </a:r>
            <a:r>
              <a:rPr lang="en-US" dirty="0"/>
              <a:t> </a:t>
            </a:r>
            <a:endParaRPr lang="en-US" dirty="0"/>
          </a:p>
        </p:txBody>
      </p:sp>
      <p:sp>
        <p:nvSpPr>
          <p:cNvPr id="3" name="Content Placeholder 2"/>
          <p:cNvSpPr>
            <a:spLocks noGrp="1"/>
          </p:cNvSpPr>
          <p:nvPr>
            <p:ph idx="1"/>
          </p:nvPr>
        </p:nvSpPr>
        <p:spPr>
          <a:xfrm>
            <a:off x="0" y="1600200"/>
            <a:ext cx="8458200" cy="5257800"/>
          </a:xfrm>
        </p:spPr>
        <p:txBody>
          <a:bodyPr>
            <a:noAutofit/>
          </a:bodyPr>
          <a:lstStyle/>
          <a:p>
            <a:r>
              <a:rPr lang="vi-VN" sz="2800" b="1" i="1" dirty="0"/>
              <a:t>- Tiểu tư sản thành thị </a:t>
            </a:r>
            <a:r>
              <a:rPr lang="vi-VN" sz="2800" dirty="0"/>
              <a:t>cũng là tầng lớp mới xuất hiện, bao gồm chủ các xưởng thủ công nhỏ, cơ sở buôn bán nhỏ, viên chức cấp thấp và những người làm nghề tự do. Họ có trình độ học vấn, nhạy bén với thời cuộc,... nên sớm giác ngộ và tích cực tham gia các phong trào cứu nước.</a:t>
            </a:r>
            <a:endParaRPr lang="vi-VN" sz="2800" dirty="0"/>
          </a:p>
          <a:p>
            <a:r>
              <a:rPr lang="vi-VN" sz="2800" b="1" i="1" dirty="0"/>
              <a:t>- Giai cấp công nhân </a:t>
            </a:r>
            <a:r>
              <a:rPr lang="vi-VN" sz="2800" dirty="0"/>
              <a:t>phần lớn xuất thân từ nông dân, làm việc trong các đồn điền, hầm mỏ, nhà máy, xí nghiệp,... lương thấp nên đời sống khổ cực. Đây là giai cấp có tinh thần đấu tranh mạnh mẽ chống đế quốc, phong kiến.</a:t>
            </a:r>
            <a:endParaRPr lang="vi-VN" sz="2800" dirty="0"/>
          </a:p>
          <a:p>
            <a:pPr marL="114300" indent="0">
              <a:buNone/>
            </a:pPr>
            <a:endParaRPr lang="en-US"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562600" y="1600200"/>
            <a:ext cx="2514600" cy="4800600"/>
          </a:xfrm>
        </p:spPr>
        <p:txBody>
          <a:bodyPr>
            <a:normAutofit/>
          </a:bodyPr>
          <a:lstStyle/>
          <a:p>
            <a:r>
              <a:rPr lang="en-US" i="1" dirty="0" err="1"/>
              <a:t>Công</a:t>
            </a:r>
            <a:r>
              <a:rPr lang="en-US" i="1" dirty="0"/>
              <a:t> </a:t>
            </a:r>
            <a:r>
              <a:rPr lang="en-US" i="1" dirty="0" err="1"/>
              <a:t>nhân</a:t>
            </a:r>
            <a:r>
              <a:rPr lang="en-US" i="1" dirty="0"/>
              <a:t> </a:t>
            </a:r>
            <a:r>
              <a:rPr lang="en-US" i="1" dirty="0" err="1"/>
              <a:t>cạo</a:t>
            </a:r>
            <a:r>
              <a:rPr lang="en-US" i="1" dirty="0"/>
              <a:t> </a:t>
            </a:r>
            <a:r>
              <a:rPr lang="en-US" i="1" dirty="0" err="1"/>
              <a:t>mủ</a:t>
            </a:r>
            <a:r>
              <a:rPr lang="en-US" i="1" dirty="0"/>
              <a:t> </a:t>
            </a:r>
            <a:r>
              <a:rPr lang="en-US" i="1" dirty="0" err="1"/>
              <a:t>cao</a:t>
            </a:r>
            <a:r>
              <a:rPr lang="en-US" i="1" dirty="0"/>
              <a:t> </a:t>
            </a:r>
            <a:r>
              <a:rPr lang="en-US" i="1" dirty="0" err="1"/>
              <a:t>su</a:t>
            </a:r>
            <a:r>
              <a:rPr lang="en-US" i="1" dirty="0"/>
              <a:t> </a:t>
            </a:r>
            <a:r>
              <a:rPr lang="en-US" i="1" dirty="0" err="1"/>
              <a:t>thời</a:t>
            </a:r>
            <a:r>
              <a:rPr lang="en-US" i="1" dirty="0"/>
              <a:t> </a:t>
            </a:r>
            <a:r>
              <a:rPr lang="en-US" i="1" dirty="0" err="1"/>
              <a:t>Pháp</a:t>
            </a:r>
            <a:r>
              <a:rPr lang="en-US" i="1" dirty="0"/>
              <a:t> </a:t>
            </a:r>
            <a:r>
              <a:rPr lang="en-US" i="1" dirty="0" err="1" smtClean="0"/>
              <a:t>thuộc</a:t>
            </a:r>
            <a:endParaRPr lang="en-US" dirty="0"/>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800" y="152400"/>
            <a:ext cx="4648200"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vi-VN" sz="3200" dirty="0"/>
              <a:t>Cùng với sự phát triển của đô thị, các giai cấp, tầng lớp mới nào đã xuất hiện?</a:t>
            </a:r>
            <a:br>
              <a:rPr lang="vi-VN" sz="3200" dirty="0"/>
            </a:br>
            <a:br>
              <a:rPr lang="vi-VN" sz="3200" dirty="0"/>
            </a:br>
            <a:r>
              <a:rPr lang="en-US" sz="3200" dirty="0" smtClean="0"/>
              <a:t>-</a:t>
            </a:r>
            <a:r>
              <a:rPr lang="vi-VN" sz="3200" dirty="0" smtClean="0"/>
              <a:t>Cùng </a:t>
            </a:r>
            <a:r>
              <a:rPr lang="vi-VN" sz="3200" dirty="0"/>
              <a:t>với sự phát triển của đô thị, các giai cấp, tầng lớp mới đã xuất hiện như: tư sản, tiểu tư sản thành thị và công nhân.</a:t>
            </a:r>
            <a:br>
              <a:rPr lang="vi-VN" sz="3200" dirty="0"/>
            </a:br>
            <a:br>
              <a:rPr lang="vi-VN" sz="3200" dirty="0"/>
            </a:b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10287000" y="274638"/>
            <a:ext cx="609600" cy="1143000"/>
          </a:xfrm>
        </p:spPr>
        <p:txBody>
          <a:bodyPr/>
          <a:lstStyle/>
          <a:p>
            <a:endParaRPr lang="en-US" dirty="0"/>
          </a:p>
        </p:txBody>
      </p:sp>
      <p:sp>
        <p:nvSpPr>
          <p:cNvPr id="3" name="Content Placeholder 2"/>
          <p:cNvSpPr>
            <a:spLocks noGrp="1"/>
          </p:cNvSpPr>
          <p:nvPr>
            <p:ph idx="1"/>
          </p:nvPr>
        </p:nvSpPr>
        <p:spPr>
          <a:xfrm>
            <a:off x="0" y="3628"/>
            <a:ext cx="8458200" cy="6854371"/>
          </a:xfrm>
        </p:spPr>
        <p:txBody>
          <a:bodyPr>
            <a:noAutofit/>
          </a:bodyPr>
          <a:lstStyle/>
          <a:p>
            <a:r>
              <a:rPr lang="vi-VN" sz="1800" dirty="0"/>
              <a:t>Thái độ của từng giai </a:t>
            </a:r>
            <a:r>
              <a:rPr lang="vi-VN" sz="1800" dirty="0" smtClean="0"/>
              <a:t>cấp,tầng </a:t>
            </a:r>
            <a:r>
              <a:rPr lang="vi-VN" sz="1800" dirty="0"/>
              <a:t>lớp đối với </a:t>
            </a:r>
            <a:r>
              <a:rPr lang="en-US" sz="1800" dirty="0" smtClean="0"/>
              <a:t>CM </a:t>
            </a:r>
            <a:r>
              <a:rPr lang="vi-VN" sz="1800" dirty="0" smtClean="0"/>
              <a:t>giải </a:t>
            </a:r>
            <a:r>
              <a:rPr lang="vi-VN" sz="1800" dirty="0"/>
              <a:t>phóng </a:t>
            </a:r>
            <a:r>
              <a:rPr lang="en-US" sz="1800" dirty="0" smtClean="0"/>
              <a:t>DT </a:t>
            </a:r>
            <a:r>
              <a:rPr lang="vi-VN" sz="1800" dirty="0" smtClean="0"/>
              <a:t>như </a:t>
            </a:r>
            <a:r>
              <a:rPr lang="vi-VN" sz="1800" dirty="0"/>
              <a:t>thế nào? Vì sao họ lại có thái độ như vậy?</a:t>
            </a:r>
            <a:br>
              <a:rPr lang="vi-VN" sz="1800" dirty="0"/>
            </a:br>
            <a:r>
              <a:rPr lang="vi-VN" sz="1800" b="1" i="1" dirty="0"/>
              <a:t>* </a:t>
            </a:r>
            <a:r>
              <a:rPr lang="vi-VN" sz="1800" b="1" i="1" dirty="0" smtClean="0"/>
              <a:t>địa </a:t>
            </a:r>
            <a:r>
              <a:rPr lang="vi-VN" sz="1800" b="1" i="1" dirty="0"/>
              <a:t>chủ phong kiến</a:t>
            </a:r>
            <a:r>
              <a:rPr lang="vi-VN" sz="1800" b="1" i="1" dirty="0" smtClean="0"/>
              <a:t>:</a:t>
            </a:r>
            <a:r>
              <a:rPr lang="vi-VN" sz="1800" dirty="0"/>
              <a:t>- </a:t>
            </a:r>
            <a:r>
              <a:rPr lang="en-US" sz="1800" dirty="0" smtClean="0"/>
              <a:t>1 </a:t>
            </a:r>
            <a:r>
              <a:rPr lang="vi-VN" sz="1800" dirty="0" smtClean="0"/>
              <a:t>số </a:t>
            </a:r>
            <a:r>
              <a:rPr lang="vi-VN" sz="1800" dirty="0"/>
              <a:t>địa chủ </a:t>
            </a:r>
            <a:r>
              <a:rPr lang="vi-VN" sz="1800" dirty="0" smtClean="0"/>
              <a:t>vừa</a:t>
            </a:r>
            <a:r>
              <a:rPr lang="en-US" sz="1800" dirty="0" smtClean="0"/>
              <a:t>,</a:t>
            </a:r>
            <a:r>
              <a:rPr lang="vi-VN" sz="1800" dirty="0" smtClean="0"/>
              <a:t>nhỏ </a:t>
            </a:r>
            <a:r>
              <a:rPr lang="vi-VN" sz="1800" dirty="0"/>
              <a:t>vẫn có tinh thần yêu nước</a:t>
            </a:r>
            <a:r>
              <a:rPr lang="vi-VN" sz="1800" dirty="0" smtClean="0"/>
              <a:t>.</a:t>
            </a:r>
            <a:endParaRPr lang="vi-VN" sz="1800" dirty="0"/>
          </a:p>
          <a:p>
            <a:r>
              <a:rPr lang="vi-VN" sz="1800" dirty="0"/>
              <a:t>- Đầu </a:t>
            </a:r>
            <a:r>
              <a:rPr lang="vi-VN" sz="1800" dirty="0" smtClean="0"/>
              <a:t>hàng,</a:t>
            </a:r>
            <a:r>
              <a:rPr lang="en-US" sz="1800" dirty="0"/>
              <a:t>l</a:t>
            </a:r>
            <a:r>
              <a:rPr lang="vi-VN" sz="1800" dirty="0" smtClean="0"/>
              <a:t>àm </a:t>
            </a:r>
            <a:r>
              <a:rPr lang="vi-VN" sz="1800" dirty="0"/>
              <a:t>tay sai cho thực dân </a:t>
            </a:r>
            <a:r>
              <a:rPr lang="vi-VN" sz="1800" dirty="0" smtClean="0"/>
              <a:t>Pháp.</a:t>
            </a:r>
            <a:r>
              <a:rPr lang="en-US" sz="1800" dirty="0" smtClean="0"/>
              <a:t>1 </a:t>
            </a:r>
            <a:r>
              <a:rPr lang="vi-VN" sz="1800" dirty="0" smtClean="0"/>
              <a:t>bộ </a:t>
            </a:r>
            <a:r>
              <a:rPr lang="vi-VN" sz="1800" dirty="0"/>
              <a:t>phận câu kết với đế quốc để áp </a:t>
            </a:r>
            <a:r>
              <a:rPr lang="vi-VN" sz="1800" dirty="0" smtClean="0"/>
              <a:t>bức,bóc </a:t>
            </a:r>
            <a:r>
              <a:rPr lang="vi-VN" sz="1800" dirty="0"/>
              <a:t>lột </a:t>
            </a:r>
            <a:r>
              <a:rPr lang="en-US" sz="1800" dirty="0" smtClean="0"/>
              <a:t>ND</a:t>
            </a:r>
            <a:r>
              <a:rPr lang="vi-VN" sz="1800" dirty="0" smtClean="0"/>
              <a:t>.</a:t>
            </a:r>
            <a:endParaRPr lang="vi-VN" sz="1800" dirty="0"/>
          </a:p>
          <a:p>
            <a:r>
              <a:rPr lang="vi-VN" sz="1800" b="1" i="1" dirty="0" smtClean="0"/>
              <a:t>* nông </a:t>
            </a:r>
            <a:r>
              <a:rPr lang="vi-VN" sz="1800" b="1" i="1" dirty="0"/>
              <a:t>dân</a:t>
            </a:r>
            <a:r>
              <a:rPr lang="vi-VN" sz="1800" b="1" i="1" dirty="0" smtClean="0"/>
              <a:t>:</a:t>
            </a:r>
            <a:r>
              <a:rPr lang="vi-VN" sz="1800" dirty="0"/>
              <a:t>- Cuộc sống cơ cực trăm bề nên căm ghét chế độ bóc lột của thực dân Pháp, có ý thức </a:t>
            </a:r>
            <a:r>
              <a:rPr lang="en-US" sz="1800" dirty="0"/>
              <a:t>DT </a:t>
            </a:r>
            <a:r>
              <a:rPr lang="vi-VN" sz="1800" dirty="0"/>
              <a:t>sâu sắc.</a:t>
            </a:r>
            <a:endParaRPr lang="vi-VN" sz="1800" dirty="0"/>
          </a:p>
          <a:p>
            <a:r>
              <a:rPr lang="vi-VN" sz="1800" dirty="0"/>
              <a:t>- Họ sẵn sàng hưởng ứng, tham gia các cuộc đấu tranh chống lại thực dân Pháp</a:t>
            </a:r>
            <a:r>
              <a:rPr lang="en-US" sz="1800" dirty="0"/>
              <a:t>,</a:t>
            </a:r>
            <a:r>
              <a:rPr lang="vi-VN" sz="1800" dirty="0"/>
              <a:t>chế độ p</a:t>
            </a:r>
            <a:r>
              <a:rPr lang="en-US" sz="1800" dirty="0" smtClean="0"/>
              <a:t>k</a:t>
            </a:r>
            <a:endParaRPr lang="vi-VN" sz="1800" dirty="0"/>
          </a:p>
          <a:p>
            <a:r>
              <a:rPr lang="vi-VN" sz="1800" b="1" i="1" dirty="0" smtClean="0"/>
              <a:t>* </a:t>
            </a:r>
            <a:r>
              <a:rPr lang="en-US" sz="1800" b="1" i="1" dirty="0" smtClean="0"/>
              <a:t>TS</a:t>
            </a:r>
            <a:r>
              <a:rPr lang="vi-VN" sz="1800" b="1" i="1" dirty="0" smtClean="0"/>
              <a:t>:</a:t>
            </a:r>
            <a:r>
              <a:rPr lang="vi-VN" sz="1800" dirty="0" smtClean="0"/>
              <a:t>-chủ </a:t>
            </a:r>
            <a:r>
              <a:rPr lang="vi-VN" sz="1800" dirty="0"/>
              <a:t>hãng buôn bán,nhà thầu khoán,chủ xí nghiệp,chủ xưởng thủ công.</a:t>
            </a:r>
            <a:endParaRPr lang="vi-VN" sz="1800" dirty="0"/>
          </a:p>
          <a:p>
            <a:r>
              <a:rPr lang="vi-VN" sz="1800" dirty="0"/>
              <a:t>- </a:t>
            </a:r>
            <a:r>
              <a:rPr lang="vi-VN" sz="1800" dirty="0" smtClean="0"/>
              <a:t>bị </a:t>
            </a:r>
            <a:r>
              <a:rPr lang="vi-VN" sz="1800" dirty="0"/>
              <a:t>chính quyền thực dân kìm hãm, tư bản Pháp chèn </a:t>
            </a:r>
            <a:r>
              <a:rPr lang="vi-VN" sz="1800" dirty="0" smtClean="0"/>
              <a:t>ép.</a:t>
            </a:r>
            <a:r>
              <a:rPr lang="en-US" sz="1800" dirty="0" smtClean="0"/>
              <a:t>t</a:t>
            </a:r>
            <a:r>
              <a:rPr lang="vi-VN" sz="1800" dirty="0" smtClean="0"/>
              <a:t>iềm </a:t>
            </a:r>
            <a:r>
              <a:rPr lang="vi-VN" sz="1800" dirty="0"/>
              <a:t>lực </a:t>
            </a:r>
            <a:r>
              <a:rPr lang="en-US" sz="1800" dirty="0" smtClean="0"/>
              <a:t>KT </a:t>
            </a:r>
            <a:r>
              <a:rPr lang="vi-VN" sz="1800" dirty="0" smtClean="0"/>
              <a:t>yếu ớt,chỉ </a:t>
            </a:r>
            <a:r>
              <a:rPr lang="vi-VN" sz="1800" dirty="0"/>
              <a:t>muốn có điều kiện làm ăn, buôn bán dễ dàng, chưa có ý thức tham gia vào </a:t>
            </a:r>
            <a:r>
              <a:rPr lang="en-US" sz="1800" dirty="0" smtClean="0"/>
              <a:t>PTCM</a:t>
            </a:r>
            <a:r>
              <a:rPr lang="vi-VN" sz="1800" dirty="0" smtClean="0"/>
              <a:t> </a:t>
            </a:r>
            <a:r>
              <a:rPr lang="vi-VN" sz="1800" dirty="0"/>
              <a:t>giải phóng </a:t>
            </a:r>
            <a:r>
              <a:rPr lang="en-US" sz="1800" dirty="0" smtClean="0"/>
              <a:t>DT</a:t>
            </a:r>
            <a:endParaRPr lang="vi-VN" sz="1800" dirty="0"/>
          </a:p>
          <a:p>
            <a:r>
              <a:rPr lang="vi-VN" sz="1800" b="1" i="1" dirty="0" smtClean="0"/>
              <a:t>* tiểu </a:t>
            </a:r>
            <a:r>
              <a:rPr lang="vi-VN" sz="1800" b="1" i="1" dirty="0"/>
              <a:t>tư sản</a:t>
            </a:r>
            <a:r>
              <a:rPr lang="vi-VN" sz="1800" b="1" i="1" dirty="0" smtClean="0"/>
              <a:t>:</a:t>
            </a:r>
            <a:r>
              <a:rPr lang="vi-VN" sz="1800" dirty="0"/>
              <a:t>- Xuất thân từ chủ xưởng thủ công nhỏ, những viên chức cấp thấp như thông ngôn, nhà giáo, thư kí,</a:t>
            </a:r>
            <a:r>
              <a:rPr lang="en-US" sz="1800" dirty="0"/>
              <a:t>HS</a:t>
            </a:r>
            <a:r>
              <a:rPr lang="vi-VN" sz="1800" dirty="0"/>
              <a:t>, kế toán,...</a:t>
            </a:r>
            <a:endParaRPr lang="vi-VN" sz="1800" dirty="0"/>
          </a:p>
          <a:p>
            <a:r>
              <a:rPr lang="vi-VN" sz="1800" dirty="0"/>
              <a:t>- Cuộc sống dễ chịu hơn </a:t>
            </a:r>
            <a:r>
              <a:rPr lang="en-US" sz="1800" dirty="0"/>
              <a:t>ND</a:t>
            </a:r>
            <a:r>
              <a:rPr lang="vi-VN" sz="1800" dirty="0"/>
              <a:t>,</a:t>
            </a:r>
            <a:r>
              <a:rPr lang="en-US" sz="1800" dirty="0"/>
              <a:t>CN</a:t>
            </a:r>
            <a:r>
              <a:rPr lang="vi-VN" sz="1800" dirty="0"/>
              <a:t> nhưng vẫn rất bấp bênh.</a:t>
            </a:r>
            <a:endParaRPr lang="vi-VN" sz="1800" dirty="0"/>
          </a:p>
          <a:p>
            <a:r>
              <a:rPr lang="vi-VN" sz="1800" dirty="0"/>
              <a:t>- là người có ý thức </a:t>
            </a:r>
            <a:r>
              <a:rPr lang="en-US" sz="1800" dirty="0"/>
              <a:t>DT,</a:t>
            </a:r>
            <a:r>
              <a:rPr lang="vi-VN" sz="1800" dirty="0"/>
              <a:t>tích cực tham gia cuộc vận động cứu nước đầu </a:t>
            </a:r>
            <a:r>
              <a:rPr lang="en-US" sz="1800" dirty="0"/>
              <a:t>TK </a:t>
            </a:r>
            <a:r>
              <a:rPr lang="vi-VN" sz="1800" dirty="0"/>
              <a:t>XX</a:t>
            </a:r>
            <a:r>
              <a:rPr lang="vi-VN" sz="1800" dirty="0" smtClean="0"/>
              <a:t>.</a:t>
            </a:r>
            <a:endParaRPr lang="vi-VN" sz="1800" dirty="0"/>
          </a:p>
          <a:p>
            <a:r>
              <a:rPr lang="vi-VN" sz="1800" b="1" i="1" dirty="0" smtClean="0"/>
              <a:t>* </a:t>
            </a:r>
            <a:r>
              <a:rPr lang="vi-VN" sz="1800" b="1" i="1" dirty="0"/>
              <a:t>Đội ngũ </a:t>
            </a:r>
            <a:r>
              <a:rPr lang="en-US" sz="1800" b="1" i="1" dirty="0" smtClean="0"/>
              <a:t>CN</a:t>
            </a:r>
            <a:r>
              <a:rPr lang="vi-VN" sz="1800" b="1" i="1" dirty="0" smtClean="0"/>
              <a:t>:</a:t>
            </a:r>
            <a:r>
              <a:rPr lang="vi-VN" sz="1800" dirty="0"/>
              <a:t> - xuất thân từ </a:t>
            </a:r>
            <a:r>
              <a:rPr lang="en-US" sz="1800" dirty="0"/>
              <a:t>ND,</a:t>
            </a:r>
            <a:r>
              <a:rPr lang="vi-VN" sz="1800" dirty="0"/>
              <a:t>không ruộng đất,bỏ làng đi nhà máy, hầm mỏ, đồn điền làm thuê.</a:t>
            </a:r>
            <a:endParaRPr lang="vi-VN" sz="1800" dirty="0"/>
          </a:p>
          <a:p>
            <a:r>
              <a:rPr lang="vi-VN" sz="1800" dirty="0"/>
              <a:t>- bị thực dân </a:t>
            </a:r>
            <a:r>
              <a:rPr lang="en-US" sz="1800" dirty="0" err="1"/>
              <a:t>pk,TS</a:t>
            </a:r>
            <a:r>
              <a:rPr lang="en-US" sz="1800" dirty="0"/>
              <a:t> </a:t>
            </a:r>
            <a:r>
              <a:rPr lang="vi-VN" sz="1800" dirty="0"/>
              <a:t>bóc lột</a:t>
            </a:r>
            <a:r>
              <a:rPr lang="en-US" sz="1800" dirty="0"/>
              <a:t>,</a:t>
            </a:r>
            <a:r>
              <a:rPr lang="vi-VN" sz="1800" dirty="0"/>
              <a:t>sớm có tinh thần đấu tranh mạnh mẽ chống lại địa chủ, đòi cải thiện Đk</a:t>
            </a:r>
            <a:r>
              <a:rPr lang="en-US" sz="1800" dirty="0"/>
              <a:t> </a:t>
            </a:r>
            <a:r>
              <a:rPr lang="vi-VN" sz="1800" dirty="0"/>
              <a:t>làm việc</a:t>
            </a:r>
            <a:r>
              <a:rPr lang="en-US" sz="1800" dirty="0"/>
              <a:t>,</a:t>
            </a:r>
            <a:r>
              <a:rPr lang="vi-VN" sz="1800" dirty="0"/>
              <a:t>sinh </a:t>
            </a:r>
            <a:r>
              <a:rPr lang="vi-VN" sz="1800" dirty="0" smtClean="0"/>
              <a:t>hoạ</a:t>
            </a:r>
            <a:r>
              <a:rPr lang="en-US" sz="1800" dirty="0"/>
              <a:t>t</a:t>
            </a:r>
            <a:br>
              <a:rPr lang="vi-VN" sz="1800" dirty="0"/>
            </a:br>
            <a:br>
              <a:rPr lang="vi-VN" sz="1800" dirty="0"/>
            </a:br>
            <a:endParaRPr lang="en-US" sz="1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3" name="Text Box 7"/>
          <p:cNvSpPr txBox="1"/>
          <p:nvPr/>
        </p:nvSpPr>
        <p:spPr>
          <a:xfrm>
            <a:off x="228600" y="1143000"/>
            <a:ext cx="8785225" cy="460375"/>
          </a:xfrm>
          <a:prstGeom prst="rect">
            <a:avLst/>
          </a:prstGeom>
          <a:noFill/>
          <a:ln w="9525">
            <a:noFill/>
          </a:ln>
        </p:spPr>
        <p:txBody>
          <a:bodyPr>
            <a:spAutoFit/>
          </a:bodyPr>
          <a:p>
            <a:pPr>
              <a:spcBef>
                <a:spcPct val="50000"/>
              </a:spcBef>
            </a:pPr>
            <a:r>
              <a:rPr lang="en-US" sz="2400" dirty="0">
                <a:solidFill>
                  <a:srgbClr val="3333FF"/>
                </a:solidFill>
                <a:latin typeface="Times New Roman" panose="02020603050405020304" charset="0"/>
                <a:cs typeface="Times New Roman" panose="02020603050405020304" charset="0"/>
              </a:rPr>
              <a:t>3.</a:t>
            </a:r>
            <a:r>
              <a:rPr lang="en-US" sz="2400" u="sng" dirty="0">
                <a:solidFill>
                  <a:srgbClr val="3333FF"/>
                </a:solidFill>
                <a:latin typeface="Times New Roman" panose="02020603050405020304" charset="0"/>
                <a:cs typeface="Times New Roman" panose="02020603050405020304" charset="0"/>
              </a:rPr>
              <a:t> Phong trao yêu nước trước chiến tranh thế giới thứ nhất</a:t>
            </a:r>
            <a:endParaRPr lang="en-US" sz="2400" u="sng" dirty="0">
              <a:solidFill>
                <a:srgbClr val="3333FF"/>
              </a:solidFill>
              <a:latin typeface="Times New Roman" panose="02020603050405020304" charset="0"/>
              <a:ea typeface="Times New Roman" panose="02020603050405020304" charset="0"/>
              <a:cs typeface="Times New Roman" panose="02020603050405020304" charset="0"/>
            </a:endParaRPr>
          </a:p>
        </p:txBody>
      </p:sp>
      <p:sp>
        <p:nvSpPr>
          <p:cNvPr id="10244" name="Rectangle 1"/>
          <p:cNvSpPr/>
          <p:nvPr/>
        </p:nvSpPr>
        <p:spPr>
          <a:xfrm>
            <a:off x="107950" y="2032000"/>
            <a:ext cx="5400675" cy="460375"/>
          </a:xfrm>
          <a:prstGeom prst="rect">
            <a:avLst/>
          </a:prstGeom>
          <a:noFill/>
          <a:ln w="9525">
            <a:noFill/>
          </a:ln>
        </p:spPr>
        <p:txBody>
          <a:bodyPr>
            <a:spAutoFit/>
          </a:bodyPr>
          <a:p>
            <a:r>
              <a:rPr lang="en-US" altLang="vi-VN" sz="2400" dirty="0">
                <a:solidFill>
                  <a:srgbClr val="3333FF"/>
                </a:solidFill>
                <a:latin typeface="Times New Roman" panose="02020603050405020304" charset="0"/>
              </a:rPr>
              <a:t>a</a:t>
            </a:r>
            <a:r>
              <a:rPr lang="vi-VN" altLang="x-none" sz="2400" dirty="0">
                <a:solidFill>
                  <a:srgbClr val="3333FF"/>
                </a:solidFill>
                <a:latin typeface="Times New Roman" panose="02020603050405020304" charset="0"/>
              </a:rPr>
              <a:t>. </a:t>
            </a:r>
            <a:r>
              <a:rPr lang="vi-VN" altLang="x-none" sz="2400" u="sng" dirty="0">
                <a:solidFill>
                  <a:srgbClr val="3333FF"/>
                </a:solidFill>
                <a:latin typeface="Times New Roman" panose="02020603050405020304" charset="0"/>
              </a:rPr>
              <a:t>Phong trào Đông Du (1905- 1909)</a:t>
            </a:r>
            <a:r>
              <a:rPr lang="vi-VN" altLang="x-none" sz="2400" dirty="0">
                <a:solidFill>
                  <a:srgbClr val="3333FF"/>
                </a:solidFill>
                <a:latin typeface="Times New Roman" panose="02020603050405020304" charset="0"/>
              </a:rPr>
              <a:t>.</a:t>
            </a:r>
            <a:endParaRPr sz="2400" dirty="0">
              <a:solidFill>
                <a:srgbClr val="3333FF"/>
              </a:solidFill>
              <a:latin typeface="Times New Roman" panose="02020603050405020304" charset="0"/>
            </a:endParaRPr>
          </a:p>
        </p:txBody>
      </p:sp>
      <p:cxnSp>
        <p:nvCxnSpPr>
          <p:cNvPr id="7" name="Straight Connector 6"/>
          <p:cNvCxnSpPr/>
          <p:nvPr/>
        </p:nvCxnSpPr>
        <p:spPr>
          <a:xfrm>
            <a:off x="6084888" y="1612900"/>
            <a:ext cx="0" cy="5245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8" name="Picture 4" descr="Tập tin:PhanBoiChau.jpg"/>
          <p:cNvPicPr>
            <a:picLocks noChangeAspect="1"/>
          </p:cNvPicPr>
          <p:nvPr/>
        </p:nvPicPr>
        <p:blipFill>
          <a:blip r:embed="rId1"/>
          <a:stretch>
            <a:fillRect/>
          </a:stretch>
        </p:blipFill>
        <p:spPr>
          <a:xfrm>
            <a:off x="0" y="260350"/>
            <a:ext cx="4932363" cy="5761038"/>
          </a:xfrm>
          <a:prstGeom prst="rect">
            <a:avLst/>
          </a:prstGeom>
          <a:noFill/>
          <a:ln w="9525">
            <a:noFill/>
          </a:ln>
        </p:spPr>
      </p:pic>
      <p:sp>
        <p:nvSpPr>
          <p:cNvPr id="9219" name="Text Box 5"/>
          <p:cNvSpPr txBox="1">
            <a:spLocks noChangeArrowheads="1"/>
          </p:cNvSpPr>
          <p:nvPr/>
        </p:nvSpPr>
        <p:spPr bwMode="auto">
          <a:xfrm>
            <a:off x="250825" y="6165850"/>
            <a:ext cx="4105275" cy="4000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eaLnBrk="1" hangingPunct="1">
              <a:spcBef>
                <a:spcPct val="50000"/>
              </a:spcBef>
            </a:pPr>
            <a:r>
              <a:rPr sz="2000" dirty="0">
                <a:solidFill>
                  <a:srgbClr val="FF0000"/>
                </a:solidFill>
                <a:latin typeface="Times New Roman" panose="02020603050405020304" charset="0"/>
              </a:rPr>
              <a:t>   PHAN BỘI CHÂU (1867 – 1940)</a:t>
            </a:r>
            <a:endParaRPr sz="2000" dirty="0">
              <a:solidFill>
                <a:srgbClr val="FF0000"/>
              </a:solidFill>
              <a:latin typeface="Times New Roman" panose="02020603050405020304" charset="0"/>
            </a:endParaRPr>
          </a:p>
        </p:txBody>
      </p:sp>
      <p:sp>
        <p:nvSpPr>
          <p:cNvPr id="9220" name="Rectangle 7"/>
          <p:cNvSpPr/>
          <p:nvPr/>
        </p:nvSpPr>
        <p:spPr>
          <a:xfrm>
            <a:off x="4859338" y="1368425"/>
            <a:ext cx="4140200" cy="4797425"/>
          </a:xfrm>
          <a:prstGeom prst="rect">
            <a:avLst/>
          </a:prstGeom>
          <a:solidFill>
            <a:schemeClr val="accent1"/>
          </a:solidFill>
          <a:ln w="9525" cap="flat" cmpd="sng">
            <a:solidFill>
              <a:schemeClr val="tx1"/>
            </a:solidFill>
            <a:prstDash val="solid"/>
            <a:miter/>
            <a:headEnd type="none" w="med" len="med"/>
            <a:tailEnd type="none" w="med" len="med"/>
          </a:ln>
        </p:spPr>
        <p:txBody>
          <a:bodyPr wrap="none"/>
          <a:p>
            <a:pPr algn="just"/>
            <a:r>
              <a:rPr sz="2000" dirty="0">
                <a:solidFill>
                  <a:srgbClr val="FF0000"/>
                </a:solidFill>
                <a:latin typeface="Times New Roman" panose="02020603050405020304" charset="0"/>
              </a:rPr>
              <a:t>Phan Bội châu sinh ngày 26-12-1867</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tại thôn Sa Nam, xã Đông Liệt, huyện</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Nam Đàn , tỉnh Nghệ An, tháng 5-1905</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 ông thành lập Hội Duy tân, một tổ chức</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cách mạng ở Quảng Nam, tháng 1- 1905 </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Ông sang Nhật mở đầu phong trào Đông</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Du. Mặc dù hoạt động ở nước ngoài </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nhưng Ông vẫn liên hệ với phong trào</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trong nước đấu tranh chống Pháp Năm</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1925 ông bị bắt tại Thượng Hải rồi bị </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giam ở nhà tù Hoả Lò (Hà Nội). Pháp </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định bí mật thủ tiêu ông nhưng không </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Thành. Ngày 24-12-1925 Pháp buộc</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phải tuyên bố tha bỗng Phan Bội Châu,</a:t>
            </a:r>
            <a:endParaRPr sz="2000" dirty="0">
              <a:solidFill>
                <a:srgbClr val="FF0000"/>
              </a:solidFill>
              <a:latin typeface="Times New Roman" panose="02020603050405020304" charset="0"/>
            </a:endParaRPr>
          </a:p>
          <a:p>
            <a:pPr algn="just"/>
            <a:r>
              <a:rPr sz="2000" dirty="0">
                <a:solidFill>
                  <a:srgbClr val="FF0000"/>
                </a:solidFill>
                <a:latin typeface="Times New Roman" panose="02020603050405020304" charset="0"/>
              </a:rPr>
              <a:t>thực chất là giam lỏng ông tại Huế.</a:t>
            </a:r>
            <a:endParaRPr sz="2000" dirty="0">
              <a:solidFill>
                <a:srgbClr val="FF0000"/>
              </a:solidFill>
              <a:latin typeface="Times New Roman" panose="02020603050405020304" charset="0"/>
            </a:endParaRPr>
          </a:p>
          <a:p>
            <a:pPr algn="just"/>
            <a:endParaRPr sz="2000" dirty="0">
              <a:solidFill>
                <a:srgbClr val="FF0000"/>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fade">
                                      <p:cBhvr>
                                        <p:cTn id="12" dur="1000"/>
                                        <p:tgtEl>
                                          <p:spTgt spid="9219"/>
                                        </p:tgtEl>
                                      </p:cBhvr>
                                    </p:animEffect>
                                    <p:anim calcmode="lin" valueType="num">
                                      <p:cBhvr>
                                        <p:cTn id="13" dur="1000" fill="hold"/>
                                        <p:tgtEl>
                                          <p:spTgt spid="9219"/>
                                        </p:tgtEl>
                                        <p:attrNameLst>
                                          <p:attrName>ppt_x</p:attrName>
                                        </p:attrNameLst>
                                      </p:cBhvr>
                                      <p:tavLst>
                                        <p:tav tm="0">
                                          <p:val>
                                            <p:strVal val="#ppt_x"/>
                                          </p:val>
                                        </p:tav>
                                        <p:tav tm="100000">
                                          <p:val>
                                            <p:strVal val="#ppt_x"/>
                                          </p:val>
                                        </p:tav>
                                      </p:tavLst>
                                    </p:anim>
                                    <p:anim calcmode="lin" valueType="num">
                                      <p:cBhvr>
                                        <p:cTn id="14"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fade">
                                      <p:cBhvr>
                                        <p:cTn id="19" dur="1000"/>
                                        <p:tgtEl>
                                          <p:spTgt spid="9220"/>
                                        </p:tgtEl>
                                      </p:cBhvr>
                                    </p:animEffect>
                                    <p:anim calcmode="lin" valueType="num">
                                      <p:cBhvr>
                                        <p:cTn id="20" dur="1000" fill="hold"/>
                                        <p:tgtEl>
                                          <p:spTgt spid="9220"/>
                                        </p:tgtEl>
                                        <p:attrNameLst>
                                          <p:attrName>ppt_x</p:attrName>
                                        </p:attrNameLst>
                                      </p:cBhvr>
                                      <p:tavLst>
                                        <p:tav tm="0">
                                          <p:val>
                                            <p:strVal val="#ppt_x"/>
                                          </p:val>
                                        </p:tav>
                                        <p:tav tm="100000">
                                          <p:val>
                                            <p:strVal val="#ppt_x"/>
                                          </p:val>
                                        </p:tav>
                                      </p:tavLst>
                                    </p:anim>
                                    <p:anim calcmode="lin" valueType="num">
                                      <p:cBhvr>
                                        <p:cTn id="21"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ldLvl="0" animBg="1"/>
      <p:bldP spid="922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4" name="Rectangle 1"/>
          <p:cNvSpPr/>
          <p:nvPr/>
        </p:nvSpPr>
        <p:spPr>
          <a:xfrm>
            <a:off x="107950" y="2032000"/>
            <a:ext cx="5400675" cy="460375"/>
          </a:xfrm>
          <a:prstGeom prst="rect">
            <a:avLst/>
          </a:prstGeom>
          <a:noFill/>
          <a:ln w="9525">
            <a:noFill/>
          </a:ln>
        </p:spPr>
        <p:txBody>
          <a:bodyPr>
            <a:spAutoFit/>
          </a:bodyPr>
          <a:p>
            <a:r>
              <a:rPr lang="en-US" altLang="vi-VN" sz="2400" dirty="0">
                <a:solidFill>
                  <a:srgbClr val="3333FF"/>
                </a:solidFill>
                <a:latin typeface="Times New Roman" panose="02020603050405020304" charset="0"/>
              </a:rPr>
              <a:t>a</a:t>
            </a:r>
            <a:r>
              <a:rPr lang="vi-VN" altLang="x-none" sz="2400" dirty="0">
                <a:solidFill>
                  <a:srgbClr val="3333FF"/>
                </a:solidFill>
                <a:latin typeface="Times New Roman" panose="02020603050405020304" charset="0"/>
              </a:rPr>
              <a:t>. </a:t>
            </a:r>
            <a:r>
              <a:rPr lang="vi-VN" altLang="x-none" sz="2400" u="sng" dirty="0">
                <a:solidFill>
                  <a:srgbClr val="3333FF"/>
                </a:solidFill>
                <a:latin typeface="Times New Roman" panose="02020603050405020304" charset="0"/>
              </a:rPr>
              <a:t>Phong trào Đông Du (1905- 1909)</a:t>
            </a:r>
            <a:r>
              <a:rPr lang="vi-VN" altLang="x-none" sz="2400" dirty="0">
                <a:solidFill>
                  <a:srgbClr val="3333FF"/>
                </a:solidFill>
                <a:latin typeface="Times New Roman" panose="02020603050405020304" charset="0"/>
              </a:rPr>
              <a:t>.</a:t>
            </a:r>
            <a:endParaRPr sz="2400" dirty="0">
              <a:solidFill>
                <a:srgbClr val="3333FF"/>
              </a:solidFill>
              <a:latin typeface="Times New Roman" panose="02020603050405020304" charset="0"/>
            </a:endParaRPr>
          </a:p>
        </p:txBody>
      </p:sp>
      <p:sp>
        <p:nvSpPr>
          <p:cNvPr id="10245" name="Rectangle 3"/>
          <p:cNvSpPr/>
          <p:nvPr/>
        </p:nvSpPr>
        <p:spPr>
          <a:xfrm>
            <a:off x="122238" y="2454275"/>
            <a:ext cx="6083300" cy="1570038"/>
          </a:xfrm>
          <a:prstGeom prst="rect">
            <a:avLst/>
          </a:prstGeom>
          <a:noFill/>
          <a:ln w="9525">
            <a:noFill/>
          </a:ln>
        </p:spPr>
        <p:txBody>
          <a:bodyPr>
            <a:spAutoFit/>
          </a:bodyPr>
          <a:p>
            <a:r>
              <a:rPr sz="2400" dirty="0">
                <a:latin typeface="Times New Roman" panose="02020603050405020304" charset="0"/>
              </a:rPr>
              <a:t>- </a:t>
            </a:r>
            <a:r>
              <a:rPr lang="vi-VN" altLang="x-none" sz="2400" dirty="0">
                <a:latin typeface="Times New Roman" panose="02020603050405020304" charset="0"/>
              </a:rPr>
              <a:t>Lãnh đạo: Năm 1904 Hội Duy tân được</a:t>
            </a:r>
            <a:r>
              <a:rPr sz="2400" dirty="0">
                <a:latin typeface="Times New Roman" panose="02020603050405020304" charset="0"/>
              </a:rPr>
              <a:t> </a:t>
            </a:r>
            <a:r>
              <a:rPr lang="vi-VN" altLang="x-none" sz="2400" dirty="0">
                <a:latin typeface="Times New Roman" panose="02020603050405020304" charset="0"/>
              </a:rPr>
              <a:t>thành lập do Phan Bội Châu đứng đầu.</a:t>
            </a:r>
            <a:endParaRPr sz="2400" dirty="0">
              <a:latin typeface="Times New Roman" panose="02020603050405020304" charset="0"/>
            </a:endParaRPr>
          </a:p>
          <a:p>
            <a:r>
              <a:rPr lang="vi-VN" altLang="x-none" sz="2400" dirty="0">
                <a:latin typeface="Times New Roman" panose="02020603050405020304" charset="0"/>
              </a:rPr>
              <a:t>- Mục đích: Lập ra 1 nước VN độc lập.</a:t>
            </a:r>
            <a:endParaRPr sz="2400" dirty="0">
              <a:latin typeface="Times New Roman" panose="02020603050405020304" charset="0"/>
            </a:endParaRPr>
          </a:p>
          <a:p>
            <a:r>
              <a:rPr lang="vi-VN" altLang="x-none" sz="2400" dirty="0">
                <a:latin typeface="Times New Roman" panose="02020603050405020304" charset="0"/>
              </a:rPr>
              <a:t>- Phương pháp CM: bạo động vũ trang</a:t>
            </a:r>
            <a:endParaRPr sz="2400" dirty="0">
              <a:latin typeface="Times New Roman" panose="02020603050405020304" charset="0"/>
            </a:endParaRPr>
          </a:p>
        </p:txBody>
      </p:sp>
      <p:cxnSp>
        <p:nvCxnSpPr>
          <p:cNvPr id="7" name="Straight Connector 6"/>
          <p:cNvCxnSpPr/>
          <p:nvPr/>
        </p:nvCxnSpPr>
        <p:spPr>
          <a:xfrm>
            <a:off x="6084888" y="1612900"/>
            <a:ext cx="0" cy="5245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79388" y="3994150"/>
            <a:ext cx="5954712" cy="2678113"/>
          </a:xfrm>
          <a:prstGeom prst="rect">
            <a:avLst/>
          </a:prstGeom>
          <a:noFill/>
          <a:ln w="9525">
            <a:noFill/>
          </a:ln>
        </p:spPr>
        <p:txBody>
          <a:bodyPr>
            <a:spAutoFit/>
          </a:bodyPr>
          <a:p>
            <a:r>
              <a:rPr lang="vi-VN" altLang="x-none" sz="2400" dirty="0">
                <a:latin typeface="Times New Roman" panose="02020603050405020304" charset="0"/>
              </a:rPr>
              <a:t>- Hoạt động:</a:t>
            </a:r>
            <a:endParaRPr sz="2400" dirty="0">
              <a:latin typeface="Times New Roman" panose="02020603050405020304" charset="0"/>
            </a:endParaRPr>
          </a:p>
          <a:p>
            <a:r>
              <a:rPr lang="vi-VN" altLang="x-none" sz="2400" dirty="0">
                <a:latin typeface="Times New Roman" panose="02020603050405020304" charset="0"/>
              </a:rPr>
              <a:t>+ Năm 1905, Phan Bội Châu sang Nhật nhờ giúp đỡ</a:t>
            </a:r>
            <a:r>
              <a:rPr sz="2400" dirty="0">
                <a:latin typeface="Times New Roman" panose="02020603050405020304" charset="0"/>
              </a:rPr>
              <a:t> khí giới, lương thực.</a:t>
            </a:r>
            <a:endParaRPr sz="2400" dirty="0">
              <a:latin typeface="Times New Roman" panose="02020603050405020304" charset="0"/>
            </a:endParaRPr>
          </a:p>
          <a:p>
            <a:r>
              <a:rPr lang="vi-VN" altLang="x-none" sz="2400" dirty="0">
                <a:latin typeface="Times New Roman" panose="02020603050405020304" charset="0"/>
              </a:rPr>
              <a:t>+ Đưa học sinh sang Nhật học =&gt; Mở đầu phong trào Đông Du</a:t>
            </a:r>
            <a:endParaRPr sz="2400" dirty="0">
              <a:latin typeface="Times New Roman" panose="02020603050405020304" charset="0"/>
            </a:endParaRPr>
          </a:p>
          <a:p>
            <a:r>
              <a:rPr sz="2400" dirty="0">
                <a:latin typeface="Times New Roman" panose="02020603050405020304" charset="0"/>
              </a:rPr>
              <a:t>+ Viết sách báo tổ chức giáo dục, tuyên truyền yêu nước</a:t>
            </a:r>
            <a:endParaRPr sz="2400" dirty="0">
              <a:latin typeface="Times New Roman" panose="02020603050405020304" charset="0"/>
            </a:endParaRPr>
          </a:p>
        </p:txBody>
      </p:sp>
      <p:sp>
        <p:nvSpPr>
          <p:cNvPr id="14" name="Cloud Callout 13"/>
          <p:cNvSpPr/>
          <p:nvPr/>
        </p:nvSpPr>
        <p:spPr>
          <a:xfrm>
            <a:off x="6372225" y="1773238"/>
            <a:ext cx="2376488" cy="3024188"/>
          </a:xfrm>
          <a:prstGeom prst="cloudCallout">
            <a:avLst>
              <a:gd name="adj1" fmla="val -69983"/>
              <a:gd name="adj2" fmla="val 69161"/>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endParaRPr sz="2400" dirty="0">
              <a:solidFill>
                <a:srgbClr val="3333FF"/>
              </a:solidFill>
              <a:latin typeface="Arial" panose="020B0604020202020204" pitchFamily="34" charset="0"/>
            </a:endParaRPr>
          </a:p>
          <a:p>
            <a:pPr lvl="0" algn="ctr" eaLnBrk="1" hangingPunct="1">
              <a:buNone/>
            </a:pPr>
            <a:r>
              <a:rPr sz="2400" dirty="0">
                <a:solidFill>
                  <a:srgbClr val="3333FF"/>
                </a:solidFill>
                <a:latin typeface="Arial" panose="020B0604020202020204" pitchFamily="34" charset="0"/>
              </a:rPr>
              <a:t>Phan Bội Châu và hội Duy tân đã có những hoạt động gì?</a:t>
            </a:r>
            <a:endParaRPr sz="2400" dirty="0">
              <a:solidFill>
                <a:srgbClr val="3333FF"/>
              </a:solidFill>
              <a:latin typeface="Arial" panose="020B0604020202020204" pitchFamily="34" charset="0"/>
            </a:endParaRPr>
          </a:p>
          <a:p>
            <a:pPr lvl="0" algn="ctr" eaLnBrk="1" hangingPunct="1">
              <a:buNone/>
            </a:pPr>
            <a:endParaRPr sz="2400" dirty="0">
              <a:solidFill>
                <a:srgbClr val="FFFFFF"/>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14"/>
                                        </p:tgtEl>
                                      </p:cBhvr>
                                    </p:animEffect>
                                    <p:anim calcmode="lin" valueType="num">
                                      <p:cBhvr>
                                        <p:cTn id="14" dur="1000"/>
                                        <p:tgtEl>
                                          <p:spTgt spid="14"/>
                                        </p:tgtEl>
                                        <p:attrNameLst>
                                          <p:attrName>ppt_x</p:attrName>
                                        </p:attrNameLst>
                                      </p:cBhvr>
                                      <p:tavLst>
                                        <p:tav tm="0">
                                          <p:val>
                                            <p:strVal val="ppt_x"/>
                                          </p:val>
                                        </p:tav>
                                        <p:tav tm="100000">
                                          <p:val>
                                            <p:strVal val="ppt_x"/>
                                          </p:val>
                                        </p:tav>
                                      </p:tavLst>
                                    </p:anim>
                                    <p:anim calcmode="lin" valueType="num">
                                      <p:cBhvr>
                                        <p:cTn id="15" dur="1000"/>
                                        <p:tgtEl>
                                          <p:spTgt spid="14"/>
                                        </p:tgtEl>
                                        <p:attrNameLst>
                                          <p:attrName>ppt_y</p:attrName>
                                        </p:attrNameLst>
                                      </p:cBhvr>
                                      <p:tavLst>
                                        <p:tav tm="0">
                                          <p:val>
                                            <p:strVal val="ppt_y"/>
                                          </p:val>
                                        </p:tav>
                                        <p:tav tm="100000">
                                          <p:val>
                                            <p:strVal val="ppt_y-.1"/>
                                          </p:val>
                                        </p:tav>
                                      </p:tavLst>
                                    </p:anim>
                                    <p:set>
                                      <p:cBhvr>
                                        <p:cTn id="16" dur="1" fill="hold">
                                          <p:stCondLst>
                                            <p:cond delay="99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charRg st="0" end="13"/>
                                            </p:txEl>
                                          </p:spTgt>
                                        </p:tgtEl>
                                        <p:attrNameLst>
                                          <p:attrName>style.visibility</p:attrName>
                                        </p:attrNameLst>
                                      </p:cBhvr>
                                      <p:to>
                                        <p:strVal val="visible"/>
                                      </p:to>
                                    </p:set>
                                    <p:anim calcmode="lin" valueType="num">
                                      <p:cBhvr additive="base">
                                        <p:cTn id="21" dur="500" fill="hold"/>
                                        <p:tgtEl>
                                          <p:spTgt spid="9">
                                            <p:txEl>
                                              <p:charRg st="0" end="1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charRg st="0" end="1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charRg st="13" end="83"/>
                                            </p:txEl>
                                          </p:spTgt>
                                        </p:tgtEl>
                                        <p:attrNameLst>
                                          <p:attrName>style.visibility</p:attrName>
                                        </p:attrNameLst>
                                      </p:cBhvr>
                                      <p:to>
                                        <p:strVal val="visible"/>
                                      </p:to>
                                    </p:set>
                                    <p:anim calcmode="lin" valueType="num">
                                      <p:cBhvr additive="base">
                                        <p:cTn id="25" dur="500" fill="hold"/>
                                        <p:tgtEl>
                                          <p:spTgt spid="9">
                                            <p:txEl>
                                              <p:charRg st="13" end="8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charRg st="13" end="8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charRg st="83" end="141"/>
                                            </p:txEl>
                                          </p:spTgt>
                                        </p:tgtEl>
                                        <p:attrNameLst>
                                          <p:attrName>style.visibility</p:attrName>
                                        </p:attrNameLst>
                                      </p:cBhvr>
                                      <p:to>
                                        <p:strVal val="visible"/>
                                      </p:to>
                                    </p:set>
                                    <p:animEffect transition="in" filter="fade">
                                      <p:cBhvr>
                                        <p:cTn id="31" dur="1000"/>
                                        <p:tgtEl>
                                          <p:spTgt spid="9">
                                            <p:txEl>
                                              <p:charRg st="83" end="141"/>
                                            </p:txEl>
                                          </p:spTgt>
                                        </p:tgtEl>
                                      </p:cBhvr>
                                    </p:animEffect>
                                    <p:anim calcmode="lin" valueType="num">
                                      <p:cBhvr>
                                        <p:cTn id="32" dur="1000" fill="hold"/>
                                        <p:tgtEl>
                                          <p:spTgt spid="9">
                                            <p:txEl>
                                              <p:charRg st="83" end="141"/>
                                            </p:txEl>
                                          </p:spTgt>
                                        </p:tgtEl>
                                        <p:attrNameLst>
                                          <p:attrName>ppt_x</p:attrName>
                                        </p:attrNameLst>
                                      </p:cBhvr>
                                      <p:tavLst>
                                        <p:tav tm="0">
                                          <p:val>
                                            <p:strVal val="#ppt_x"/>
                                          </p:val>
                                        </p:tav>
                                        <p:tav tm="100000">
                                          <p:val>
                                            <p:strVal val="#ppt_x"/>
                                          </p:val>
                                        </p:tav>
                                      </p:tavLst>
                                    </p:anim>
                                    <p:anim calcmode="lin" valueType="num">
                                      <p:cBhvr>
                                        <p:cTn id="33" dur="1000" fill="hold"/>
                                        <p:tgtEl>
                                          <p:spTgt spid="9">
                                            <p:txEl>
                                              <p:charRg st="83" end="14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charRg st="141" end="197"/>
                                            </p:txEl>
                                          </p:spTgt>
                                        </p:tgtEl>
                                        <p:attrNameLst>
                                          <p:attrName>style.visibility</p:attrName>
                                        </p:attrNameLst>
                                      </p:cBhvr>
                                      <p:to>
                                        <p:strVal val="visible"/>
                                      </p:to>
                                    </p:set>
                                    <p:animEffect transition="in" filter="fade">
                                      <p:cBhvr>
                                        <p:cTn id="38" dur="1000"/>
                                        <p:tgtEl>
                                          <p:spTgt spid="9">
                                            <p:txEl>
                                              <p:charRg st="141" end="197"/>
                                            </p:txEl>
                                          </p:spTgt>
                                        </p:tgtEl>
                                      </p:cBhvr>
                                    </p:animEffect>
                                    <p:anim calcmode="lin" valueType="num">
                                      <p:cBhvr>
                                        <p:cTn id="39" dur="1000" fill="hold"/>
                                        <p:tgtEl>
                                          <p:spTgt spid="9">
                                            <p:txEl>
                                              <p:charRg st="141" end="197"/>
                                            </p:txEl>
                                          </p:spTgt>
                                        </p:tgtEl>
                                        <p:attrNameLst>
                                          <p:attrName>ppt_x</p:attrName>
                                        </p:attrNameLst>
                                      </p:cBhvr>
                                      <p:tavLst>
                                        <p:tav tm="0">
                                          <p:val>
                                            <p:strVal val="#ppt_x"/>
                                          </p:val>
                                        </p:tav>
                                        <p:tav tm="100000">
                                          <p:val>
                                            <p:strVal val="#ppt_x"/>
                                          </p:val>
                                        </p:tav>
                                      </p:tavLst>
                                    </p:anim>
                                    <p:anim calcmode="lin" valueType="num">
                                      <p:cBhvr>
                                        <p:cTn id="40" dur="1000" fill="hold"/>
                                        <p:tgtEl>
                                          <p:spTgt spid="9">
                                            <p:txEl>
                                              <p:charRg st="141" end="19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8" name="Rectangle 1"/>
          <p:cNvSpPr/>
          <p:nvPr/>
        </p:nvSpPr>
        <p:spPr>
          <a:xfrm>
            <a:off x="107950" y="2032000"/>
            <a:ext cx="5400675" cy="460375"/>
          </a:xfrm>
          <a:prstGeom prst="rect">
            <a:avLst/>
          </a:prstGeom>
          <a:noFill/>
          <a:ln w="9525">
            <a:noFill/>
          </a:ln>
        </p:spPr>
        <p:txBody>
          <a:bodyPr>
            <a:spAutoFit/>
          </a:bodyPr>
          <a:p>
            <a:r>
              <a:rPr lang="en-US" altLang="vi-VN" sz="2400" dirty="0">
                <a:solidFill>
                  <a:srgbClr val="3333FF"/>
                </a:solidFill>
                <a:latin typeface="Times New Roman" panose="02020603050405020304" charset="0"/>
              </a:rPr>
              <a:t>a</a:t>
            </a:r>
            <a:r>
              <a:rPr lang="vi-VN" altLang="x-none" sz="2400" dirty="0">
                <a:solidFill>
                  <a:srgbClr val="3333FF"/>
                </a:solidFill>
                <a:latin typeface="Times New Roman" panose="02020603050405020304" charset="0"/>
              </a:rPr>
              <a:t>. </a:t>
            </a:r>
            <a:r>
              <a:rPr lang="vi-VN" altLang="x-none" sz="2400" u="sng" dirty="0">
                <a:solidFill>
                  <a:srgbClr val="3333FF"/>
                </a:solidFill>
                <a:latin typeface="Times New Roman" panose="02020603050405020304" charset="0"/>
              </a:rPr>
              <a:t>Phong trào Đông Du (1905- 1909)</a:t>
            </a:r>
            <a:r>
              <a:rPr lang="vi-VN" altLang="x-none" sz="2400" dirty="0">
                <a:solidFill>
                  <a:srgbClr val="3333FF"/>
                </a:solidFill>
                <a:latin typeface="Times New Roman" panose="02020603050405020304" charset="0"/>
              </a:rPr>
              <a:t>.</a:t>
            </a:r>
            <a:endParaRPr sz="2400" dirty="0">
              <a:solidFill>
                <a:srgbClr val="3333FF"/>
              </a:solidFill>
              <a:latin typeface="Times New Roman" panose="02020603050405020304" charset="0"/>
            </a:endParaRPr>
          </a:p>
        </p:txBody>
      </p:sp>
      <p:sp>
        <p:nvSpPr>
          <p:cNvPr id="11269" name="Rectangle 3"/>
          <p:cNvSpPr/>
          <p:nvPr/>
        </p:nvSpPr>
        <p:spPr>
          <a:xfrm>
            <a:off x="122238" y="2454275"/>
            <a:ext cx="6083300" cy="1570038"/>
          </a:xfrm>
          <a:prstGeom prst="rect">
            <a:avLst/>
          </a:prstGeom>
          <a:noFill/>
          <a:ln w="9525">
            <a:noFill/>
          </a:ln>
        </p:spPr>
        <p:txBody>
          <a:bodyPr>
            <a:spAutoFit/>
          </a:bodyPr>
          <a:p>
            <a:r>
              <a:rPr sz="2400" dirty="0">
                <a:latin typeface="Times New Roman" panose="02020603050405020304" charset="0"/>
              </a:rPr>
              <a:t>- </a:t>
            </a:r>
            <a:r>
              <a:rPr lang="vi-VN" altLang="x-none" sz="2400" dirty="0">
                <a:latin typeface="Times New Roman" panose="02020603050405020304" charset="0"/>
              </a:rPr>
              <a:t>Lãnh đạo: Năm 1904 Hội Duy tân được</a:t>
            </a:r>
            <a:r>
              <a:rPr sz="2400" dirty="0">
                <a:latin typeface="Times New Roman" panose="02020603050405020304" charset="0"/>
              </a:rPr>
              <a:t> </a:t>
            </a:r>
            <a:r>
              <a:rPr lang="vi-VN" altLang="x-none" sz="2400" dirty="0">
                <a:latin typeface="Times New Roman" panose="02020603050405020304" charset="0"/>
              </a:rPr>
              <a:t>thành lập do Phan Bội Châu đứng đầu.</a:t>
            </a:r>
            <a:endParaRPr sz="2400" dirty="0">
              <a:latin typeface="Times New Roman" panose="02020603050405020304" charset="0"/>
            </a:endParaRPr>
          </a:p>
          <a:p>
            <a:r>
              <a:rPr lang="vi-VN" altLang="x-none" sz="2400" dirty="0">
                <a:latin typeface="Times New Roman" panose="02020603050405020304" charset="0"/>
              </a:rPr>
              <a:t>- Mục đích: Lập ra 1 nước VN độc lập.</a:t>
            </a:r>
            <a:endParaRPr sz="2400" dirty="0">
              <a:latin typeface="Times New Roman" panose="02020603050405020304" charset="0"/>
            </a:endParaRPr>
          </a:p>
          <a:p>
            <a:r>
              <a:rPr lang="vi-VN" altLang="x-none" sz="2400" dirty="0">
                <a:latin typeface="Times New Roman" panose="02020603050405020304" charset="0"/>
              </a:rPr>
              <a:t>- Phương pháp CM: bạo động vũ trang</a:t>
            </a:r>
            <a:endParaRPr sz="2400" dirty="0">
              <a:latin typeface="Times New Roman" panose="02020603050405020304" charset="0"/>
            </a:endParaRPr>
          </a:p>
        </p:txBody>
      </p:sp>
      <p:cxnSp>
        <p:nvCxnSpPr>
          <p:cNvPr id="7" name="Straight Connector 6"/>
          <p:cNvCxnSpPr/>
          <p:nvPr/>
        </p:nvCxnSpPr>
        <p:spPr>
          <a:xfrm>
            <a:off x="6084888" y="1612900"/>
            <a:ext cx="0" cy="5245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79388" y="3994150"/>
            <a:ext cx="5954712" cy="2308225"/>
          </a:xfrm>
          <a:prstGeom prst="rect">
            <a:avLst/>
          </a:prstGeom>
          <a:noFill/>
          <a:ln w="9525">
            <a:noFill/>
          </a:ln>
        </p:spPr>
        <p:txBody>
          <a:bodyPr>
            <a:spAutoFit/>
          </a:bodyPr>
          <a:p>
            <a:r>
              <a:rPr lang="vi-VN" altLang="x-none" sz="2400" dirty="0">
                <a:latin typeface="Times New Roman" panose="02020603050405020304" charset="0"/>
              </a:rPr>
              <a:t>- </a:t>
            </a:r>
            <a:r>
              <a:rPr sz="2400" dirty="0">
                <a:latin typeface="Times New Roman" panose="02020603050405020304" charset="0"/>
              </a:rPr>
              <a:t>Kết quả</a:t>
            </a:r>
            <a:r>
              <a:rPr lang="vi-VN" altLang="x-none" sz="2400" dirty="0">
                <a:latin typeface="Times New Roman" panose="02020603050405020304" charset="0"/>
              </a:rPr>
              <a:t>:</a:t>
            </a:r>
            <a:endParaRPr sz="2400" dirty="0">
              <a:latin typeface="Times New Roman" panose="02020603050405020304" charset="0"/>
            </a:endParaRPr>
          </a:p>
          <a:p>
            <a:r>
              <a:rPr lang="vi-VN" altLang="x-none" sz="2400" dirty="0">
                <a:latin typeface="Times New Roman" panose="02020603050405020304" charset="0"/>
              </a:rPr>
              <a:t>+ Tháng 9.1908 Pháp cấu kết với Nhật trục xuất du học sinh yêu nước.</a:t>
            </a:r>
            <a:endParaRPr sz="2400" dirty="0">
              <a:latin typeface="Times New Roman" panose="02020603050405020304" charset="0"/>
            </a:endParaRPr>
          </a:p>
          <a:p>
            <a:r>
              <a:rPr lang="vi-VN" altLang="x-none" sz="2400" dirty="0">
                <a:latin typeface="Times New Roman" panose="02020603050405020304" charset="0"/>
              </a:rPr>
              <a:t>+ Tháng 3.1909, Phan Bội Châu rời nước Nhật =&gt;Phong trào Đông Du tan rã =&gt; Hội Duy tân ngừng hoạt động.</a:t>
            </a:r>
            <a:endParaRPr sz="2400" dirty="0">
              <a:latin typeface="Times New Roman" panose="02020603050405020304" charset="0"/>
            </a:endParaRPr>
          </a:p>
        </p:txBody>
      </p:sp>
      <p:sp>
        <p:nvSpPr>
          <p:cNvPr id="14" name="Cloud Callout 13"/>
          <p:cNvSpPr/>
          <p:nvPr/>
        </p:nvSpPr>
        <p:spPr>
          <a:xfrm>
            <a:off x="6205538" y="2032000"/>
            <a:ext cx="2543175" cy="2765425"/>
          </a:xfrm>
          <a:prstGeom prst="cloudCallout">
            <a:avLst>
              <a:gd name="adj1" fmla="val -97576"/>
              <a:gd name="adj2" fmla="val 27497"/>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endParaRPr sz="2400" dirty="0">
              <a:solidFill>
                <a:srgbClr val="3333FF"/>
              </a:solidFill>
              <a:latin typeface="Arial" panose="020B0604020202020204" pitchFamily="34" charset="0"/>
            </a:endParaRPr>
          </a:p>
          <a:p>
            <a:pPr lvl="0" algn="ctr" eaLnBrk="1" hangingPunct="1">
              <a:buNone/>
            </a:pPr>
            <a:r>
              <a:rPr sz="2400" dirty="0">
                <a:solidFill>
                  <a:srgbClr val="3333FF"/>
                </a:solidFill>
                <a:latin typeface="Arial" panose="020B0604020202020204" pitchFamily="34" charset="0"/>
              </a:rPr>
              <a:t>Kết quả của phong trào Đông du như thế nào? </a:t>
            </a:r>
            <a:endParaRPr sz="2400" dirty="0">
              <a:solidFill>
                <a:srgbClr val="3333FF"/>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14"/>
                                        </p:tgtEl>
                                      </p:cBhvr>
                                    </p:animEffect>
                                    <p:anim calcmode="lin" valueType="num">
                                      <p:cBhvr>
                                        <p:cTn id="14" dur="1000"/>
                                        <p:tgtEl>
                                          <p:spTgt spid="14"/>
                                        </p:tgtEl>
                                        <p:attrNameLst>
                                          <p:attrName>ppt_x</p:attrName>
                                        </p:attrNameLst>
                                      </p:cBhvr>
                                      <p:tavLst>
                                        <p:tav tm="0">
                                          <p:val>
                                            <p:strVal val="ppt_x"/>
                                          </p:val>
                                        </p:tav>
                                        <p:tav tm="100000">
                                          <p:val>
                                            <p:strVal val="ppt_x"/>
                                          </p:val>
                                        </p:tav>
                                      </p:tavLst>
                                    </p:anim>
                                    <p:anim calcmode="lin" valueType="num">
                                      <p:cBhvr>
                                        <p:cTn id="15" dur="1000"/>
                                        <p:tgtEl>
                                          <p:spTgt spid="14"/>
                                        </p:tgtEl>
                                        <p:attrNameLst>
                                          <p:attrName>ppt_y</p:attrName>
                                        </p:attrNameLst>
                                      </p:cBhvr>
                                      <p:tavLst>
                                        <p:tav tm="0">
                                          <p:val>
                                            <p:strVal val="ppt_y"/>
                                          </p:val>
                                        </p:tav>
                                        <p:tav tm="100000">
                                          <p:val>
                                            <p:strVal val="ppt_y-.1"/>
                                          </p:val>
                                        </p:tav>
                                      </p:tavLst>
                                    </p:anim>
                                    <p:set>
                                      <p:cBhvr>
                                        <p:cTn id="16" dur="1" fill="hold">
                                          <p:stCondLst>
                                            <p:cond delay="99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charRg st="0" end="11"/>
                                            </p:txEl>
                                          </p:spTgt>
                                        </p:tgtEl>
                                        <p:attrNameLst>
                                          <p:attrName>style.visibility</p:attrName>
                                        </p:attrNameLst>
                                      </p:cBhvr>
                                      <p:to>
                                        <p:strVal val="visible"/>
                                      </p:to>
                                    </p:set>
                                    <p:anim calcmode="lin" valueType="num">
                                      <p:cBhvr additive="base">
                                        <p:cTn id="21" dur="500" fill="hold"/>
                                        <p:tgtEl>
                                          <p:spTgt spid="9">
                                            <p:txEl>
                                              <p:charRg st="0" end="1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charRg st="0" end="1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xEl>
                                              <p:charRg st="11" end="80"/>
                                            </p:txEl>
                                          </p:spTgt>
                                        </p:tgtEl>
                                        <p:attrNameLst>
                                          <p:attrName>style.visibility</p:attrName>
                                        </p:attrNameLst>
                                      </p:cBhvr>
                                      <p:to>
                                        <p:strVal val="visible"/>
                                      </p:to>
                                    </p:set>
                                    <p:animEffect transition="in" filter="fade">
                                      <p:cBhvr>
                                        <p:cTn id="27" dur="1000"/>
                                        <p:tgtEl>
                                          <p:spTgt spid="9">
                                            <p:txEl>
                                              <p:charRg st="11" end="80"/>
                                            </p:txEl>
                                          </p:spTgt>
                                        </p:tgtEl>
                                      </p:cBhvr>
                                    </p:animEffect>
                                    <p:anim calcmode="lin" valueType="num">
                                      <p:cBhvr>
                                        <p:cTn id="28" dur="1000" fill="hold"/>
                                        <p:tgtEl>
                                          <p:spTgt spid="9">
                                            <p:txEl>
                                              <p:charRg st="11" end="80"/>
                                            </p:txEl>
                                          </p:spTgt>
                                        </p:tgtEl>
                                        <p:attrNameLst>
                                          <p:attrName>ppt_x</p:attrName>
                                        </p:attrNameLst>
                                      </p:cBhvr>
                                      <p:tavLst>
                                        <p:tav tm="0">
                                          <p:val>
                                            <p:strVal val="#ppt_x"/>
                                          </p:val>
                                        </p:tav>
                                        <p:tav tm="100000">
                                          <p:val>
                                            <p:strVal val="#ppt_x"/>
                                          </p:val>
                                        </p:tav>
                                      </p:tavLst>
                                    </p:anim>
                                    <p:anim calcmode="lin" valueType="num">
                                      <p:cBhvr>
                                        <p:cTn id="29" dur="1000" fill="hold"/>
                                        <p:tgtEl>
                                          <p:spTgt spid="9">
                                            <p:txEl>
                                              <p:charRg st="11" end="8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xEl>
                                              <p:charRg st="80" end="184"/>
                                            </p:txEl>
                                          </p:spTgt>
                                        </p:tgtEl>
                                        <p:attrNameLst>
                                          <p:attrName>style.visibility</p:attrName>
                                        </p:attrNameLst>
                                      </p:cBhvr>
                                      <p:to>
                                        <p:strVal val="visible"/>
                                      </p:to>
                                    </p:set>
                                    <p:anim calcmode="lin" valueType="num">
                                      <p:cBhvr additive="base">
                                        <p:cTn id="34" dur="500" fill="hold"/>
                                        <p:tgtEl>
                                          <p:spTgt spid="9">
                                            <p:txEl>
                                              <p:charRg st="80" end="18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charRg st="80" end="18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620000" cy="1143000"/>
          </a:xfrm>
        </p:spPr>
        <p:txBody>
          <a:bodyPr/>
          <a:lstStyle/>
          <a:p>
            <a:r>
              <a:rPr lang="vi-VN" sz="3600" b="1" dirty="0"/>
              <a:t>I. Chính sách khai thác thuộc địa của thực dân Pháp (1897 – 1914)</a:t>
            </a:r>
            <a:br>
              <a:rPr lang="vi-VN" sz="3600" b="1" dirty="0"/>
            </a:br>
            <a:endParaRPr lang="en-US" sz="3600" dirty="0"/>
          </a:p>
        </p:txBody>
      </p:sp>
      <p:sp>
        <p:nvSpPr>
          <p:cNvPr id="3" name="Content Placeholder 2"/>
          <p:cNvSpPr>
            <a:spLocks noGrp="1"/>
          </p:cNvSpPr>
          <p:nvPr>
            <p:ph idx="1"/>
          </p:nvPr>
        </p:nvSpPr>
        <p:spPr>
          <a:xfrm>
            <a:off x="152400" y="2209800"/>
            <a:ext cx="7924800" cy="4191000"/>
          </a:xfrm>
        </p:spPr>
        <p:txBody>
          <a:bodyPr>
            <a:normAutofit/>
          </a:bodyPr>
          <a:lstStyle/>
          <a:p>
            <a:pPr marL="114300" indent="0">
              <a:buNone/>
            </a:pPr>
            <a:r>
              <a:rPr lang="vi-VN" sz="3600" b="1" dirty="0"/>
              <a:t>Tổ chức bộ máy Nhà nước.</a:t>
            </a:r>
            <a:endParaRPr lang="vi-VN" sz="3600" dirty="0"/>
          </a:p>
          <a:p>
            <a:r>
              <a:rPr lang="vi-VN" sz="3600" dirty="0"/>
              <a:t>Năm 1897 thành lập Liên bang Đông Dương gồm : Việt Nam, Cam-pu-chia và Lào do toàn quyền Đông Dương đứng đầu.</a:t>
            </a:r>
            <a:endParaRPr lang="vi-VN" sz="3600" dirty="0"/>
          </a:p>
          <a:p>
            <a:endParaRPr lang="vi-VN" sz="3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64" name="Rectangle 8"/>
          <p:cNvSpPr>
            <a:spLocks noChangeArrowheads="1"/>
          </p:cNvSpPr>
          <p:nvPr/>
        </p:nvSpPr>
        <p:spPr bwMode="auto">
          <a:xfrm>
            <a:off x="611188" y="1557338"/>
            <a:ext cx="7848600" cy="1223963"/>
          </a:xfrm>
          <a:prstGeom prst="rect">
            <a:avLst/>
          </a:prstGeom>
        </p:spPr>
        <p:style>
          <a:lnRef idx="1">
            <a:schemeClr val="accent1"/>
          </a:lnRef>
          <a:fillRef idx="2">
            <a:schemeClr val="accent1"/>
          </a:fillRef>
          <a:effectRef idx="1">
            <a:schemeClr val="accent1"/>
          </a:effectRef>
          <a:fontRef idx="minor">
            <a:schemeClr val="dk1"/>
          </a:fontRef>
        </p:style>
        <p:txBody>
          <a:bodyPr wrap="none" anchor="ct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eaLnBrk="1" hangingPunct="1">
              <a:buNone/>
            </a:pPr>
            <a:r>
              <a:rPr sz="2400" dirty="0">
                <a:solidFill>
                  <a:srgbClr val="3333FF"/>
                </a:solidFill>
                <a:latin typeface="Arial" panose="020B0604020202020204" pitchFamily="34" charset="0"/>
              </a:rPr>
              <a:t>Câu hỏi: </a:t>
            </a:r>
            <a:r>
              <a:rPr lang="vi-VN" altLang="x-none" sz="2400" dirty="0">
                <a:solidFill>
                  <a:srgbClr val="3333FF"/>
                </a:solidFill>
                <a:latin typeface="Arial" panose="020B0604020202020204" pitchFamily="34" charset="0"/>
              </a:rPr>
              <a:t>Động cơ nào khiến Phan Bội Châu muốn nhờ </a:t>
            </a:r>
            <a:endParaRPr sz="2400" dirty="0">
              <a:solidFill>
                <a:srgbClr val="3333FF"/>
              </a:solidFill>
              <a:latin typeface="Arial" panose="020B0604020202020204" pitchFamily="34" charset="0"/>
            </a:endParaRPr>
          </a:p>
          <a:p>
            <a:pPr lvl="0" eaLnBrk="1" hangingPunct="1">
              <a:buNone/>
            </a:pPr>
            <a:r>
              <a:rPr lang="vi-VN" altLang="x-none" sz="2400" dirty="0">
                <a:solidFill>
                  <a:srgbClr val="3333FF"/>
                </a:solidFill>
                <a:latin typeface="Arial" panose="020B0604020202020204" pitchFamily="34" charset="0"/>
              </a:rPr>
              <a:t>cậy vào Nhật</a:t>
            </a:r>
            <a:r>
              <a:rPr sz="2400" dirty="0">
                <a:solidFill>
                  <a:srgbClr val="3333FF"/>
                </a:solidFill>
                <a:latin typeface="Arial" panose="020B0604020202020204" pitchFamily="34" charset="0"/>
              </a:rPr>
              <a:t> </a:t>
            </a:r>
            <a:r>
              <a:rPr lang="vi-VN" altLang="x-none" sz="2400" dirty="0">
                <a:solidFill>
                  <a:srgbClr val="3333FF"/>
                </a:solidFill>
                <a:latin typeface="Arial" panose="020B0604020202020204" pitchFamily="34" charset="0"/>
              </a:rPr>
              <a:t>để đánh Pháp?</a:t>
            </a:r>
            <a:r>
              <a:rPr sz="2400" dirty="0">
                <a:solidFill>
                  <a:srgbClr val="3333FF"/>
                </a:solidFill>
                <a:latin typeface="Arial" panose="020B0604020202020204" pitchFamily="34" charset="0"/>
              </a:rPr>
              <a:t> Em nghĩ gì về chủ trương  </a:t>
            </a:r>
            <a:endParaRPr sz="2400" dirty="0">
              <a:solidFill>
                <a:srgbClr val="3333FF"/>
              </a:solidFill>
              <a:latin typeface="Arial" panose="020B0604020202020204" pitchFamily="34" charset="0"/>
            </a:endParaRPr>
          </a:p>
          <a:p>
            <a:pPr lvl="0" eaLnBrk="1" hangingPunct="1">
              <a:buNone/>
            </a:pPr>
            <a:r>
              <a:rPr sz="2400" dirty="0">
                <a:solidFill>
                  <a:srgbClr val="3333FF"/>
                </a:solidFill>
                <a:latin typeface="Arial" panose="020B0604020202020204" pitchFamily="34" charset="0"/>
              </a:rPr>
              <a:t>cầu viện của Phan Bội Châu?</a:t>
            </a:r>
            <a:endParaRPr sz="2400" dirty="0">
              <a:solidFill>
                <a:srgbClr val="3333FF"/>
              </a:solidFill>
              <a:latin typeface="Arial" panose="020B0604020202020204" pitchFamily="34" charset="0"/>
            </a:endParaRPr>
          </a:p>
        </p:txBody>
      </p:sp>
      <p:sp>
        <p:nvSpPr>
          <p:cNvPr id="19465" name="Rectangle 9"/>
          <p:cNvSpPr/>
          <p:nvPr/>
        </p:nvSpPr>
        <p:spPr>
          <a:xfrm>
            <a:off x="250825" y="3141663"/>
            <a:ext cx="8353425" cy="2303462"/>
          </a:xfrm>
          <a:prstGeom prst="rect">
            <a:avLst/>
          </a:prstGeom>
          <a:solidFill>
            <a:schemeClr val="accent1"/>
          </a:solidFill>
          <a:ln w="9525" cap="flat" cmpd="sng">
            <a:solidFill>
              <a:schemeClr val="tx1"/>
            </a:solidFill>
            <a:prstDash val="solid"/>
            <a:miter/>
            <a:headEnd type="none" w="med" len="med"/>
            <a:tailEnd type="none" w="med" len="med"/>
          </a:ln>
        </p:spPr>
        <p:txBody>
          <a:bodyPr wrap="none"/>
          <a:p>
            <a:r>
              <a:rPr sz="2400" dirty="0">
                <a:solidFill>
                  <a:srgbClr val="3333FF"/>
                </a:solidFill>
                <a:latin typeface="Times New Roman" panose="02020603050405020304" charset="0"/>
              </a:rPr>
              <a:t>- V</a:t>
            </a:r>
            <a:r>
              <a:rPr lang="vi-VN" altLang="x-none" sz="2400" dirty="0">
                <a:solidFill>
                  <a:srgbClr val="3333FF"/>
                </a:solidFill>
                <a:latin typeface="Times New Roman" panose="02020603050405020304" charset="0"/>
              </a:rPr>
              <a:t>ì quá tin vào tình "đồng chủng", " đồng văn" nên Phan Bội Châu </a:t>
            </a:r>
            <a:endParaRPr sz="2400" dirty="0">
              <a:solidFill>
                <a:srgbClr val="3333FF"/>
              </a:solidFill>
              <a:latin typeface="Times New Roman" panose="02020603050405020304" charset="0"/>
            </a:endParaRPr>
          </a:p>
          <a:p>
            <a:r>
              <a:rPr lang="vi-VN" altLang="x-none" sz="2400" dirty="0">
                <a:solidFill>
                  <a:srgbClr val="3333FF"/>
                </a:solidFill>
                <a:latin typeface="Times New Roman" panose="02020603050405020304" charset="0"/>
              </a:rPr>
              <a:t>nhờ Nhật giúp đỡ</a:t>
            </a:r>
            <a:r>
              <a:rPr sz="2400" dirty="0">
                <a:solidFill>
                  <a:srgbClr val="3333FF"/>
                </a:solidFill>
                <a:latin typeface="Times New Roman" panose="02020603050405020304" charset="0"/>
              </a:rPr>
              <a:t>.</a:t>
            </a:r>
            <a:endParaRPr sz="2400" dirty="0">
              <a:solidFill>
                <a:srgbClr val="3333FF"/>
              </a:solidFill>
              <a:latin typeface="Times New Roman" panose="02020603050405020304" charset="0"/>
            </a:endParaRPr>
          </a:p>
          <a:p>
            <a:r>
              <a:rPr sz="2400" dirty="0">
                <a:solidFill>
                  <a:srgbClr val="3333FF"/>
                </a:solidFill>
                <a:latin typeface="Times New Roman" panose="02020603050405020304" charset="0"/>
              </a:rPr>
              <a:t>- Dựa vào Nhật để xúc tiến chuẩn bị bạo động, chủ trương bạo</a:t>
            </a:r>
            <a:endParaRPr sz="2400" dirty="0">
              <a:solidFill>
                <a:srgbClr val="3333FF"/>
              </a:solidFill>
              <a:latin typeface="Times New Roman" panose="02020603050405020304" charset="0"/>
            </a:endParaRPr>
          </a:p>
          <a:p>
            <a:r>
              <a:rPr sz="2400" dirty="0">
                <a:solidFill>
                  <a:srgbClr val="3333FF"/>
                </a:solidFill>
                <a:latin typeface="Times New Roman" panose="02020603050405020304" charset="0"/>
              </a:rPr>
              <a:t> động là đúng, nhưng tư tưởng cầu viện là sai lầm, dựa vào Nhật để </a:t>
            </a:r>
            <a:endParaRPr sz="2400" dirty="0">
              <a:solidFill>
                <a:srgbClr val="3333FF"/>
              </a:solidFill>
              <a:latin typeface="Times New Roman" panose="02020603050405020304" charset="0"/>
            </a:endParaRPr>
          </a:p>
          <a:p>
            <a:r>
              <a:rPr sz="2400" dirty="0">
                <a:solidFill>
                  <a:srgbClr val="3333FF"/>
                </a:solidFill>
                <a:latin typeface="Times New Roman" panose="02020603050405020304" charset="0"/>
              </a:rPr>
              <a:t>chống Pháp là điều ấu trỉ, sai lầm. Vì Pháp và Nhật đều là đế quốc.</a:t>
            </a:r>
            <a:endParaRPr sz="2400" dirty="0">
              <a:solidFill>
                <a:srgbClr val="3333FF"/>
              </a:solidFill>
              <a:latin typeface="Times New Roman" panose="02020603050405020304" charset="0"/>
            </a:endParaRPr>
          </a:p>
          <a:p>
            <a:r>
              <a:rPr lang="vi-VN" altLang="x-none" sz="2400" dirty="0">
                <a:solidFill>
                  <a:srgbClr val="FF0000"/>
                </a:solidFill>
                <a:latin typeface="Times New Roman" panose="02020603050405020304" charset="0"/>
              </a:rPr>
              <a:t>Đây chính là nguyên nhân sâu xa dẫn đến thất bại của PT Đông Du</a:t>
            </a:r>
            <a:endParaRPr sz="2400" dirty="0">
              <a:solidFill>
                <a:srgbClr val="FF0000"/>
              </a:solidFill>
              <a:latin typeface="Times New Roman" panose="02020603050405020304" charset="0"/>
            </a:endParaRPr>
          </a:p>
        </p:txBody>
      </p:sp>
      <p:sp>
        <p:nvSpPr>
          <p:cNvPr id="12" name="Rectangle 8"/>
          <p:cNvSpPr>
            <a:spLocks noChangeArrowheads="1"/>
          </p:cNvSpPr>
          <p:nvPr/>
        </p:nvSpPr>
        <p:spPr bwMode="auto">
          <a:xfrm>
            <a:off x="1619250" y="333375"/>
            <a:ext cx="5976938" cy="863600"/>
          </a:xfrm>
          <a:prstGeom prst="rect">
            <a:avLst/>
          </a:prstGeom>
        </p:spPr>
        <p:style>
          <a:lnRef idx="1">
            <a:schemeClr val="accent1"/>
          </a:lnRef>
          <a:fillRef idx="2">
            <a:schemeClr val="accent1"/>
          </a:fillRef>
          <a:effectRef idx="1">
            <a:schemeClr val="accent1"/>
          </a:effectRef>
          <a:fontRef idx="minor">
            <a:schemeClr val="dk1"/>
          </a:fontRef>
        </p:style>
        <p:txBody>
          <a:bodyPr wrap="none" anchor="ct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r>
              <a:rPr b="1" dirty="0">
                <a:solidFill>
                  <a:srgbClr val="3333FF"/>
                </a:solidFill>
                <a:latin typeface="Arial" panose="020B0604020202020204" pitchFamily="34" charset="0"/>
              </a:rPr>
              <a:t>THẢO LUẬN NHÓM (3 PHÚT)</a:t>
            </a:r>
            <a:endParaRPr b="1" dirty="0">
              <a:solidFill>
                <a:srgbClr val="3333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464"/>
                                        </p:tgtEl>
                                        <p:attrNameLst>
                                          <p:attrName>style.visibility</p:attrName>
                                        </p:attrNameLst>
                                      </p:cBhvr>
                                      <p:to>
                                        <p:strVal val="visible"/>
                                      </p:to>
                                    </p:set>
                                    <p:animEffect transition="in" filter="wipe(down)">
                                      <p:cBhvr>
                                        <p:cTn id="12" dur="500"/>
                                        <p:tgtEl>
                                          <p:spTgt spid="1946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65"/>
                                        </p:tgtEl>
                                        <p:attrNameLst>
                                          <p:attrName>style.visibility</p:attrName>
                                        </p:attrNameLst>
                                      </p:cBhvr>
                                      <p:to>
                                        <p:strVal val="visible"/>
                                      </p:to>
                                    </p:set>
                                    <p:anim calcmode="lin" valueType="num">
                                      <p:cBhvr additive="base">
                                        <p:cTn id="17" dur="500" fill="hold"/>
                                        <p:tgtEl>
                                          <p:spTgt spid="19465"/>
                                        </p:tgtEl>
                                        <p:attrNameLst>
                                          <p:attrName>ppt_x</p:attrName>
                                        </p:attrNameLst>
                                      </p:cBhvr>
                                      <p:tavLst>
                                        <p:tav tm="0">
                                          <p:val>
                                            <p:strVal val="#ppt_x"/>
                                          </p:val>
                                        </p:tav>
                                        <p:tav tm="100000">
                                          <p:val>
                                            <p:strVal val="#ppt_x"/>
                                          </p:val>
                                        </p:tav>
                                      </p:tavLst>
                                    </p:anim>
                                    <p:anim calcmode="lin" valueType="num">
                                      <p:cBhvr additive="base">
                                        <p:cTn id="18" dur="500" fill="hold"/>
                                        <p:tgtEl>
                                          <p:spTgt spid="194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bldLvl="0" animBg="1"/>
      <p:bldP spid="19465" grpId="0" bldLvl="0" animBg="1"/>
      <p:bldP spid="1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6" name="Rectangle 1"/>
          <p:cNvSpPr/>
          <p:nvPr/>
        </p:nvSpPr>
        <p:spPr>
          <a:xfrm>
            <a:off x="107950" y="2032000"/>
            <a:ext cx="5400675" cy="460375"/>
          </a:xfrm>
          <a:prstGeom prst="rect">
            <a:avLst/>
          </a:prstGeom>
          <a:noFill/>
          <a:ln w="9525">
            <a:noFill/>
          </a:ln>
        </p:spPr>
        <p:txBody>
          <a:bodyPr>
            <a:spAutoFit/>
          </a:bodyPr>
          <a:p>
            <a:r>
              <a:rPr lang="en-US" altLang="vi-VN" sz="2400" dirty="0">
                <a:solidFill>
                  <a:srgbClr val="3333FF"/>
                </a:solidFill>
                <a:latin typeface="Times New Roman" panose="02020603050405020304" charset="0"/>
              </a:rPr>
              <a:t>a</a:t>
            </a:r>
            <a:r>
              <a:rPr lang="vi-VN" altLang="x-none" sz="2400" dirty="0">
                <a:solidFill>
                  <a:srgbClr val="3333FF"/>
                </a:solidFill>
                <a:latin typeface="Times New Roman" panose="02020603050405020304" charset="0"/>
              </a:rPr>
              <a:t>. </a:t>
            </a:r>
            <a:r>
              <a:rPr lang="vi-VN" altLang="x-none" sz="2400" u="sng" dirty="0">
                <a:solidFill>
                  <a:srgbClr val="3333FF"/>
                </a:solidFill>
                <a:latin typeface="Times New Roman" panose="02020603050405020304" charset="0"/>
              </a:rPr>
              <a:t>Phong trào Đông Du (1905- 1909)</a:t>
            </a:r>
            <a:r>
              <a:rPr lang="vi-VN" altLang="x-none" sz="2400" dirty="0">
                <a:solidFill>
                  <a:srgbClr val="3333FF"/>
                </a:solidFill>
                <a:latin typeface="Times New Roman" panose="02020603050405020304" charset="0"/>
              </a:rPr>
              <a:t>.</a:t>
            </a:r>
            <a:endParaRPr sz="2400" dirty="0">
              <a:solidFill>
                <a:srgbClr val="3333FF"/>
              </a:solidFill>
              <a:latin typeface="Times New Roman" panose="02020603050405020304" charset="0"/>
            </a:endParaRPr>
          </a:p>
        </p:txBody>
      </p:sp>
      <p:sp>
        <p:nvSpPr>
          <p:cNvPr id="3" name="Cloud Callout 2"/>
          <p:cNvSpPr/>
          <p:nvPr/>
        </p:nvSpPr>
        <p:spPr>
          <a:xfrm>
            <a:off x="6089650" y="2035175"/>
            <a:ext cx="2730500" cy="3265488"/>
          </a:xfrm>
          <a:prstGeom prst="cloudCallout">
            <a:avLst>
              <a:gd name="adj1" fmla="val -122981"/>
              <a:gd name="adj2" fmla="val -22919"/>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endParaRPr sz="2400" dirty="0">
              <a:solidFill>
                <a:srgbClr val="3333FF"/>
              </a:solidFill>
              <a:latin typeface="Arial" panose="020B0604020202020204" pitchFamily="34" charset="0"/>
            </a:endParaRPr>
          </a:p>
          <a:p>
            <a:pPr lvl="0" algn="ctr" eaLnBrk="1" hangingPunct="1">
              <a:buNone/>
            </a:pPr>
            <a:r>
              <a:rPr lang="vi-VN" altLang="x-none" sz="2400" dirty="0">
                <a:solidFill>
                  <a:srgbClr val="3333FF"/>
                </a:solidFill>
                <a:latin typeface="Arial" panose="020B0604020202020204" pitchFamily="34" charset="0"/>
              </a:rPr>
              <a:t>Đông Kinh nghĩa thục được thành lập vào thời gian nào? Do ai lãnh đạo? </a:t>
            </a:r>
            <a:endParaRPr sz="2400" dirty="0">
              <a:solidFill>
                <a:srgbClr val="3333FF"/>
              </a:solidFill>
              <a:latin typeface="Arial" panose="020B0604020202020204" pitchFamily="34" charset="0"/>
            </a:endParaRPr>
          </a:p>
        </p:txBody>
      </p:sp>
      <p:sp>
        <p:nvSpPr>
          <p:cNvPr id="4" name="Rectangle 3"/>
          <p:cNvSpPr/>
          <p:nvPr/>
        </p:nvSpPr>
        <p:spPr>
          <a:xfrm>
            <a:off x="66675" y="2924175"/>
            <a:ext cx="6018213" cy="1201738"/>
          </a:xfrm>
          <a:prstGeom prst="rect">
            <a:avLst/>
          </a:prstGeom>
          <a:noFill/>
          <a:ln w="9525">
            <a:noFill/>
          </a:ln>
        </p:spPr>
        <p:txBody>
          <a:bodyPr>
            <a:spAutoFit/>
          </a:bodyPr>
          <a:p>
            <a:r>
              <a:rPr lang="vi-VN" altLang="x-none" sz="2400" dirty="0">
                <a:latin typeface="Times New Roman" panose="02020603050405020304" charset="0"/>
              </a:rPr>
              <a:t>- Lãnh đạo: tháng 3.1907, Lương Văn Can, Nguyễn Quyền, vv … mở trường Đông Kinh Nghĩa Thục (Hà Nội).</a:t>
            </a:r>
            <a:endParaRPr sz="2400" dirty="0">
              <a:latin typeface="Times New Roman" panose="02020603050405020304" charset="0"/>
            </a:endParaRPr>
          </a:p>
        </p:txBody>
      </p:sp>
      <p:cxnSp>
        <p:nvCxnSpPr>
          <p:cNvPr id="7" name="Straight Connector 6"/>
          <p:cNvCxnSpPr/>
          <p:nvPr/>
        </p:nvCxnSpPr>
        <p:spPr>
          <a:xfrm>
            <a:off x="6084888" y="1612900"/>
            <a:ext cx="0" cy="5245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Box 6"/>
          <p:cNvSpPr txBox="1"/>
          <p:nvPr/>
        </p:nvSpPr>
        <p:spPr>
          <a:xfrm>
            <a:off x="117475" y="2479675"/>
            <a:ext cx="6335713" cy="460375"/>
          </a:xfrm>
          <a:prstGeom prst="rect">
            <a:avLst/>
          </a:prstGeom>
          <a:noFill/>
          <a:ln w="9525">
            <a:noFill/>
          </a:ln>
        </p:spPr>
        <p:txBody>
          <a:bodyPr>
            <a:spAutoFit/>
          </a:bodyPr>
          <a:p>
            <a:pPr>
              <a:spcBef>
                <a:spcPct val="50000"/>
              </a:spcBef>
            </a:pPr>
            <a:r>
              <a:rPr lang="en-US" sz="2400" dirty="0">
                <a:solidFill>
                  <a:srgbClr val="3333FF"/>
                </a:solidFill>
                <a:latin typeface="Times New Roman" panose="02020603050405020304" charset="0"/>
              </a:rPr>
              <a:t>b</a:t>
            </a:r>
            <a:r>
              <a:rPr sz="2400" dirty="0">
                <a:solidFill>
                  <a:srgbClr val="3333FF"/>
                </a:solidFill>
                <a:latin typeface="Times New Roman" panose="02020603050405020304" charset="0"/>
              </a:rPr>
              <a:t>. </a:t>
            </a:r>
            <a:r>
              <a:rPr sz="2400" u="sng" dirty="0">
                <a:solidFill>
                  <a:srgbClr val="3333FF"/>
                </a:solidFill>
                <a:latin typeface="Times New Roman" panose="02020603050405020304" charset="0"/>
              </a:rPr>
              <a:t>Đông Kinh nghĩa thục (1907):</a:t>
            </a:r>
            <a:endParaRPr sz="2400" u="sng" dirty="0">
              <a:solidFill>
                <a:srgbClr val="3333FF"/>
              </a:solidFill>
              <a:latin typeface="Times New Roman" panose="0202060305040502030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plus(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charRg st="0" end="101"/>
                                            </p:txEl>
                                          </p:spTgt>
                                        </p:tgtEl>
                                        <p:attrNameLst>
                                          <p:attrName>style.visibility</p:attrName>
                                        </p:attrNameLst>
                                      </p:cBhvr>
                                      <p:to>
                                        <p:strVal val="visible"/>
                                      </p:to>
                                    </p:set>
                                    <p:anim calcmode="lin" valueType="num">
                                      <p:cBhvr additive="base">
                                        <p:cTn id="24" dur="500" fill="hold"/>
                                        <p:tgtEl>
                                          <p:spTgt spid="4">
                                            <p:txEl>
                                              <p:charRg st="0" end="10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charRg st="0" end="10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4" descr="DSC_0001"/>
          <p:cNvPicPr>
            <a:picLocks noChangeAspect="1"/>
          </p:cNvPicPr>
          <p:nvPr/>
        </p:nvPicPr>
        <p:blipFill>
          <a:blip r:embed="rId1"/>
          <a:srcRect l="18224" t="26244" r="24352" b="23729"/>
          <a:stretch>
            <a:fillRect/>
          </a:stretch>
        </p:blipFill>
        <p:spPr>
          <a:xfrm>
            <a:off x="468313" y="260350"/>
            <a:ext cx="4679950" cy="6597650"/>
          </a:xfrm>
          <a:prstGeom prst="rect">
            <a:avLst/>
          </a:prstGeom>
          <a:noFill/>
          <a:ln w="9525">
            <a:noFill/>
          </a:ln>
        </p:spPr>
      </p:pic>
      <p:sp>
        <p:nvSpPr>
          <p:cNvPr id="12291" name="Text Box 5"/>
          <p:cNvSpPr txBox="1">
            <a:spLocks noChangeArrowheads="1"/>
          </p:cNvSpPr>
          <p:nvPr/>
        </p:nvSpPr>
        <p:spPr bwMode="auto">
          <a:xfrm>
            <a:off x="5219700" y="260350"/>
            <a:ext cx="3708400" cy="612457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just" eaLnBrk="1" hangingPunct="1">
              <a:spcBef>
                <a:spcPct val="50000"/>
              </a:spcBef>
            </a:pPr>
            <a:r>
              <a:rPr sz="2800" dirty="0">
                <a:solidFill>
                  <a:srgbClr val="7030A0"/>
                </a:solidFill>
                <a:latin typeface="Times New Roman" panose="02020603050405020304" charset="0"/>
              </a:rPr>
              <a:t>Lương Văn Can sinh năm 1854 làng Nhị Khê, huyện Thượng Phúc, tỉnh Hà Đông. Tháng 3-1907 ông cùng một số sĩ phu  Việt Nam thành lập trường Đông Kinh nghĩa thục, do ông làm hiệu trưởng, đây là một trường tư nhưng không thu tiền học, được áp dụng theo mô hình trường ở Nhật Bản trong cuộc Duy tân Minh trị.</a:t>
            </a:r>
            <a:endParaRPr sz="2800" dirty="0">
              <a:solidFill>
                <a:srgbClr val="7030A0"/>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circle(in)">
                                      <p:cBhvr>
                                        <p:cTn id="12"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3" name="Text Box 7"/>
          <p:cNvSpPr txBox="1"/>
          <p:nvPr/>
        </p:nvSpPr>
        <p:spPr>
          <a:xfrm>
            <a:off x="130175" y="1196975"/>
            <a:ext cx="8785225" cy="829945"/>
          </a:xfrm>
          <a:prstGeom prst="rect">
            <a:avLst/>
          </a:prstGeom>
          <a:noFill/>
          <a:ln w="9525">
            <a:noFill/>
          </a:ln>
        </p:spPr>
        <p:txBody>
          <a:bodyPr>
            <a:spAutoFit/>
          </a:bodyPr>
          <a:p>
            <a:pPr>
              <a:spcBef>
                <a:spcPct val="50000"/>
              </a:spcBef>
            </a:pPr>
            <a:r>
              <a:rPr lang="en-US" sz="2400" dirty="0">
                <a:solidFill>
                  <a:srgbClr val="3333FF"/>
                </a:solidFill>
                <a:latin typeface="Times New Roman" panose="02020603050405020304" charset="0"/>
                <a:cs typeface="Times New Roman" panose="02020603050405020304" charset="0"/>
              </a:rPr>
              <a:t>3</a:t>
            </a:r>
            <a:r>
              <a:rPr sz="2400" dirty="0">
                <a:solidFill>
                  <a:srgbClr val="3333FF"/>
                </a:solidFill>
                <a:latin typeface="Times New Roman" panose="02020603050405020304" charset="0"/>
                <a:cs typeface="Times New Roman" panose="02020603050405020304" charset="0"/>
              </a:rPr>
              <a:t>. </a:t>
            </a:r>
            <a:r>
              <a:rPr sz="2400" u="sng" dirty="0">
                <a:solidFill>
                  <a:srgbClr val="3333FF"/>
                </a:solidFill>
                <a:latin typeface="Times New Roman" panose="02020603050405020304" charset="0"/>
              </a:rPr>
              <a:t>PHONG TRÀO YÊU NƯỚC TRƯỚC CHIẾN  TRANH THẾ GIỚI THỨ NHẤT</a:t>
            </a:r>
            <a:endParaRPr sz="2400" u="sng" dirty="0">
              <a:solidFill>
                <a:srgbClr val="3333FF"/>
              </a:solidFill>
              <a:latin typeface="Times New Roman" panose="02020603050405020304" charset="0"/>
              <a:ea typeface="Times New Roman" panose="02020603050405020304" charset="0"/>
            </a:endParaRPr>
          </a:p>
        </p:txBody>
      </p:sp>
      <p:sp>
        <p:nvSpPr>
          <p:cNvPr id="15364" name="Rectangle 1"/>
          <p:cNvSpPr/>
          <p:nvPr/>
        </p:nvSpPr>
        <p:spPr>
          <a:xfrm>
            <a:off x="107950" y="2032000"/>
            <a:ext cx="5400675" cy="460375"/>
          </a:xfrm>
          <a:prstGeom prst="rect">
            <a:avLst/>
          </a:prstGeom>
          <a:noFill/>
          <a:ln w="9525">
            <a:noFill/>
          </a:ln>
        </p:spPr>
        <p:txBody>
          <a:bodyPr>
            <a:spAutoFit/>
          </a:bodyPr>
          <a:p>
            <a:r>
              <a:rPr lang="en-US" altLang="vi-VN" sz="2400" dirty="0">
                <a:solidFill>
                  <a:srgbClr val="3333FF"/>
                </a:solidFill>
                <a:latin typeface="Times New Roman" panose="02020603050405020304" charset="0"/>
              </a:rPr>
              <a:t>a</a:t>
            </a:r>
            <a:r>
              <a:rPr lang="vi-VN" altLang="x-none" sz="2400" dirty="0">
                <a:solidFill>
                  <a:srgbClr val="3333FF"/>
                </a:solidFill>
                <a:latin typeface="Times New Roman" panose="02020603050405020304" charset="0"/>
              </a:rPr>
              <a:t>. </a:t>
            </a:r>
            <a:r>
              <a:rPr lang="vi-VN" altLang="x-none" sz="2400" u="sng" dirty="0">
                <a:solidFill>
                  <a:srgbClr val="3333FF"/>
                </a:solidFill>
                <a:latin typeface="Times New Roman" panose="02020603050405020304" charset="0"/>
              </a:rPr>
              <a:t>Phong trào Đông Du (1905- 1909)</a:t>
            </a:r>
            <a:r>
              <a:rPr lang="vi-VN" altLang="x-none" sz="2400" dirty="0">
                <a:solidFill>
                  <a:srgbClr val="3333FF"/>
                </a:solidFill>
                <a:latin typeface="Times New Roman" panose="02020603050405020304" charset="0"/>
              </a:rPr>
              <a:t>.</a:t>
            </a:r>
            <a:endParaRPr sz="2400" dirty="0">
              <a:solidFill>
                <a:srgbClr val="3333FF"/>
              </a:solidFill>
              <a:latin typeface="Times New Roman" panose="02020603050405020304" charset="0"/>
            </a:endParaRPr>
          </a:p>
        </p:txBody>
      </p:sp>
      <p:sp>
        <p:nvSpPr>
          <p:cNvPr id="15365" name="Rectangle 3"/>
          <p:cNvSpPr/>
          <p:nvPr/>
        </p:nvSpPr>
        <p:spPr>
          <a:xfrm>
            <a:off x="66675" y="2924175"/>
            <a:ext cx="6018213" cy="1201738"/>
          </a:xfrm>
          <a:prstGeom prst="rect">
            <a:avLst/>
          </a:prstGeom>
          <a:noFill/>
          <a:ln w="9525">
            <a:noFill/>
          </a:ln>
        </p:spPr>
        <p:txBody>
          <a:bodyPr>
            <a:spAutoFit/>
          </a:bodyPr>
          <a:p>
            <a:r>
              <a:rPr lang="vi-VN" altLang="x-none" sz="2400" dirty="0">
                <a:latin typeface="Times New Roman" panose="02020603050405020304" charset="0"/>
              </a:rPr>
              <a:t>- Lãnh đạo: tháng 3.1907, Lương Văn Can, Nguyễn Quyền, vv … mở trường Đông Kinh Nghĩa Thục (Hà Nội).</a:t>
            </a:r>
            <a:endParaRPr sz="2400" dirty="0">
              <a:latin typeface="Times New Roman" panose="02020603050405020304" charset="0"/>
            </a:endParaRPr>
          </a:p>
        </p:txBody>
      </p:sp>
      <p:cxnSp>
        <p:nvCxnSpPr>
          <p:cNvPr id="7" name="Straight Connector 6"/>
          <p:cNvCxnSpPr/>
          <p:nvPr/>
        </p:nvCxnSpPr>
        <p:spPr>
          <a:xfrm>
            <a:off x="6084888" y="1612900"/>
            <a:ext cx="0" cy="5245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367" name="Text Box 6"/>
          <p:cNvSpPr txBox="1"/>
          <p:nvPr/>
        </p:nvSpPr>
        <p:spPr>
          <a:xfrm>
            <a:off x="117475" y="2479675"/>
            <a:ext cx="6335713" cy="460375"/>
          </a:xfrm>
          <a:prstGeom prst="rect">
            <a:avLst/>
          </a:prstGeom>
          <a:noFill/>
          <a:ln w="9525">
            <a:noFill/>
          </a:ln>
        </p:spPr>
        <p:txBody>
          <a:bodyPr>
            <a:spAutoFit/>
          </a:bodyPr>
          <a:p>
            <a:pPr>
              <a:spcBef>
                <a:spcPct val="50000"/>
              </a:spcBef>
            </a:pPr>
            <a:r>
              <a:rPr lang="en-US" sz="2400" dirty="0">
                <a:solidFill>
                  <a:srgbClr val="3333FF"/>
                </a:solidFill>
                <a:latin typeface="Times New Roman" panose="02020603050405020304" charset="0"/>
              </a:rPr>
              <a:t>b</a:t>
            </a:r>
            <a:r>
              <a:rPr sz="2400" dirty="0">
                <a:solidFill>
                  <a:srgbClr val="3333FF"/>
                </a:solidFill>
                <a:latin typeface="Times New Roman" panose="02020603050405020304" charset="0"/>
              </a:rPr>
              <a:t>. </a:t>
            </a:r>
            <a:r>
              <a:rPr sz="2400" u="sng" dirty="0">
                <a:solidFill>
                  <a:srgbClr val="3333FF"/>
                </a:solidFill>
                <a:latin typeface="Times New Roman" panose="02020603050405020304" charset="0"/>
              </a:rPr>
              <a:t>Đông Kinh nghĩa thục (1907):</a:t>
            </a:r>
            <a:endParaRPr sz="2400" u="sng" dirty="0">
              <a:solidFill>
                <a:srgbClr val="3333FF"/>
              </a:solidFill>
              <a:latin typeface="Times New Roman" panose="02020603050405020304" charset="0"/>
            </a:endParaRPr>
          </a:p>
        </p:txBody>
      </p:sp>
      <p:sp>
        <p:nvSpPr>
          <p:cNvPr id="9" name="Cloud Callout 8"/>
          <p:cNvSpPr/>
          <p:nvPr/>
        </p:nvSpPr>
        <p:spPr>
          <a:xfrm>
            <a:off x="6153150" y="2479675"/>
            <a:ext cx="2595563" cy="2678113"/>
          </a:xfrm>
          <a:prstGeom prst="cloudCallout">
            <a:avLst>
              <a:gd name="adj1" fmla="val -102230"/>
              <a:gd name="adj2" fmla="val 33830"/>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r>
              <a:rPr lang="vi-VN" altLang="x-none" sz="2400" dirty="0">
                <a:solidFill>
                  <a:srgbClr val="3333FF"/>
                </a:solidFill>
                <a:latin typeface="Arial" panose="020B0604020202020204" pitchFamily="34" charset="0"/>
              </a:rPr>
              <a:t>Đông Kinh</a:t>
            </a:r>
            <a:r>
              <a:rPr sz="2400" dirty="0">
                <a:solidFill>
                  <a:srgbClr val="3333FF"/>
                </a:solidFill>
                <a:latin typeface="Arial" panose="020B0604020202020204" pitchFamily="34" charset="0"/>
              </a:rPr>
              <a:t> </a:t>
            </a:r>
            <a:r>
              <a:rPr lang="vi-VN" altLang="x-none" sz="2400" dirty="0">
                <a:solidFill>
                  <a:srgbClr val="3333FF"/>
                </a:solidFill>
                <a:latin typeface="Arial" panose="020B0604020202020204" pitchFamily="34" charset="0"/>
              </a:rPr>
              <a:t>nghĩa thục</a:t>
            </a:r>
            <a:endParaRPr sz="2400" dirty="0">
              <a:solidFill>
                <a:srgbClr val="3333FF"/>
              </a:solidFill>
              <a:latin typeface="Arial" panose="020B0604020202020204" pitchFamily="34" charset="0"/>
            </a:endParaRPr>
          </a:p>
          <a:p>
            <a:pPr lvl="0" algn="ctr" eaLnBrk="1" hangingPunct="1">
              <a:buNone/>
            </a:pPr>
            <a:r>
              <a:rPr sz="2400" dirty="0">
                <a:solidFill>
                  <a:srgbClr val="3333FF"/>
                </a:solidFill>
                <a:latin typeface="Arial" panose="020B0604020202020204" pitchFamily="34" charset="0"/>
              </a:rPr>
              <a:t>hoạt động ở đâu</a:t>
            </a:r>
            <a:r>
              <a:rPr lang="vi-VN" altLang="x-none" sz="2400" dirty="0">
                <a:solidFill>
                  <a:srgbClr val="3333FF"/>
                </a:solidFill>
                <a:latin typeface="Arial" panose="020B0604020202020204" pitchFamily="34" charset="0"/>
              </a:rPr>
              <a:t>? </a:t>
            </a:r>
            <a:endParaRPr sz="2400" dirty="0">
              <a:solidFill>
                <a:srgbClr val="3333FF"/>
              </a:solidFill>
              <a:latin typeface="Arial" panose="020B0604020202020204" pitchFamily="34" charset="0"/>
            </a:endParaRPr>
          </a:p>
        </p:txBody>
      </p:sp>
      <p:sp>
        <p:nvSpPr>
          <p:cNvPr id="15369" name="Text Box 6"/>
          <p:cNvSpPr txBox="1"/>
          <p:nvPr/>
        </p:nvSpPr>
        <p:spPr>
          <a:xfrm>
            <a:off x="34925" y="4076700"/>
            <a:ext cx="6192838" cy="831850"/>
          </a:xfrm>
          <a:prstGeom prst="rect">
            <a:avLst/>
          </a:prstGeom>
          <a:noFill/>
          <a:ln w="9525">
            <a:noFill/>
          </a:ln>
        </p:spPr>
        <p:txBody>
          <a:bodyPr>
            <a:spAutoFit/>
          </a:bodyPr>
          <a:p>
            <a:pPr>
              <a:spcBef>
                <a:spcPct val="50000"/>
              </a:spcBef>
            </a:pPr>
            <a:r>
              <a:rPr sz="2400" dirty="0">
                <a:latin typeface="Times New Roman" panose="02020603050405020304" charset="0"/>
              </a:rPr>
              <a:t>- Điạ bàn: Hà Nội và một số tỉnh đồng bằng Bắc bộ</a:t>
            </a:r>
            <a:endParaRPr sz="2400" dirty="0">
              <a:latin typeface="Times New Roman" panose="0202060305040502030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Picture 4"/>
          <p:cNvPicPr>
            <a:picLocks noChangeAspect="1"/>
          </p:cNvPicPr>
          <p:nvPr/>
        </p:nvPicPr>
        <p:blipFill>
          <a:blip r:embed="rId1"/>
          <a:stretch>
            <a:fillRect/>
          </a:stretch>
        </p:blipFill>
        <p:spPr>
          <a:xfrm>
            <a:off x="0" y="0"/>
            <a:ext cx="9144000" cy="6858000"/>
          </a:xfrm>
          <a:prstGeom prst="rect">
            <a:avLst/>
          </a:prstGeom>
          <a:noFill/>
          <a:ln w="9525">
            <a:noFill/>
          </a:ln>
        </p:spPr>
      </p:pic>
      <p:sp>
        <p:nvSpPr>
          <p:cNvPr id="97283" name="AutoShape 3"/>
          <p:cNvSpPr/>
          <p:nvPr/>
        </p:nvSpPr>
        <p:spPr>
          <a:xfrm>
            <a:off x="3779838" y="2852738"/>
            <a:ext cx="1079500" cy="838200"/>
          </a:xfrm>
          <a:prstGeom prst="wedgeEllipseCallout">
            <a:avLst>
              <a:gd name="adj1" fmla="val 100694"/>
              <a:gd name="adj2" fmla="val 56060"/>
            </a:avLst>
          </a:prstGeom>
          <a:solidFill>
            <a:srgbClr val="663300"/>
          </a:solidFill>
          <a:ln w="9525" cap="flat" cmpd="sng">
            <a:solidFill>
              <a:schemeClr val="tx1"/>
            </a:solidFill>
            <a:prstDash val="solid"/>
            <a:miter/>
            <a:headEnd type="none" w="med" len="med"/>
            <a:tailEnd type="none" w="med" len="med"/>
          </a:ln>
        </p:spPr>
        <p:txBody>
          <a:bodyPr/>
          <a:p>
            <a:pPr algn="ctr"/>
            <a:r>
              <a:rPr sz="1600" dirty="0">
                <a:solidFill>
                  <a:schemeClr val="bg1"/>
                </a:solidFill>
                <a:latin typeface="Times New Roman" panose="02020603050405020304" charset="0"/>
              </a:rPr>
              <a:t>BẮC</a:t>
            </a:r>
            <a:endParaRPr sz="1600" dirty="0">
              <a:solidFill>
                <a:schemeClr val="bg1"/>
              </a:solidFill>
              <a:latin typeface="Times New Roman" panose="02020603050405020304" charset="0"/>
            </a:endParaRPr>
          </a:p>
          <a:p>
            <a:pPr algn="ctr"/>
            <a:r>
              <a:rPr sz="1600" dirty="0">
                <a:solidFill>
                  <a:schemeClr val="bg1"/>
                </a:solidFill>
                <a:latin typeface="Times New Roman" panose="02020603050405020304" charset="0"/>
              </a:rPr>
              <a:t>NINH</a:t>
            </a:r>
            <a:endParaRPr sz="1600" dirty="0">
              <a:solidFill>
                <a:schemeClr val="bg1"/>
              </a:solidFill>
              <a:latin typeface="Times New Roman" panose="02020603050405020304" charset="0"/>
            </a:endParaRPr>
          </a:p>
        </p:txBody>
      </p:sp>
      <p:sp>
        <p:nvSpPr>
          <p:cNvPr id="97287" name="AutoShape 7"/>
          <p:cNvSpPr/>
          <p:nvPr/>
        </p:nvSpPr>
        <p:spPr>
          <a:xfrm>
            <a:off x="468313" y="3284538"/>
            <a:ext cx="1295400" cy="720725"/>
          </a:xfrm>
          <a:prstGeom prst="wedgeEllipseCallout">
            <a:avLst>
              <a:gd name="adj1" fmla="val 143972"/>
              <a:gd name="adj2" fmla="val 17403"/>
            </a:avLst>
          </a:prstGeom>
          <a:solidFill>
            <a:srgbClr val="663300"/>
          </a:solidFill>
          <a:ln w="9525" cap="flat" cmpd="sng">
            <a:solidFill>
              <a:schemeClr val="tx1"/>
            </a:solidFill>
            <a:prstDash val="solid"/>
            <a:miter/>
            <a:headEnd type="none" w="med" len="med"/>
            <a:tailEnd type="none" w="med" len="med"/>
          </a:ln>
        </p:spPr>
        <p:txBody>
          <a:bodyPr/>
          <a:p>
            <a:pPr algn="ctr"/>
            <a:r>
              <a:rPr sz="1600" dirty="0">
                <a:solidFill>
                  <a:schemeClr val="bg1"/>
                </a:solidFill>
                <a:latin typeface="Times New Roman" panose="02020603050405020304" charset="0"/>
              </a:rPr>
              <a:t>HÀ</a:t>
            </a:r>
            <a:endParaRPr sz="1600" dirty="0">
              <a:solidFill>
                <a:schemeClr val="bg1"/>
              </a:solidFill>
              <a:latin typeface="Times New Roman" panose="02020603050405020304" charset="0"/>
            </a:endParaRPr>
          </a:p>
          <a:p>
            <a:pPr algn="ctr"/>
            <a:r>
              <a:rPr sz="1600" dirty="0">
                <a:solidFill>
                  <a:schemeClr val="bg1"/>
                </a:solidFill>
                <a:latin typeface="Times New Roman" panose="02020603050405020304" charset="0"/>
              </a:rPr>
              <a:t>ĐÔNG</a:t>
            </a:r>
            <a:endParaRPr sz="1600" dirty="0">
              <a:solidFill>
                <a:schemeClr val="bg1"/>
              </a:solidFill>
              <a:latin typeface="Times New Roman" panose="02020603050405020304" charset="0"/>
            </a:endParaRPr>
          </a:p>
        </p:txBody>
      </p:sp>
      <p:sp>
        <p:nvSpPr>
          <p:cNvPr id="97288" name="AutoShape 8"/>
          <p:cNvSpPr/>
          <p:nvPr/>
        </p:nvSpPr>
        <p:spPr>
          <a:xfrm>
            <a:off x="1619250" y="2708275"/>
            <a:ext cx="990600" cy="838200"/>
          </a:xfrm>
          <a:prstGeom prst="wedgeEllipseCallout">
            <a:avLst>
              <a:gd name="adj1" fmla="val 149838"/>
              <a:gd name="adj2" fmla="val 59282"/>
            </a:avLst>
          </a:prstGeom>
          <a:solidFill>
            <a:srgbClr val="663300"/>
          </a:solidFill>
          <a:ln w="9525" cap="flat" cmpd="sng">
            <a:solidFill>
              <a:schemeClr val="tx1"/>
            </a:solidFill>
            <a:prstDash val="solid"/>
            <a:miter/>
            <a:headEnd type="none" w="med" len="med"/>
            <a:tailEnd type="none" w="med" len="med"/>
          </a:ln>
        </p:spPr>
        <p:txBody>
          <a:bodyPr/>
          <a:p>
            <a:pPr algn="ctr"/>
            <a:r>
              <a:rPr sz="1600" dirty="0">
                <a:solidFill>
                  <a:schemeClr val="bg1"/>
                </a:solidFill>
                <a:latin typeface="Times New Roman" panose="02020603050405020304" charset="0"/>
              </a:rPr>
              <a:t>SƠN TÂY</a:t>
            </a:r>
            <a:endParaRPr sz="1600" dirty="0">
              <a:solidFill>
                <a:schemeClr val="bg1"/>
              </a:solidFill>
              <a:latin typeface="Times New Roman" panose="02020603050405020304" charset="0"/>
            </a:endParaRPr>
          </a:p>
        </p:txBody>
      </p:sp>
      <p:sp>
        <p:nvSpPr>
          <p:cNvPr id="2" name="AutoShape 8"/>
          <p:cNvSpPr/>
          <p:nvPr/>
        </p:nvSpPr>
        <p:spPr>
          <a:xfrm>
            <a:off x="1835150" y="5183188"/>
            <a:ext cx="1152525" cy="838200"/>
          </a:xfrm>
          <a:prstGeom prst="wedgeEllipseCallout">
            <a:avLst>
              <a:gd name="adj1" fmla="val 242148"/>
              <a:gd name="adj2" fmla="val -141097"/>
            </a:avLst>
          </a:prstGeom>
          <a:solidFill>
            <a:srgbClr val="663300"/>
          </a:solidFill>
          <a:ln w="9525" cap="flat" cmpd="sng">
            <a:solidFill>
              <a:schemeClr val="tx1"/>
            </a:solidFill>
            <a:prstDash val="solid"/>
            <a:miter/>
            <a:headEnd type="none" w="med" len="med"/>
            <a:tailEnd type="none" w="med" len="med"/>
          </a:ln>
        </p:spPr>
        <p:txBody>
          <a:bodyPr/>
          <a:p>
            <a:pPr algn="ctr"/>
            <a:r>
              <a:rPr sz="1400" dirty="0">
                <a:solidFill>
                  <a:schemeClr val="bg1"/>
                </a:solidFill>
                <a:latin typeface="Times New Roman" panose="02020603050405020304" charset="0"/>
              </a:rPr>
              <a:t>HƯNG YÊN</a:t>
            </a:r>
            <a:endParaRPr sz="1400" dirty="0">
              <a:solidFill>
                <a:schemeClr val="bg1"/>
              </a:solidFill>
              <a:latin typeface="Times New Roman" panose="02020603050405020304" charset="0"/>
            </a:endParaRPr>
          </a:p>
        </p:txBody>
      </p:sp>
      <p:sp>
        <p:nvSpPr>
          <p:cNvPr id="3" name="AutoShape 8"/>
          <p:cNvSpPr/>
          <p:nvPr/>
        </p:nvSpPr>
        <p:spPr>
          <a:xfrm>
            <a:off x="6732588" y="4221163"/>
            <a:ext cx="1295400" cy="936625"/>
          </a:xfrm>
          <a:prstGeom prst="wedgeEllipseCallout">
            <a:avLst>
              <a:gd name="adj1" fmla="val -122727"/>
              <a:gd name="adj2" fmla="val -43051"/>
            </a:avLst>
          </a:prstGeom>
          <a:solidFill>
            <a:srgbClr val="663300"/>
          </a:solidFill>
          <a:ln w="9525" cap="flat" cmpd="sng">
            <a:solidFill>
              <a:schemeClr val="tx1"/>
            </a:solidFill>
            <a:prstDash val="solid"/>
            <a:miter/>
            <a:headEnd type="none" w="med" len="med"/>
            <a:tailEnd type="none" w="med" len="med"/>
          </a:ln>
        </p:spPr>
        <p:txBody>
          <a:bodyPr/>
          <a:p>
            <a:pPr algn="ctr"/>
            <a:r>
              <a:rPr sz="1400" dirty="0">
                <a:solidFill>
                  <a:schemeClr val="bg1"/>
                </a:solidFill>
                <a:latin typeface="Times New Roman" panose="02020603050405020304" charset="0"/>
              </a:rPr>
              <a:t>HẢI DƯƠNG</a:t>
            </a:r>
            <a:endParaRPr sz="1400" dirty="0">
              <a:solidFill>
                <a:schemeClr val="bg1"/>
              </a:solidFill>
              <a:latin typeface="Times New Roman" panose="02020603050405020304" charset="0"/>
            </a:endParaRPr>
          </a:p>
        </p:txBody>
      </p:sp>
      <p:sp>
        <p:nvSpPr>
          <p:cNvPr id="4" name="AutoShape 8"/>
          <p:cNvSpPr/>
          <p:nvPr/>
        </p:nvSpPr>
        <p:spPr>
          <a:xfrm>
            <a:off x="6011863" y="5013325"/>
            <a:ext cx="1223962" cy="863600"/>
          </a:xfrm>
          <a:prstGeom prst="wedgeEllipseCallout">
            <a:avLst>
              <a:gd name="adj1" fmla="val -149079"/>
              <a:gd name="adj2" fmla="val -87866"/>
            </a:avLst>
          </a:prstGeom>
          <a:solidFill>
            <a:srgbClr val="663300"/>
          </a:solidFill>
          <a:ln w="9525" cap="flat" cmpd="sng">
            <a:solidFill>
              <a:schemeClr val="tx1"/>
            </a:solidFill>
            <a:prstDash val="solid"/>
            <a:miter/>
            <a:headEnd type="none" w="med" len="med"/>
            <a:tailEnd type="none" w="med" len="med"/>
          </a:ln>
        </p:spPr>
        <p:txBody>
          <a:bodyPr/>
          <a:p>
            <a:pPr algn="ctr"/>
            <a:r>
              <a:rPr sz="1400" dirty="0">
                <a:solidFill>
                  <a:schemeClr val="bg1"/>
                </a:solidFill>
                <a:latin typeface="Times New Roman" panose="02020603050405020304" charset="0"/>
              </a:rPr>
              <a:t>THÁI BINH</a:t>
            </a:r>
            <a:endParaRPr sz="1400" dirty="0">
              <a:solidFill>
                <a:schemeClr val="bg1"/>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287"/>
                                        </p:tgtEl>
                                        <p:attrNameLst>
                                          <p:attrName>style.visibility</p:attrName>
                                        </p:attrNameLst>
                                      </p:cBhvr>
                                      <p:to>
                                        <p:strVal val="visible"/>
                                      </p:to>
                                    </p:set>
                                    <p:animEffect transition="in" filter="fade">
                                      <p:cBhvr>
                                        <p:cTn id="7" dur="2000"/>
                                        <p:tgtEl>
                                          <p:spTgt spid="97287"/>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97288"/>
                                        </p:tgtEl>
                                        <p:attrNameLst>
                                          <p:attrName>style.visibility</p:attrName>
                                        </p:attrNameLst>
                                      </p:cBhvr>
                                      <p:to>
                                        <p:strVal val="visible"/>
                                      </p:to>
                                    </p:set>
                                    <p:anim by="(-#ppt_w*2)" calcmode="lin" valueType="num">
                                      <p:cBhvr rctx="PPT">
                                        <p:cTn id="12" dur="500" autoRev="1" fill="hold">
                                          <p:stCondLst>
                                            <p:cond delay="0"/>
                                          </p:stCondLst>
                                        </p:cTn>
                                        <p:tgtEl>
                                          <p:spTgt spid="97288"/>
                                        </p:tgtEl>
                                        <p:attrNameLst>
                                          <p:attrName>ppt_w</p:attrName>
                                        </p:attrNameLst>
                                      </p:cBhvr>
                                    </p:anim>
                                    <p:anim by="(#ppt_w*0.50)" calcmode="lin" valueType="num">
                                      <p:cBhvr>
                                        <p:cTn id="13" dur="500" decel="50000" autoRev="1" fill="hold">
                                          <p:stCondLst>
                                            <p:cond delay="0"/>
                                          </p:stCondLst>
                                        </p:cTn>
                                        <p:tgtEl>
                                          <p:spTgt spid="97288"/>
                                        </p:tgtEl>
                                        <p:attrNameLst>
                                          <p:attrName>ppt_x</p:attrName>
                                        </p:attrNameLst>
                                      </p:cBhvr>
                                    </p:anim>
                                    <p:anim from="(-#ppt_h/2)" to="(#ppt_y)" calcmode="lin" valueType="num">
                                      <p:cBhvr>
                                        <p:cTn id="14" dur="1000" fill="hold">
                                          <p:stCondLst>
                                            <p:cond delay="0"/>
                                          </p:stCondLst>
                                        </p:cTn>
                                        <p:tgtEl>
                                          <p:spTgt spid="97288"/>
                                        </p:tgtEl>
                                        <p:attrNameLst>
                                          <p:attrName>ppt_y</p:attrName>
                                        </p:attrNameLst>
                                      </p:cBhvr>
                                    </p:anim>
                                    <p:animRot by="21600000">
                                      <p:cBhvr>
                                        <p:cTn id="15" dur="1000" fill="hold">
                                          <p:stCondLst>
                                            <p:cond delay="0"/>
                                          </p:stCondLst>
                                        </p:cTn>
                                        <p:tgtEl>
                                          <p:spTgt spid="9728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7283"/>
                                        </p:tgtEl>
                                        <p:attrNameLst>
                                          <p:attrName>style.visibility</p:attrName>
                                        </p:attrNameLst>
                                      </p:cBhvr>
                                      <p:to>
                                        <p:strVal val="visible"/>
                                      </p:to>
                                    </p:set>
                                    <p:anim calcmode="lin" valueType="num">
                                      <p:cBhvr additive="base">
                                        <p:cTn id="20" dur="500" fill="hold"/>
                                        <p:tgtEl>
                                          <p:spTgt spid="97283"/>
                                        </p:tgtEl>
                                        <p:attrNameLst>
                                          <p:attrName>ppt_x</p:attrName>
                                        </p:attrNameLst>
                                      </p:cBhvr>
                                      <p:tavLst>
                                        <p:tav tm="0">
                                          <p:val>
                                            <p:strVal val="#ppt_x"/>
                                          </p:val>
                                        </p:tav>
                                        <p:tav tm="100000">
                                          <p:val>
                                            <p:strVal val="#ppt_x"/>
                                          </p:val>
                                        </p:tav>
                                      </p:tavLst>
                                    </p:anim>
                                    <p:anim calcmode="lin" valueType="num">
                                      <p:cBhvr additive="base">
                                        <p:cTn id="21" dur="500" fill="hold"/>
                                        <p:tgtEl>
                                          <p:spTgt spid="9728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6" presetClass="entr" presetSubtype="0" fill="hold" grpId="0" nodeType="clickEffect">
                                  <p:stCondLst>
                                    <p:cond delay="0"/>
                                  </p:stCondLst>
                                  <p:iterate type="lt">
                                    <p:tmPct val="10000"/>
                                  </p:iterate>
                                  <p:childTnLst>
                                    <p:set>
                                      <p:cBhvr>
                                        <p:cTn id="36" dur="1" fill="hold">
                                          <p:stCondLst>
                                            <p:cond delay="0"/>
                                          </p:stCondLst>
                                        </p:cTn>
                                        <p:tgtEl>
                                          <p:spTgt spid="4"/>
                                        </p:tgtEl>
                                        <p:attrNameLst>
                                          <p:attrName>style.visibility</p:attrName>
                                        </p:attrNameLst>
                                      </p:cBhvr>
                                      <p:to>
                                        <p:strVal val="visible"/>
                                      </p:to>
                                    </p:set>
                                    <p:anim by="(-#ppt_w*2)" calcmode="lin" valueType="num">
                                      <p:cBhvr rctx="PPT">
                                        <p:cTn id="37" dur="500" autoRev="1" fill="hold">
                                          <p:stCondLst>
                                            <p:cond delay="0"/>
                                          </p:stCondLst>
                                        </p:cTn>
                                        <p:tgtEl>
                                          <p:spTgt spid="4"/>
                                        </p:tgtEl>
                                        <p:attrNameLst>
                                          <p:attrName>ppt_w</p:attrName>
                                        </p:attrNameLst>
                                      </p:cBhvr>
                                    </p:anim>
                                    <p:anim by="(#ppt_w*0.50)" calcmode="lin" valueType="num">
                                      <p:cBhvr>
                                        <p:cTn id="38" dur="500" decel="50000" autoRev="1" fill="hold">
                                          <p:stCondLst>
                                            <p:cond delay="0"/>
                                          </p:stCondLst>
                                        </p:cTn>
                                        <p:tgtEl>
                                          <p:spTgt spid="4"/>
                                        </p:tgtEl>
                                        <p:attrNameLst>
                                          <p:attrName>ppt_x</p:attrName>
                                        </p:attrNameLst>
                                      </p:cBhvr>
                                    </p:anim>
                                    <p:anim from="(-#ppt_h/2)" to="(#ppt_y)" calcmode="lin" valueType="num">
                                      <p:cBhvr>
                                        <p:cTn id="39" dur="1000" fill="hold">
                                          <p:stCondLst>
                                            <p:cond delay="0"/>
                                          </p:stCondLst>
                                        </p:cTn>
                                        <p:tgtEl>
                                          <p:spTgt spid="4"/>
                                        </p:tgtEl>
                                        <p:attrNameLst>
                                          <p:attrName>ppt_y</p:attrName>
                                        </p:attrNameLst>
                                      </p:cBhvr>
                                    </p:anim>
                                    <p:animRot by="21600000">
                                      <p:cBhvr>
                                        <p:cTn id="40"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ldLvl="0" animBg="1"/>
      <p:bldP spid="97287" grpId="0" bldLvl="0" animBg="1"/>
      <p:bldP spid="97288" grpId="0" animBg="1"/>
      <p:bldP spid="2" grpId="0" bldLvl="0" animBg="1"/>
      <p:bldP spid="3" grpId="0" bldLvl="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2" name="Rectangle 1"/>
          <p:cNvSpPr/>
          <p:nvPr/>
        </p:nvSpPr>
        <p:spPr>
          <a:xfrm>
            <a:off x="107950" y="2032000"/>
            <a:ext cx="5400675" cy="460375"/>
          </a:xfrm>
          <a:prstGeom prst="rect">
            <a:avLst/>
          </a:prstGeom>
          <a:noFill/>
          <a:ln w="9525">
            <a:noFill/>
          </a:ln>
        </p:spPr>
        <p:txBody>
          <a:bodyPr>
            <a:spAutoFit/>
          </a:bodyPr>
          <a:p>
            <a:r>
              <a:rPr lang="en-US" altLang="vi-VN" sz="2400" dirty="0">
                <a:solidFill>
                  <a:srgbClr val="3333FF"/>
                </a:solidFill>
                <a:latin typeface="Times New Roman" panose="02020603050405020304" charset="0"/>
              </a:rPr>
              <a:t>a</a:t>
            </a:r>
            <a:r>
              <a:rPr lang="vi-VN" altLang="x-none" sz="2400" dirty="0">
                <a:solidFill>
                  <a:srgbClr val="3333FF"/>
                </a:solidFill>
                <a:latin typeface="Times New Roman" panose="02020603050405020304" charset="0"/>
              </a:rPr>
              <a:t>. </a:t>
            </a:r>
            <a:r>
              <a:rPr lang="vi-VN" altLang="x-none" sz="2400" u="sng" dirty="0">
                <a:solidFill>
                  <a:srgbClr val="3333FF"/>
                </a:solidFill>
                <a:latin typeface="Times New Roman" panose="02020603050405020304" charset="0"/>
              </a:rPr>
              <a:t>Phong trào Đông Du (1905- 1909)</a:t>
            </a:r>
            <a:r>
              <a:rPr lang="vi-VN" altLang="x-none" sz="2400" dirty="0">
                <a:solidFill>
                  <a:srgbClr val="3333FF"/>
                </a:solidFill>
                <a:latin typeface="Times New Roman" panose="02020603050405020304" charset="0"/>
              </a:rPr>
              <a:t>.</a:t>
            </a:r>
            <a:endParaRPr sz="2400" dirty="0">
              <a:solidFill>
                <a:srgbClr val="3333FF"/>
              </a:solidFill>
              <a:latin typeface="Times New Roman" panose="02020603050405020304" charset="0"/>
            </a:endParaRPr>
          </a:p>
        </p:txBody>
      </p:sp>
      <p:sp>
        <p:nvSpPr>
          <p:cNvPr id="17413" name="Rectangle 3"/>
          <p:cNvSpPr/>
          <p:nvPr/>
        </p:nvSpPr>
        <p:spPr>
          <a:xfrm>
            <a:off x="66675" y="2924175"/>
            <a:ext cx="6018213" cy="1201738"/>
          </a:xfrm>
          <a:prstGeom prst="rect">
            <a:avLst/>
          </a:prstGeom>
          <a:noFill/>
          <a:ln w="9525">
            <a:noFill/>
          </a:ln>
        </p:spPr>
        <p:txBody>
          <a:bodyPr>
            <a:spAutoFit/>
          </a:bodyPr>
          <a:p>
            <a:r>
              <a:rPr lang="vi-VN" altLang="x-none" sz="2400" dirty="0">
                <a:latin typeface="Times New Roman" panose="02020603050405020304" charset="0"/>
              </a:rPr>
              <a:t>- Lãnh đạo: tháng 3.1907, Lương Văn Can, Nguyễn Quyền, vv … mở trường Đông Kinh Nghĩa Thục (Hà Nội).</a:t>
            </a:r>
            <a:endParaRPr sz="2400" dirty="0">
              <a:latin typeface="Times New Roman" panose="02020603050405020304" charset="0"/>
            </a:endParaRPr>
          </a:p>
        </p:txBody>
      </p:sp>
      <p:cxnSp>
        <p:nvCxnSpPr>
          <p:cNvPr id="7" name="Straight Connector 6"/>
          <p:cNvCxnSpPr/>
          <p:nvPr/>
        </p:nvCxnSpPr>
        <p:spPr>
          <a:xfrm>
            <a:off x="6084888" y="1612900"/>
            <a:ext cx="0" cy="5245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7415" name="Text Box 6"/>
          <p:cNvSpPr txBox="1"/>
          <p:nvPr/>
        </p:nvSpPr>
        <p:spPr>
          <a:xfrm>
            <a:off x="117475" y="2479675"/>
            <a:ext cx="6335713" cy="460375"/>
          </a:xfrm>
          <a:prstGeom prst="rect">
            <a:avLst/>
          </a:prstGeom>
          <a:noFill/>
          <a:ln w="9525">
            <a:noFill/>
          </a:ln>
        </p:spPr>
        <p:txBody>
          <a:bodyPr>
            <a:spAutoFit/>
          </a:bodyPr>
          <a:p>
            <a:pPr>
              <a:spcBef>
                <a:spcPct val="50000"/>
              </a:spcBef>
            </a:pPr>
            <a:r>
              <a:rPr lang="en-US" sz="2400" dirty="0">
                <a:solidFill>
                  <a:srgbClr val="3333FF"/>
                </a:solidFill>
                <a:latin typeface="Times New Roman" panose="02020603050405020304" charset="0"/>
              </a:rPr>
              <a:t>b</a:t>
            </a:r>
            <a:r>
              <a:rPr sz="2400" dirty="0">
                <a:solidFill>
                  <a:srgbClr val="3333FF"/>
                </a:solidFill>
                <a:latin typeface="Times New Roman" panose="02020603050405020304" charset="0"/>
              </a:rPr>
              <a:t>. </a:t>
            </a:r>
            <a:r>
              <a:rPr sz="2400" u="sng" dirty="0">
                <a:solidFill>
                  <a:srgbClr val="3333FF"/>
                </a:solidFill>
                <a:latin typeface="Times New Roman" panose="02020603050405020304" charset="0"/>
              </a:rPr>
              <a:t>Đông Kinh nghĩa thục (1907):</a:t>
            </a:r>
            <a:endParaRPr sz="2400" u="sng" dirty="0">
              <a:solidFill>
                <a:srgbClr val="3333FF"/>
              </a:solidFill>
              <a:latin typeface="Times New Roman" panose="02020603050405020304" charset="0"/>
            </a:endParaRPr>
          </a:p>
        </p:txBody>
      </p:sp>
      <p:sp>
        <p:nvSpPr>
          <p:cNvPr id="9" name="Cloud Callout 8"/>
          <p:cNvSpPr/>
          <p:nvPr/>
        </p:nvSpPr>
        <p:spPr>
          <a:xfrm>
            <a:off x="6153150" y="2349500"/>
            <a:ext cx="2595563" cy="2979738"/>
          </a:xfrm>
          <a:prstGeom prst="cloudCallout">
            <a:avLst>
              <a:gd name="adj1" fmla="val -40939"/>
              <a:gd name="adj2" fmla="val 88049"/>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r>
              <a:rPr sz="2400" dirty="0">
                <a:solidFill>
                  <a:srgbClr val="3333FF"/>
                </a:solidFill>
                <a:latin typeface="Arial" panose="020B0604020202020204" pitchFamily="34" charset="0"/>
              </a:rPr>
              <a:t>Kết quả phong trào </a:t>
            </a:r>
            <a:r>
              <a:rPr lang="vi-VN" altLang="x-none" sz="2400" dirty="0">
                <a:solidFill>
                  <a:srgbClr val="3333FF"/>
                </a:solidFill>
                <a:latin typeface="Arial" panose="020B0604020202020204" pitchFamily="34" charset="0"/>
              </a:rPr>
              <a:t>Đông Kinh</a:t>
            </a:r>
            <a:r>
              <a:rPr sz="2400" dirty="0">
                <a:solidFill>
                  <a:srgbClr val="3333FF"/>
                </a:solidFill>
                <a:latin typeface="Arial" panose="020B0604020202020204" pitchFamily="34" charset="0"/>
              </a:rPr>
              <a:t> </a:t>
            </a:r>
            <a:r>
              <a:rPr lang="vi-VN" altLang="x-none" sz="2400" dirty="0">
                <a:solidFill>
                  <a:srgbClr val="3333FF"/>
                </a:solidFill>
                <a:latin typeface="Arial" panose="020B0604020202020204" pitchFamily="34" charset="0"/>
              </a:rPr>
              <a:t>nghĩa thục</a:t>
            </a:r>
            <a:r>
              <a:rPr sz="2400" dirty="0">
                <a:solidFill>
                  <a:srgbClr val="3333FF"/>
                </a:solidFill>
                <a:latin typeface="Arial" panose="020B0604020202020204" pitchFamily="34" charset="0"/>
              </a:rPr>
              <a:t> như thế nào</a:t>
            </a:r>
            <a:r>
              <a:rPr lang="vi-VN" altLang="x-none" sz="2400" dirty="0">
                <a:solidFill>
                  <a:srgbClr val="3333FF"/>
                </a:solidFill>
                <a:latin typeface="Arial" panose="020B0604020202020204" pitchFamily="34" charset="0"/>
              </a:rPr>
              <a:t>? </a:t>
            </a:r>
            <a:endParaRPr sz="2400" dirty="0">
              <a:solidFill>
                <a:srgbClr val="3333FF"/>
              </a:solidFill>
              <a:latin typeface="Arial" panose="020B0604020202020204" pitchFamily="34" charset="0"/>
            </a:endParaRPr>
          </a:p>
        </p:txBody>
      </p:sp>
      <p:sp>
        <p:nvSpPr>
          <p:cNvPr id="17417" name="Text Box 6"/>
          <p:cNvSpPr txBox="1"/>
          <p:nvPr/>
        </p:nvSpPr>
        <p:spPr>
          <a:xfrm>
            <a:off x="34925" y="4076700"/>
            <a:ext cx="6192838" cy="831850"/>
          </a:xfrm>
          <a:prstGeom prst="rect">
            <a:avLst/>
          </a:prstGeom>
          <a:noFill/>
          <a:ln w="9525">
            <a:noFill/>
          </a:ln>
        </p:spPr>
        <p:txBody>
          <a:bodyPr>
            <a:spAutoFit/>
          </a:bodyPr>
          <a:p>
            <a:pPr>
              <a:spcBef>
                <a:spcPct val="50000"/>
              </a:spcBef>
            </a:pPr>
            <a:r>
              <a:rPr sz="2400" dirty="0">
                <a:latin typeface="Times New Roman" panose="02020603050405020304" charset="0"/>
              </a:rPr>
              <a:t>- Điạ bàn: Hà Nội và một số tỉnh đồng bằng Bắc bộ</a:t>
            </a:r>
            <a:endParaRPr sz="2400" dirty="0">
              <a:latin typeface="Times New Roman" panose="02020603050405020304" charset="0"/>
            </a:endParaRPr>
          </a:p>
        </p:txBody>
      </p:sp>
      <p:sp>
        <p:nvSpPr>
          <p:cNvPr id="17418" name="Rectangle 4"/>
          <p:cNvSpPr/>
          <p:nvPr/>
        </p:nvSpPr>
        <p:spPr>
          <a:xfrm>
            <a:off x="1588" y="4860925"/>
            <a:ext cx="6083300" cy="1200150"/>
          </a:xfrm>
          <a:prstGeom prst="rect">
            <a:avLst/>
          </a:prstGeom>
          <a:noFill/>
          <a:ln w="9525">
            <a:noFill/>
          </a:ln>
        </p:spPr>
        <p:txBody>
          <a:bodyPr>
            <a:spAutoFit/>
          </a:bodyPr>
          <a:p>
            <a:r>
              <a:rPr sz="2400" dirty="0">
                <a:latin typeface="Times New Roman" panose="02020603050405020304" charset="0"/>
              </a:rPr>
              <a:t>- </a:t>
            </a:r>
            <a:r>
              <a:rPr lang="vi-VN" altLang="x-none" sz="2400" dirty="0">
                <a:latin typeface="Times New Roman" panose="02020603050405020304" charset="0"/>
              </a:rPr>
              <a:t>Hoạt động:</a:t>
            </a:r>
            <a:endParaRPr sz="2400" dirty="0">
              <a:latin typeface="Times New Roman" panose="02020603050405020304" charset="0"/>
            </a:endParaRPr>
          </a:p>
          <a:p>
            <a:r>
              <a:rPr lang="vi-VN" altLang="x-none" sz="2400" dirty="0">
                <a:latin typeface="Times New Roman" panose="02020603050405020304" charset="0"/>
              </a:rPr>
              <a:t>+ Dạy địa lý, lịch sử, khoa học thường thức</a:t>
            </a:r>
            <a:endParaRPr sz="2400" dirty="0">
              <a:latin typeface="Times New Roman" panose="02020603050405020304" charset="0"/>
            </a:endParaRPr>
          </a:p>
          <a:p>
            <a:r>
              <a:rPr lang="vi-VN" altLang="x-none" sz="2400" dirty="0">
                <a:latin typeface="Times New Roman" panose="02020603050405020304" charset="0"/>
              </a:rPr>
              <a:t>+ Bình văn, xuất bản sách báo …</a:t>
            </a:r>
            <a:endParaRPr sz="2400" dirty="0">
              <a:latin typeface="Times New Roman" panose="02020603050405020304" charset="0"/>
            </a:endParaRPr>
          </a:p>
        </p:txBody>
      </p:sp>
      <p:sp>
        <p:nvSpPr>
          <p:cNvPr id="11" name="Rectangle 10"/>
          <p:cNvSpPr/>
          <p:nvPr/>
        </p:nvSpPr>
        <p:spPr>
          <a:xfrm>
            <a:off x="38100" y="5981700"/>
            <a:ext cx="6189663" cy="831850"/>
          </a:xfrm>
          <a:prstGeom prst="rect">
            <a:avLst/>
          </a:prstGeom>
          <a:noFill/>
          <a:ln w="9525">
            <a:noFill/>
          </a:ln>
        </p:spPr>
        <p:txBody>
          <a:bodyPr>
            <a:spAutoFit/>
          </a:bodyPr>
          <a:p>
            <a:r>
              <a:rPr sz="2400" dirty="0">
                <a:latin typeface="Times New Roman" panose="02020603050405020304" charset="0"/>
              </a:rPr>
              <a:t>- Kết quả</a:t>
            </a:r>
            <a:r>
              <a:rPr lang="vi-VN" altLang="x-none" sz="2400" dirty="0">
                <a:latin typeface="Times New Roman" panose="02020603050405020304" charset="0"/>
              </a:rPr>
              <a:t>:</a:t>
            </a:r>
            <a:r>
              <a:rPr sz="2400" dirty="0">
                <a:latin typeface="Times New Roman" panose="02020603050405020304" charset="0"/>
              </a:rPr>
              <a:t> t</a:t>
            </a:r>
            <a:r>
              <a:rPr lang="vi-VN" altLang="x-none" sz="2400" dirty="0">
                <a:latin typeface="Times New Roman" panose="02020603050405020304" charset="0"/>
              </a:rPr>
              <a:t>háng 11- 1907, TD Pháp ra lệnh đóng</a:t>
            </a:r>
            <a:endParaRPr sz="2400" dirty="0">
              <a:latin typeface="Times New Roman" panose="02020603050405020304" charset="0"/>
            </a:endParaRPr>
          </a:p>
          <a:p>
            <a:r>
              <a:rPr lang="vi-VN" altLang="x-none" sz="2400" dirty="0">
                <a:latin typeface="Times New Roman" panose="02020603050405020304" charset="0"/>
              </a:rPr>
              <a:t> cửa trường Đông kinh Nghĩa thục</a:t>
            </a:r>
            <a:r>
              <a:rPr sz="2400" dirty="0">
                <a:latin typeface="Times New Roman" panose="02020603050405020304" charset="0"/>
              </a:rPr>
              <a:t>. </a:t>
            </a:r>
            <a:endParaRPr sz="2400" dirty="0">
              <a:latin typeface="Times New Roman" panose="02020603050405020304" charset="0"/>
            </a:endParaRPr>
          </a:p>
        </p:txBody>
      </p:sp>
      <p:sp>
        <p:nvSpPr>
          <p:cNvPr id="12" name="Cloud Callout 11"/>
          <p:cNvSpPr/>
          <p:nvPr/>
        </p:nvSpPr>
        <p:spPr>
          <a:xfrm>
            <a:off x="5867400" y="2098675"/>
            <a:ext cx="3168650" cy="3562350"/>
          </a:xfrm>
          <a:prstGeom prst="cloudCallout">
            <a:avLst>
              <a:gd name="adj1" fmla="val -43476"/>
              <a:gd name="adj2" fmla="val 78555"/>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r>
              <a:rPr sz="2400" dirty="0">
                <a:solidFill>
                  <a:srgbClr val="3333FF"/>
                </a:solidFill>
                <a:latin typeface="Arial" panose="020B0604020202020204" pitchFamily="34" charset="0"/>
              </a:rPr>
              <a:t>phong trào có tác dụng như thế nào đối với phong trào giải phóng dân tộc đầu thế kỉ XX</a:t>
            </a:r>
            <a:r>
              <a:rPr lang="vi-VN" altLang="x-none" sz="2400" dirty="0">
                <a:solidFill>
                  <a:srgbClr val="3333FF"/>
                </a:solidFill>
                <a:latin typeface="Arial" panose="020B0604020202020204" pitchFamily="34" charset="0"/>
              </a:rPr>
              <a:t>? </a:t>
            </a:r>
            <a:endParaRPr sz="2400" dirty="0">
              <a:solidFill>
                <a:srgbClr val="3333FF"/>
              </a:solidFill>
              <a:latin typeface="Arial" panose="020B0604020202020204" pitchFamily="34" charset="0"/>
            </a:endParaRPr>
          </a:p>
        </p:txBody>
      </p:sp>
      <p:sp>
        <p:nvSpPr>
          <p:cNvPr id="13" name="Text Box 9"/>
          <p:cNvSpPr txBox="1"/>
          <p:nvPr/>
        </p:nvSpPr>
        <p:spPr>
          <a:xfrm>
            <a:off x="6153150" y="3068638"/>
            <a:ext cx="2846388" cy="3600450"/>
          </a:xfrm>
          <a:prstGeom prst="rect">
            <a:avLst/>
          </a:prstGeom>
          <a:solidFill>
            <a:srgbClr val="92D050"/>
          </a:solidFill>
          <a:ln w="9525">
            <a:noFill/>
          </a:ln>
        </p:spPr>
        <p:txBody>
          <a:bodyPr>
            <a:spAutoFit/>
          </a:bodyPr>
          <a:p>
            <a:pPr>
              <a:spcBef>
                <a:spcPct val="50000"/>
              </a:spcBef>
            </a:pPr>
            <a:r>
              <a:rPr sz="2400" dirty="0">
                <a:latin typeface="Times New Roman" panose="02020603050405020304" charset="0"/>
              </a:rPr>
              <a:t> * Tác dụng:</a:t>
            </a:r>
            <a:endParaRPr sz="2400" dirty="0">
              <a:latin typeface="Times New Roman" panose="02020603050405020304" charset="0"/>
            </a:endParaRPr>
          </a:p>
          <a:p>
            <a:pPr>
              <a:spcBef>
                <a:spcPct val="50000"/>
              </a:spcBef>
            </a:pPr>
            <a:r>
              <a:rPr sz="2400" dirty="0">
                <a:latin typeface="Times New Roman" panose="02020603050405020304" charset="0"/>
              </a:rPr>
              <a:t>  + Thúc đẩy phong trào cách mạng</a:t>
            </a:r>
            <a:endParaRPr sz="2400" dirty="0">
              <a:latin typeface="Times New Roman" panose="02020603050405020304" charset="0"/>
            </a:endParaRPr>
          </a:p>
          <a:p>
            <a:pPr>
              <a:spcBef>
                <a:spcPct val="50000"/>
              </a:spcBef>
            </a:pPr>
            <a:r>
              <a:rPr sz="2400" dirty="0">
                <a:latin typeface="Times New Roman" panose="02020603050405020304" charset="0"/>
              </a:rPr>
              <a:t>  + Làm cho Pháp lo sợ</a:t>
            </a:r>
            <a:endParaRPr sz="2400" dirty="0">
              <a:latin typeface="Times New Roman" panose="02020603050405020304" charset="0"/>
            </a:endParaRPr>
          </a:p>
          <a:p>
            <a:pPr>
              <a:spcBef>
                <a:spcPct val="50000"/>
              </a:spcBef>
            </a:pPr>
            <a:r>
              <a:rPr sz="2400" dirty="0">
                <a:latin typeface="Times New Roman" panose="02020603050405020304" charset="0"/>
              </a:rPr>
              <a:t>  + Phát triển văn hoá, ngôn ngữ dân tộc</a:t>
            </a:r>
            <a:endParaRPr sz="2400" dirty="0">
              <a:latin typeface="Times New Roman" panose="0202060305040502030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charRg st="0" end="48"/>
                                            </p:txEl>
                                          </p:spTgt>
                                        </p:tgtEl>
                                        <p:attrNameLst>
                                          <p:attrName>style.visibility</p:attrName>
                                        </p:attrNameLst>
                                      </p:cBhvr>
                                      <p:to>
                                        <p:strVal val="visible"/>
                                      </p:to>
                                    </p:set>
                                    <p:animEffect transition="in" filter="fade">
                                      <p:cBhvr>
                                        <p:cTn id="17" dur="1000"/>
                                        <p:tgtEl>
                                          <p:spTgt spid="11">
                                            <p:txEl>
                                              <p:charRg st="0" end="48"/>
                                            </p:txEl>
                                          </p:spTgt>
                                        </p:tgtEl>
                                      </p:cBhvr>
                                    </p:animEffect>
                                    <p:anim calcmode="lin" valueType="num">
                                      <p:cBhvr>
                                        <p:cTn id="18" dur="1000" fill="hold"/>
                                        <p:tgtEl>
                                          <p:spTgt spid="11">
                                            <p:txEl>
                                              <p:charRg st="0" end="48"/>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charRg st="0" end="4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charRg st="48" end="83"/>
                                            </p:txEl>
                                          </p:spTgt>
                                        </p:tgtEl>
                                        <p:attrNameLst>
                                          <p:attrName>style.visibility</p:attrName>
                                        </p:attrNameLst>
                                      </p:cBhvr>
                                      <p:to>
                                        <p:strVal val="visible"/>
                                      </p:to>
                                    </p:set>
                                    <p:animEffect transition="in" filter="fade">
                                      <p:cBhvr>
                                        <p:cTn id="22" dur="1000"/>
                                        <p:tgtEl>
                                          <p:spTgt spid="11">
                                            <p:txEl>
                                              <p:charRg st="48" end="83"/>
                                            </p:txEl>
                                          </p:spTgt>
                                        </p:tgtEl>
                                      </p:cBhvr>
                                    </p:animEffect>
                                    <p:anim calcmode="lin" valueType="num">
                                      <p:cBhvr>
                                        <p:cTn id="23" dur="1000" fill="hold"/>
                                        <p:tgtEl>
                                          <p:spTgt spid="11">
                                            <p:txEl>
                                              <p:charRg st="48" end="8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charRg st="48" end="8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plus(in)">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grpId="1" nodeType="clickEffect">
                                  <p:stCondLst>
                                    <p:cond delay="0"/>
                                  </p:stCondLst>
                                  <p:childTnLst>
                                    <p:animEffect transition="out" filter="barn(inVertical)">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12" grpId="0" bldLvl="0" animBg="1"/>
      <p:bldP spid="12" grpId="1" bldLvl="0" animBg="1"/>
      <p:bldP spid="13"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loud Callout 2"/>
          <p:cNvSpPr/>
          <p:nvPr/>
        </p:nvSpPr>
        <p:spPr>
          <a:xfrm>
            <a:off x="6443663" y="2035175"/>
            <a:ext cx="2449513" cy="3265488"/>
          </a:xfrm>
          <a:prstGeom prst="cloudCallout">
            <a:avLst>
              <a:gd name="adj1" fmla="val -122981"/>
              <a:gd name="adj2" fmla="val -22919"/>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endParaRPr sz="2400" dirty="0">
              <a:solidFill>
                <a:srgbClr val="3333FF"/>
              </a:solidFill>
              <a:latin typeface="Arial" panose="020B0604020202020204" pitchFamily="34" charset="0"/>
            </a:endParaRPr>
          </a:p>
          <a:p>
            <a:pPr lvl="0" algn="ctr" eaLnBrk="1" hangingPunct="1">
              <a:buNone/>
            </a:pPr>
            <a:r>
              <a:rPr lang="vi-VN" altLang="x-none" sz="2400" dirty="0">
                <a:solidFill>
                  <a:srgbClr val="3333FF"/>
                </a:solidFill>
                <a:latin typeface="Arial" panose="020B0604020202020204" pitchFamily="34" charset="0"/>
              </a:rPr>
              <a:t>Cuộc vận động Duy Tân diễn ra ở đâu? Do ai lãnh đạo? </a:t>
            </a:r>
            <a:endParaRPr sz="2400" dirty="0">
              <a:solidFill>
                <a:srgbClr val="3333FF"/>
              </a:solidFill>
              <a:latin typeface="Arial" panose="020B0604020202020204" pitchFamily="34" charset="0"/>
            </a:endParaRPr>
          </a:p>
        </p:txBody>
      </p:sp>
      <p:sp>
        <p:nvSpPr>
          <p:cNvPr id="4" name="Rectangle 3"/>
          <p:cNvSpPr/>
          <p:nvPr/>
        </p:nvSpPr>
        <p:spPr>
          <a:xfrm>
            <a:off x="84138" y="3282950"/>
            <a:ext cx="6069012" cy="1200150"/>
          </a:xfrm>
          <a:prstGeom prst="rect">
            <a:avLst/>
          </a:prstGeom>
          <a:noFill/>
          <a:ln w="9525">
            <a:noFill/>
          </a:ln>
        </p:spPr>
        <p:txBody>
          <a:bodyPr>
            <a:spAutoFit/>
          </a:bodyPr>
          <a:p>
            <a:r>
              <a:rPr sz="2400" dirty="0">
                <a:latin typeface="Times New Roman" panose="02020603050405020304" charset="0"/>
              </a:rPr>
              <a:t>- </a:t>
            </a:r>
            <a:r>
              <a:rPr lang="vi-VN" altLang="x-none" sz="2400" dirty="0">
                <a:latin typeface="Times New Roman" panose="02020603050405020304" charset="0"/>
              </a:rPr>
              <a:t>Lãnh đạo:</a:t>
            </a:r>
            <a:r>
              <a:rPr sz="2400" dirty="0">
                <a:latin typeface="Times New Roman" panose="02020603050405020304" charset="0"/>
              </a:rPr>
              <a:t> </a:t>
            </a:r>
            <a:r>
              <a:rPr lang="vi-VN" altLang="x-none" sz="2400" dirty="0">
                <a:latin typeface="Times New Roman" panose="02020603050405020304" charset="0"/>
              </a:rPr>
              <a:t>Phan Châu Trinh, Huỳnh Thúc </a:t>
            </a:r>
            <a:endParaRPr sz="2400" dirty="0">
              <a:latin typeface="Times New Roman" panose="02020603050405020304" charset="0"/>
            </a:endParaRPr>
          </a:p>
          <a:p>
            <a:r>
              <a:rPr lang="vi-VN" altLang="x-none" sz="2400" dirty="0">
                <a:latin typeface="Times New Roman" panose="02020603050405020304" charset="0"/>
              </a:rPr>
              <a:t>Kháng, vv...; </a:t>
            </a:r>
            <a:endParaRPr sz="2400" dirty="0">
              <a:latin typeface="Times New Roman" panose="02020603050405020304" charset="0"/>
            </a:endParaRPr>
          </a:p>
          <a:p>
            <a:r>
              <a:rPr sz="2400" dirty="0">
                <a:latin typeface="Times New Roman" panose="02020603050405020304" charset="0"/>
              </a:rPr>
              <a:t>- Địa bàn: Trung kì</a:t>
            </a:r>
            <a:endParaRPr sz="2400" dirty="0">
              <a:latin typeface="Times New Roman" panose="02020603050405020304" charset="0"/>
            </a:endParaRPr>
          </a:p>
        </p:txBody>
      </p:sp>
      <p:cxnSp>
        <p:nvCxnSpPr>
          <p:cNvPr id="7" name="Straight Connector 6"/>
          <p:cNvCxnSpPr/>
          <p:nvPr/>
        </p:nvCxnSpPr>
        <p:spPr>
          <a:xfrm>
            <a:off x="6227763" y="1612900"/>
            <a:ext cx="0" cy="5245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 Box 6"/>
          <p:cNvSpPr txBox="1"/>
          <p:nvPr/>
        </p:nvSpPr>
        <p:spPr>
          <a:xfrm>
            <a:off x="117475" y="2008188"/>
            <a:ext cx="6084888" cy="829945"/>
          </a:xfrm>
          <a:prstGeom prst="rect">
            <a:avLst/>
          </a:prstGeom>
          <a:noFill/>
          <a:ln w="9525">
            <a:noFill/>
          </a:ln>
        </p:spPr>
        <p:txBody>
          <a:bodyPr>
            <a:spAutoFit/>
          </a:bodyPr>
          <a:p>
            <a:pPr>
              <a:spcBef>
                <a:spcPct val="50000"/>
              </a:spcBef>
            </a:pPr>
            <a:r>
              <a:rPr lang="en-US" sz="2400" dirty="0">
                <a:solidFill>
                  <a:srgbClr val="3333FF"/>
                </a:solidFill>
                <a:latin typeface="Times New Roman" panose="02020603050405020304" charset="0"/>
              </a:rPr>
              <a:t>c</a:t>
            </a:r>
            <a:r>
              <a:rPr sz="2400" dirty="0">
                <a:solidFill>
                  <a:srgbClr val="3333FF"/>
                </a:solidFill>
                <a:latin typeface="Times New Roman" panose="02020603050405020304" charset="0"/>
              </a:rPr>
              <a:t>. </a:t>
            </a:r>
            <a:r>
              <a:rPr sz="2400" u="sng" dirty="0">
                <a:solidFill>
                  <a:srgbClr val="3333FF"/>
                </a:solidFill>
                <a:latin typeface="Times New Roman" panose="02020603050405020304" charset="0"/>
              </a:rPr>
              <a:t>Cuộc vận đông Duy tân và phong trào chống thuế ở Trung Kỳ</a:t>
            </a:r>
            <a:r>
              <a:rPr sz="2400" dirty="0">
                <a:solidFill>
                  <a:srgbClr val="3333FF"/>
                </a:solidFill>
                <a:latin typeface="Times New Roman" panose="02020603050405020304" charset="0"/>
              </a:rPr>
              <a:t>: (1908)</a:t>
            </a:r>
            <a:endParaRPr sz="2400" dirty="0">
              <a:solidFill>
                <a:srgbClr val="3333FF"/>
              </a:solidFill>
              <a:latin typeface="Times New Roman" panose="02020603050405020304" charset="0"/>
            </a:endParaRPr>
          </a:p>
        </p:txBody>
      </p:sp>
      <p:sp>
        <p:nvSpPr>
          <p:cNvPr id="10" name="Text Box 6"/>
          <p:cNvSpPr txBox="1"/>
          <p:nvPr/>
        </p:nvSpPr>
        <p:spPr>
          <a:xfrm>
            <a:off x="117475" y="2832100"/>
            <a:ext cx="3494088" cy="460375"/>
          </a:xfrm>
          <a:prstGeom prst="rect">
            <a:avLst/>
          </a:prstGeom>
          <a:noFill/>
          <a:ln w="9525">
            <a:noFill/>
          </a:ln>
        </p:spPr>
        <p:txBody>
          <a:bodyPr>
            <a:spAutoFit/>
          </a:bodyPr>
          <a:p>
            <a:pPr>
              <a:spcBef>
                <a:spcPct val="50000"/>
              </a:spcBef>
            </a:pPr>
            <a:r>
              <a:rPr lang="en-US" sz="2400" dirty="0">
                <a:latin typeface="Times New Roman" panose="02020603050405020304" charset="0"/>
              </a:rPr>
              <a:t>*</a:t>
            </a:r>
            <a:r>
              <a:rPr sz="2400" dirty="0">
                <a:latin typeface="Times New Roman" panose="02020603050405020304" charset="0"/>
              </a:rPr>
              <a:t>. </a:t>
            </a:r>
            <a:r>
              <a:rPr sz="2400" u="sng" dirty="0">
                <a:latin typeface="Times New Roman" panose="02020603050405020304" charset="0"/>
              </a:rPr>
              <a:t>Cuộc vận đông Duy tân:</a:t>
            </a:r>
            <a:endParaRPr sz="2400" dirty="0">
              <a:latin typeface="Times New Roman" panose="0202060305040502030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plus(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charRg st="0" end="41"/>
                                            </p:txEl>
                                          </p:spTgt>
                                        </p:tgtEl>
                                        <p:attrNameLst>
                                          <p:attrName>style.visibility</p:attrName>
                                        </p:attrNameLst>
                                      </p:cBhvr>
                                      <p:to>
                                        <p:strVal val="visible"/>
                                      </p:to>
                                    </p:set>
                                    <p:anim calcmode="lin" valueType="num">
                                      <p:cBhvr additive="base">
                                        <p:cTn id="27" dur="500" fill="hold"/>
                                        <p:tgtEl>
                                          <p:spTgt spid="4">
                                            <p:txEl>
                                              <p:charRg st="0" end="4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charRg st="0" end="4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charRg st="41" end="56"/>
                                            </p:txEl>
                                          </p:spTgt>
                                        </p:tgtEl>
                                        <p:attrNameLst>
                                          <p:attrName>style.visibility</p:attrName>
                                        </p:attrNameLst>
                                      </p:cBhvr>
                                      <p:to>
                                        <p:strVal val="visible"/>
                                      </p:to>
                                    </p:set>
                                    <p:anim calcmode="lin" valueType="num">
                                      <p:cBhvr additive="base">
                                        <p:cTn id="33" dur="500" fill="hold"/>
                                        <p:tgtEl>
                                          <p:spTgt spid="4">
                                            <p:txEl>
                                              <p:charRg st="41" end="5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charRg st="41" end="5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charRg st="56" end="76"/>
                                            </p:txEl>
                                          </p:spTgt>
                                        </p:tgtEl>
                                        <p:attrNameLst>
                                          <p:attrName>style.visibility</p:attrName>
                                        </p:attrNameLst>
                                      </p:cBhvr>
                                      <p:to>
                                        <p:strVal val="visible"/>
                                      </p:to>
                                    </p:set>
                                    <p:anim calcmode="lin" valueType="num">
                                      <p:cBhvr additive="base">
                                        <p:cTn id="39" dur="500" fill="hold"/>
                                        <p:tgtEl>
                                          <p:spTgt spid="4">
                                            <p:txEl>
                                              <p:charRg st="56" end="7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charRg st="56" end="7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5" name="Text Box 5"/>
          <p:cNvSpPr txBox="1">
            <a:spLocks noChangeArrowheads="1"/>
          </p:cNvSpPr>
          <p:nvPr/>
        </p:nvSpPr>
        <p:spPr bwMode="auto">
          <a:xfrm>
            <a:off x="323850" y="5373688"/>
            <a:ext cx="4319588" cy="4000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3200">
                <a:solidFill>
                  <a:schemeClr val="tx1"/>
                </a:solidFill>
                <a:latin typeface="Times New Roman" panose="02020603050405020304" charset="0"/>
                <a:cs typeface="Arial" panose="020B0604020202020204" pitchFamily="34" charset="0"/>
              </a:defRPr>
            </a:lvl1pPr>
            <a:lvl2pPr marL="742950" indent="-285750" eaLnBrk="0" hangingPunct="0">
              <a:defRPr sz="3200">
                <a:solidFill>
                  <a:schemeClr val="tx1"/>
                </a:solidFill>
                <a:latin typeface="Times New Roman" panose="02020603050405020304" charset="0"/>
                <a:cs typeface="Arial" panose="020B0604020202020204" pitchFamily="34" charset="0"/>
              </a:defRPr>
            </a:lvl2pPr>
            <a:lvl3pPr marL="1143000" indent="-228600" eaLnBrk="0" hangingPunct="0">
              <a:defRPr sz="3200">
                <a:solidFill>
                  <a:schemeClr val="tx1"/>
                </a:solidFill>
                <a:latin typeface="Times New Roman" panose="02020603050405020304" charset="0"/>
                <a:cs typeface="Arial" panose="020B0604020202020204" pitchFamily="34" charset="0"/>
              </a:defRPr>
            </a:lvl3pPr>
            <a:lvl4pPr marL="1600200" indent="-228600" eaLnBrk="0" hangingPunct="0">
              <a:defRPr sz="3200">
                <a:solidFill>
                  <a:schemeClr val="tx1"/>
                </a:solidFill>
                <a:latin typeface="Times New Roman" panose="02020603050405020304" charset="0"/>
                <a:cs typeface="Arial" panose="020B0604020202020204" pitchFamily="34" charset="0"/>
              </a:defRPr>
            </a:lvl4pPr>
            <a:lvl5pPr marL="2057400" indent="-228600" eaLnBrk="0" hangingPunct="0">
              <a:defRPr sz="3200">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sz="2000" b="0" i="0" u="none" strike="noStrike" kern="1200" cap="none" spc="0" normalizeH="0" baseline="0" noProof="0" smtClean="0">
                <a:ln>
                  <a:noFill/>
                </a:ln>
                <a:solidFill>
                  <a:srgbClr val="FF66FF"/>
                </a:solidFill>
                <a:effectLst/>
                <a:uLnTx/>
                <a:uFillTx/>
                <a:latin typeface="Times New Roman" panose="02020603050405020304" charset="0"/>
                <a:ea typeface="+mn-ea"/>
                <a:cs typeface="Arial" panose="020B0604020202020204" pitchFamily="34" charset="0"/>
              </a:rPr>
              <a:t>PHAN CHÂU TRINH (1872-1926)</a:t>
            </a:r>
            <a:endParaRPr kumimoji="0" lang="en-US" sz="2000" b="0" i="0" u="none" strike="noStrike" kern="1200" cap="none" spc="0" normalizeH="0" baseline="0" noProof="0" smtClean="0">
              <a:ln>
                <a:noFill/>
              </a:ln>
              <a:solidFill>
                <a:srgbClr val="FF66FF"/>
              </a:solidFill>
              <a:effectLst/>
              <a:uLnTx/>
              <a:uFillTx/>
              <a:latin typeface="Times New Roman" panose="02020603050405020304" charset="0"/>
              <a:ea typeface="+mn-ea"/>
              <a:cs typeface="Arial" panose="020B0604020202020204" pitchFamily="34" charset="0"/>
            </a:endParaRPr>
          </a:p>
        </p:txBody>
      </p:sp>
      <p:sp>
        <p:nvSpPr>
          <p:cNvPr id="18436" name="Text Box 6"/>
          <p:cNvSpPr txBox="1">
            <a:spLocks noChangeArrowheads="1"/>
          </p:cNvSpPr>
          <p:nvPr/>
        </p:nvSpPr>
        <p:spPr bwMode="auto">
          <a:xfrm>
            <a:off x="4859338" y="911225"/>
            <a:ext cx="4105275" cy="4894263"/>
          </a:xfrm>
          <a:prstGeom prst="rect">
            <a:avLst/>
          </a:prstGeom>
          <a:solidFill>
            <a:schemeClr val="accent6">
              <a:lumMod val="20000"/>
              <a:lumOff val="80000"/>
            </a:schemeClr>
          </a:solidFill>
          <a:ln>
            <a:noFill/>
          </a:ln>
          <a:effectLst/>
        </p:spPr>
        <p:txBody>
          <a:bodyPr>
            <a:spAutoFit/>
          </a:bodyPr>
          <a:p>
            <a:pPr algn="just">
              <a:spcBef>
                <a:spcPct val="50000"/>
              </a:spcBef>
            </a:pPr>
            <a:r>
              <a:rPr sz="2400" dirty="0">
                <a:solidFill>
                  <a:srgbClr val="3333FF"/>
                </a:solidFill>
                <a:latin typeface="Times New Roman" panose="02020603050405020304" charset="0"/>
              </a:rPr>
              <a:t>Phan Châu Trinh quê ở Tiên Phước, Tam Kỳ, Quảng Nam. Năm 1900 thi đổ cử nhân, ông hô hào mở trường học, phát triển công thương nghiệp, cải cách phong tục lạc hậu, cắt tóc ngắn, mặc áo ngắn, đã kích quan lại xấu …những hoạt động của ông đã góp phần chuẩn bị về tư tưởng cho phong trào quần chúng đấu tranh chống thuế quyết liệt ở Trung Kỳ.</a:t>
            </a:r>
            <a:endParaRPr sz="2400" dirty="0">
              <a:solidFill>
                <a:srgbClr val="3333FF"/>
              </a:solidFill>
              <a:latin typeface="Times New Roman" panose="02020603050405020304" charset="0"/>
            </a:endParaRPr>
          </a:p>
        </p:txBody>
      </p:sp>
      <p:pic>
        <p:nvPicPr>
          <p:cNvPr id="5" name="Picture 4" descr="PCTrinh"/>
          <p:cNvPicPr>
            <a:picLocks noChangeAspect="1"/>
          </p:cNvPicPr>
          <p:nvPr/>
        </p:nvPicPr>
        <p:blipFill>
          <a:blip r:embed="rId1"/>
          <a:stretch>
            <a:fillRect/>
          </a:stretch>
        </p:blipFill>
        <p:spPr>
          <a:xfrm>
            <a:off x="900113" y="911225"/>
            <a:ext cx="3124200" cy="4232275"/>
          </a:xfrm>
          <a:prstGeom prst="rect">
            <a:avLst/>
          </a:prstGeom>
          <a:noFill/>
          <a:ln w="57150" cap="flat" cmpd="sng">
            <a:solidFill>
              <a:srgbClr val="0000FF"/>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circle(in)">
                                      <p:cBhvr>
                                        <p:cTn id="7" dur="2000"/>
                                        <p:tgtEl>
                                          <p:spTgt spid="1843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8436"/>
                                        </p:tgtEl>
                                        <p:attrNameLst>
                                          <p:attrName>style.visibility</p:attrName>
                                        </p:attrNameLst>
                                      </p:cBhvr>
                                      <p:to>
                                        <p:strVal val="visible"/>
                                      </p:to>
                                    </p:set>
                                    <p:animEffect transition="in" filter="circle(in)">
                                      <p:cBhvr>
                                        <p:cTn id="11" dur="2000"/>
                                        <p:tgtEl>
                                          <p:spTgt spid="18436"/>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ldLvl="0" animBg="1"/>
      <p:bldP spid="1843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Picture 2" descr="HuynhThucKhang"/>
          <p:cNvPicPr>
            <a:picLocks noChangeAspect="1"/>
          </p:cNvPicPr>
          <p:nvPr/>
        </p:nvPicPr>
        <p:blipFill>
          <a:blip r:embed="rId1"/>
          <a:stretch>
            <a:fillRect/>
          </a:stretch>
        </p:blipFill>
        <p:spPr>
          <a:xfrm>
            <a:off x="468313" y="333375"/>
            <a:ext cx="5903912" cy="5832475"/>
          </a:xfrm>
          <a:prstGeom prst="rect">
            <a:avLst/>
          </a:prstGeom>
          <a:noFill/>
          <a:ln w="9525">
            <a:noFill/>
          </a:ln>
        </p:spPr>
      </p:pic>
      <p:sp>
        <p:nvSpPr>
          <p:cNvPr id="25603" name="Text Box 3"/>
          <p:cNvSpPr txBox="1"/>
          <p:nvPr/>
        </p:nvSpPr>
        <p:spPr>
          <a:xfrm>
            <a:off x="684213" y="6237288"/>
            <a:ext cx="5616575" cy="461962"/>
          </a:xfrm>
          <a:prstGeom prst="rect">
            <a:avLst/>
          </a:prstGeom>
          <a:noFill/>
          <a:ln w="9525">
            <a:noFill/>
          </a:ln>
        </p:spPr>
        <p:txBody>
          <a:bodyPr>
            <a:spAutoFit/>
          </a:bodyPr>
          <a:p>
            <a:pPr algn="ctr">
              <a:spcBef>
                <a:spcPct val="50000"/>
              </a:spcBef>
            </a:pPr>
            <a:r>
              <a:rPr sz="2400" dirty="0">
                <a:solidFill>
                  <a:srgbClr val="FF0000"/>
                </a:solidFill>
                <a:latin typeface="Times New Roman" panose="02020603050405020304" charset="0"/>
              </a:rPr>
              <a:t>HUỲNH THÚC KHÁNG (1876 – 1947)</a:t>
            </a:r>
            <a:endParaRPr sz="2400" dirty="0">
              <a:solidFill>
                <a:srgbClr val="FF0000"/>
              </a:solidFill>
              <a:latin typeface="Times New Roman" panose="02020603050405020304" charset="0"/>
            </a:endParaRPr>
          </a:p>
        </p:txBody>
      </p:sp>
      <p:sp>
        <p:nvSpPr>
          <p:cNvPr id="25604" name="Text Box 4"/>
          <p:cNvSpPr txBox="1"/>
          <p:nvPr/>
        </p:nvSpPr>
        <p:spPr>
          <a:xfrm>
            <a:off x="6443663" y="1185863"/>
            <a:ext cx="2339975" cy="3538537"/>
          </a:xfrm>
          <a:prstGeom prst="rect">
            <a:avLst/>
          </a:prstGeom>
          <a:solidFill>
            <a:srgbClr val="FFCCFF"/>
          </a:solidFill>
          <a:ln w="9525">
            <a:noFill/>
          </a:ln>
        </p:spPr>
        <p:txBody>
          <a:bodyPr>
            <a:spAutoFit/>
          </a:bodyPr>
          <a:p>
            <a:pPr algn="just">
              <a:spcBef>
                <a:spcPct val="50000"/>
              </a:spcBef>
            </a:pPr>
            <a:r>
              <a:rPr sz="2800" dirty="0">
                <a:latin typeface="Times New Roman" panose="02020603050405020304" charset="0"/>
              </a:rPr>
              <a:t>Huỳnh Thúc Kháng quê ở Tiên Phước, Quảng Nam, hiện nay lăng ông được chôn tại Núi Ấn, Quảng Ngãi</a:t>
            </a:r>
            <a:endParaRPr sz="2800" dirty="0">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fltVal val="0.000000"/>
                                          </p:val>
                                        </p:tav>
                                        <p:tav tm="100000">
                                          <p:val>
                                            <p:strVal val="#ppt_w"/>
                                          </p:val>
                                        </p:tav>
                                      </p:tavLst>
                                    </p:anim>
                                    <p:anim calcmode="lin" valueType="num">
                                      <p:cBhvr>
                                        <p:cTn id="8" dur="1000" fill="hold"/>
                                        <p:tgtEl>
                                          <p:spTgt spid="25602"/>
                                        </p:tgtEl>
                                        <p:attrNameLst>
                                          <p:attrName>ppt_h</p:attrName>
                                        </p:attrNameLst>
                                      </p:cBhvr>
                                      <p:tavLst>
                                        <p:tav tm="0">
                                          <p:val>
                                            <p:fltVal val="0.000000"/>
                                          </p:val>
                                        </p:tav>
                                        <p:tav tm="100000">
                                          <p:val>
                                            <p:strVal val="#ppt_h"/>
                                          </p:val>
                                        </p:tav>
                                      </p:tavLst>
                                    </p:anim>
                                    <p:anim calcmode="lin" valueType="num">
                                      <p:cBhvr>
                                        <p:cTn id="9" dur="1000" fill="hold"/>
                                        <p:tgtEl>
                                          <p:spTgt spid="25602"/>
                                        </p:tgtEl>
                                        <p:attrNameLst>
                                          <p:attrName>style.rotation</p:attrName>
                                        </p:attrNameLst>
                                      </p:cBhvr>
                                      <p:tavLst>
                                        <p:tav tm="0">
                                          <p:val>
                                            <p:fltVal val="90.000000"/>
                                          </p:val>
                                        </p:tav>
                                        <p:tav tm="100000">
                                          <p:val>
                                            <p:fltVal val="0.000000"/>
                                          </p:val>
                                        </p:tav>
                                      </p:tavLst>
                                    </p:anim>
                                    <p:animEffect transition="in" filter="fade">
                                      <p:cBhvr>
                                        <p:cTn id="10" dur="1000"/>
                                        <p:tgtEl>
                                          <p:spTgt spid="2560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25603"/>
                                        </p:tgtEl>
                                        <p:attrNameLst>
                                          <p:attrName>style.visibility</p:attrName>
                                        </p:attrNameLst>
                                      </p:cBhvr>
                                      <p:to>
                                        <p:strVal val="visible"/>
                                      </p:to>
                                    </p:set>
                                    <p:anim calcmode="lin" valueType="num">
                                      <p:cBhvr>
                                        <p:cTn id="14" dur="1000" fill="hold"/>
                                        <p:tgtEl>
                                          <p:spTgt spid="25603"/>
                                        </p:tgtEl>
                                        <p:attrNameLst>
                                          <p:attrName>ppt_w</p:attrName>
                                        </p:attrNameLst>
                                      </p:cBhvr>
                                      <p:tavLst>
                                        <p:tav tm="0">
                                          <p:val>
                                            <p:fltVal val="0.000000"/>
                                          </p:val>
                                        </p:tav>
                                        <p:tav tm="100000">
                                          <p:val>
                                            <p:strVal val="#ppt_w"/>
                                          </p:val>
                                        </p:tav>
                                      </p:tavLst>
                                    </p:anim>
                                    <p:anim calcmode="lin" valueType="num">
                                      <p:cBhvr>
                                        <p:cTn id="15" dur="1000" fill="hold"/>
                                        <p:tgtEl>
                                          <p:spTgt spid="25603"/>
                                        </p:tgtEl>
                                        <p:attrNameLst>
                                          <p:attrName>ppt_h</p:attrName>
                                        </p:attrNameLst>
                                      </p:cBhvr>
                                      <p:tavLst>
                                        <p:tav tm="0">
                                          <p:val>
                                            <p:fltVal val="0.000000"/>
                                          </p:val>
                                        </p:tav>
                                        <p:tav tm="100000">
                                          <p:val>
                                            <p:strVal val="#ppt_h"/>
                                          </p:val>
                                        </p:tav>
                                      </p:tavLst>
                                    </p:anim>
                                    <p:anim calcmode="lin" valueType="num">
                                      <p:cBhvr>
                                        <p:cTn id="16" dur="1000" fill="hold"/>
                                        <p:tgtEl>
                                          <p:spTgt spid="25603"/>
                                        </p:tgtEl>
                                        <p:attrNameLst>
                                          <p:attrName>style.rotation</p:attrName>
                                        </p:attrNameLst>
                                      </p:cBhvr>
                                      <p:tavLst>
                                        <p:tav tm="0">
                                          <p:val>
                                            <p:fltVal val="90.000000"/>
                                          </p:val>
                                        </p:tav>
                                        <p:tav tm="100000">
                                          <p:val>
                                            <p:fltVal val="0.000000"/>
                                          </p:val>
                                        </p:tav>
                                      </p:tavLst>
                                    </p:anim>
                                    <p:animEffect transition="in" filter="fade">
                                      <p:cBhvr>
                                        <p:cTn id="17" dur="1000"/>
                                        <p:tgtEl>
                                          <p:spTgt spid="25603"/>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25604"/>
                                        </p:tgtEl>
                                        <p:attrNameLst>
                                          <p:attrName>style.visibility</p:attrName>
                                        </p:attrNameLst>
                                      </p:cBhvr>
                                      <p:to>
                                        <p:strVal val="visible"/>
                                      </p:to>
                                    </p:set>
                                    <p:anim calcmode="lin" valueType="num">
                                      <p:cBhvr>
                                        <p:cTn id="21" dur="1000" fill="hold"/>
                                        <p:tgtEl>
                                          <p:spTgt spid="25604"/>
                                        </p:tgtEl>
                                        <p:attrNameLst>
                                          <p:attrName>ppt_w</p:attrName>
                                        </p:attrNameLst>
                                      </p:cBhvr>
                                      <p:tavLst>
                                        <p:tav tm="0">
                                          <p:val>
                                            <p:fltVal val="0.000000"/>
                                          </p:val>
                                        </p:tav>
                                        <p:tav tm="100000">
                                          <p:val>
                                            <p:strVal val="#ppt_w"/>
                                          </p:val>
                                        </p:tav>
                                      </p:tavLst>
                                    </p:anim>
                                    <p:anim calcmode="lin" valueType="num">
                                      <p:cBhvr>
                                        <p:cTn id="22" dur="1000" fill="hold"/>
                                        <p:tgtEl>
                                          <p:spTgt spid="25604"/>
                                        </p:tgtEl>
                                        <p:attrNameLst>
                                          <p:attrName>ppt_h</p:attrName>
                                        </p:attrNameLst>
                                      </p:cBhvr>
                                      <p:tavLst>
                                        <p:tav tm="0">
                                          <p:val>
                                            <p:fltVal val="0.000000"/>
                                          </p:val>
                                        </p:tav>
                                        <p:tav tm="100000">
                                          <p:val>
                                            <p:strVal val="#ppt_h"/>
                                          </p:val>
                                        </p:tav>
                                      </p:tavLst>
                                    </p:anim>
                                    <p:anim calcmode="lin" valueType="num">
                                      <p:cBhvr>
                                        <p:cTn id="23" dur="1000" fill="hold"/>
                                        <p:tgtEl>
                                          <p:spTgt spid="25604"/>
                                        </p:tgtEl>
                                        <p:attrNameLst>
                                          <p:attrName>style.rotation</p:attrName>
                                        </p:attrNameLst>
                                      </p:cBhvr>
                                      <p:tavLst>
                                        <p:tav tm="0">
                                          <p:val>
                                            <p:fltVal val="90.000000"/>
                                          </p:val>
                                        </p:tav>
                                        <p:tav tm="100000">
                                          <p:val>
                                            <p:fltVal val="0.000000"/>
                                          </p:val>
                                        </p:tav>
                                      </p:tavLst>
                                    </p:anim>
                                    <p:animEffect transition="in" filter="fade">
                                      <p:cBhvr>
                                        <p:cTn id="24" dur="1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4"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3" name="Text Box 7"/>
          <p:cNvSpPr txBox="1">
            <a:spLocks noChangeArrowheads="1"/>
          </p:cNvSpPr>
          <p:nvPr/>
        </p:nvSpPr>
        <p:spPr bwMode="auto">
          <a:xfrm>
            <a:off x="107950" y="115888"/>
            <a:ext cx="8785225" cy="8318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spcBef>
                <a:spcPct val="50000"/>
              </a:spcBef>
            </a:pPr>
            <a:r>
              <a:rPr sz="2400" dirty="0">
                <a:solidFill>
                  <a:srgbClr val="3333FF"/>
                </a:solidFill>
                <a:latin typeface="Times New Roman" panose="02020603050405020304" charset="0"/>
                <a:cs typeface="Times New Roman" panose="02020603050405020304" charset="0"/>
              </a:rPr>
              <a:t>TIẾT 49 – BÀI 30: PHONG TRÀO YÊU NƯỚC CHỐNG PHÁP TỪ ĐẦU THẾ KỈ XX ĐẾN NĂM 1918</a:t>
            </a:r>
            <a:endParaRPr sz="2400" dirty="0">
              <a:solidFill>
                <a:srgbClr val="3333FF"/>
              </a:solidFill>
              <a:latin typeface="Times New Roman" panose="02020603050405020304" charset="0"/>
              <a:ea typeface="Times New Roman" panose="02020603050405020304" charset="0"/>
            </a:endParaRPr>
          </a:p>
        </p:txBody>
      </p:sp>
      <p:sp>
        <p:nvSpPr>
          <p:cNvPr id="21507" name="Text Box 7"/>
          <p:cNvSpPr txBox="1"/>
          <p:nvPr/>
        </p:nvSpPr>
        <p:spPr>
          <a:xfrm>
            <a:off x="130175" y="1196975"/>
            <a:ext cx="8785225" cy="769938"/>
          </a:xfrm>
          <a:prstGeom prst="rect">
            <a:avLst/>
          </a:prstGeom>
          <a:noFill/>
          <a:ln w="9525">
            <a:noFill/>
          </a:ln>
        </p:spPr>
        <p:txBody>
          <a:bodyPr>
            <a:spAutoFit/>
          </a:bodyPr>
          <a:p>
            <a:pPr>
              <a:spcBef>
                <a:spcPct val="50000"/>
              </a:spcBef>
            </a:pPr>
            <a:r>
              <a:rPr sz="2200" dirty="0">
                <a:solidFill>
                  <a:srgbClr val="3333FF"/>
                </a:solidFill>
                <a:latin typeface="Times New Roman" panose="02020603050405020304" charset="0"/>
                <a:cs typeface="Times New Roman" panose="02020603050405020304" charset="0"/>
              </a:rPr>
              <a:t>I. </a:t>
            </a:r>
            <a:r>
              <a:rPr sz="2200" u="sng" dirty="0">
                <a:solidFill>
                  <a:srgbClr val="3333FF"/>
                </a:solidFill>
                <a:latin typeface="Times New Roman" panose="02020603050405020304" charset="0"/>
              </a:rPr>
              <a:t>PHONG TRÀO YÊU NƯỚC TRƯỚC CHIẾN  TRANH THẾ GIỚI THỨ NHẤT</a:t>
            </a:r>
            <a:endParaRPr sz="2200" u="sng" dirty="0">
              <a:solidFill>
                <a:srgbClr val="3333FF"/>
              </a:solidFill>
              <a:latin typeface="Times New Roman" panose="02020603050405020304" charset="0"/>
              <a:ea typeface="Times New Roman" panose="02020603050405020304" charset="0"/>
            </a:endParaRPr>
          </a:p>
        </p:txBody>
      </p:sp>
      <p:sp>
        <p:nvSpPr>
          <p:cNvPr id="3" name="Cloud Callout 2"/>
          <p:cNvSpPr/>
          <p:nvPr/>
        </p:nvSpPr>
        <p:spPr>
          <a:xfrm>
            <a:off x="6300788" y="2636838"/>
            <a:ext cx="2447925" cy="3168650"/>
          </a:xfrm>
          <a:prstGeom prst="cloudCallout">
            <a:avLst>
              <a:gd name="adj1" fmla="val -122981"/>
              <a:gd name="adj2" fmla="val -20151"/>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endParaRPr sz="2400" dirty="0">
              <a:solidFill>
                <a:srgbClr val="3333FF"/>
              </a:solidFill>
              <a:latin typeface="Arial" panose="020B0604020202020204" pitchFamily="34" charset="0"/>
            </a:endParaRPr>
          </a:p>
          <a:p>
            <a:pPr lvl="0" algn="ctr" eaLnBrk="1" hangingPunct="1">
              <a:buNone/>
            </a:pPr>
            <a:r>
              <a:rPr lang="vi-VN" altLang="x-none" sz="2400" dirty="0">
                <a:solidFill>
                  <a:srgbClr val="3333FF"/>
                </a:solidFill>
                <a:latin typeface="Arial" panose="020B0604020202020204" pitchFamily="34" charset="0"/>
              </a:rPr>
              <a:t>Nêu các hình thức hoạt động của cuộc vận động Duy tân? </a:t>
            </a:r>
            <a:endParaRPr sz="2400" dirty="0">
              <a:solidFill>
                <a:srgbClr val="3333FF"/>
              </a:solidFill>
              <a:latin typeface="Arial" panose="020B0604020202020204" pitchFamily="34" charset="0"/>
            </a:endParaRPr>
          </a:p>
        </p:txBody>
      </p:sp>
      <p:sp>
        <p:nvSpPr>
          <p:cNvPr id="21509" name="Rectangle 3"/>
          <p:cNvSpPr/>
          <p:nvPr/>
        </p:nvSpPr>
        <p:spPr>
          <a:xfrm>
            <a:off x="87313" y="3168650"/>
            <a:ext cx="6069012" cy="1108075"/>
          </a:xfrm>
          <a:prstGeom prst="rect">
            <a:avLst/>
          </a:prstGeom>
          <a:noFill/>
          <a:ln w="9525">
            <a:noFill/>
          </a:ln>
        </p:spPr>
        <p:txBody>
          <a:bodyPr>
            <a:spAutoFit/>
          </a:bodyPr>
          <a:p>
            <a:r>
              <a:rPr sz="2200" dirty="0">
                <a:latin typeface="Times New Roman" panose="02020603050405020304" charset="0"/>
              </a:rPr>
              <a:t>- </a:t>
            </a:r>
            <a:r>
              <a:rPr lang="vi-VN" altLang="x-none" sz="2200" dirty="0">
                <a:latin typeface="Times New Roman" panose="02020603050405020304" charset="0"/>
              </a:rPr>
              <a:t>Lãnh đạo:</a:t>
            </a:r>
            <a:r>
              <a:rPr sz="2200" dirty="0">
                <a:latin typeface="Times New Roman" panose="02020603050405020304" charset="0"/>
              </a:rPr>
              <a:t> </a:t>
            </a:r>
            <a:r>
              <a:rPr lang="vi-VN" altLang="x-none" sz="2200" dirty="0">
                <a:latin typeface="Times New Roman" panose="02020603050405020304" charset="0"/>
              </a:rPr>
              <a:t>Phan Châu Trinh, Huỳnh Thúc </a:t>
            </a:r>
            <a:endParaRPr sz="2200" dirty="0">
              <a:latin typeface="Times New Roman" panose="02020603050405020304" charset="0"/>
            </a:endParaRPr>
          </a:p>
          <a:p>
            <a:r>
              <a:rPr lang="vi-VN" altLang="x-none" sz="2200" dirty="0">
                <a:latin typeface="Times New Roman" panose="02020603050405020304" charset="0"/>
              </a:rPr>
              <a:t>Kháng, vv...; </a:t>
            </a:r>
            <a:endParaRPr sz="2200" dirty="0">
              <a:latin typeface="Times New Roman" panose="02020603050405020304" charset="0"/>
            </a:endParaRPr>
          </a:p>
          <a:p>
            <a:r>
              <a:rPr sz="2200" dirty="0">
                <a:latin typeface="Times New Roman" panose="02020603050405020304" charset="0"/>
              </a:rPr>
              <a:t>- Địa bàn: Trung kì</a:t>
            </a:r>
            <a:endParaRPr sz="2200" dirty="0">
              <a:latin typeface="Times New Roman" panose="02020603050405020304" charset="0"/>
            </a:endParaRPr>
          </a:p>
        </p:txBody>
      </p:sp>
      <p:cxnSp>
        <p:nvCxnSpPr>
          <p:cNvPr id="7" name="Straight Connector 6"/>
          <p:cNvCxnSpPr/>
          <p:nvPr/>
        </p:nvCxnSpPr>
        <p:spPr>
          <a:xfrm>
            <a:off x="6227763" y="1612900"/>
            <a:ext cx="0" cy="5245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511" name="Text Box 6"/>
          <p:cNvSpPr txBox="1"/>
          <p:nvPr/>
        </p:nvSpPr>
        <p:spPr>
          <a:xfrm>
            <a:off x="117475" y="1928813"/>
            <a:ext cx="6084888" cy="769937"/>
          </a:xfrm>
          <a:prstGeom prst="rect">
            <a:avLst/>
          </a:prstGeom>
          <a:noFill/>
          <a:ln w="9525">
            <a:noFill/>
          </a:ln>
        </p:spPr>
        <p:txBody>
          <a:bodyPr>
            <a:spAutoFit/>
          </a:bodyPr>
          <a:p>
            <a:pPr>
              <a:spcBef>
                <a:spcPct val="50000"/>
              </a:spcBef>
            </a:pPr>
            <a:r>
              <a:rPr sz="2200" dirty="0">
                <a:solidFill>
                  <a:srgbClr val="3333FF"/>
                </a:solidFill>
                <a:latin typeface="Times New Roman" panose="02020603050405020304" charset="0"/>
              </a:rPr>
              <a:t>3. </a:t>
            </a:r>
            <a:r>
              <a:rPr sz="2200" u="sng" dirty="0">
                <a:solidFill>
                  <a:srgbClr val="3333FF"/>
                </a:solidFill>
                <a:latin typeface="Times New Roman" panose="02020603050405020304" charset="0"/>
              </a:rPr>
              <a:t>Cuộc vận đông Duy tân và phong trào chống thuế ở Trung Kỳ</a:t>
            </a:r>
            <a:r>
              <a:rPr sz="2200" dirty="0">
                <a:solidFill>
                  <a:srgbClr val="3333FF"/>
                </a:solidFill>
                <a:latin typeface="Times New Roman" panose="02020603050405020304" charset="0"/>
              </a:rPr>
              <a:t>: (1908)</a:t>
            </a:r>
            <a:endParaRPr sz="2200" dirty="0">
              <a:solidFill>
                <a:srgbClr val="3333FF"/>
              </a:solidFill>
              <a:latin typeface="Times New Roman" panose="02020603050405020304" charset="0"/>
            </a:endParaRPr>
          </a:p>
        </p:txBody>
      </p:sp>
      <p:sp>
        <p:nvSpPr>
          <p:cNvPr id="21512" name="Text Box 6"/>
          <p:cNvSpPr txBox="1"/>
          <p:nvPr/>
        </p:nvSpPr>
        <p:spPr>
          <a:xfrm>
            <a:off x="117475" y="2709863"/>
            <a:ext cx="3494088" cy="431800"/>
          </a:xfrm>
          <a:prstGeom prst="rect">
            <a:avLst/>
          </a:prstGeom>
          <a:noFill/>
          <a:ln w="9525">
            <a:noFill/>
          </a:ln>
        </p:spPr>
        <p:txBody>
          <a:bodyPr>
            <a:spAutoFit/>
          </a:bodyPr>
          <a:p>
            <a:pPr>
              <a:spcBef>
                <a:spcPct val="50000"/>
              </a:spcBef>
            </a:pPr>
            <a:r>
              <a:rPr sz="2200" dirty="0">
                <a:latin typeface="Times New Roman" panose="02020603050405020304" charset="0"/>
              </a:rPr>
              <a:t>a. </a:t>
            </a:r>
            <a:r>
              <a:rPr sz="2200" u="sng" dirty="0">
                <a:latin typeface="Times New Roman" panose="02020603050405020304" charset="0"/>
              </a:rPr>
              <a:t>Cuộc vận đông Duy tân:</a:t>
            </a:r>
            <a:endParaRPr sz="2200" dirty="0">
              <a:latin typeface="Times New Roman" panose="02020603050405020304" charset="0"/>
            </a:endParaRPr>
          </a:p>
        </p:txBody>
      </p:sp>
      <p:sp>
        <p:nvSpPr>
          <p:cNvPr id="12" name="Rectangle 11"/>
          <p:cNvSpPr/>
          <p:nvPr/>
        </p:nvSpPr>
        <p:spPr>
          <a:xfrm>
            <a:off x="63500" y="4244975"/>
            <a:ext cx="6069013" cy="2124075"/>
          </a:xfrm>
          <a:prstGeom prst="rect">
            <a:avLst/>
          </a:prstGeom>
          <a:noFill/>
          <a:ln w="9525">
            <a:noFill/>
          </a:ln>
        </p:spPr>
        <p:txBody>
          <a:bodyPr>
            <a:spAutoFit/>
          </a:bodyPr>
          <a:p>
            <a:r>
              <a:rPr sz="2200" dirty="0">
                <a:latin typeface="Times New Roman" panose="02020603050405020304" charset="0"/>
              </a:rPr>
              <a:t>- </a:t>
            </a:r>
            <a:r>
              <a:rPr lang="vi-VN" altLang="x-none" sz="2200" dirty="0">
                <a:latin typeface="Times New Roman" panose="02020603050405020304" charset="0"/>
              </a:rPr>
              <a:t>Hoạt động: diễn ra ở khắp Trung Kì với những hình thức phong phú như:</a:t>
            </a:r>
            <a:endParaRPr sz="2200" dirty="0">
              <a:latin typeface="Times New Roman" panose="02020603050405020304" charset="0"/>
            </a:endParaRPr>
          </a:p>
          <a:p>
            <a:r>
              <a:rPr sz="2200" dirty="0">
                <a:latin typeface="Times New Roman" panose="02020603050405020304" charset="0"/>
              </a:rPr>
              <a:t>+ T</a:t>
            </a:r>
            <a:r>
              <a:rPr lang="vi-VN" altLang="x-none" sz="2200" dirty="0">
                <a:latin typeface="Times New Roman" panose="02020603050405020304" charset="0"/>
              </a:rPr>
              <a:t>uyên truyền, diễn thuyết</a:t>
            </a:r>
            <a:r>
              <a:rPr sz="2200" dirty="0">
                <a:latin typeface="Times New Roman" panose="02020603050405020304" charset="0"/>
              </a:rPr>
              <a:t>, d</a:t>
            </a:r>
            <a:r>
              <a:rPr lang="vi-VN" altLang="x-none" sz="2200" dirty="0">
                <a:latin typeface="Times New Roman" panose="02020603050405020304" charset="0"/>
              </a:rPr>
              <a:t>ạy học theo lối mới</a:t>
            </a:r>
            <a:endParaRPr sz="2200" dirty="0">
              <a:latin typeface="Times New Roman" panose="02020603050405020304" charset="0"/>
            </a:endParaRPr>
          </a:p>
          <a:p>
            <a:r>
              <a:rPr sz="2200" dirty="0">
                <a:latin typeface="Times New Roman" panose="02020603050405020304" charset="0"/>
              </a:rPr>
              <a:t>+ Đ</a:t>
            </a:r>
            <a:r>
              <a:rPr lang="vi-VN" altLang="x-none" sz="2200" dirty="0">
                <a:latin typeface="Times New Roman" panose="02020603050405020304" charset="0"/>
              </a:rPr>
              <a:t>ả kích hủ tục phong kiến.</a:t>
            </a:r>
            <a:endParaRPr sz="2200" dirty="0">
              <a:latin typeface="Times New Roman" panose="02020603050405020304" charset="0"/>
            </a:endParaRPr>
          </a:p>
          <a:p>
            <a:r>
              <a:rPr sz="2200" dirty="0">
                <a:latin typeface="Times New Roman" panose="02020603050405020304" charset="0"/>
              </a:rPr>
              <a:t>+ Vận động c</a:t>
            </a:r>
            <a:r>
              <a:rPr lang="vi-VN" altLang="x-none" sz="2200" dirty="0">
                <a:latin typeface="Times New Roman" panose="02020603050405020304" charset="0"/>
              </a:rPr>
              <a:t>ắt tóc ngắn, mặc quần áo ngắn</a:t>
            </a:r>
            <a:r>
              <a:rPr sz="2200" dirty="0">
                <a:latin typeface="Times New Roman" panose="02020603050405020304" charset="0"/>
              </a:rPr>
              <a:t>, vv…</a:t>
            </a:r>
            <a:endParaRPr sz="2200" dirty="0">
              <a:latin typeface="Times New Roman" panose="02020603050405020304" charset="0"/>
            </a:endParaRPr>
          </a:p>
          <a:p>
            <a:r>
              <a:rPr lang="vi-VN" altLang="x-none" sz="2200" dirty="0">
                <a:latin typeface="Times New Roman" panose="02020603050405020304" charset="0"/>
              </a:rPr>
              <a:t>+ Vận động mở mang công, thương nghiệp</a:t>
            </a:r>
            <a:endParaRPr sz="2200" dirty="0">
              <a:latin typeface="Times New Roman" panose="0202060305040502030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xEl>
                                              <p:charRg st="0" end="72"/>
                                            </p:txEl>
                                          </p:spTgt>
                                        </p:tgtEl>
                                        <p:attrNameLst>
                                          <p:attrName>style.visibility</p:attrName>
                                        </p:attrNameLst>
                                      </p:cBhvr>
                                      <p:to>
                                        <p:strVal val="visible"/>
                                      </p:to>
                                    </p:set>
                                    <p:anim calcmode="lin" valueType="num">
                                      <p:cBhvr additive="base">
                                        <p:cTn id="17" dur="500" fill="hold"/>
                                        <p:tgtEl>
                                          <p:spTgt spid="12">
                                            <p:txEl>
                                              <p:charRg st="0" end="7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charRg st="0" end="7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xEl>
                                              <p:charRg st="72" end="122"/>
                                            </p:txEl>
                                          </p:spTgt>
                                        </p:tgtEl>
                                        <p:attrNameLst>
                                          <p:attrName>style.visibility</p:attrName>
                                        </p:attrNameLst>
                                      </p:cBhvr>
                                      <p:to>
                                        <p:strVal val="visible"/>
                                      </p:to>
                                    </p:set>
                                    <p:anim calcmode="lin" valueType="num">
                                      <p:cBhvr additive="base">
                                        <p:cTn id="23" dur="500" fill="hold"/>
                                        <p:tgtEl>
                                          <p:spTgt spid="12">
                                            <p:txEl>
                                              <p:charRg st="72" end="12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charRg st="72" end="12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xEl>
                                              <p:charRg st="122" end="151"/>
                                            </p:txEl>
                                          </p:spTgt>
                                        </p:tgtEl>
                                        <p:attrNameLst>
                                          <p:attrName>style.visibility</p:attrName>
                                        </p:attrNameLst>
                                      </p:cBhvr>
                                      <p:to>
                                        <p:strVal val="visible"/>
                                      </p:to>
                                    </p:set>
                                    <p:anim calcmode="lin" valueType="num">
                                      <p:cBhvr additive="base">
                                        <p:cTn id="29" dur="500" fill="hold"/>
                                        <p:tgtEl>
                                          <p:spTgt spid="12">
                                            <p:txEl>
                                              <p:charRg st="122" end="15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charRg st="122" end="15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xEl>
                                              <p:charRg st="151" end="198"/>
                                            </p:txEl>
                                          </p:spTgt>
                                        </p:tgtEl>
                                        <p:attrNameLst>
                                          <p:attrName>style.visibility</p:attrName>
                                        </p:attrNameLst>
                                      </p:cBhvr>
                                      <p:to>
                                        <p:strVal val="visible"/>
                                      </p:to>
                                    </p:set>
                                    <p:anim calcmode="lin" valueType="num">
                                      <p:cBhvr additive="base">
                                        <p:cTn id="35" dur="500" fill="hold"/>
                                        <p:tgtEl>
                                          <p:spTgt spid="12">
                                            <p:txEl>
                                              <p:charRg st="151" end="19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charRg st="151" end="19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xEl>
                                              <p:charRg st="198" end="237"/>
                                            </p:txEl>
                                          </p:spTgt>
                                        </p:tgtEl>
                                        <p:attrNameLst>
                                          <p:attrName>style.visibility</p:attrName>
                                        </p:attrNameLst>
                                      </p:cBhvr>
                                      <p:to>
                                        <p:strVal val="visible"/>
                                      </p:to>
                                    </p:set>
                                    <p:anim calcmode="lin" valueType="num">
                                      <p:cBhvr additive="base">
                                        <p:cTn id="41" dur="500" fill="hold"/>
                                        <p:tgtEl>
                                          <p:spTgt spid="12">
                                            <p:txEl>
                                              <p:charRg st="198" end="23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charRg st="198" end="23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7620000" cy="1143000"/>
          </a:xfrm>
        </p:spPr>
        <p:txBody>
          <a:bodyPr/>
          <a:lstStyle/>
          <a:p>
            <a:br>
              <a:rPr lang="vi-VN" dirty="0"/>
            </a:br>
            <a:br>
              <a:rPr lang="en-US" dirty="0"/>
            </a:br>
            <a:endParaRPr lang="en-US" dirty="0"/>
          </a:p>
        </p:txBody>
      </p:sp>
      <p:sp>
        <p:nvSpPr>
          <p:cNvPr id="3" name="Content Placeholder 2"/>
          <p:cNvSpPr>
            <a:spLocks noGrp="1"/>
          </p:cNvSpPr>
          <p:nvPr>
            <p:ph idx="1"/>
          </p:nvPr>
        </p:nvSpPr>
        <p:spPr>
          <a:xfrm>
            <a:off x="457200" y="0"/>
            <a:ext cx="7620000" cy="4800600"/>
          </a:xfrm>
        </p:spPr>
        <p:txBody>
          <a:bodyPr/>
          <a:lstStyle/>
          <a:p>
            <a:r>
              <a:rPr lang="vi-VN" dirty="0"/>
              <a:t>Em hãy vẽ sơ đồ tổ chức Nhà nước ở Việt Nam do thực dân Pháp dựng lên.</a:t>
            </a:r>
            <a:br>
              <a:rPr lang="vi-VN" dirty="0"/>
            </a:br>
            <a:endParaRPr lang="en-US"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0" y="866775"/>
            <a:ext cx="7734300"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loud Callout 2"/>
          <p:cNvSpPr/>
          <p:nvPr/>
        </p:nvSpPr>
        <p:spPr>
          <a:xfrm>
            <a:off x="6227763" y="2636838"/>
            <a:ext cx="2808288" cy="3529013"/>
          </a:xfrm>
          <a:prstGeom prst="cloudCallout">
            <a:avLst>
              <a:gd name="adj1" fmla="val -122981"/>
              <a:gd name="adj2" fmla="val -20151"/>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endParaRPr sz="2200" dirty="0">
              <a:solidFill>
                <a:srgbClr val="3333FF"/>
              </a:solidFill>
              <a:latin typeface="Arial" panose="020B0604020202020204" pitchFamily="34" charset="0"/>
            </a:endParaRPr>
          </a:p>
          <a:p>
            <a:pPr lvl="0" algn="ctr" eaLnBrk="1" hangingPunct="1">
              <a:buNone/>
            </a:pPr>
            <a:r>
              <a:rPr lang="vi-VN" altLang="x-none" sz="2200" dirty="0">
                <a:solidFill>
                  <a:srgbClr val="3333FF"/>
                </a:solidFill>
                <a:latin typeface="Arial" panose="020B0604020202020204" pitchFamily="34" charset="0"/>
              </a:rPr>
              <a:t>P</a:t>
            </a:r>
            <a:r>
              <a:rPr sz="2200" dirty="0">
                <a:solidFill>
                  <a:srgbClr val="3333FF"/>
                </a:solidFill>
                <a:latin typeface="Arial" panose="020B0604020202020204" pitchFamily="34" charset="0"/>
              </a:rPr>
              <a:t>T</a:t>
            </a:r>
            <a:r>
              <a:rPr lang="vi-VN" altLang="x-none" sz="2200" dirty="0">
                <a:solidFill>
                  <a:srgbClr val="3333FF"/>
                </a:solidFill>
                <a:latin typeface="Arial" panose="020B0604020202020204" pitchFamily="34" charset="0"/>
              </a:rPr>
              <a:t> Duy tân có ảnh</a:t>
            </a:r>
            <a:r>
              <a:rPr sz="2200" dirty="0">
                <a:solidFill>
                  <a:srgbClr val="3333FF"/>
                </a:solidFill>
                <a:latin typeface="Arial" panose="020B0604020202020204" pitchFamily="34" charset="0"/>
              </a:rPr>
              <a:t> </a:t>
            </a:r>
            <a:r>
              <a:rPr lang="vi-VN" altLang="x-none" sz="2200" dirty="0">
                <a:solidFill>
                  <a:srgbClr val="3333FF"/>
                </a:solidFill>
                <a:latin typeface="Arial" panose="020B0604020202020204" pitchFamily="34" charset="0"/>
              </a:rPr>
              <a:t>hưởng như thế nào tới phong trào đấu tranh của nhân dân ta ở Trung Kì?</a:t>
            </a:r>
            <a:endParaRPr sz="2200" dirty="0">
              <a:solidFill>
                <a:srgbClr val="3333FF"/>
              </a:solidFill>
              <a:latin typeface="Arial" panose="020B0604020202020204" pitchFamily="34" charset="0"/>
            </a:endParaRPr>
          </a:p>
        </p:txBody>
      </p:sp>
      <p:sp>
        <p:nvSpPr>
          <p:cNvPr id="4" name="Rectangle 3"/>
          <p:cNvSpPr/>
          <p:nvPr/>
        </p:nvSpPr>
        <p:spPr>
          <a:xfrm>
            <a:off x="34925" y="3573463"/>
            <a:ext cx="6116638" cy="1446212"/>
          </a:xfrm>
          <a:prstGeom prst="rect">
            <a:avLst/>
          </a:prstGeom>
          <a:noFill/>
          <a:ln w="9525">
            <a:noFill/>
          </a:ln>
        </p:spPr>
        <p:txBody>
          <a:bodyPr>
            <a:spAutoFit/>
          </a:bodyPr>
          <a:p>
            <a:r>
              <a:rPr sz="2200" dirty="0">
                <a:latin typeface="Times New Roman" panose="02020603050405020304" charset="0"/>
              </a:rPr>
              <a:t>- Năm 1908: Phong trào bùng nổ.</a:t>
            </a:r>
            <a:endParaRPr sz="2200" dirty="0">
              <a:latin typeface="Times New Roman" panose="02020603050405020304" charset="0"/>
            </a:endParaRPr>
          </a:p>
          <a:p>
            <a:r>
              <a:rPr sz="2200" dirty="0">
                <a:latin typeface="Times New Roman" panose="02020603050405020304" charset="0"/>
              </a:rPr>
              <a:t>- Bắt đầu từ Đại Lộc (Quảng Nam) sau đó lan rộng khắp Trung Kì </a:t>
            </a:r>
            <a:endParaRPr sz="2200" dirty="0">
              <a:latin typeface="Times New Roman" panose="02020603050405020304" charset="0"/>
            </a:endParaRPr>
          </a:p>
          <a:p>
            <a:r>
              <a:rPr sz="2200" dirty="0">
                <a:latin typeface="Times New Roman" panose="02020603050405020304" charset="0"/>
              </a:rPr>
              <a:t>- Thực dân Pháp đàn áp dã man → PT thất bại.</a:t>
            </a:r>
            <a:endParaRPr sz="2200" dirty="0">
              <a:latin typeface="Times New Roman" panose="02020603050405020304" charset="0"/>
            </a:endParaRPr>
          </a:p>
        </p:txBody>
      </p:sp>
      <p:cxnSp>
        <p:nvCxnSpPr>
          <p:cNvPr id="7" name="Straight Connector 6"/>
          <p:cNvCxnSpPr/>
          <p:nvPr/>
        </p:nvCxnSpPr>
        <p:spPr>
          <a:xfrm>
            <a:off x="6227763" y="1612900"/>
            <a:ext cx="0" cy="5245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2535" name="Text Box 6"/>
          <p:cNvSpPr txBox="1"/>
          <p:nvPr/>
        </p:nvSpPr>
        <p:spPr>
          <a:xfrm>
            <a:off x="117475" y="1928813"/>
            <a:ext cx="6084888" cy="768350"/>
          </a:xfrm>
          <a:prstGeom prst="rect">
            <a:avLst/>
          </a:prstGeom>
          <a:noFill/>
          <a:ln w="9525">
            <a:noFill/>
          </a:ln>
        </p:spPr>
        <p:txBody>
          <a:bodyPr>
            <a:spAutoFit/>
          </a:bodyPr>
          <a:p>
            <a:pPr>
              <a:spcBef>
                <a:spcPct val="50000"/>
              </a:spcBef>
            </a:pPr>
            <a:r>
              <a:rPr lang="en-US" sz="2200" dirty="0">
                <a:solidFill>
                  <a:srgbClr val="3333FF"/>
                </a:solidFill>
                <a:latin typeface="Times New Roman" panose="02020603050405020304" charset="0"/>
              </a:rPr>
              <a:t>c</a:t>
            </a:r>
            <a:r>
              <a:rPr sz="2200" dirty="0">
                <a:solidFill>
                  <a:srgbClr val="3333FF"/>
                </a:solidFill>
                <a:latin typeface="Times New Roman" panose="02020603050405020304" charset="0"/>
              </a:rPr>
              <a:t>. </a:t>
            </a:r>
            <a:r>
              <a:rPr sz="2200" u="sng" dirty="0">
                <a:solidFill>
                  <a:srgbClr val="3333FF"/>
                </a:solidFill>
                <a:latin typeface="Times New Roman" panose="02020603050405020304" charset="0"/>
              </a:rPr>
              <a:t>Cuộc vận đông Duy tân và phong trào chống thuế ở Trung Kỳ</a:t>
            </a:r>
            <a:r>
              <a:rPr sz="2200" dirty="0">
                <a:solidFill>
                  <a:srgbClr val="3333FF"/>
                </a:solidFill>
                <a:latin typeface="Times New Roman" panose="02020603050405020304" charset="0"/>
              </a:rPr>
              <a:t>: (1908)</a:t>
            </a:r>
            <a:endParaRPr sz="2200" dirty="0">
              <a:solidFill>
                <a:srgbClr val="3333FF"/>
              </a:solidFill>
              <a:latin typeface="Times New Roman" panose="02020603050405020304" charset="0"/>
            </a:endParaRPr>
          </a:p>
        </p:txBody>
      </p:sp>
      <p:sp>
        <p:nvSpPr>
          <p:cNvPr id="22536" name="Text Box 6"/>
          <p:cNvSpPr txBox="1"/>
          <p:nvPr/>
        </p:nvSpPr>
        <p:spPr>
          <a:xfrm>
            <a:off x="117475" y="2709863"/>
            <a:ext cx="3494088" cy="429895"/>
          </a:xfrm>
          <a:prstGeom prst="rect">
            <a:avLst/>
          </a:prstGeom>
          <a:noFill/>
          <a:ln w="9525">
            <a:noFill/>
          </a:ln>
        </p:spPr>
        <p:txBody>
          <a:bodyPr>
            <a:spAutoFit/>
          </a:bodyPr>
          <a:p>
            <a:pPr>
              <a:spcBef>
                <a:spcPct val="50000"/>
              </a:spcBef>
            </a:pPr>
            <a:r>
              <a:rPr lang="en-US" sz="2200" dirty="0">
                <a:latin typeface="Times New Roman" panose="02020603050405020304" charset="0"/>
              </a:rPr>
              <a:t>*</a:t>
            </a:r>
            <a:r>
              <a:rPr sz="2200" dirty="0">
                <a:latin typeface="Times New Roman" panose="02020603050405020304" charset="0"/>
              </a:rPr>
              <a:t>. </a:t>
            </a:r>
            <a:r>
              <a:rPr sz="2200" u="sng" dirty="0">
                <a:latin typeface="Times New Roman" panose="02020603050405020304" charset="0"/>
              </a:rPr>
              <a:t>Cuộc vận đông Duy tân:</a:t>
            </a:r>
            <a:endParaRPr sz="2200" dirty="0">
              <a:latin typeface="Times New Roman" panose="02020603050405020304" charset="0"/>
            </a:endParaRPr>
          </a:p>
        </p:txBody>
      </p:sp>
      <p:sp>
        <p:nvSpPr>
          <p:cNvPr id="2" name="Rectangle 1"/>
          <p:cNvSpPr/>
          <p:nvPr/>
        </p:nvSpPr>
        <p:spPr>
          <a:xfrm>
            <a:off x="104775" y="3136900"/>
            <a:ext cx="3390900" cy="460375"/>
          </a:xfrm>
          <a:prstGeom prst="rect">
            <a:avLst/>
          </a:prstGeom>
          <a:noFill/>
          <a:ln w="9525">
            <a:noFill/>
          </a:ln>
        </p:spPr>
        <p:txBody>
          <a:bodyPr wrap="none">
            <a:spAutoFit/>
          </a:bodyPr>
          <a:p>
            <a:r>
              <a:rPr lang="en-US" sz="2400" dirty="0">
                <a:latin typeface="Times New Roman" panose="02020603050405020304" charset="0"/>
              </a:rPr>
              <a:t>*</a:t>
            </a:r>
            <a:r>
              <a:rPr sz="2400" dirty="0">
                <a:latin typeface="Times New Roman" panose="02020603050405020304" charset="0"/>
              </a:rPr>
              <a:t>. </a:t>
            </a:r>
            <a:r>
              <a:rPr sz="2400" u="sng" dirty="0">
                <a:latin typeface="Times New Roman" panose="02020603050405020304" charset="0"/>
              </a:rPr>
              <a:t>Phong trào chống thuế. </a:t>
            </a:r>
            <a:endParaRPr sz="2400" dirty="0">
              <a:latin typeface="Times New Roman" panose="02020603050405020304" charset="0"/>
            </a:endParaRPr>
          </a:p>
        </p:txBody>
      </p:sp>
      <p:sp>
        <p:nvSpPr>
          <p:cNvPr id="11" name="Cloud Callout 10"/>
          <p:cNvSpPr/>
          <p:nvPr/>
        </p:nvSpPr>
        <p:spPr>
          <a:xfrm>
            <a:off x="6443663" y="3213100"/>
            <a:ext cx="2520950" cy="3232150"/>
          </a:xfrm>
          <a:prstGeom prst="cloudCallout">
            <a:avLst>
              <a:gd name="adj1" fmla="val -119005"/>
              <a:gd name="adj2" fmla="val -26352"/>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endParaRPr sz="2200" dirty="0">
              <a:solidFill>
                <a:srgbClr val="3333FF"/>
              </a:solidFill>
              <a:latin typeface="Arial" panose="020B0604020202020204" pitchFamily="34" charset="0"/>
            </a:endParaRPr>
          </a:p>
          <a:p>
            <a:pPr lvl="0" algn="ctr" eaLnBrk="1" hangingPunct="1">
              <a:buNone/>
            </a:pPr>
            <a:r>
              <a:rPr lang="vi-VN" altLang="x-none" sz="2400" dirty="0">
                <a:solidFill>
                  <a:srgbClr val="3333FF"/>
                </a:solidFill>
                <a:latin typeface="Arial" panose="020B0604020202020204" pitchFamily="34" charset="0"/>
              </a:rPr>
              <a:t>P</a:t>
            </a:r>
            <a:r>
              <a:rPr sz="2400" dirty="0">
                <a:solidFill>
                  <a:srgbClr val="3333FF"/>
                </a:solidFill>
                <a:latin typeface="Arial" panose="020B0604020202020204" pitchFamily="34" charset="0"/>
              </a:rPr>
              <a:t>hong trào</a:t>
            </a:r>
            <a:r>
              <a:rPr lang="vi-VN" altLang="x-none" sz="2400" dirty="0">
                <a:solidFill>
                  <a:srgbClr val="3333FF"/>
                </a:solidFill>
                <a:latin typeface="Arial" panose="020B0604020202020204" pitchFamily="34" charset="0"/>
              </a:rPr>
              <a:t> chống thuế diễn ra như thế nào? Kết quả?</a:t>
            </a:r>
            <a:endParaRPr sz="2200" dirty="0">
              <a:solidFill>
                <a:srgbClr val="3333FF"/>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plus(in)">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1" nodeType="click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
                                            <p:txEl>
                                              <p:charRg st="0" end="32"/>
                                            </p:txEl>
                                          </p:spTgt>
                                        </p:tgtEl>
                                        <p:attrNameLst>
                                          <p:attrName>style.visibility</p:attrName>
                                        </p:attrNameLst>
                                      </p:cBhvr>
                                      <p:to>
                                        <p:strVal val="visible"/>
                                      </p:to>
                                    </p:set>
                                    <p:anim calcmode="lin" valueType="num">
                                      <p:cBhvr additive="base">
                                        <p:cTn id="34" dur="500" fill="hold"/>
                                        <p:tgtEl>
                                          <p:spTgt spid="4">
                                            <p:txEl>
                                              <p:charRg st="0" end="3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charRg st="0" end="3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charRg st="32" end="96"/>
                                            </p:txEl>
                                          </p:spTgt>
                                        </p:tgtEl>
                                        <p:attrNameLst>
                                          <p:attrName>style.visibility</p:attrName>
                                        </p:attrNameLst>
                                      </p:cBhvr>
                                      <p:to>
                                        <p:strVal val="visible"/>
                                      </p:to>
                                    </p:set>
                                    <p:animEffect transition="in" filter="fade">
                                      <p:cBhvr>
                                        <p:cTn id="40" dur="1000"/>
                                        <p:tgtEl>
                                          <p:spTgt spid="4">
                                            <p:txEl>
                                              <p:charRg st="32" end="96"/>
                                            </p:txEl>
                                          </p:spTgt>
                                        </p:tgtEl>
                                      </p:cBhvr>
                                    </p:animEffect>
                                    <p:anim calcmode="lin" valueType="num">
                                      <p:cBhvr>
                                        <p:cTn id="41" dur="1000" fill="hold"/>
                                        <p:tgtEl>
                                          <p:spTgt spid="4">
                                            <p:txEl>
                                              <p:charRg st="32" end="96"/>
                                            </p:txEl>
                                          </p:spTgt>
                                        </p:tgtEl>
                                        <p:attrNameLst>
                                          <p:attrName>ppt_x</p:attrName>
                                        </p:attrNameLst>
                                      </p:cBhvr>
                                      <p:tavLst>
                                        <p:tav tm="0">
                                          <p:val>
                                            <p:strVal val="#ppt_x"/>
                                          </p:val>
                                        </p:tav>
                                        <p:tav tm="100000">
                                          <p:val>
                                            <p:strVal val="#ppt_x"/>
                                          </p:val>
                                        </p:tav>
                                      </p:tavLst>
                                    </p:anim>
                                    <p:anim calcmode="lin" valueType="num">
                                      <p:cBhvr>
                                        <p:cTn id="42" dur="1000" fill="hold"/>
                                        <p:tgtEl>
                                          <p:spTgt spid="4">
                                            <p:txEl>
                                              <p:charRg st="32" end="9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charRg st="96" end="141"/>
                                            </p:txEl>
                                          </p:spTgt>
                                        </p:tgtEl>
                                        <p:attrNameLst>
                                          <p:attrName>style.visibility</p:attrName>
                                        </p:attrNameLst>
                                      </p:cBhvr>
                                      <p:to>
                                        <p:strVal val="visible"/>
                                      </p:to>
                                    </p:set>
                                    <p:animEffect transition="in" filter="fade">
                                      <p:cBhvr>
                                        <p:cTn id="47" dur="1000"/>
                                        <p:tgtEl>
                                          <p:spTgt spid="4">
                                            <p:txEl>
                                              <p:charRg st="96" end="141"/>
                                            </p:txEl>
                                          </p:spTgt>
                                        </p:tgtEl>
                                      </p:cBhvr>
                                    </p:animEffect>
                                    <p:anim calcmode="lin" valueType="num">
                                      <p:cBhvr>
                                        <p:cTn id="48" dur="1000" fill="hold"/>
                                        <p:tgtEl>
                                          <p:spTgt spid="4">
                                            <p:txEl>
                                              <p:charRg st="96" end="141"/>
                                            </p:txEl>
                                          </p:spTgt>
                                        </p:tgtEl>
                                        <p:attrNameLst>
                                          <p:attrName>ppt_x</p:attrName>
                                        </p:attrNameLst>
                                      </p:cBhvr>
                                      <p:tavLst>
                                        <p:tav tm="0">
                                          <p:val>
                                            <p:strVal val="#ppt_x"/>
                                          </p:val>
                                        </p:tav>
                                        <p:tav tm="100000">
                                          <p:val>
                                            <p:strVal val="#ppt_x"/>
                                          </p:val>
                                        </p:tav>
                                      </p:tavLst>
                                    </p:anim>
                                    <p:anim calcmode="lin" valueType="num">
                                      <p:cBhvr>
                                        <p:cTn id="49" dur="1000" fill="hold"/>
                                        <p:tgtEl>
                                          <p:spTgt spid="4">
                                            <p:txEl>
                                              <p:charRg st="96" end="14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2" grpId="0"/>
      <p:bldP spid="11" grpId="0" bldLvl="0" animBg="1"/>
      <p:bldP spid="11" grpId="1"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3"/>
          <p:cNvSpPr>
            <a:spLocks noGrp="1" noChangeArrowheads="1"/>
          </p:cNvSpPr>
          <p:nvPr>
            <p:ph idx="1"/>
          </p:nvPr>
        </p:nvSpPr>
        <p:spPr>
          <a:xfrm>
            <a:off x="684213" y="333375"/>
            <a:ext cx="8002588" cy="4751388"/>
          </a:xfrm>
          <a:solidFill>
            <a:schemeClr val="accent6">
              <a:lumMod val="20000"/>
              <a:lumOff val="80000"/>
            </a:schemeClr>
          </a:solidFill>
        </p:spPr>
        <p:txBody>
          <a:bodyPr vert="horz" wrap="square" lIns="91440" tIns="45720" rIns="91440" bIns="45720" numCol="1" anchor="t" anchorCtr="0" compatLnSpc="1"/>
          <a:p>
            <a:pPr algn="just" eaLnBrk="1" hangingPunct="1">
              <a:buNone/>
            </a:pPr>
            <a:r>
              <a:rPr dirty="0">
                <a:solidFill>
                  <a:srgbClr val="3333FF"/>
                </a:solidFill>
              </a:rPr>
              <a:t>   Phong trào chống thuế ở Trung Kỳ diễn ra đầu tiên ở huyện Đại Lộc, nhân một bữa giỗ, sau khi ăn uống xong, nhân dân đã tụ tập rất đông kéo lên tỉnh lỵ,  đòi giảm sưu, giảm thuế, Pháp đã đàn áp dã man, càng gây nên làn sóng căm phẫn trong nhân dân.</a:t>
            </a:r>
            <a:endParaRPr dirty="0">
              <a:solidFill>
                <a:srgbClr val="3333FF"/>
              </a:solidFill>
            </a:endParaRPr>
          </a:p>
          <a:p>
            <a:pPr algn="just" eaLnBrk="1" hangingPunct="1">
              <a:buNone/>
            </a:pPr>
            <a:r>
              <a:rPr dirty="0">
                <a:solidFill>
                  <a:srgbClr val="3333FF"/>
                </a:solidFill>
              </a:rPr>
              <a:t>   Sau đó phong trào lan ra Quảng Nam, Quảng Ngãi và cả Trung Kỳ.</a:t>
            </a:r>
            <a:endParaRPr dirty="0">
              <a:solidFill>
                <a:srgbClr val="3333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3"/>
          <p:cNvSpPr/>
          <p:nvPr/>
        </p:nvSpPr>
        <p:spPr>
          <a:xfrm>
            <a:off x="827088" y="1268413"/>
            <a:ext cx="7561263" cy="13858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eaLnBrk="1" hangingPunct="1">
              <a:buNone/>
            </a:pPr>
            <a:r>
              <a:rPr sz="2800" dirty="0">
                <a:solidFill>
                  <a:srgbClr val="3333FF"/>
                </a:solidFill>
                <a:latin typeface="Arial" panose="020B0604020202020204" pitchFamily="34" charset="0"/>
              </a:rPr>
              <a:t>Câu 1: So sánh chủ trương của Phan Châu Trinh và Phan Bội Châu có điểm gì giống và khác nhau?</a:t>
            </a:r>
            <a:endParaRPr sz="2800" dirty="0">
              <a:solidFill>
                <a:srgbClr val="3333FF"/>
              </a:solidFill>
              <a:latin typeface="Arial" panose="020B0604020202020204" pitchFamily="34" charset="0"/>
            </a:endParaRPr>
          </a:p>
        </p:txBody>
      </p:sp>
      <p:sp>
        <p:nvSpPr>
          <p:cNvPr id="5" name="Rectangle 4"/>
          <p:cNvSpPr/>
          <p:nvPr/>
        </p:nvSpPr>
        <p:spPr>
          <a:xfrm>
            <a:off x="1692275" y="404813"/>
            <a:ext cx="5832475" cy="5842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r>
              <a:rPr b="1" dirty="0">
                <a:solidFill>
                  <a:srgbClr val="FF0000"/>
                </a:solidFill>
                <a:latin typeface="Arial" panose="020B0604020202020204" pitchFamily="34" charset="0"/>
              </a:rPr>
              <a:t>THẢO LUẬN NHÓM (3 phút)</a:t>
            </a:r>
            <a:endParaRPr b="1" dirty="0">
              <a:solidFill>
                <a:srgbClr val="FF0000"/>
              </a:solidFill>
              <a:latin typeface="Arial" panose="020B0604020202020204" pitchFamily="34" charset="0"/>
            </a:endParaRPr>
          </a:p>
        </p:txBody>
      </p:sp>
      <p:sp>
        <p:nvSpPr>
          <p:cNvPr id="7" name="Rectangle 6"/>
          <p:cNvSpPr/>
          <p:nvPr/>
        </p:nvSpPr>
        <p:spPr>
          <a:xfrm>
            <a:off x="815975" y="2924175"/>
            <a:ext cx="7561263" cy="13858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eaLnBrk="1" hangingPunct="1">
              <a:buNone/>
            </a:pPr>
            <a:r>
              <a:rPr lang="vi-VN" altLang="x-none" sz="2800" dirty="0">
                <a:solidFill>
                  <a:srgbClr val="3333FF"/>
                </a:solidFill>
                <a:latin typeface="Arial" panose="020B0604020202020204" pitchFamily="34" charset="0"/>
              </a:rPr>
              <a:t>Câu 2: Thất bại của phong trào Đông Du đã để lại bài học kinh nghiệm gì cho cuộc đấu tranh giải phóng dân tộc?</a:t>
            </a:r>
            <a:endParaRPr sz="2800" dirty="0">
              <a:solidFill>
                <a:srgbClr val="3333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7"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4"/>
          <p:cNvSpPr/>
          <p:nvPr/>
        </p:nvSpPr>
        <p:spPr>
          <a:xfrm>
            <a:off x="1692275" y="404813"/>
            <a:ext cx="5832475" cy="5842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buNone/>
            </a:pPr>
            <a:r>
              <a:rPr b="1" dirty="0">
                <a:solidFill>
                  <a:srgbClr val="FF0000"/>
                </a:solidFill>
                <a:latin typeface="Arial" panose="020B0604020202020204" pitchFamily="34" charset="0"/>
              </a:rPr>
              <a:t>THẢO LUẬN NHÓM (3 phút)</a:t>
            </a:r>
            <a:endParaRPr b="1" dirty="0">
              <a:solidFill>
                <a:srgbClr val="FF0000"/>
              </a:solidFill>
              <a:latin typeface="Arial" panose="020B0604020202020204" pitchFamily="34" charset="0"/>
            </a:endParaRPr>
          </a:p>
        </p:txBody>
      </p:sp>
      <p:sp>
        <p:nvSpPr>
          <p:cNvPr id="6" name="Rectangle 5"/>
          <p:cNvSpPr/>
          <p:nvPr/>
        </p:nvSpPr>
        <p:spPr>
          <a:xfrm>
            <a:off x="971550" y="4822825"/>
            <a:ext cx="7561263" cy="17843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eaLnBrk="1" hangingPunct="1">
              <a:buNone/>
            </a:pPr>
            <a:r>
              <a:rPr sz="2200" dirty="0">
                <a:solidFill>
                  <a:srgbClr val="FF0000"/>
                </a:solidFill>
                <a:latin typeface="Arial" panose="020B0604020202020204" pitchFamily="34" charset="0"/>
              </a:rPr>
              <a:t>Câu 2: </a:t>
            </a:r>
            <a:r>
              <a:rPr lang="vi-VN" altLang="x-none" sz="2200" dirty="0">
                <a:solidFill>
                  <a:srgbClr val="FF0000"/>
                </a:solidFill>
                <a:latin typeface="Arial" panose="020B0604020202020204" pitchFamily="34" charset="0"/>
              </a:rPr>
              <a:t>Bài học kinh nghiệm </a:t>
            </a:r>
            <a:r>
              <a:rPr lang="vi-VN" altLang="x-none" sz="2200" dirty="0">
                <a:solidFill>
                  <a:srgbClr val="3333FF"/>
                </a:solidFill>
                <a:latin typeface="Arial" panose="020B0604020202020204" pitchFamily="34" charset="0"/>
              </a:rPr>
              <a:t>là muốn giành độc lập dân tộc, muốn chống Pháp phải xây dựạ vào thực lực trong nước, phải dựa vào quần chúng nhân dân là chính, đồng thời phải tranh thủ sự giúp đỡ của quốc tế, của nhân dân tiến bộ trên thế giới trong đó có nhân dân Pháp. </a:t>
            </a:r>
            <a:endParaRPr sz="2200" dirty="0">
              <a:solidFill>
                <a:srgbClr val="3333FF"/>
              </a:solidFill>
              <a:latin typeface="Arial" panose="020B0604020202020204" pitchFamily="34" charset="0"/>
            </a:endParaRPr>
          </a:p>
        </p:txBody>
      </p:sp>
      <p:sp>
        <p:nvSpPr>
          <p:cNvPr id="7" name="Rectangle 6"/>
          <p:cNvSpPr/>
          <p:nvPr/>
        </p:nvSpPr>
        <p:spPr>
          <a:xfrm>
            <a:off x="611188" y="1268413"/>
            <a:ext cx="8353425" cy="1262062"/>
          </a:xfrm>
          <a:prstGeom prst="rect">
            <a:avLst/>
          </a:prstGeom>
          <a:noFill/>
          <a:ln w="9525">
            <a:noFill/>
          </a:ln>
        </p:spPr>
        <p:txBody>
          <a:bodyPr>
            <a:spAutoFit/>
          </a:bodyPr>
          <a:p>
            <a:r>
              <a:rPr sz="2400" dirty="0">
                <a:latin typeface="Times New Roman" panose="02020603050405020304" charset="0"/>
              </a:rPr>
              <a:t> </a:t>
            </a:r>
            <a:r>
              <a:rPr sz="2800" u="sng" dirty="0">
                <a:solidFill>
                  <a:srgbClr val="3333FF"/>
                </a:solidFill>
                <a:latin typeface="Times New Roman" panose="02020603050405020304" charset="0"/>
              </a:rPr>
              <a:t>Câu 1</a:t>
            </a:r>
            <a:r>
              <a:rPr sz="2800" dirty="0">
                <a:solidFill>
                  <a:srgbClr val="3333FF"/>
                </a:solidFill>
                <a:latin typeface="Times New Roman" panose="02020603050405020304" charset="0"/>
              </a:rPr>
              <a:t>:</a:t>
            </a:r>
            <a:r>
              <a:rPr sz="2400" dirty="0">
                <a:latin typeface="Times New Roman" panose="02020603050405020304" charset="0"/>
              </a:rPr>
              <a:t> </a:t>
            </a:r>
            <a:br>
              <a:rPr sz="2400" dirty="0">
                <a:solidFill>
                  <a:srgbClr val="3333FF"/>
                </a:solidFill>
                <a:latin typeface="Times New Roman" panose="02020603050405020304" charset="0"/>
              </a:rPr>
            </a:br>
            <a:r>
              <a:rPr sz="2400" dirty="0">
                <a:solidFill>
                  <a:srgbClr val="3333FF"/>
                </a:solidFill>
                <a:latin typeface="Times New Roman" panose="02020603050405020304" charset="0"/>
              </a:rPr>
              <a:t>* </a:t>
            </a:r>
            <a:r>
              <a:rPr sz="2400" u="sng" dirty="0">
                <a:solidFill>
                  <a:srgbClr val="3333FF"/>
                </a:solidFill>
                <a:latin typeface="Times New Roman" panose="02020603050405020304" charset="0"/>
              </a:rPr>
              <a:t>Giống</a:t>
            </a:r>
            <a:r>
              <a:rPr sz="2400" dirty="0">
                <a:solidFill>
                  <a:srgbClr val="3333FF"/>
                </a:solidFill>
                <a:latin typeface="Times New Roman" panose="02020603050405020304" charset="0"/>
              </a:rPr>
              <a:t>: Đều là phong trào yêu nước theo hướng dân chủ tư sản.</a:t>
            </a:r>
            <a:endParaRPr sz="2400" dirty="0">
              <a:solidFill>
                <a:srgbClr val="3333FF"/>
              </a:solidFill>
              <a:latin typeface="Times New Roman" panose="02020603050405020304" charset="0"/>
            </a:endParaRPr>
          </a:p>
          <a:p>
            <a:pPr algn="ctr"/>
            <a:r>
              <a:rPr sz="2400" dirty="0">
                <a:solidFill>
                  <a:srgbClr val="3333FF"/>
                </a:solidFill>
                <a:latin typeface="Times New Roman" panose="02020603050405020304" charset="0"/>
              </a:rPr>
              <a:t>* </a:t>
            </a:r>
            <a:r>
              <a:rPr sz="2400" u="sng" dirty="0">
                <a:solidFill>
                  <a:srgbClr val="3333FF"/>
                </a:solidFill>
                <a:latin typeface="Times New Roman" panose="02020603050405020304" charset="0"/>
              </a:rPr>
              <a:t>Khác nhau</a:t>
            </a:r>
            <a:r>
              <a:rPr sz="2400" dirty="0">
                <a:solidFill>
                  <a:srgbClr val="3333FF"/>
                </a:solidFill>
                <a:latin typeface="Times New Roman" panose="02020603050405020304" charset="0"/>
              </a:rPr>
              <a:t>:</a:t>
            </a:r>
            <a:endParaRPr sz="2400" dirty="0">
              <a:latin typeface="Times New Roman" panose="02020603050405020304" charset="0"/>
            </a:endParaRPr>
          </a:p>
        </p:txBody>
      </p:sp>
      <p:sp>
        <p:nvSpPr>
          <p:cNvPr id="8" name="Text Box 5"/>
          <p:cNvSpPr txBox="1">
            <a:spLocks noChangeArrowheads="1"/>
          </p:cNvSpPr>
          <p:nvPr/>
        </p:nvSpPr>
        <p:spPr bwMode="auto">
          <a:xfrm>
            <a:off x="682625" y="2492375"/>
            <a:ext cx="3313113" cy="17541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spcBef>
                <a:spcPct val="50000"/>
              </a:spcBef>
            </a:pPr>
            <a:r>
              <a:rPr sz="2400" u="sng" dirty="0">
                <a:solidFill>
                  <a:srgbClr val="FF0000"/>
                </a:solidFill>
                <a:latin typeface="Times New Roman" panose="02020603050405020304" charset="0"/>
              </a:rPr>
              <a:t>Phan Bội châu</a:t>
            </a:r>
            <a:endParaRPr sz="2400" u="sng" dirty="0">
              <a:solidFill>
                <a:srgbClr val="FF0000"/>
              </a:solidFill>
              <a:latin typeface="Times New Roman" panose="02020603050405020304" charset="0"/>
            </a:endParaRPr>
          </a:p>
          <a:p>
            <a:pPr lvl="0" eaLnBrk="1" hangingPunct="1">
              <a:spcBef>
                <a:spcPct val="50000"/>
              </a:spcBef>
            </a:pPr>
            <a:r>
              <a:rPr sz="2400" dirty="0">
                <a:latin typeface="Times New Roman" panose="02020603050405020304" charset="0"/>
              </a:rPr>
              <a:t>Dùng bạo lực vũ trang chống Pháp để giành độc lập dân tộc</a:t>
            </a:r>
            <a:endParaRPr sz="2400" dirty="0">
              <a:latin typeface="Times New Roman" panose="02020603050405020304" charset="0"/>
            </a:endParaRPr>
          </a:p>
        </p:txBody>
      </p:sp>
      <p:sp>
        <p:nvSpPr>
          <p:cNvPr id="9" name="Text Box 6"/>
          <p:cNvSpPr txBox="1">
            <a:spLocks noChangeArrowheads="1"/>
          </p:cNvSpPr>
          <p:nvPr/>
        </p:nvSpPr>
        <p:spPr bwMode="auto">
          <a:xfrm>
            <a:off x="4284663" y="2492375"/>
            <a:ext cx="4319588" cy="17541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Times New Roman" panose="02020603050405020304" charset="0"/>
                <a:ea typeface="+mn-ea"/>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Times New Roman" panose="02020603050405020304" charset="0"/>
                <a:ea typeface="+mn-ea"/>
                <a:cs typeface="+mn-cs"/>
              </a:defRPr>
            </a:lvl5pPr>
          </a:lstStyle>
          <a:p>
            <a:pPr lvl="0" algn="ctr" eaLnBrk="1" hangingPunct="1">
              <a:spcBef>
                <a:spcPct val="50000"/>
              </a:spcBef>
            </a:pPr>
            <a:r>
              <a:rPr sz="2400" u="sng" dirty="0">
                <a:solidFill>
                  <a:srgbClr val="FF0000"/>
                </a:solidFill>
                <a:latin typeface="Times New Roman" panose="02020603050405020304" charset="0"/>
              </a:rPr>
              <a:t>Phan Châu Trinh</a:t>
            </a:r>
            <a:endParaRPr sz="2400" u="sng" dirty="0">
              <a:solidFill>
                <a:srgbClr val="FF0000"/>
              </a:solidFill>
              <a:latin typeface="Times New Roman" panose="02020603050405020304" charset="0"/>
            </a:endParaRPr>
          </a:p>
          <a:p>
            <a:pPr lvl="0" eaLnBrk="1" hangingPunct="1">
              <a:spcBef>
                <a:spcPct val="50000"/>
              </a:spcBef>
            </a:pPr>
            <a:r>
              <a:rPr sz="2400" dirty="0">
                <a:latin typeface="Times New Roman" panose="02020603050405020304" charset="0"/>
              </a:rPr>
              <a:t>Chủ trương tiến hành vận động cải cách để làm cho dân giàu nước mạnh → mang tính ôn hoà</a:t>
            </a:r>
            <a:endParaRPr sz="2400" dirty="0">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lide(fromBottom)">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8" grpId="0" bldLvl="0" animBg="1"/>
      <p:bldP spid="9"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257483"/>
            <a:ext cx="7620000" cy="1143000"/>
          </a:xfrm>
        </p:spPr>
        <p:txBody>
          <a:bodyPr/>
          <a:lstStyle/>
          <a:p>
            <a:r>
              <a:rPr lang="en-US" altLang="vi-VN" sz="3600" dirty="0"/>
              <a:t>-&gt; Trở thành </a:t>
            </a:r>
            <a:r>
              <a:rPr lang="vi-VN" sz="3600" dirty="0"/>
              <a:t> </a:t>
            </a:r>
            <a:r>
              <a:rPr lang="en-US" altLang="vi-VN" sz="3600" dirty="0"/>
              <a:t>x</a:t>
            </a:r>
            <a:r>
              <a:rPr lang="vi-VN" sz="3600" dirty="0"/>
              <a:t>u hướng mới trong cuộc vận động giải phóng dân </a:t>
            </a:r>
            <a:r>
              <a:rPr lang="vi-VN" sz="3600" dirty="0" smtClean="0"/>
              <a:t>tộc</a:t>
            </a:r>
            <a:endParaRPr lang="en-US" sz="3600" dirty="0"/>
          </a:p>
        </p:txBody>
      </p:sp>
      <p:sp>
        <p:nvSpPr>
          <p:cNvPr id="9" name="Content Placeholder 2"/>
          <p:cNvSpPr>
            <a:spLocks noGrp="1"/>
          </p:cNvSpPr>
          <p:nvPr/>
        </p:nvSpPr>
        <p:spPr>
          <a:xfrm>
            <a:off x="76200" y="381000"/>
            <a:ext cx="8458200" cy="48006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pPr marL="114300" indent="0">
              <a:buNone/>
            </a:pPr>
            <a:r>
              <a:rPr lang="vi-VN" sz="2800" dirty="0"/>
              <a:t>- </a:t>
            </a:r>
            <a:r>
              <a:rPr lang="en-US" altLang="vi-VN" sz="2800" dirty="0"/>
              <a:t>Thời gian: v</a:t>
            </a:r>
            <a:r>
              <a:rPr lang="vi-VN" sz="2800" dirty="0"/>
              <a:t>ào những năm đầu của thế kỉ XX:</a:t>
            </a:r>
            <a:endParaRPr lang="vi-VN" sz="2800" dirty="0"/>
          </a:p>
          <a:p>
            <a:r>
              <a:rPr lang="vi-VN" sz="2800" dirty="0"/>
              <a:t> + Các tư tưởng dân chủ tư sản ở châu Âu được truyền bá vào nước ta qua sách báo Trung Quốc.</a:t>
            </a:r>
            <a:endParaRPr lang="vi-VN" sz="2800" dirty="0"/>
          </a:p>
          <a:p>
            <a:r>
              <a:rPr lang="vi-VN" sz="2800" dirty="0"/>
              <a:t> + Bên cạnh đó, việc Nhật Bản đi theo con đường tư bản chủ nghĩa và trở nên giàu mạnh kích thích nhiều nhà yêu nước muốn noi theo con đường cứu nước của Nhật Bản.</a:t>
            </a:r>
            <a:endParaRPr lang="vi-VN" sz="2800" dirty="0"/>
          </a:p>
          <a:p>
            <a:r>
              <a:rPr lang="vi-VN" sz="2800" dirty="0"/>
              <a:t> + Trong nước, những tri thức Nho học tiến bộ đã lao vào cuộc vận động cứu nước theo con đường dân chủ tư sản</a:t>
            </a:r>
            <a:r>
              <a:rPr lang="vi-VN" sz="2800" dirty="0" smtClean="0"/>
              <a:t>.</a:t>
            </a:r>
            <a:br>
              <a:rPr lang="vi-VN" sz="2800" dirty="0"/>
            </a:br>
            <a:endParaRPr lang="en-US" sz="2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458200" cy="685800"/>
          </a:xfrm>
        </p:spPr>
        <p:txBody>
          <a:bodyPr/>
          <a:lstStyle/>
          <a:p>
            <a:r>
              <a:rPr lang="en-US" dirty="0" smtClean="0"/>
              <a:t>CÂU HỎI,BT</a:t>
            </a:r>
            <a:endParaRPr lang="en-US" dirty="0"/>
          </a:p>
        </p:txBody>
      </p:sp>
      <p:sp>
        <p:nvSpPr>
          <p:cNvPr id="3" name="Content Placeholder 2"/>
          <p:cNvSpPr>
            <a:spLocks noGrp="1"/>
          </p:cNvSpPr>
          <p:nvPr>
            <p:ph idx="1"/>
          </p:nvPr>
        </p:nvSpPr>
        <p:spPr>
          <a:xfrm>
            <a:off x="-10886" y="685800"/>
            <a:ext cx="8469086" cy="6172200"/>
          </a:xfrm>
        </p:spPr>
        <p:txBody>
          <a:bodyPr>
            <a:noAutofit/>
          </a:bodyPr>
          <a:lstStyle/>
          <a:p>
            <a:r>
              <a:rPr lang="en-US" sz="2000" dirty="0" smtClean="0"/>
              <a:t>1.</a:t>
            </a:r>
            <a:r>
              <a:rPr lang="vi-VN" sz="2000" dirty="0"/>
              <a:t> Vào </a:t>
            </a:r>
            <a:r>
              <a:rPr lang="en-US" sz="2000" dirty="0" smtClean="0"/>
              <a:t>CTK </a:t>
            </a:r>
            <a:r>
              <a:rPr lang="vi-VN" sz="2000" dirty="0" smtClean="0"/>
              <a:t>XIX–</a:t>
            </a:r>
            <a:r>
              <a:rPr lang="en-US" sz="2000" dirty="0" smtClean="0"/>
              <a:t>ĐTK </a:t>
            </a:r>
            <a:r>
              <a:rPr lang="vi-VN" sz="2000" dirty="0" smtClean="0"/>
              <a:t>XX</a:t>
            </a:r>
            <a:r>
              <a:rPr lang="en-US" sz="2000" dirty="0" smtClean="0"/>
              <a:t>,</a:t>
            </a:r>
            <a:r>
              <a:rPr lang="vi-VN" sz="2000" dirty="0" smtClean="0"/>
              <a:t>thực </a:t>
            </a:r>
            <a:r>
              <a:rPr lang="vi-VN" sz="2000" dirty="0"/>
              <a:t>dân Pháp thi hành </a:t>
            </a:r>
            <a:r>
              <a:rPr lang="vi-VN" sz="2000" dirty="0" smtClean="0"/>
              <a:t>chính </a:t>
            </a:r>
            <a:r>
              <a:rPr lang="vi-VN" sz="2000" dirty="0"/>
              <a:t>sách gì về chính </a:t>
            </a:r>
            <a:r>
              <a:rPr lang="vi-VN" sz="2000" dirty="0" smtClean="0"/>
              <a:t>trị,</a:t>
            </a:r>
            <a:r>
              <a:rPr lang="en-US" sz="2000" dirty="0" smtClean="0"/>
              <a:t>KT,VH,GD</a:t>
            </a:r>
            <a:r>
              <a:rPr lang="vi-VN" sz="2000" dirty="0" smtClean="0"/>
              <a:t> </a:t>
            </a:r>
            <a:r>
              <a:rPr lang="vi-VN" sz="2000" dirty="0"/>
              <a:t>ở </a:t>
            </a:r>
            <a:r>
              <a:rPr lang="vi-VN" sz="2000" dirty="0" smtClean="0"/>
              <a:t>V</a:t>
            </a:r>
            <a:r>
              <a:rPr lang="en-US" sz="2000" dirty="0" smtClean="0"/>
              <a:t>N</a:t>
            </a:r>
            <a:br>
              <a:rPr lang="vi-VN" sz="2000" dirty="0"/>
            </a:br>
            <a:r>
              <a:rPr lang="vi-VN" sz="2000" b="1" i="1" dirty="0"/>
              <a:t>* Chính trị:</a:t>
            </a:r>
            <a:r>
              <a:rPr lang="vi-VN" sz="2000" dirty="0"/>
              <a:t> </a:t>
            </a:r>
            <a:r>
              <a:rPr lang="vi-VN" sz="2000" dirty="0"/>
              <a:t>- Chia V</a:t>
            </a:r>
            <a:r>
              <a:rPr lang="en-US" sz="2000" dirty="0"/>
              <a:t>N </a:t>
            </a:r>
            <a:r>
              <a:rPr lang="vi-VN" sz="2000" dirty="0"/>
              <a:t>thành </a:t>
            </a:r>
            <a:r>
              <a:rPr lang="en-US" sz="2000" dirty="0"/>
              <a:t>3 </a:t>
            </a:r>
            <a:r>
              <a:rPr lang="vi-VN" sz="2000" dirty="0"/>
              <a:t>xứ với </a:t>
            </a:r>
            <a:r>
              <a:rPr lang="en-US" sz="2000" dirty="0"/>
              <a:t>3</a:t>
            </a:r>
            <a:r>
              <a:rPr lang="vi-VN" sz="2000" dirty="0"/>
              <a:t>chế độ cai trị khác nhau</a:t>
            </a:r>
            <a:endParaRPr lang="vi-VN" sz="2000" dirty="0"/>
          </a:p>
          <a:p>
            <a:r>
              <a:rPr lang="vi-VN" sz="2000" dirty="0"/>
              <a:t>- Tổ chức bộ máy chính quyền từ trung ương đến địa phương đều do thực dân Pháp chi phối</a:t>
            </a:r>
            <a:r>
              <a:rPr lang="vi-VN" sz="2000" dirty="0" smtClean="0"/>
              <a:t>.</a:t>
            </a:r>
            <a:endParaRPr lang="vi-VN" sz="2000" dirty="0"/>
          </a:p>
          <a:p>
            <a:r>
              <a:rPr lang="vi-VN" sz="2000" b="1" i="1" dirty="0" smtClean="0"/>
              <a:t>* K</a:t>
            </a:r>
            <a:r>
              <a:rPr lang="en-US" sz="2000" b="1" i="1" dirty="0" smtClean="0"/>
              <a:t>T</a:t>
            </a:r>
            <a:r>
              <a:rPr lang="vi-VN" sz="2000" b="1" i="1" dirty="0" smtClean="0"/>
              <a:t>:</a:t>
            </a:r>
            <a:r>
              <a:rPr lang="vi-VN" sz="2000" i="1" dirty="0"/>
              <a:t>- N</a:t>
            </a:r>
            <a:r>
              <a:rPr lang="en-US" sz="2000" i="1" dirty="0"/>
              <a:t>N</a:t>
            </a:r>
            <a:r>
              <a:rPr lang="vi-VN" sz="2000" i="1" dirty="0"/>
              <a:t>:</a:t>
            </a:r>
            <a:r>
              <a:rPr lang="vi-VN" sz="2000" dirty="0"/>
              <a:t> Pháp đẩy mạnh việc cướp đoạt ruộng đất, lập các đồn điền.</a:t>
            </a:r>
            <a:endParaRPr lang="vi-VN" sz="2000" dirty="0"/>
          </a:p>
          <a:p>
            <a:r>
              <a:rPr lang="vi-VN" sz="2000" i="1" dirty="0"/>
              <a:t>- C</a:t>
            </a:r>
            <a:r>
              <a:rPr lang="en-US" sz="2000" i="1" dirty="0"/>
              <a:t>N</a:t>
            </a:r>
            <a:r>
              <a:rPr lang="vi-VN" sz="2000" i="1" dirty="0"/>
              <a:t>:</a:t>
            </a:r>
            <a:r>
              <a:rPr lang="vi-VN" sz="2000" dirty="0"/>
              <a:t>+ Pháp tập trung khai thác than và kim loại.</a:t>
            </a:r>
            <a:endParaRPr lang="vi-VN" sz="2000" dirty="0"/>
          </a:p>
          <a:p>
            <a:r>
              <a:rPr lang="vi-VN" sz="2000" dirty="0"/>
              <a:t>+ Ngoài ra, Pháp đầu tư vào một số ngành khác như xi măng, điện, chế biến gỗ, xay xát gạo, giấy, diêm,...</a:t>
            </a:r>
            <a:endParaRPr lang="vi-VN" sz="2000" dirty="0"/>
          </a:p>
          <a:p>
            <a:r>
              <a:rPr lang="vi-VN" sz="2000" i="1" dirty="0"/>
              <a:t>- </a:t>
            </a:r>
            <a:r>
              <a:rPr lang="en-US" sz="2000" i="1" dirty="0"/>
              <a:t>TN</a:t>
            </a:r>
            <a:r>
              <a:rPr lang="vi-VN" sz="2000" i="1" dirty="0"/>
              <a:t>:</a:t>
            </a:r>
            <a:r>
              <a:rPr lang="vi-VN" sz="2000" dirty="0"/>
              <a:t>+ Pháp độc chiếm thị trường V</a:t>
            </a:r>
            <a:r>
              <a:rPr lang="en-US" sz="2000" dirty="0"/>
              <a:t>N,</a:t>
            </a:r>
            <a:r>
              <a:rPr lang="vi-VN" sz="2000" dirty="0"/>
              <a:t>hàng hoá của Pháp nhập vào</a:t>
            </a:r>
            <a:r>
              <a:rPr lang="en-US" sz="2000" dirty="0"/>
              <a:t> VN </a:t>
            </a:r>
            <a:r>
              <a:rPr lang="vi-VN" sz="2000" dirty="0"/>
              <a:t>chỉ bị đánh thuế rất nhẹ hoặc được miễn thuế, nhưng đánh thuế cao hàng hoá các nước khác.</a:t>
            </a:r>
            <a:endParaRPr lang="vi-VN" sz="2000" dirty="0"/>
          </a:p>
          <a:p>
            <a:r>
              <a:rPr lang="vi-VN" sz="2000" dirty="0"/>
              <a:t>+ Hàng hóa của V</a:t>
            </a:r>
            <a:r>
              <a:rPr lang="en-US" sz="2000" dirty="0"/>
              <a:t>N </a:t>
            </a:r>
            <a:r>
              <a:rPr lang="vi-VN" sz="2000" dirty="0"/>
              <a:t>chủ yếu là xuất sang Pháp.</a:t>
            </a:r>
            <a:endParaRPr lang="vi-VN" sz="2000" dirty="0"/>
          </a:p>
          <a:p>
            <a:r>
              <a:rPr lang="vi-VN" sz="2000" i="1" dirty="0"/>
              <a:t>- Tài chính:</a:t>
            </a:r>
            <a:r>
              <a:rPr lang="vi-VN" sz="2000" dirty="0"/>
              <a:t> đề ra các thứ thuế mới bên cạnh các loại thuế cũ, nặng nhất là thuế muối, thuế rượu, thuế thuốc phiện</a:t>
            </a:r>
            <a:r>
              <a:rPr lang="vi-VN" sz="2000" dirty="0" smtClean="0"/>
              <a:t>,...</a:t>
            </a:r>
            <a:endParaRPr lang="vi-VN" sz="2000" dirty="0"/>
          </a:p>
          <a:p>
            <a:r>
              <a:rPr lang="vi-VN" sz="2000" b="1" i="1" dirty="0" smtClean="0"/>
              <a:t>* V</a:t>
            </a:r>
            <a:r>
              <a:rPr lang="en-US" sz="2000" b="1" i="1" dirty="0" smtClean="0"/>
              <a:t>H-GD</a:t>
            </a:r>
            <a:r>
              <a:rPr lang="vi-VN" sz="2000" b="1" i="1" dirty="0" smtClean="0"/>
              <a:t>:</a:t>
            </a:r>
            <a:r>
              <a:rPr lang="vi-VN" sz="2000" dirty="0"/>
              <a:t>- Số trường học chỉ được mở một cách dè dặt, số trẻ được đến trường rất ít, càng ở các lớp cao, số </a:t>
            </a:r>
            <a:r>
              <a:rPr lang="en-US" sz="2000" dirty="0"/>
              <a:t>HS </a:t>
            </a:r>
            <a:r>
              <a:rPr lang="vi-VN" sz="2000" dirty="0"/>
              <a:t>càng giảm dần.</a:t>
            </a:r>
            <a:endParaRPr lang="vi-VN" sz="2000" dirty="0"/>
          </a:p>
          <a:p>
            <a:r>
              <a:rPr lang="vi-VN" sz="2000" dirty="0"/>
              <a:t>- Thực hiện chính sách </a:t>
            </a:r>
            <a:r>
              <a:rPr lang="vi-VN" sz="2000" i="1" dirty="0"/>
              <a:t>“Ngu dân</a:t>
            </a:r>
            <a:r>
              <a:rPr lang="vi-VN" sz="2000" i="1" dirty="0" smtClean="0"/>
              <a:t>”</a:t>
            </a:r>
            <a:br>
              <a:rPr lang="vi-VN" sz="2000" dirty="0"/>
            </a:br>
            <a:endParaRPr lang="en-US" sz="2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10287000" y="274638"/>
            <a:ext cx="1447800" cy="1143000"/>
          </a:xfrm>
        </p:spPr>
        <p:txBody>
          <a:bodyPr/>
          <a:lstStyle/>
          <a:p>
            <a:endParaRPr lang="en-US" dirty="0"/>
          </a:p>
        </p:txBody>
      </p:sp>
      <p:sp>
        <p:nvSpPr>
          <p:cNvPr id="3" name="Content Placeholder 2"/>
          <p:cNvSpPr>
            <a:spLocks noGrp="1"/>
          </p:cNvSpPr>
          <p:nvPr>
            <p:ph idx="1"/>
          </p:nvPr>
        </p:nvSpPr>
        <p:spPr>
          <a:xfrm>
            <a:off x="0" y="0"/>
            <a:ext cx="8458200" cy="6858000"/>
          </a:xfrm>
        </p:spPr>
        <p:txBody>
          <a:bodyPr>
            <a:normAutofit fontScale="77500" lnSpcReduction="20000"/>
          </a:bodyPr>
          <a:lstStyle/>
          <a:p>
            <a:r>
              <a:rPr lang="en-US" dirty="0" smtClean="0"/>
              <a:t>2.</a:t>
            </a:r>
            <a:r>
              <a:rPr lang="vi-VN" dirty="0"/>
              <a:t> Nêu tác động của chính sách khai thác thuộc địa đối với kinh tế, xã hội Việt Nam</a:t>
            </a:r>
            <a:r>
              <a:rPr lang="vi-VN" dirty="0" smtClean="0"/>
              <a:t>.</a:t>
            </a:r>
            <a:endParaRPr lang="en-US" dirty="0" smtClean="0"/>
          </a:p>
          <a:p>
            <a:r>
              <a:rPr lang="vi-VN" b="1" i="1" dirty="0"/>
              <a:t>* </a:t>
            </a:r>
            <a:r>
              <a:rPr lang="en-US" b="1" i="1" dirty="0" smtClean="0"/>
              <a:t>KT</a:t>
            </a:r>
            <a:r>
              <a:rPr lang="vi-VN" b="1" i="1" dirty="0" smtClean="0"/>
              <a:t>:</a:t>
            </a:r>
            <a:r>
              <a:rPr lang="vi-VN" i="1" dirty="0"/>
              <a:t>- Tích cực:</a:t>
            </a:r>
            <a:r>
              <a:rPr lang="vi-VN" dirty="0"/>
              <a:t>+ Cuộc khai thác của Pháp làm xuất hiện nền </a:t>
            </a:r>
            <a:r>
              <a:rPr lang="en-US" dirty="0"/>
              <a:t>CN </a:t>
            </a:r>
            <a:r>
              <a:rPr lang="vi-VN" dirty="0"/>
              <a:t>thuộc địa mang yếu tố thực dân</a:t>
            </a:r>
            <a:endParaRPr lang="vi-VN" dirty="0"/>
          </a:p>
          <a:p>
            <a:r>
              <a:rPr lang="vi-VN" dirty="0"/>
              <a:t>+ Thành thị theo hướng hiện đại ra đời, bước đầu làm xuất hiện nền </a:t>
            </a:r>
            <a:r>
              <a:rPr lang="en-US" dirty="0"/>
              <a:t>KT </a:t>
            </a:r>
            <a:r>
              <a:rPr lang="vi-VN" dirty="0"/>
              <a:t>hàng hoá, tính chất tự cung tự cấp của </a:t>
            </a:r>
            <a:r>
              <a:rPr lang="en-US" dirty="0"/>
              <a:t>KT </a:t>
            </a:r>
            <a:r>
              <a:rPr lang="vi-VN" dirty="0"/>
              <a:t>cũ bị phá vỡ.</a:t>
            </a:r>
            <a:endParaRPr lang="vi-VN" dirty="0"/>
          </a:p>
          <a:p>
            <a:r>
              <a:rPr lang="vi-VN" dirty="0"/>
              <a:t>+ X</a:t>
            </a:r>
            <a:r>
              <a:rPr lang="en-US" dirty="0"/>
              <a:t>D </a:t>
            </a:r>
            <a:r>
              <a:rPr lang="vi-VN" dirty="0"/>
              <a:t>được hệ thống </a:t>
            </a:r>
            <a:r>
              <a:rPr lang="en-US" dirty="0"/>
              <a:t>GTVT </a:t>
            </a:r>
            <a:endParaRPr lang="vi-VN" dirty="0"/>
          </a:p>
          <a:p>
            <a:r>
              <a:rPr lang="vi-VN" i="1" dirty="0" smtClean="0"/>
              <a:t>- </a:t>
            </a:r>
            <a:r>
              <a:rPr lang="vi-VN" i="1" dirty="0"/>
              <a:t>Tiêu </a:t>
            </a:r>
            <a:r>
              <a:rPr lang="vi-VN" i="1" dirty="0" smtClean="0"/>
              <a:t>cực:</a:t>
            </a:r>
            <a:r>
              <a:rPr lang="en-US" dirty="0" smtClean="0"/>
              <a:t>1 </a:t>
            </a:r>
            <a:r>
              <a:rPr lang="vi-VN" dirty="0" smtClean="0"/>
              <a:t>trong </a:t>
            </a:r>
            <a:r>
              <a:rPr lang="vi-VN" dirty="0"/>
              <a:t>những mục tiêu của công cuộc khai thác là vơ vét sức người, sức của nhân dân thuộc địa. Do vậy:</a:t>
            </a:r>
            <a:endParaRPr lang="vi-VN" dirty="0"/>
          </a:p>
          <a:p>
            <a:r>
              <a:rPr lang="vi-VN" dirty="0"/>
              <a:t>+ </a:t>
            </a:r>
            <a:r>
              <a:rPr lang="vi-VN" dirty="0" smtClean="0"/>
              <a:t>T</a:t>
            </a:r>
            <a:r>
              <a:rPr lang="en-US" dirty="0" smtClean="0"/>
              <a:t>NTN </a:t>
            </a:r>
            <a:r>
              <a:rPr lang="vi-VN" dirty="0" smtClean="0"/>
              <a:t>bị </a:t>
            </a:r>
            <a:r>
              <a:rPr lang="vi-VN" dirty="0"/>
              <a:t>khai thác cùng kiệt</a:t>
            </a:r>
            <a:endParaRPr lang="vi-VN" dirty="0"/>
          </a:p>
          <a:p>
            <a:r>
              <a:rPr lang="vi-VN" dirty="0"/>
              <a:t>+ </a:t>
            </a:r>
            <a:r>
              <a:rPr lang="vi-VN" dirty="0" smtClean="0"/>
              <a:t>N</a:t>
            </a:r>
            <a:r>
              <a:rPr lang="en-US" dirty="0" smtClean="0"/>
              <a:t>N </a:t>
            </a:r>
            <a:r>
              <a:rPr lang="vi-VN" dirty="0" smtClean="0"/>
              <a:t>lạc </a:t>
            </a:r>
            <a:r>
              <a:rPr lang="vi-VN" dirty="0"/>
              <a:t>hậu, dậm chân tại chỗ</a:t>
            </a:r>
            <a:endParaRPr lang="vi-VN" dirty="0"/>
          </a:p>
          <a:p>
            <a:r>
              <a:rPr lang="vi-VN" dirty="0"/>
              <a:t>+ </a:t>
            </a:r>
            <a:r>
              <a:rPr lang="vi-VN" dirty="0" smtClean="0"/>
              <a:t>C</a:t>
            </a:r>
            <a:r>
              <a:rPr lang="en-US" dirty="0" smtClean="0"/>
              <a:t>N </a:t>
            </a:r>
            <a:r>
              <a:rPr lang="vi-VN" dirty="0" smtClean="0"/>
              <a:t>Pt</a:t>
            </a:r>
            <a:r>
              <a:rPr lang="en-US" dirty="0" smtClean="0"/>
              <a:t> </a:t>
            </a:r>
            <a:r>
              <a:rPr lang="vi-VN" dirty="0" smtClean="0"/>
              <a:t>nhỏ </a:t>
            </a:r>
            <a:r>
              <a:rPr lang="vi-VN" dirty="0"/>
              <a:t>giọt, mất cân đối, thiếu hẳn </a:t>
            </a:r>
            <a:r>
              <a:rPr lang="en-US" dirty="0" smtClean="0"/>
              <a:t>CN</a:t>
            </a:r>
            <a:r>
              <a:rPr lang="vi-VN" dirty="0" smtClean="0"/>
              <a:t> </a:t>
            </a:r>
            <a:r>
              <a:rPr lang="vi-VN" dirty="0"/>
              <a:t>nặng.</a:t>
            </a:r>
            <a:endParaRPr lang="vi-VN" dirty="0"/>
          </a:p>
          <a:p>
            <a:r>
              <a:rPr lang="vi-VN" b="1" i="1" dirty="0"/>
              <a:t>=&gt; </a:t>
            </a:r>
            <a:r>
              <a:rPr lang="en-US" b="1" i="1" dirty="0" smtClean="0"/>
              <a:t>KT VN </a:t>
            </a:r>
            <a:r>
              <a:rPr lang="vi-VN" b="1" i="1" dirty="0" smtClean="0"/>
              <a:t>cơ </a:t>
            </a:r>
            <a:r>
              <a:rPr lang="vi-VN" b="1" i="1" dirty="0"/>
              <a:t>bản vẫn là nền sản xuất nhỏ, lạc </a:t>
            </a:r>
            <a:r>
              <a:rPr lang="vi-VN" b="1" i="1" dirty="0" smtClean="0"/>
              <a:t>hậu</a:t>
            </a:r>
            <a:r>
              <a:rPr lang="en-US" b="1" i="1" dirty="0" smtClean="0"/>
              <a:t>,</a:t>
            </a:r>
            <a:r>
              <a:rPr lang="vi-VN" b="1" i="1" dirty="0" smtClean="0"/>
              <a:t>phụ thuộc </a:t>
            </a:r>
            <a:r>
              <a:rPr lang="en-US" b="1" i="1" dirty="0" smtClean="0"/>
              <a:t>KT </a:t>
            </a:r>
            <a:r>
              <a:rPr lang="vi-VN" b="1" i="1" dirty="0" smtClean="0"/>
              <a:t>chính </a:t>
            </a:r>
            <a:r>
              <a:rPr lang="vi-VN" b="1" i="1" dirty="0"/>
              <a:t>quốc.</a:t>
            </a:r>
            <a:endParaRPr lang="vi-VN" dirty="0"/>
          </a:p>
          <a:p>
            <a:r>
              <a:rPr lang="vi-VN" b="1" i="1" dirty="0"/>
              <a:t>* </a:t>
            </a:r>
            <a:r>
              <a:rPr lang="en-US" b="1" i="1" dirty="0" smtClean="0"/>
              <a:t>XH</a:t>
            </a:r>
            <a:r>
              <a:rPr lang="vi-VN" b="1" i="1" dirty="0" smtClean="0"/>
              <a:t>:</a:t>
            </a:r>
            <a:r>
              <a:rPr lang="vi-VN" dirty="0"/>
              <a:t> Bên cạnh các giai cấp cũ không ngừng bị phân </a:t>
            </a:r>
            <a:r>
              <a:rPr lang="vi-VN" dirty="0" smtClean="0"/>
              <a:t>hoá,</a:t>
            </a:r>
            <a:r>
              <a:rPr lang="en-US" dirty="0" smtClean="0"/>
              <a:t>XH VN </a:t>
            </a:r>
            <a:r>
              <a:rPr lang="vi-VN" dirty="0" smtClean="0"/>
              <a:t>xuất </a:t>
            </a:r>
            <a:r>
              <a:rPr lang="vi-VN" dirty="0"/>
              <a:t>hiện thêm những giai cấp, tầng lớp mới</a:t>
            </a:r>
            <a:r>
              <a:rPr lang="vi-VN" dirty="0" smtClean="0"/>
              <a:t>:</a:t>
            </a:r>
            <a:r>
              <a:rPr lang="vi-VN" dirty="0"/>
              <a:t>- </a:t>
            </a:r>
            <a:r>
              <a:rPr lang="vi-VN" i="1" dirty="0"/>
              <a:t>Giai cấp địa chủ phong kiến:</a:t>
            </a:r>
            <a:r>
              <a:rPr lang="vi-VN" dirty="0"/>
              <a:t> đầu hàng, làm tay sai cho thực dân Pháp. Tuy nhiên,</a:t>
            </a:r>
            <a:r>
              <a:rPr lang="en-US" dirty="0"/>
              <a:t>1 </a:t>
            </a:r>
            <a:r>
              <a:rPr lang="vi-VN" dirty="0"/>
              <a:t>bộ phận địa chủ vừa</a:t>
            </a:r>
            <a:r>
              <a:rPr lang="en-US" dirty="0"/>
              <a:t>,</a:t>
            </a:r>
            <a:r>
              <a:rPr lang="vi-VN" dirty="0"/>
              <a:t>nhỏ có tinh thần yêu nước.</a:t>
            </a:r>
            <a:endParaRPr lang="vi-VN" dirty="0"/>
          </a:p>
          <a:p>
            <a:r>
              <a:rPr lang="vi-VN" dirty="0"/>
              <a:t>- </a:t>
            </a:r>
            <a:r>
              <a:rPr lang="vi-VN" i="1" dirty="0"/>
              <a:t>Giai cấp </a:t>
            </a:r>
            <a:r>
              <a:rPr lang="en-US" i="1" dirty="0"/>
              <a:t>ND</a:t>
            </a:r>
            <a:r>
              <a:rPr lang="vi-VN" i="1" dirty="0"/>
              <a:t>:</a:t>
            </a:r>
            <a:r>
              <a:rPr lang="vi-VN" dirty="0"/>
              <a:t>có số lượng đông đảo, bị áp bức bóc lột nặng nề. Họ sẵn sàng hưởng ứng, tham gia cuộc đấu tranh giành độc lập </a:t>
            </a:r>
            <a:r>
              <a:rPr lang="en-US" dirty="0"/>
              <a:t>DT</a:t>
            </a:r>
            <a:endParaRPr lang="vi-VN" dirty="0"/>
          </a:p>
          <a:p>
            <a:r>
              <a:rPr lang="vi-VN" dirty="0"/>
              <a:t>- </a:t>
            </a:r>
            <a:r>
              <a:rPr lang="vi-VN" i="1" dirty="0"/>
              <a:t>Tầng lớp </a:t>
            </a:r>
            <a:r>
              <a:rPr lang="en-US" i="1" dirty="0"/>
              <a:t>TS</a:t>
            </a:r>
            <a:r>
              <a:rPr lang="vi-VN" i="1" dirty="0"/>
              <a:t>:</a:t>
            </a:r>
            <a:r>
              <a:rPr lang="vi-VN" dirty="0"/>
              <a:t>nhà thầu khoán, chủ xí nghiệp, xưởng thủ công, chủ hãng buôn,... bị kìm hãm, chèn ép, chưa có tinh thần </a:t>
            </a:r>
            <a:r>
              <a:rPr lang="en-US" dirty="0"/>
              <a:t>CM</a:t>
            </a:r>
            <a:endParaRPr lang="vi-VN" dirty="0"/>
          </a:p>
          <a:p>
            <a:r>
              <a:rPr lang="vi-VN" dirty="0"/>
              <a:t>- </a:t>
            </a:r>
            <a:r>
              <a:rPr lang="vi-VN" i="1" dirty="0"/>
              <a:t>Tiểu </a:t>
            </a:r>
            <a:r>
              <a:rPr lang="en-US" i="1" dirty="0"/>
              <a:t>TS </a:t>
            </a:r>
            <a:r>
              <a:rPr lang="vi-VN" i="1" dirty="0"/>
              <a:t>thành thị:</a:t>
            </a:r>
            <a:r>
              <a:rPr lang="vi-VN" dirty="0"/>
              <a:t> gồm xưởng thủ công nhỏ, viên chức cấp thấp</a:t>
            </a:r>
            <a:r>
              <a:rPr lang="en-US" dirty="0"/>
              <a:t>,</a:t>
            </a:r>
            <a:r>
              <a:rPr lang="vi-VN" dirty="0"/>
              <a:t>người làm nghề tự do.người có trình độ học vấn, nhạy bén với thời cuộc nên đã sớm giác ngộ</a:t>
            </a:r>
            <a:r>
              <a:rPr lang="en-US" dirty="0"/>
              <a:t>,</a:t>
            </a:r>
            <a:r>
              <a:rPr lang="vi-VN" dirty="0"/>
              <a:t>tích cực tham gia vào cuộc vận động cứu nước </a:t>
            </a:r>
            <a:r>
              <a:rPr lang="en-US" dirty="0"/>
              <a:t>ĐTK </a:t>
            </a:r>
            <a:r>
              <a:rPr lang="vi-VN" dirty="0"/>
              <a:t>XX.</a:t>
            </a:r>
            <a:endParaRPr lang="vi-VN" dirty="0"/>
          </a:p>
          <a:p>
            <a:r>
              <a:rPr lang="vi-VN" dirty="0"/>
              <a:t>- </a:t>
            </a:r>
            <a:r>
              <a:rPr lang="vi-VN" i="1" dirty="0"/>
              <a:t>C</a:t>
            </a:r>
            <a:r>
              <a:rPr lang="en-US" i="1" dirty="0"/>
              <a:t>N</a:t>
            </a:r>
            <a:r>
              <a:rPr lang="vi-VN" i="1" dirty="0"/>
              <a:t>:</a:t>
            </a:r>
            <a:r>
              <a:rPr lang="vi-VN" dirty="0"/>
              <a:t> xuất thân từ </a:t>
            </a:r>
            <a:r>
              <a:rPr lang="en-US" dirty="0"/>
              <a:t>ND</a:t>
            </a:r>
            <a:r>
              <a:rPr lang="vi-VN" dirty="0"/>
              <a:t>, làm việc trong các đồn điền, hầm mỏ, nhà máy, xí nghiệp,… đời sống khổ cực, có tinh thần đấu tranh mạnh mẽ chống giới chủ nhằm cải thiện đời sống.</a:t>
            </a:r>
            <a:endParaRPr lang="vi-VN" dirty="0"/>
          </a:p>
          <a:p>
            <a:r>
              <a:rPr lang="vi-VN" dirty="0"/>
              <a:t>- Đời sống </a:t>
            </a:r>
            <a:r>
              <a:rPr lang="en-US" dirty="0"/>
              <a:t>ND </a:t>
            </a:r>
            <a:r>
              <a:rPr lang="vi-VN" dirty="0"/>
              <a:t>khổ cực, mâu thuẫn </a:t>
            </a:r>
            <a:r>
              <a:rPr lang="en-US" dirty="0"/>
              <a:t>XH </a:t>
            </a:r>
            <a:r>
              <a:rPr lang="vi-VN" dirty="0"/>
              <a:t>sâu sắc.</a:t>
            </a:r>
            <a:endParaRPr lang="vi-VN" dirty="0"/>
          </a:p>
          <a:p>
            <a:endParaRPr lang="vi-V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9372600" y="274638"/>
            <a:ext cx="1828800" cy="1143000"/>
          </a:xfrm>
        </p:spPr>
        <p:txBody>
          <a:bodyPr/>
          <a:lstStyle/>
          <a:p>
            <a:endParaRPr lang="en-US" dirty="0"/>
          </a:p>
        </p:txBody>
      </p:sp>
      <p:sp>
        <p:nvSpPr>
          <p:cNvPr id="3" name="Content Placeholder 2"/>
          <p:cNvSpPr>
            <a:spLocks noGrp="1"/>
          </p:cNvSpPr>
          <p:nvPr>
            <p:ph idx="1"/>
          </p:nvPr>
        </p:nvSpPr>
        <p:spPr>
          <a:xfrm>
            <a:off x="0" y="18143"/>
            <a:ext cx="8458200" cy="4800600"/>
          </a:xfrm>
        </p:spPr>
        <p:txBody>
          <a:bodyPr/>
          <a:lstStyle/>
          <a:p>
            <a:r>
              <a:rPr lang="en-US" dirty="0" smtClean="0"/>
              <a:t>3.</a:t>
            </a:r>
            <a:r>
              <a:rPr lang="vi-VN" dirty="0"/>
              <a:t> Lập bảng thống kê về tình hình các giai cấp, tầng lớp trong xã hội Việt Nam cuối thế kỉ XIX - đầu thế kỉ XX theo mẫu:</a:t>
            </a:r>
            <a:br>
              <a:rPr lang="vi-VN" dirty="0"/>
            </a:br>
            <a:br>
              <a:rPr lang="vi-VN" dirty="0"/>
            </a:br>
            <a:endParaRPr lang="en-US" dirty="0"/>
          </a:p>
        </p:txBody>
      </p:sp>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0" y="685800"/>
            <a:ext cx="749617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5+ hình nền powerpoint đẹp về lịch sử không thể bỏ qua"/>
          <p:cNvPicPr/>
          <p:nvPr/>
        </p:nvPicPr>
        <p:blipFill>
          <a:blip r:embed="rId1">
            <a:extLst>
              <a:ext uri="{28A0092B-C50C-407E-A947-70E740481C1C}">
                <a14:useLocalDpi xmlns:a14="http://schemas.microsoft.com/office/drawing/2010/main" val="0"/>
              </a:ext>
            </a:extLst>
          </a:blip>
          <a:srcRect/>
          <a:stretch>
            <a:fillRect/>
          </a:stretch>
        </p:blipFill>
        <p:spPr bwMode="auto">
          <a:xfrm>
            <a:off x="0" y="857249"/>
            <a:ext cx="9144000" cy="5143501"/>
          </a:xfrm>
          <a:prstGeom prst="rect">
            <a:avLst/>
          </a:prstGeom>
          <a:noFill/>
          <a:ln>
            <a:noFill/>
          </a:ln>
        </p:spPr>
      </p:pic>
      <p:sp>
        <p:nvSpPr>
          <p:cNvPr id="5" name="Text Box 4"/>
          <p:cNvSpPr txBox="1">
            <a:spLocks noChangeArrowheads="1"/>
          </p:cNvSpPr>
          <p:nvPr/>
        </p:nvSpPr>
        <p:spPr bwMode="auto">
          <a:xfrm>
            <a:off x="683202" y="1456567"/>
            <a:ext cx="8117898" cy="364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endParaRPr lang="en-US" sz="3300" b="1" u="sng" dirty="0" smtClean="0">
              <a:solidFill>
                <a:schemeClr val="accent5">
                  <a:lumMod val="50000"/>
                </a:schemeClr>
              </a:solidFill>
              <a:latin typeface="Times New Roman" panose="02020603050405020304" charset="0"/>
              <a:cs typeface="Times New Roman" panose="02020603050405020304" charset="0"/>
            </a:endParaRPr>
          </a:p>
          <a:p>
            <a:pPr algn="ctr" eaLnBrk="0" hangingPunct="0">
              <a:spcBef>
                <a:spcPct val="50000"/>
              </a:spcBef>
            </a:pPr>
            <a:r>
              <a:rPr lang="en-US" sz="3300" b="1" u="sng" dirty="0" smtClean="0">
                <a:solidFill>
                  <a:schemeClr val="accent5">
                    <a:lumMod val="50000"/>
                  </a:schemeClr>
                </a:solidFill>
                <a:latin typeface="Times New Roman" panose="02020603050405020304" charset="0"/>
                <a:cs typeface="Times New Roman" panose="02020603050405020304" charset="0"/>
              </a:rPr>
              <a:t>CHỦ ĐỀ: </a:t>
            </a:r>
            <a:r>
              <a:rPr lang="en-US" sz="3300" b="1" dirty="0" smtClean="0">
                <a:solidFill>
                  <a:schemeClr val="accent5">
                    <a:lumMod val="50000"/>
                  </a:schemeClr>
                </a:solidFill>
                <a:latin typeface="Times New Roman" panose="02020603050405020304" charset="0"/>
                <a:cs typeface="Times New Roman" panose="02020603050405020304" charset="0"/>
              </a:rPr>
              <a:t>NHỮNG CHUYỂN BIẾN KINH TẾ XÃ HỘI Ở VIỆT NAM VÀ PHONG TRÀO YÊU NƯỚC CHỐNG PHÁP TỪ ĐẦU THẾ KỈ XX ĐẾN NĂM 1918 </a:t>
            </a:r>
            <a:endParaRPr lang="en-US" sz="3300" b="1" dirty="0" smtClean="0">
              <a:solidFill>
                <a:schemeClr val="accent5">
                  <a:lumMod val="50000"/>
                </a:schemeClr>
              </a:solidFill>
              <a:latin typeface="Times New Roman" panose="02020603050405020304" charset="0"/>
              <a:cs typeface="Times New Roman" panose="02020603050405020304" charset="0"/>
            </a:endParaRPr>
          </a:p>
          <a:p>
            <a:pPr algn="ctr" eaLnBrk="0" hangingPunct="0">
              <a:spcBef>
                <a:spcPct val="50000"/>
              </a:spcBef>
            </a:pPr>
            <a:r>
              <a:rPr lang="en-US" sz="3300" b="1" dirty="0" smtClean="0">
                <a:solidFill>
                  <a:schemeClr val="accent5">
                    <a:lumMod val="50000"/>
                  </a:schemeClr>
                </a:solidFill>
                <a:latin typeface="Times New Roman" panose="02020603050405020304" charset="0"/>
                <a:cs typeface="Times New Roman" panose="02020603050405020304" charset="0"/>
              </a:rPr>
              <a:t>(</a:t>
            </a:r>
            <a:r>
              <a:rPr lang="en-US" sz="3300" b="1" dirty="0" err="1" smtClean="0">
                <a:solidFill>
                  <a:schemeClr val="accent5">
                    <a:lumMod val="50000"/>
                  </a:schemeClr>
                </a:solidFill>
                <a:latin typeface="Times New Roman" panose="02020603050405020304" charset="0"/>
                <a:cs typeface="Times New Roman" panose="02020603050405020304" charset="0"/>
              </a:rPr>
              <a:t>tiếp</a:t>
            </a:r>
            <a:r>
              <a:rPr lang="en-US" sz="3300" b="1" dirty="0" smtClean="0">
                <a:solidFill>
                  <a:schemeClr val="accent5">
                    <a:lumMod val="50000"/>
                  </a:schemeClr>
                </a:solidFill>
                <a:latin typeface="Times New Roman" panose="02020603050405020304" charset="0"/>
                <a:cs typeface="Times New Roman" panose="02020603050405020304" charset="0"/>
              </a:rPr>
              <a:t> </a:t>
            </a:r>
            <a:r>
              <a:rPr lang="en-US" sz="3300" b="1" dirty="0" err="1" smtClean="0">
                <a:solidFill>
                  <a:schemeClr val="accent5">
                    <a:lumMod val="50000"/>
                  </a:schemeClr>
                </a:solidFill>
                <a:latin typeface="Times New Roman" panose="02020603050405020304" charset="0"/>
                <a:cs typeface="Times New Roman" panose="02020603050405020304" charset="0"/>
              </a:rPr>
              <a:t>theo</a:t>
            </a:r>
            <a:r>
              <a:rPr lang="en-US" sz="3300" b="1" dirty="0" smtClean="0">
                <a:solidFill>
                  <a:schemeClr val="accent5">
                    <a:lumMod val="50000"/>
                  </a:schemeClr>
                </a:solidFill>
                <a:latin typeface="Times New Roman" panose="02020603050405020304" charset="0"/>
                <a:cs typeface="Times New Roman" panose="02020603050405020304" charset="0"/>
              </a:rPr>
              <a:t>)</a:t>
            </a:r>
            <a:endParaRPr lang="en-US" sz="3300" dirty="0">
              <a:solidFill>
                <a:schemeClr val="accent5">
                  <a:lumMod val="50000"/>
                </a:schemeClr>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9829800" y="274638"/>
            <a:ext cx="990600" cy="1143000"/>
          </a:xfrm>
        </p:spPr>
        <p:txBody>
          <a:bodyPr/>
          <a:lstStyle/>
          <a:p>
            <a:endParaRPr lang="en-US" dirty="0"/>
          </a:p>
        </p:txBody>
      </p:sp>
      <p:sp>
        <p:nvSpPr>
          <p:cNvPr id="3" name="Content Placeholder 2"/>
          <p:cNvSpPr>
            <a:spLocks noGrp="1"/>
          </p:cNvSpPr>
          <p:nvPr>
            <p:ph idx="1"/>
          </p:nvPr>
        </p:nvSpPr>
        <p:spPr>
          <a:xfrm>
            <a:off x="457200" y="304800"/>
            <a:ext cx="7620000" cy="6096000"/>
          </a:xfrm>
        </p:spPr>
        <p:txBody>
          <a:bodyPr>
            <a:normAutofit lnSpcReduction="10000"/>
          </a:bodyPr>
          <a:lstStyle/>
          <a:p>
            <a:r>
              <a:rPr lang="en-US" sz="3200" dirty="0" err="1"/>
              <a:t>Em</a:t>
            </a:r>
            <a:r>
              <a:rPr lang="en-US" sz="3200" dirty="0"/>
              <a:t> </a:t>
            </a:r>
            <a:r>
              <a:rPr lang="en-US" sz="3200" dirty="0" err="1"/>
              <a:t>có</a:t>
            </a:r>
            <a:r>
              <a:rPr lang="en-US" sz="3200" dirty="0"/>
              <a:t> </a:t>
            </a:r>
            <a:r>
              <a:rPr lang="en-US" sz="3200" dirty="0" err="1"/>
              <a:t>nhận</a:t>
            </a:r>
            <a:r>
              <a:rPr lang="en-US" sz="3200" dirty="0"/>
              <a:t> </a:t>
            </a:r>
            <a:r>
              <a:rPr lang="en-US" sz="3200" dirty="0" err="1"/>
              <a:t>xét</a:t>
            </a:r>
            <a:r>
              <a:rPr lang="en-US" sz="3200" dirty="0"/>
              <a:t> </a:t>
            </a:r>
            <a:r>
              <a:rPr lang="en-US" sz="3200" dirty="0" err="1"/>
              <a:t>gì</a:t>
            </a:r>
            <a:r>
              <a:rPr lang="en-US" sz="3200" dirty="0"/>
              <a:t> </a:t>
            </a:r>
            <a:r>
              <a:rPr lang="en-US" sz="3200" dirty="0" err="1"/>
              <a:t>về</a:t>
            </a:r>
            <a:r>
              <a:rPr lang="en-US" sz="3200" dirty="0"/>
              <a:t> </a:t>
            </a:r>
            <a:r>
              <a:rPr lang="en-US" sz="3200" dirty="0" err="1"/>
              <a:t>tổ</a:t>
            </a:r>
            <a:r>
              <a:rPr lang="en-US" sz="3200" dirty="0"/>
              <a:t> </a:t>
            </a:r>
            <a:r>
              <a:rPr lang="en-US" sz="3200" dirty="0" err="1"/>
              <a:t>chức</a:t>
            </a:r>
            <a:r>
              <a:rPr lang="en-US" sz="3200" dirty="0"/>
              <a:t> </a:t>
            </a:r>
            <a:r>
              <a:rPr lang="en-US" sz="3200" dirty="0" err="1"/>
              <a:t>bộ</a:t>
            </a:r>
            <a:r>
              <a:rPr lang="en-US" sz="3200" dirty="0"/>
              <a:t> </a:t>
            </a:r>
            <a:r>
              <a:rPr lang="en-US" sz="3200" dirty="0" err="1"/>
              <a:t>máy</a:t>
            </a:r>
            <a:r>
              <a:rPr lang="en-US" sz="3200" dirty="0"/>
              <a:t> </a:t>
            </a:r>
            <a:r>
              <a:rPr lang="en-US" sz="3200" dirty="0" err="1"/>
              <a:t>cai</a:t>
            </a:r>
            <a:r>
              <a:rPr lang="en-US" sz="3200" dirty="0"/>
              <a:t> </a:t>
            </a:r>
            <a:r>
              <a:rPr lang="en-US" sz="3200" dirty="0" err="1"/>
              <a:t>trị</a:t>
            </a:r>
            <a:r>
              <a:rPr lang="en-US" sz="3200" dirty="0"/>
              <a:t> </a:t>
            </a:r>
            <a:r>
              <a:rPr lang="en-US" sz="3200" dirty="0" err="1"/>
              <a:t>của</a:t>
            </a:r>
            <a:r>
              <a:rPr lang="en-US" sz="3200" dirty="0"/>
              <a:t> </a:t>
            </a:r>
            <a:r>
              <a:rPr lang="en-US" sz="3200" dirty="0" err="1"/>
              <a:t>thực</a:t>
            </a:r>
            <a:r>
              <a:rPr lang="en-US" sz="3200" dirty="0"/>
              <a:t> </a:t>
            </a:r>
            <a:r>
              <a:rPr lang="en-US" sz="3200" dirty="0" err="1"/>
              <a:t>dân</a:t>
            </a:r>
            <a:r>
              <a:rPr lang="en-US" sz="3200" dirty="0"/>
              <a:t> </a:t>
            </a:r>
            <a:r>
              <a:rPr lang="en-US" sz="3200" dirty="0" err="1"/>
              <a:t>Pháp</a:t>
            </a:r>
            <a:r>
              <a:rPr lang="en-US" sz="3200" dirty="0"/>
              <a:t>?</a:t>
            </a:r>
            <a:br>
              <a:rPr lang="en-US" sz="3200" dirty="0"/>
            </a:br>
            <a:br>
              <a:rPr lang="en-US" sz="3200" dirty="0"/>
            </a:br>
            <a:r>
              <a:rPr lang="vi-VN" sz="3200" dirty="0"/>
              <a:t>- Tổ chức bộ máy cai trị chặt chẽ, bộ máy chính quyền từ trung ương đến cơ sở đều do thực dân Pháp chi phối.</a:t>
            </a:r>
            <a:endParaRPr lang="vi-VN" sz="3200" dirty="0"/>
          </a:p>
          <a:p>
            <a:r>
              <a:rPr lang="vi-VN" sz="3200" dirty="0"/>
              <a:t>- Có sự kết hợp giữa Nhà nước thực dân và chính quyền phong kiến</a:t>
            </a:r>
            <a:endParaRPr lang="vi-VN" sz="3200" dirty="0"/>
          </a:p>
          <a:p>
            <a:r>
              <a:rPr lang="vi-VN" sz="3200" b="1" i="1" dirty="0"/>
              <a:t>=&gt; Nhà nước thuộc địa nửa phong kiến.</a:t>
            </a:r>
            <a:endParaRPr lang="vi-VN" sz="3200" dirty="0"/>
          </a:p>
          <a:p>
            <a:br>
              <a:rPr lang="vi-VN" sz="3200" dirty="0"/>
            </a:br>
            <a:br>
              <a:rPr lang="vi-VN" dirty="0"/>
            </a:b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yển tập 20 hình nền Powerpoint &quot;bảng đen phấn trắng&quot; thời học trò | Bảng  đen, Hình nền, Hình ảnh"/>
          <p:cNvPicPr/>
          <p:nvPr/>
        </p:nvPicPr>
        <p:blipFill>
          <a:blip r:embed="rId1">
            <a:extLst>
              <a:ext uri="{28A0092B-C50C-407E-A947-70E740481C1C}">
                <a14:useLocalDpi xmlns:a14="http://schemas.microsoft.com/office/drawing/2010/main" val="0"/>
              </a:ext>
            </a:extLst>
          </a:blip>
          <a:srcRect/>
          <a:stretch>
            <a:fillRect/>
          </a:stretch>
        </p:blipFill>
        <p:spPr bwMode="auto">
          <a:xfrm>
            <a:off x="-72736" y="857250"/>
            <a:ext cx="9216737" cy="5143500"/>
          </a:xfrm>
          <a:prstGeom prst="rect">
            <a:avLst/>
          </a:prstGeom>
          <a:noFill/>
          <a:ln>
            <a:noFill/>
          </a:ln>
        </p:spPr>
      </p:pic>
      <p:sp>
        <p:nvSpPr>
          <p:cNvPr id="6" name="TextBox 5"/>
          <p:cNvSpPr txBox="1"/>
          <p:nvPr/>
        </p:nvSpPr>
        <p:spPr>
          <a:xfrm>
            <a:off x="405245" y="1262496"/>
            <a:ext cx="7949046" cy="1014730"/>
          </a:xfrm>
          <a:prstGeom prst="rect">
            <a:avLst/>
          </a:prstGeom>
          <a:noFill/>
        </p:spPr>
        <p:txBody>
          <a:bodyPr wrap="square" rtlCol="0">
            <a:spAutoFit/>
          </a:bodyPr>
          <a:lstStyle/>
          <a:p>
            <a:r>
              <a:rPr lang="en-US" sz="3000" b="1" dirty="0" smtClean="0">
                <a:solidFill>
                  <a:schemeClr val="bg1"/>
                </a:solidFill>
                <a:latin typeface="Times New Roman" panose="02020603050405020304" charset="0"/>
                <a:cs typeface="Times New Roman" panose="02020603050405020304" charset="0"/>
              </a:rPr>
              <a:t>III. </a:t>
            </a:r>
            <a:r>
              <a:rPr lang="en-US" sz="3000" b="1" u="sng" dirty="0" err="1" smtClean="0">
                <a:solidFill>
                  <a:schemeClr val="bg1"/>
                </a:solidFill>
                <a:latin typeface="Times New Roman" panose="02020603050405020304" charset="0"/>
                <a:cs typeface="Times New Roman" panose="02020603050405020304" charset="0"/>
              </a:rPr>
              <a:t>Phong</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trào</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yêu</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nước</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trong</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thời</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kì</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chiến</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tranh</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thế</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giới</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thứ</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nhất</a:t>
            </a:r>
            <a:r>
              <a:rPr lang="en-US" sz="3000" b="1" u="sng" dirty="0" smtClean="0">
                <a:solidFill>
                  <a:schemeClr val="bg1"/>
                </a:solidFill>
                <a:latin typeface="Times New Roman" panose="02020603050405020304" charset="0"/>
                <a:cs typeface="Times New Roman" panose="02020603050405020304" charset="0"/>
              </a:rPr>
              <a:t> (1914-1918):</a:t>
            </a:r>
            <a:endParaRPr lang="en-US" sz="3000" b="1" u="sng" dirty="0">
              <a:solidFill>
                <a:schemeClr val="bg1"/>
              </a:solidFill>
              <a:latin typeface="Times New Roman" panose="02020603050405020304" charset="0"/>
              <a:cs typeface="Times New Roman" panose="02020603050405020304" charset="0"/>
            </a:endParaRPr>
          </a:p>
        </p:txBody>
      </p:sp>
      <p:sp>
        <p:nvSpPr>
          <p:cNvPr id="7" name="TextBox 6"/>
          <p:cNvSpPr txBox="1"/>
          <p:nvPr/>
        </p:nvSpPr>
        <p:spPr>
          <a:xfrm>
            <a:off x="322118" y="2255075"/>
            <a:ext cx="7949046" cy="1014730"/>
          </a:xfrm>
          <a:prstGeom prst="rect">
            <a:avLst/>
          </a:prstGeom>
          <a:noFill/>
        </p:spPr>
        <p:txBody>
          <a:bodyPr wrap="square" rtlCol="0">
            <a:spAutoFit/>
          </a:bodyPr>
          <a:lstStyle/>
          <a:p>
            <a:r>
              <a:rPr lang="en-US" sz="3000" b="1" dirty="0" smtClean="0">
                <a:solidFill>
                  <a:schemeClr val="bg1"/>
                </a:solidFill>
                <a:latin typeface="Times New Roman" panose="02020603050405020304" charset="0"/>
                <a:cs typeface="Times New Roman" panose="02020603050405020304" charset="0"/>
              </a:rPr>
              <a:t>   1</a:t>
            </a:r>
            <a:r>
              <a:rPr lang="en-US" sz="3000" b="1" dirty="0">
                <a:solidFill>
                  <a:schemeClr val="bg1"/>
                </a:solidFill>
                <a:latin typeface="Times New Roman" panose="02020603050405020304" charset="0"/>
                <a:cs typeface="Times New Roman" panose="02020603050405020304" charset="0"/>
              </a:rPr>
              <a:t>/</a:t>
            </a:r>
            <a:r>
              <a:rPr lang="en-US" sz="3000" b="1"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Chính</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sách</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của</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thực</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dân</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Pháp</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tự</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nghiên</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smtClean="0">
                <a:solidFill>
                  <a:schemeClr val="bg1"/>
                </a:solidFill>
                <a:latin typeface="Times New Roman" panose="02020603050405020304" charset="0"/>
                <a:cs typeface="Times New Roman" panose="02020603050405020304" charset="0"/>
              </a:rPr>
              <a:t>cứu</a:t>
            </a:r>
            <a:r>
              <a:rPr lang="en-US" sz="3000" b="1" u="sng" dirty="0" smtClean="0">
                <a:solidFill>
                  <a:schemeClr val="bg1"/>
                </a:solidFill>
                <a:latin typeface="Times New Roman" panose="02020603050405020304" charset="0"/>
                <a:cs typeface="Times New Roman" panose="02020603050405020304" charset="0"/>
              </a:rPr>
              <a:t>)</a:t>
            </a:r>
            <a:endParaRPr lang="en-US" sz="3000" b="1" u="sng" dirty="0">
              <a:solidFill>
                <a:schemeClr val="bg1"/>
              </a:solidFill>
              <a:latin typeface="Times New Roman" panose="02020603050405020304" charset="0"/>
              <a:cs typeface="Times New Roman" panose="02020603050405020304" charset="0"/>
            </a:endParaRPr>
          </a:p>
        </p:txBody>
      </p:sp>
      <p:sp>
        <p:nvSpPr>
          <p:cNvPr id="8" name="TextBox 7"/>
          <p:cNvSpPr txBox="1"/>
          <p:nvPr/>
        </p:nvSpPr>
        <p:spPr>
          <a:xfrm>
            <a:off x="322118" y="3247655"/>
            <a:ext cx="7949046" cy="1476375"/>
          </a:xfrm>
          <a:prstGeom prst="rect">
            <a:avLst/>
          </a:prstGeom>
          <a:noFill/>
        </p:spPr>
        <p:txBody>
          <a:bodyPr wrap="square" rtlCol="0">
            <a:spAutoFit/>
          </a:bodyPr>
          <a:lstStyle/>
          <a:p>
            <a:r>
              <a:rPr lang="en-US" sz="3000" b="1" dirty="0" smtClean="0">
                <a:solidFill>
                  <a:schemeClr val="bg1"/>
                </a:solidFill>
                <a:latin typeface="Times New Roman" panose="02020603050405020304" charset="0"/>
                <a:cs typeface="Times New Roman" panose="02020603050405020304" charset="0"/>
              </a:rPr>
              <a:t>   2/</a:t>
            </a:r>
            <a:r>
              <a:rPr lang="en-US" sz="3000" b="1" u="sng" dirty="0" err="1" smtClean="0">
                <a:solidFill>
                  <a:schemeClr val="bg1"/>
                </a:solidFill>
                <a:latin typeface="Times New Roman" panose="02020603050405020304" charset="0"/>
                <a:cs typeface="Times New Roman" panose="02020603050405020304" charset="0"/>
              </a:rPr>
              <a:t>Vụ</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mưu</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khởi</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nghĩa</a:t>
            </a:r>
            <a:r>
              <a:rPr lang="en-US" sz="3000" b="1" u="sng" dirty="0">
                <a:solidFill>
                  <a:schemeClr val="bg1"/>
                </a:solidFill>
                <a:latin typeface="Times New Roman" panose="02020603050405020304" charset="0"/>
                <a:cs typeface="Times New Roman" panose="02020603050405020304" charset="0"/>
              </a:rPr>
              <a:t> ở </a:t>
            </a:r>
            <a:r>
              <a:rPr lang="en-US" sz="3000" b="1" u="sng" dirty="0" err="1">
                <a:solidFill>
                  <a:schemeClr val="bg1"/>
                </a:solidFill>
                <a:latin typeface="Times New Roman" panose="02020603050405020304" charset="0"/>
                <a:cs typeface="Times New Roman" panose="02020603050405020304" charset="0"/>
              </a:rPr>
              <a:t>Huế</a:t>
            </a:r>
            <a:r>
              <a:rPr lang="en-US" sz="3000" b="1" u="sng" dirty="0">
                <a:solidFill>
                  <a:schemeClr val="bg1"/>
                </a:solidFill>
                <a:latin typeface="Times New Roman" panose="02020603050405020304" charset="0"/>
                <a:cs typeface="Times New Roman" panose="02020603050405020304" charset="0"/>
              </a:rPr>
              <a:t> (1916). </a:t>
            </a:r>
            <a:r>
              <a:rPr lang="en-US" sz="3000" b="1" u="sng" dirty="0" err="1">
                <a:solidFill>
                  <a:schemeClr val="bg1"/>
                </a:solidFill>
                <a:latin typeface="Times New Roman" panose="02020603050405020304" charset="0"/>
                <a:cs typeface="Times New Roman" panose="02020603050405020304" charset="0"/>
              </a:rPr>
              <a:t>Khởi</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nghĩa</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của</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binh</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lính</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và</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tù</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chính</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trị</a:t>
            </a:r>
            <a:r>
              <a:rPr lang="en-US" sz="3000" b="1" u="sng" dirty="0">
                <a:solidFill>
                  <a:schemeClr val="bg1"/>
                </a:solidFill>
                <a:latin typeface="Times New Roman" panose="02020603050405020304" charset="0"/>
                <a:cs typeface="Times New Roman" panose="02020603050405020304" charset="0"/>
              </a:rPr>
              <a:t> ở </a:t>
            </a:r>
            <a:r>
              <a:rPr lang="en-US" sz="3000" b="1" u="sng" dirty="0" err="1">
                <a:solidFill>
                  <a:schemeClr val="bg1"/>
                </a:solidFill>
                <a:latin typeface="Times New Roman" panose="02020603050405020304" charset="0"/>
                <a:cs typeface="Times New Roman" panose="02020603050405020304" charset="0"/>
              </a:rPr>
              <a:t>Thái</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Nguyên</a:t>
            </a:r>
            <a:r>
              <a:rPr lang="en-US" sz="3000" b="1" u="sng" dirty="0">
                <a:solidFill>
                  <a:schemeClr val="bg1"/>
                </a:solidFill>
                <a:latin typeface="Times New Roman" panose="02020603050405020304" charset="0"/>
                <a:cs typeface="Times New Roman" panose="02020603050405020304" charset="0"/>
              </a:rPr>
              <a:t> (1917)</a:t>
            </a:r>
            <a:endParaRPr lang="en-US" sz="3000" b="1" u="sng" dirty="0">
              <a:solidFill>
                <a:schemeClr val="bg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7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yển tập 20 hình nền Powerpoint &quot;bảng đen phấn trắng&quot; thời học trò | Bảng  đen, Hình nền, Hình ảnh"/>
          <p:cNvPicPr/>
          <p:nvPr/>
        </p:nvPicPr>
        <p:blipFill>
          <a:blip r:embed="rId1">
            <a:extLst>
              <a:ext uri="{28A0092B-C50C-407E-A947-70E740481C1C}">
                <a14:useLocalDpi xmlns:a14="http://schemas.microsoft.com/office/drawing/2010/main" val="0"/>
              </a:ext>
            </a:extLst>
          </a:blip>
          <a:srcRect/>
          <a:stretch>
            <a:fillRect/>
          </a:stretch>
        </p:blipFill>
        <p:spPr bwMode="auto">
          <a:xfrm>
            <a:off x="-72736" y="857250"/>
            <a:ext cx="9216737" cy="5143500"/>
          </a:xfrm>
          <a:prstGeom prst="rect">
            <a:avLst/>
          </a:prstGeom>
          <a:noFill/>
          <a:ln>
            <a:noFill/>
          </a:ln>
        </p:spPr>
      </p:pic>
      <p:sp>
        <p:nvSpPr>
          <p:cNvPr id="8" name="TextBox 7"/>
          <p:cNvSpPr txBox="1"/>
          <p:nvPr/>
        </p:nvSpPr>
        <p:spPr>
          <a:xfrm>
            <a:off x="238991" y="1211036"/>
            <a:ext cx="7949046" cy="1476375"/>
          </a:xfrm>
          <a:prstGeom prst="rect">
            <a:avLst/>
          </a:prstGeom>
          <a:noFill/>
        </p:spPr>
        <p:txBody>
          <a:bodyPr wrap="square" rtlCol="0">
            <a:spAutoFit/>
          </a:bodyPr>
          <a:lstStyle/>
          <a:p>
            <a:r>
              <a:rPr lang="en-US" sz="3000" b="1" dirty="0" smtClean="0">
                <a:solidFill>
                  <a:schemeClr val="bg1"/>
                </a:solidFill>
                <a:latin typeface="Times New Roman" panose="02020603050405020304" charset="0"/>
                <a:cs typeface="Times New Roman" panose="02020603050405020304" charset="0"/>
              </a:rPr>
              <a:t> 2/</a:t>
            </a:r>
            <a:r>
              <a:rPr lang="en-US" sz="3000" b="1" u="sng" dirty="0" err="1" smtClean="0">
                <a:solidFill>
                  <a:schemeClr val="bg1"/>
                </a:solidFill>
                <a:latin typeface="Times New Roman" panose="02020603050405020304" charset="0"/>
                <a:cs typeface="Times New Roman" panose="02020603050405020304" charset="0"/>
              </a:rPr>
              <a:t>Vụ</a:t>
            </a:r>
            <a:r>
              <a:rPr lang="en-US" sz="3000" b="1" u="sng" dirty="0" smtClean="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mưu</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khởi</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nghĩa</a:t>
            </a:r>
            <a:r>
              <a:rPr lang="en-US" sz="3000" b="1" u="sng" dirty="0">
                <a:solidFill>
                  <a:schemeClr val="bg1"/>
                </a:solidFill>
                <a:latin typeface="Times New Roman" panose="02020603050405020304" charset="0"/>
                <a:cs typeface="Times New Roman" panose="02020603050405020304" charset="0"/>
              </a:rPr>
              <a:t> ở </a:t>
            </a:r>
            <a:r>
              <a:rPr lang="en-US" sz="3000" b="1" u="sng" dirty="0" err="1">
                <a:solidFill>
                  <a:schemeClr val="bg1"/>
                </a:solidFill>
                <a:latin typeface="Times New Roman" panose="02020603050405020304" charset="0"/>
                <a:cs typeface="Times New Roman" panose="02020603050405020304" charset="0"/>
              </a:rPr>
              <a:t>Huế</a:t>
            </a:r>
            <a:r>
              <a:rPr lang="en-US" sz="3000" b="1" u="sng" dirty="0">
                <a:solidFill>
                  <a:schemeClr val="bg1"/>
                </a:solidFill>
                <a:latin typeface="Times New Roman" panose="02020603050405020304" charset="0"/>
                <a:cs typeface="Times New Roman" panose="02020603050405020304" charset="0"/>
              </a:rPr>
              <a:t> (1916). </a:t>
            </a:r>
            <a:r>
              <a:rPr lang="en-US" sz="3000" b="1" u="sng" dirty="0" err="1">
                <a:solidFill>
                  <a:schemeClr val="bg1"/>
                </a:solidFill>
                <a:latin typeface="Times New Roman" panose="02020603050405020304" charset="0"/>
                <a:cs typeface="Times New Roman" panose="02020603050405020304" charset="0"/>
              </a:rPr>
              <a:t>Khởi</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nghĩa</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của</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binh</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lính</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và</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tù</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chính</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trị</a:t>
            </a:r>
            <a:r>
              <a:rPr lang="en-US" sz="3000" b="1" u="sng" dirty="0">
                <a:solidFill>
                  <a:schemeClr val="bg1"/>
                </a:solidFill>
                <a:latin typeface="Times New Roman" panose="02020603050405020304" charset="0"/>
                <a:cs typeface="Times New Roman" panose="02020603050405020304" charset="0"/>
              </a:rPr>
              <a:t> ở </a:t>
            </a:r>
            <a:r>
              <a:rPr lang="en-US" sz="3000" b="1" u="sng" dirty="0" err="1">
                <a:solidFill>
                  <a:schemeClr val="bg1"/>
                </a:solidFill>
                <a:latin typeface="Times New Roman" panose="02020603050405020304" charset="0"/>
                <a:cs typeface="Times New Roman" panose="02020603050405020304" charset="0"/>
              </a:rPr>
              <a:t>Thái</a:t>
            </a:r>
            <a:r>
              <a:rPr lang="en-US" sz="3000" b="1" u="sng" dirty="0">
                <a:solidFill>
                  <a:schemeClr val="bg1"/>
                </a:solidFill>
                <a:latin typeface="Times New Roman" panose="02020603050405020304" charset="0"/>
                <a:cs typeface="Times New Roman" panose="02020603050405020304" charset="0"/>
              </a:rPr>
              <a:t> </a:t>
            </a:r>
            <a:r>
              <a:rPr lang="en-US" sz="3000" b="1" u="sng" dirty="0" err="1">
                <a:solidFill>
                  <a:schemeClr val="bg1"/>
                </a:solidFill>
                <a:latin typeface="Times New Roman" panose="02020603050405020304" charset="0"/>
                <a:cs typeface="Times New Roman" panose="02020603050405020304" charset="0"/>
              </a:rPr>
              <a:t>Nguyên</a:t>
            </a:r>
            <a:r>
              <a:rPr lang="en-US" sz="3000" b="1" u="sng" dirty="0">
                <a:solidFill>
                  <a:schemeClr val="bg1"/>
                </a:solidFill>
                <a:latin typeface="Times New Roman" panose="02020603050405020304" charset="0"/>
                <a:cs typeface="Times New Roman" panose="02020603050405020304" charset="0"/>
              </a:rPr>
              <a:t> (1917)</a:t>
            </a:r>
            <a:endParaRPr lang="en-US" sz="3000" b="1" u="sng" dirty="0">
              <a:solidFill>
                <a:schemeClr val="bg1"/>
              </a:solidFill>
              <a:latin typeface="Times New Roman" panose="02020603050405020304" charset="0"/>
              <a:cs typeface="Times New Roman" panose="02020603050405020304" charset="0"/>
            </a:endParaRPr>
          </a:p>
        </p:txBody>
      </p:sp>
      <p:sp>
        <p:nvSpPr>
          <p:cNvPr id="9" name="TextBox 8"/>
          <p:cNvSpPr txBox="1"/>
          <p:nvPr/>
        </p:nvSpPr>
        <p:spPr>
          <a:xfrm>
            <a:off x="238991" y="2665280"/>
            <a:ext cx="7949046" cy="553085"/>
          </a:xfrm>
          <a:prstGeom prst="rect">
            <a:avLst/>
          </a:prstGeom>
          <a:noFill/>
        </p:spPr>
        <p:txBody>
          <a:bodyPr wrap="square" rtlCol="0">
            <a:spAutoFit/>
          </a:bodyPr>
          <a:lstStyle/>
          <a:p>
            <a:r>
              <a:rPr lang="de-DE" sz="3000" b="1" i="1" dirty="0" smtClean="0">
                <a:solidFill>
                  <a:schemeClr val="bg1"/>
                </a:solidFill>
                <a:latin typeface="Times New Roman" panose="02020603050405020304" charset="0"/>
                <a:cs typeface="Times New Roman" panose="02020603050405020304" charset="0"/>
              </a:rPr>
              <a:t>    a</a:t>
            </a:r>
            <a:r>
              <a:rPr lang="de-DE" sz="3000" b="1" i="1" dirty="0">
                <a:solidFill>
                  <a:schemeClr val="bg1"/>
                </a:solidFill>
                <a:latin typeface="Times New Roman" panose="02020603050405020304" charset="0"/>
                <a:cs typeface="Times New Roman" panose="02020603050405020304" charset="0"/>
              </a:rPr>
              <a:t>. Vụ mưu khởi nghĩa ở Huế (1916):</a:t>
            </a:r>
            <a:endParaRPr lang="en-US" sz="3000" b="1" dirty="0">
              <a:solidFill>
                <a:schemeClr val="bg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ải hình ảnh pp trang 45b04e9e2c61b3 tại kho hình nền, ảnh đẹp khoanh24.com"/>
          <p:cNvPicPr/>
          <p:nvPr/>
        </p:nvPicPr>
        <p:blipFill>
          <a:blip r:embed="rId1">
            <a:extLst>
              <a:ext uri="{28A0092B-C50C-407E-A947-70E740481C1C}">
                <a14:useLocalDpi xmlns:a14="http://schemas.microsoft.com/office/drawing/2010/main" val="0"/>
              </a:ext>
            </a:extLst>
          </a:blip>
          <a:srcRect/>
          <a:stretch>
            <a:fillRect/>
          </a:stretch>
        </p:blipFill>
        <p:spPr bwMode="auto">
          <a:xfrm>
            <a:off x="0" y="857251"/>
            <a:ext cx="9144000" cy="5241002"/>
          </a:xfrm>
          <a:prstGeom prst="rect">
            <a:avLst/>
          </a:prstGeom>
          <a:noFill/>
          <a:ln>
            <a:noFill/>
          </a:ln>
        </p:spPr>
      </p:pic>
      <p:sp>
        <p:nvSpPr>
          <p:cNvPr id="2" name="TextBox 1"/>
          <p:cNvSpPr txBox="1"/>
          <p:nvPr/>
        </p:nvSpPr>
        <p:spPr>
          <a:xfrm>
            <a:off x="716973" y="857251"/>
            <a:ext cx="8427027" cy="2030095"/>
          </a:xfrm>
          <a:prstGeom prst="rect">
            <a:avLst/>
          </a:prstGeom>
          <a:noFill/>
        </p:spPr>
        <p:txBody>
          <a:bodyPr wrap="square" rtlCol="0">
            <a:spAutoFit/>
          </a:bodyPr>
          <a:lstStyle/>
          <a:p>
            <a:r>
              <a:rPr lang="de-DE" sz="2100" b="1" dirty="0">
                <a:latin typeface="Times New Roman" panose="02020603050405020304" charset="0"/>
                <a:cs typeface="Times New Roman" panose="02020603050405020304" charset="0"/>
              </a:rPr>
              <a:t>*Nguyên nhân: </a:t>
            </a:r>
            <a:endParaRPr lang="de-DE" sz="2100" b="1" dirty="0" smtClean="0">
              <a:latin typeface="Times New Roman" panose="02020603050405020304" charset="0"/>
              <a:cs typeface="Times New Roman" panose="02020603050405020304" charset="0"/>
            </a:endParaRPr>
          </a:p>
          <a:p>
            <a:r>
              <a:rPr lang="de-DE" sz="2100" dirty="0" smtClean="0">
                <a:latin typeface="Times New Roman" panose="02020603050405020304" charset="0"/>
                <a:cs typeface="Times New Roman" panose="02020603050405020304" charset="0"/>
              </a:rPr>
              <a:t>- Pháp </a:t>
            </a:r>
            <a:r>
              <a:rPr lang="de-DE" sz="2100" dirty="0">
                <a:latin typeface="Times New Roman" panose="02020603050405020304" charset="0"/>
                <a:cs typeface="Times New Roman" panose="02020603050405020304" charset="0"/>
              </a:rPr>
              <a:t>ráo riết bắt lính sang châu Âu</a:t>
            </a:r>
            <a:endParaRPr lang="en-US" sz="2100" dirty="0">
              <a:latin typeface="Times New Roman" panose="02020603050405020304" charset="0"/>
              <a:cs typeface="Times New Roman" panose="02020603050405020304" charset="0"/>
            </a:endParaRPr>
          </a:p>
          <a:p>
            <a:r>
              <a:rPr lang="de-DE" sz="2100" dirty="0" smtClean="0">
                <a:latin typeface="Times New Roman" panose="02020603050405020304" charset="0"/>
                <a:cs typeface="Times New Roman" panose="02020603050405020304" charset="0"/>
              </a:rPr>
              <a:t>- Những </a:t>
            </a:r>
            <a:r>
              <a:rPr lang="de-DE" sz="2100" dirty="0">
                <a:latin typeface="Times New Roman" panose="02020603050405020304" charset="0"/>
                <a:cs typeface="Times New Roman" panose="02020603050405020304" charset="0"/>
              </a:rPr>
              <a:t>người yêu nước đứng đầu là Thái Phiên &amp; Trần Cao Vân đã bí mật vận động binh lính vụ mưu khởi nghĩa, mời vua Duy Tân tham gia </a:t>
            </a:r>
            <a:r>
              <a:rPr lang="de-DE" sz="2100" dirty="0" smtClean="0">
                <a:latin typeface="Times New Roman" panose="02020603050405020304" charset="0"/>
                <a:cs typeface="Times New Roman" panose="02020603050405020304" charset="0"/>
              </a:rPr>
              <a:t>.</a:t>
            </a:r>
            <a:endParaRPr lang="en-US" sz="2100" dirty="0" smtClean="0">
              <a:latin typeface="Times New Roman" panose="02020603050405020304" charset="0"/>
              <a:cs typeface="Times New Roman" panose="02020603050405020304" charset="0"/>
            </a:endParaRPr>
          </a:p>
          <a:p>
            <a:r>
              <a:rPr lang="en-US" sz="2100" dirty="0" smtClean="0">
                <a:latin typeface="Times New Roman" panose="02020603050405020304" charset="0"/>
                <a:cs typeface="Times New Roman" panose="02020603050405020304" charset="0"/>
              </a:rPr>
              <a:t>-&gt; </a:t>
            </a:r>
            <a:r>
              <a:rPr lang="en-US" sz="2100" dirty="0" err="1">
                <a:latin typeface="Times New Roman" panose="02020603050405020304" charset="0"/>
                <a:cs typeface="Times New Roman" panose="02020603050405020304" charset="0"/>
              </a:rPr>
              <a:t>Sở</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dĩ</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mời</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vua</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Duy</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Tân</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tham</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gia</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là</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muốn</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gây</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thanh</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thế</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cho</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cuộc</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khởi</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nghĩa</a:t>
            </a:r>
            <a:r>
              <a:rPr lang="en-US" sz="2100" dirty="0">
                <a:latin typeface="Times New Roman" panose="02020603050405020304" charset="0"/>
                <a:cs typeface="Times New Roman" panose="02020603050405020304" charset="0"/>
              </a:rPr>
              <a:t> </a:t>
            </a:r>
            <a:endParaRPr lang="en-US" sz="2100" dirty="0">
              <a:latin typeface="Times New Roman" panose="02020603050405020304" charset="0"/>
              <a:cs typeface="Times New Roman" panose="02020603050405020304" charset="0"/>
            </a:endParaRPr>
          </a:p>
        </p:txBody>
      </p:sp>
      <p:sp>
        <p:nvSpPr>
          <p:cNvPr id="3" name="TextBox 2"/>
          <p:cNvSpPr txBox="1"/>
          <p:nvPr/>
        </p:nvSpPr>
        <p:spPr>
          <a:xfrm>
            <a:off x="446809" y="2865493"/>
            <a:ext cx="8697191" cy="2030095"/>
          </a:xfrm>
          <a:prstGeom prst="rect">
            <a:avLst/>
          </a:prstGeom>
          <a:noFill/>
        </p:spPr>
        <p:txBody>
          <a:bodyPr wrap="square" rtlCol="0">
            <a:spAutoFit/>
          </a:bodyPr>
          <a:lstStyle/>
          <a:p>
            <a:r>
              <a:rPr lang="en-US" sz="2100" b="1" dirty="0" smtClean="0">
                <a:latin typeface="Times New Roman" panose="02020603050405020304" charset="0"/>
                <a:cs typeface="Times New Roman" panose="02020603050405020304" charset="0"/>
              </a:rPr>
              <a:t>* </a:t>
            </a:r>
            <a:r>
              <a:rPr lang="en-US" sz="2100" b="1" dirty="0" err="1" smtClean="0">
                <a:latin typeface="Times New Roman" panose="02020603050405020304" charset="0"/>
                <a:cs typeface="Times New Roman" panose="02020603050405020304" charset="0"/>
              </a:rPr>
              <a:t>Kế</a:t>
            </a:r>
            <a:r>
              <a:rPr lang="en-US" sz="2100" b="1" dirty="0" smtClean="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hoạch</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hành</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động</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của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vụ</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mưu</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khởi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nghĩa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của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binh</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lính</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Huế</a:t>
            </a:r>
            <a:r>
              <a:rPr lang="en-US" sz="2100" b="1" dirty="0">
                <a:latin typeface="Times New Roman" panose="02020603050405020304" charset="0"/>
                <a:cs typeface="Times New Roman" panose="02020603050405020304" charset="0"/>
              </a:rPr>
              <a:t> (1916) </a:t>
            </a:r>
            <a:r>
              <a:rPr lang="en-US" sz="2100" b="1" dirty="0" smtClean="0">
                <a:latin typeface="Times New Roman" panose="02020603050405020304" charset="0"/>
                <a:cs typeface="Times New Roman" panose="02020603050405020304" charset="0"/>
              </a:rPr>
              <a:t>:</a:t>
            </a:r>
            <a:endParaRPr lang="en-US" sz="2100" dirty="0">
              <a:latin typeface="Times New Roman" panose="02020603050405020304" charset="0"/>
              <a:cs typeface="Times New Roman" panose="02020603050405020304" charset="0"/>
            </a:endParaRPr>
          </a:p>
          <a:p>
            <a:r>
              <a:rPr lang="de-DE" sz="2100" dirty="0">
                <a:latin typeface="Times New Roman" panose="02020603050405020304" charset="0"/>
                <a:cs typeface="Times New Roman" panose="02020603050405020304" charset="0"/>
              </a:rPr>
              <a:t>-&gt; Họ dự kiến rạng sáng 4-5-1916 sẽ nổi dậy tại Huế</a:t>
            </a:r>
            <a:endParaRPr lang="en-US" sz="2100" dirty="0">
              <a:latin typeface="Times New Roman" panose="02020603050405020304" charset="0"/>
              <a:cs typeface="Times New Roman" panose="02020603050405020304" charset="0"/>
            </a:endParaRPr>
          </a:p>
          <a:p>
            <a:r>
              <a:rPr lang="de-DE" sz="2100" dirty="0">
                <a:latin typeface="Times New Roman" panose="02020603050405020304" charset="0"/>
                <a:cs typeface="Times New Roman" panose="02020603050405020304" charset="0"/>
              </a:rPr>
              <a:t>- Việc chuẩn bị có nhiều sơ hở nên kế hoạch bị bại lộ -&gt; Pháp đóng cửa trại lính, tước khí giới.</a:t>
            </a:r>
            <a:endParaRPr lang="en-US" sz="2100" dirty="0">
              <a:latin typeface="Times New Roman" panose="02020603050405020304" charset="0"/>
              <a:cs typeface="Times New Roman" panose="02020603050405020304" charset="0"/>
            </a:endParaRPr>
          </a:p>
          <a:p>
            <a:r>
              <a:rPr lang="de-DE" sz="2100" dirty="0">
                <a:latin typeface="Times New Roman" panose="02020603050405020304" charset="0"/>
                <a:cs typeface="Times New Roman" panose="02020603050405020304" charset="0"/>
              </a:rPr>
              <a:t>- Cuộc khởi nghĩa bị bóp chết ngay từ trong trứng nước =&gt; Thái Phiên &amp; Trần Cao Vân bị xử tử, vua Duy Tân bị đày sang An-giê-ri ( châu Phi )</a:t>
            </a:r>
            <a:endParaRPr lang="en-US" sz="2100" dirty="0">
              <a:latin typeface="Times New Roman" panose="02020603050405020304" charset="0"/>
              <a:cs typeface="Times New Roman" panose="02020603050405020304" charset="0"/>
            </a:endParaRPr>
          </a:p>
        </p:txBody>
      </p:sp>
      <p:sp>
        <p:nvSpPr>
          <p:cNvPr id="5" name="TextBox 4"/>
          <p:cNvSpPr txBox="1"/>
          <p:nvPr/>
        </p:nvSpPr>
        <p:spPr>
          <a:xfrm>
            <a:off x="145473" y="4868938"/>
            <a:ext cx="8998527" cy="1060450"/>
          </a:xfrm>
          <a:prstGeom prst="rect">
            <a:avLst/>
          </a:prstGeom>
          <a:noFill/>
        </p:spPr>
        <p:txBody>
          <a:bodyPr wrap="square" rtlCol="0">
            <a:spAutoFit/>
          </a:bodyPr>
          <a:lstStyle/>
          <a:p>
            <a:r>
              <a:rPr lang="en-US" sz="2100" b="1" dirty="0" smtClean="0">
                <a:latin typeface="Times New Roman" panose="02020603050405020304" charset="0"/>
                <a:cs typeface="Times New Roman" panose="02020603050405020304" charset="0"/>
              </a:rPr>
              <a:t>* </a:t>
            </a:r>
            <a:r>
              <a:rPr lang="en-US" sz="2100" b="1" dirty="0" err="1" smtClean="0">
                <a:latin typeface="Times New Roman" panose="02020603050405020304" charset="0"/>
                <a:cs typeface="Times New Roman" panose="02020603050405020304" charset="0"/>
              </a:rPr>
              <a:t>Cuộc</a:t>
            </a:r>
            <a:r>
              <a:rPr lang="en-US" sz="2100" b="1" dirty="0" smtClean="0">
                <a:latin typeface="Times New Roman" panose="02020603050405020304" charset="0"/>
                <a:cs typeface="Times New Roman" panose="02020603050405020304" charset="0"/>
              </a:rPr>
              <a:t> </a:t>
            </a:r>
            <a:r>
              <a:rPr lang="en-US" sz="2100" b="1" dirty="0" err="1" smtClean="0">
                <a:latin typeface="Times New Roman" panose="02020603050405020304" charset="0"/>
                <a:cs typeface="Times New Roman" panose="02020603050405020304" charset="0"/>
              </a:rPr>
              <a:t>khởi</a:t>
            </a:r>
            <a:r>
              <a:rPr lang="en-US" sz="2100" b="1" dirty="0" smtClean="0">
                <a:latin typeface="Times New Roman" panose="02020603050405020304" charset="0"/>
                <a:cs typeface="Times New Roman" panose="02020603050405020304" charset="0"/>
              </a:rPr>
              <a:t> </a:t>
            </a:r>
            <a:r>
              <a:rPr lang="en-US" sz="2100" b="1" dirty="0" err="1" smtClean="0">
                <a:latin typeface="Times New Roman" panose="02020603050405020304" charset="0"/>
                <a:cs typeface="Times New Roman" panose="02020603050405020304" charset="0"/>
              </a:rPr>
              <a:t>nghĩa</a:t>
            </a:r>
            <a:r>
              <a:rPr lang="en-US" sz="2100" b="1" dirty="0" smtClean="0">
                <a:latin typeface="Times New Roman" panose="02020603050405020304" charset="0"/>
                <a:cs typeface="Times New Roman" panose="02020603050405020304" charset="0"/>
              </a:rPr>
              <a:t> </a:t>
            </a:r>
            <a:r>
              <a:rPr lang="en-US" sz="2100" b="1" dirty="0" err="1" smtClean="0">
                <a:latin typeface="Times New Roman" panose="02020603050405020304" charset="0"/>
                <a:cs typeface="Times New Roman" panose="02020603050405020304" charset="0"/>
              </a:rPr>
              <a:t>thất</a:t>
            </a:r>
            <a:r>
              <a:rPr lang="en-US" sz="2100" b="1" dirty="0" smtClean="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bại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nhanh</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chóng</a:t>
            </a:r>
            <a:r>
              <a:rPr lang="en-US" sz="2100" b="1" dirty="0">
                <a:latin typeface="Times New Roman" panose="02020603050405020304" charset="0"/>
                <a:cs typeface="Times New Roman" panose="02020603050405020304" charset="0"/>
              </a:rPr>
              <a:t> </a:t>
            </a:r>
            <a:r>
              <a:rPr lang="en-US" sz="2100" b="1" dirty="0" err="1" smtClean="0">
                <a:latin typeface="Times New Roman" panose="02020603050405020304" charset="0"/>
                <a:cs typeface="Times New Roman" panose="02020603050405020304" charset="0"/>
              </a:rPr>
              <a:t>vì</a:t>
            </a:r>
            <a:r>
              <a:rPr lang="en-US" sz="2100" b="1" dirty="0" smtClean="0">
                <a:latin typeface="Times New Roman" panose="02020603050405020304" charset="0"/>
                <a:cs typeface="Times New Roman" panose="02020603050405020304" charset="0"/>
              </a:rPr>
              <a:t>:</a:t>
            </a:r>
            <a:endParaRPr lang="en-US" sz="2100" dirty="0">
              <a:latin typeface="Times New Roman" panose="02020603050405020304" charset="0"/>
              <a:cs typeface="Times New Roman" panose="02020603050405020304" charset="0"/>
            </a:endParaRPr>
          </a:p>
          <a:p>
            <a:r>
              <a:rPr lang="de-DE" sz="2100" dirty="0">
                <a:latin typeface="Times New Roman" panose="02020603050405020304" charset="0"/>
                <a:cs typeface="Times New Roman" panose="02020603050405020304" charset="0"/>
              </a:rPr>
              <a:t>-&gt; Tổ chức non kém. Kế hoạch bị bại lộ trước lúc khởi nghĩa, Pháp đã kịp thời đối phó .</a:t>
            </a:r>
            <a:endParaRPr lang="en-US" sz="21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3250"/>
                                        <p:tgtEl>
                                          <p:spTgt spid="2">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3250"/>
                                        <p:tgtEl>
                                          <p:spTgt spid="2">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up)">
                                      <p:cBhvr>
                                        <p:cTn id="18" dur="325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up)">
                                      <p:cBhvr>
                                        <p:cTn id="29" dur="5250"/>
                                        <p:tgtEl>
                                          <p:spTgt spid="3">
                                            <p:txEl>
                                              <p:pRg st="1" end="1"/>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up)">
                                      <p:cBhvr>
                                        <p:cTn id="32" dur="5250"/>
                                        <p:tgtEl>
                                          <p:spTgt spid="3">
                                            <p:txEl>
                                              <p:pRg st="2" end="2"/>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up)">
                                      <p:cBhvr>
                                        <p:cTn id="35" dur="525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anim calcmode="lin" valueType="num">
                                      <p:cBhvr additive="base">
                                        <p:cTn id="4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fade">
                                      <p:cBhvr>
                                        <p:cTn id="46" dur="1000"/>
                                        <p:tgtEl>
                                          <p:spTgt spid="5">
                                            <p:txEl>
                                              <p:pRg st="1" end="1"/>
                                            </p:txEl>
                                          </p:spTgt>
                                        </p:tgtEl>
                                      </p:cBhvr>
                                    </p:animEffect>
                                    <p:anim calcmode="lin" valueType="num">
                                      <p:cBhvr>
                                        <p:cTn id="4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yển tập 20 hình nền Powerpoint &quot;bảng đen phấn trắng&quot; thời học trò | Bảng  đen, Hình nền, Hình ảnh"/>
          <p:cNvPicPr/>
          <p:nvPr/>
        </p:nvPicPr>
        <p:blipFill>
          <a:blip r:embed="rId1">
            <a:extLst>
              <a:ext uri="{28A0092B-C50C-407E-A947-70E740481C1C}">
                <a14:useLocalDpi xmlns:a14="http://schemas.microsoft.com/office/drawing/2010/main" val="0"/>
              </a:ext>
            </a:extLst>
          </a:blip>
          <a:srcRect/>
          <a:stretch>
            <a:fillRect/>
          </a:stretch>
        </p:blipFill>
        <p:spPr bwMode="auto">
          <a:xfrm>
            <a:off x="-72736" y="857250"/>
            <a:ext cx="9216737" cy="5143500"/>
          </a:xfrm>
          <a:prstGeom prst="rect">
            <a:avLst/>
          </a:prstGeom>
          <a:noFill/>
          <a:ln>
            <a:noFill/>
          </a:ln>
        </p:spPr>
      </p:pic>
      <p:sp>
        <p:nvSpPr>
          <p:cNvPr id="8" name="TextBox 7"/>
          <p:cNvSpPr txBox="1"/>
          <p:nvPr/>
        </p:nvSpPr>
        <p:spPr>
          <a:xfrm>
            <a:off x="238991" y="1211036"/>
            <a:ext cx="7949046" cy="737235"/>
          </a:xfrm>
          <a:prstGeom prst="rect">
            <a:avLst/>
          </a:prstGeom>
          <a:noFill/>
        </p:spPr>
        <p:txBody>
          <a:bodyPr wrap="square" rtlCol="0">
            <a:spAutoFit/>
          </a:bodyPr>
          <a:lstStyle/>
          <a:p>
            <a:r>
              <a:rPr lang="en-US" sz="2100" b="1" dirty="0" smtClean="0">
                <a:solidFill>
                  <a:schemeClr val="bg1"/>
                </a:solidFill>
                <a:latin typeface="Times New Roman" panose="02020603050405020304" charset="0"/>
                <a:cs typeface="Times New Roman" panose="02020603050405020304" charset="0"/>
              </a:rPr>
              <a:t> 2/</a:t>
            </a:r>
            <a:r>
              <a:rPr lang="en-US" sz="2100" b="1" u="sng" dirty="0" err="1" smtClean="0">
                <a:solidFill>
                  <a:schemeClr val="bg1"/>
                </a:solidFill>
                <a:latin typeface="Times New Roman" panose="02020603050405020304" charset="0"/>
                <a:cs typeface="Times New Roman" panose="02020603050405020304" charset="0"/>
              </a:rPr>
              <a:t>Vụ</a:t>
            </a:r>
            <a:r>
              <a:rPr lang="en-US" sz="2100" b="1" u="sng" dirty="0" smtClean="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mưu</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khởi</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nghĩa</a:t>
            </a:r>
            <a:r>
              <a:rPr lang="en-US" sz="2100" b="1" u="sng" dirty="0">
                <a:solidFill>
                  <a:schemeClr val="bg1"/>
                </a:solidFill>
                <a:latin typeface="Times New Roman" panose="02020603050405020304" charset="0"/>
                <a:cs typeface="Times New Roman" panose="02020603050405020304" charset="0"/>
              </a:rPr>
              <a:t> ở </a:t>
            </a:r>
            <a:r>
              <a:rPr lang="en-US" sz="2100" b="1" u="sng" dirty="0" err="1">
                <a:solidFill>
                  <a:schemeClr val="bg1"/>
                </a:solidFill>
                <a:latin typeface="Times New Roman" panose="02020603050405020304" charset="0"/>
                <a:cs typeface="Times New Roman" panose="02020603050405020304" charset="0"/>
              </a:rPr>
              <a:t>Huế</a:t>
            </a:r>
            <a:r>
              <a:rPr lang="en-US" sz="2100" b="1" u="sng" dirty="0">
                <a:solidFill>
                  <a:schemeClr val="bg1"/>
                </a:solidFill>
                <a:latin typeface="Times New Roman" panose="02020603050405020304" charset="0"/>
                <a:cs typeface="Times New Roman" panose="02020603050405020304" charset="0"/>
              </a:rPr>
              <a:t> (1916). </a:t>
            </a:r>
            <a:r>
              <a:rPr lang="en-US" sz="2100" b="1" u="sng" dirty="0" err="1">
                <a:solidFill>
                  <a:schemeClr val="bg1"/>
                </a:solidFill>
                <a:latin typeface="Times New Roman" panose="02020603050405020304" charset="0"/>
                <a:cs typeface="Times New Roman" panose="02020603050405020304" charset="0"/>
              </a:rPr>
              <a:t>Khởi</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nghĩa</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của</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binh</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lính</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và</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tù</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chính</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trị</a:t>
            </a:r>
            <a:r>
              <a:rPr lang="en-US" sz="2100" b="1" u="sng" dirty="0">
                <a:solidFill>
                  <a:schemeClr val="bg1"/>
                </a:solidFill>
                <a:latin typeface="Times New Roman" panose="02020603050405020304" charset="0"/>
                <a:cs typeface="Times New Roman" panose="02020603050405020304" charset="0"/>
              </a:rPr>
              <a:t> ở </a:t>
            </a:r>
            <a:r>
              <a:rPr lang="en-US" sz="2100" b="1" u="sng" dirty="0" err="1">
                <a:solidFill>
                  <a:schemeClr val="bg1"/>
                </a:solidFill>
                <a:latin typeface="Times New Roman" panose="02020603050405020304" charset="0"/>
                <a:cs typeface="Times New Roman" panose="02020603050405020304" charset="0"/>
              </a:rPr>
              <a:t>Thái</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Nguyên</a:t>
            </a:r>
            <a:r>
              <a:rPr lang="en-US" sz="2100" b="1" u="sng" dirty="0">
                <a:solidFill>
                  <a:schemeClr val="bg1"/>
                </a:solidFill>
                <a:latin typeface="Times New Roman" panose="02020603050405020304" charset="0"/>
                <a:cs typeface="Times New Roman" panose="02020603050405020304" charset="0"/>
              </a:rPr>
              <a:t> (1917)</a:t>
            </a:r>
            <a:endParaRPr lang="en-US" sz="2100" b="1" u="sng" dirty="0">
              <a:solidFill>
                <a:schemeClr val="bg1"/>
              </a:solidFill>
              <a:latin typeface="Times New Roman" panose="02020603050405020304" charset="0"/>
              <a:cs typeface="Times New Roman" panose="02020603050405020304" charset="0"/>
            </a:endParaRPr>
          </a:p>
        </p:txBody>
      </p:sp>
      <p:sp>
        <p:nvSpPr>
          <p:cNvPr id="9" name="TextBox 8"/>
          <p:cNvSpPr txBox="1"/>
          <p:nvPr/>
        </p:nvSpPr>
        <p:spPr>
          <a:xfrm>
            <a:off x="342900" y="1887988"/>
            <a:ext cx="7949046" cy="414020"/>
          </a:xfrm>
          <a:prstGeom prst="rect">
            <a:avLst/>
          </a:prstGeom>
          <a:noFill/>
        </p:spPr>
        <p:txBody>
          <a:bodyPr wrap="square" rtlCol="0">
            <a:spAutoFit/>
          </a:bodyPr>
          <a:lstStyle/>
          <a:p>
            <a:r>
              <a:rPr lang="de-DE" sz="2100" b="1" i="1" dirty="0" smtClean="0">
                <a:solidFill>
                  <a:schemeClr val="bg1"/>
                </a:solidFill>
                <a:latin typeface="Times New Roman" panose="02020603050405020304" charset="0"/>
                <a:cs typeface="Times New Roman" panose="02020603050405020304" charset="0"/>
              </a:rPr>
              <a:t>    a</a:t>
            </a:r>
            <a:r>
              <a:rPr lang="de-DE" sz="2100" b="1" i="1" dirty="0">
                <a:solidFill>
                  <a:schemeClr val="bg1"/>
                </a:solidFill>
                <a:latin typeface="Times New Roman" panose="02020603050405020304" charset="0"/>
                <a:cs typeface="Times New Roman" panose="02020603050405020304" charset="0"/>
              </a:rPr>
              <a:t>. Vụ mưu khởi nghĩa ở Huế (1916):</a:t>
            </a:r>
            <a:endParaRPr lang="en-US" sz="2100" b="1" dirty="0">
              <a:solidFill>
                <a:schemeClr val="bg1"/>
              </a:solidFill>
              <a:latin typeface="Times New Roman" panose="02020603050405020304" charset="0"/>
              <a:cs typeface="Times New Roman" panose="02020603050405020304" charset="0"/>
            </a:endParaRPr>
          </a:p>
        </p:txBody>
      </p:sp>
      <p:sp>
        <p:nvSpPr>
          <p:cNvPr id="2" name="TextBox 1"/>
          <p:cNvSpPr txBox="1"/>
          <p:nvPr/>
        </p:nvSpPr>
        <p:spPr>
          <a:xfrm>
            <a:off x="342900" y="2159653"/>
            <a:ext cx="7949046" cy="1383665"/>
          </a:xfrm>
          <a:prstGeom prst="rect">
            <a:avLst/>
          </a:prstGeom>
          <a:noFill/>
        </p:spPr>
        <p:txBody>
          <a:bodyPr wrap="square" rtlCol="0">
            <a:spAutoFit/>
          </a:bodyPr>
          <a:lstStyle/>
          <a:p>
            <a:r>
              <a:rPr lang="de-DE" sz="2100" dirty="0">
                <a:solidFill>
                  <a:schemeClr val="bg1"/>
                </a:solidFill>
                <a:latin typeface="Times New Roman" panose="02020603050405020304" charset="0"/>
                <a:cs typeface="Times New Roman" panose="02020603050405020304" charset="0"/>
              </a:rPr>
              <a:t>* </a:t>
            </a:r>
            <a:r>
              <a:rPr lang="de-DE" sz="2100" u="sng" dirty="0">
                <a:solidFill>
                  <a:schemeClr val="bg1"/>
                </a:solidFill>
                <a:latin typeface="Times New Roman" panose="02020603050405020304" charset="0"/>
                <a:cs typeface="Times New Roman" panose="02020603050405020304" charset="0"/>
              </a:rPr>
              <a:t>Nguyên nhân</a:t>
            </a:r>
            <a:r>
              <a:rPr lang="de-DE" sz="2100" dirty="0">
                <a:solidFill>
                  <a:schemeClr val="bg1"/>
                </a:solidFill>
                <a:latin typeface="Times New Roman" panose="02020603050405020304" charset="0"/>
                <a:cs typeface="Times New Roman" panose="02020603050405020304" charset="0"/>
              </a:rPr>
              <a:t>:</a:t>
            </a:r>
            <a:endParaRPr lang="en-US" sz="2100" dirty="0">
              <a:solidFill>
                <a:schemeClr val="bg1"/>
              </a:solidFill>
              <a:latin typeface="Times New Roman" panose="02020603050405020304" charset="0"/>
              <a:cs typeface="Times New Roman" panose="02020603050405020304" charset="0"/>
            </a:endParaRPr>
          </a:p>
          <a:p>
            <a:r>
              <a:rPr lang="de-DE" sz="2100" dirty="0">
                <a:solidFill>
                  <a:schemeClr val="bg1"/>
                </a:solidFill>
                <a:latin typeface="Times New Roman" panose="02020603050405020304" charset="0"/>
                <a:cs typeface="Times New Roman" panose="02020603050405020304" charset="0"/>
              </a:rPr>
              <a:t>  - Pháp ráo riết bắt lính sang châu Âu</a:t>
            </a:r>
            <a:endParaRPr lang="en-US" sz="2100" dirty="0">
              <a:solidFill>
                <a:schemeClr val="bg1"/>
              </a:solidFill>
              <a:latin typeface="Times New Roman" panose="02020603050405020304" charset="0"/>
              <a:cs typeface="Times New Roman" panose="02020603050405020304" charset="0"/>
            </a:endParaRPr>
          </a:p>
          <a:p>
            <a:r>
              <a:rPr lang="de-DE" sz="2100" dirty="0">
                <a:solidFill>
                  <a:schemeClr val="bg1"/>
                </a:solidFill>
                <a:latin typeface="Times New Roman" panose="02020603050405020304" charset="0"/>
                <a:cs typeface="Times New Roman" panose="02020603050405020304" charset="0"/>
              </a:rPr>
              <a:t>  - Binh lính căm phẫn, họ quyết tâm đứng lên đấu tranh </a:t>
            </a:r>
            <a:endParaRPr lang="en-US" sz="2100" dirty="0" smtClean="0">
              <a:solidFill>
                <a:schemeClr val="bg1"/>
              </a:solidFill>
              <a:latin typeface="Times New Roman" panose="02020603050405020304" charset="0"/>
              <a:cs typeface="Times New Roman" panose="02020603050405020304" charset="0"/>
            </a:endParaRPr>
          </a:p>
          <a:p>
            <a:pPr lvl="0"/>
            <a:r>
              <a:rPr lang="en-US" sz="2100" u="sng" dirty="0" smtClean="0">
                <a:solidFill>
                  <a:schemeClr val="bg1"/>
                </a:solidFill>
                <a:latin typeface="Times New Roman" panose="02020603050405020304" charset="0"/>
                <a:cs typeface="Times New Roman" panose="02020603050405020304" charset="0"/>
              </a:rPr>
              <a:t>*</a:t>
            </a:r>
            <a:r>
              <a:rPr lang="en-US" sz="2100" u="sng" dirty="0" err="1" smtClean="0">
                <a:solidFill>
                  <a:schemeClr val="bg1"/>
                </a:solidFill>
                <a:latin typeface="Times New Roman" panose="02020603050405020304" charset="0"/>
                <a:cs typeface="Times New Roman" panose="02020603050405020304" charset="0"/>
              </a:rPr>
              <a:t>Diễn</a:t>
            </a:r>
            <a:r>
              <a:rPr lang="en-US" sz="2100" u="sng" dirty="0" smtClean="0">
                <a:solidFill>
                  <a:schemeClr val="bg1"/>
                </a:solidFill>
                <a:latin typeface="Times New Roman" panose="02020603050405020304" charset="0"/>
                <a:cs typeface="Times New Roman" panose="02020603050405020304" charset="0"/>
              </a:rPr>
              <a:t> </a:t>
            </a:r>
            <a:r>
              <a:rPr lang="en-US" sz="2100" u="sng" dirty="0" err="1">
                <a:solidFill>
                  <a:schemeClr val="bg1"/>
                </a:solidFill>
                <a:latin typeface="Times New Roman" panose="02020603050405020304" charset="0"/>
                <a:cs typeface="Times New Roman" panose="02020603050405020304" charset="0"/>
              </a:rPr>
              <a:t>biến</a:t>
            </a:r>
            <a:r>
              <a:rPr lang="en-US" sz="2100" dirty="0">
                <a:solidFill>
                  <a:schemeClr val="bg1"/>
                </a:solidFill>
                <a:latin typeface="Times New Roman" panose="02020603050405020304" charset="0"/>
                <a:cs typeface="Times New Roman" panose="02020603050405020304" charset="0"/>
              </a:rPr>
              <a:t> </a:t>
            </a:r>
            <a:r>
              <a:rPr lang="en-US" sz="2100" dirty="0" smtClean="0">
                <a:solidFill>
                  <a:schemeClr val="bg1"/>
                </a:solidFill>
                <a:latin typeface="Times New Roman" panose="02020603050405020304" charset="0"/>
                <a:cs typeface="Times New Roman" panose="02020603050405020304" charset="0"/>
              </a:rPr>
              <a:t>:  ( </a:t>
            </a:r>
            <a:r>
              <a:rPr lang="en-US" sz="2100" dirty="0">
                <a:solidFill>
                  <a:schemeClr val="bg1"/>
                </a:solidFill>
                <a:latin typeface="Times New Roman" panose="02020603050405020304" charset="0"/>
                <a:cs typeface="Times New Roman" panose="02020603050405020304" charset="0"/>
              </a:rPr>
              <a:t>SGK /146 )</a:t>
            </a:r>
            <a:endParaRPr lang="en-US" sz="2100" dirty="0">
              <a:solidFill>
                <a:schemeClr val="bg1"/>
              </a:solidFill>
              <a:latin typeface="Times New Roman" panose="02020603050405020304" charset="0"/>
              <a:cs typeface="Times New Roman" panose="02020603050405020304" charset="0"/>
            </a:endParaRPr>
          </a:p>
        </p:txBody>
      </p:sp>
      <p:sp>
        <p:nvSpPr>
          <p:cNvPr id="3" name="TextBox 2"/>
          <p:cNvSpPr txBox="1"/>
          <p:nvPr/>
        </p:nvSpPr>
        <p:spPr>
          <a:xfrm>
            <a:off x="706582" y="4078432"/>
            <a:ext cx="309880" cy="299085"/>
          </a:xfrm>
          <a:prstGeom prst="rect">
            <a:avLst/>
          </a:prstGeom>
          <a:noFill/>
        </p:spPr>
        <p:txBody>
          <a:bodyPr wrap="none" rtlCol="0">
            <a:spAutoFit/>
          </a:bodyPr>
          <a:lstStyle/>
          <a:p>
            <a:endParaRPr lang="en-US" sz="1350" dirty="0"/>
          </a:p>
        </p:txBody>
      </p:sp>
      <p:sp>
        <p:nvSpPr>
          <p:cNvPr id="4" name="TextBox 3"/>
          <p:cNvSpPr txBox="1"/>
          <p:nvPr/>
        </p:nvSpPr>
        <p:spPr>
          <a:xfrm>
            <a:off x="509154" y="3521564"/>
            <a:ext cx="7782792" cy="414020"/>
          </a:xfrm>
          <a:prstGeom prst="rect">
            <a:avLst/>
          </a:prstGeom>
          <a:noFill/>
        </p:spPr>
        <p:txBody>
          <a:bodyPr wrap="square" rtlCol="0">
            <a:spAutoFit/>
          </a:bodyPr>
          <a:lstStyle/>
          <a:p>
            <a:r>
              <a:rPr lang="en-US" sz="2100" b="1" i="1" dirty="0">
                <a:solidFill>
                  <a:schemeClr val="bg1"/>
                </a:solidFill>
                <a:latin typeface="Times New Roman" panose="02020603050405020304" charset="0"/>
                <a:cs typeface="Times New Roman" panose="02020603050405020304" charset="0"/>
              </a:rPr>
              <a:t>b. </a:t>
            </a:r>
            <a:r>
              <a:rPr lang="en-US" sz="2100" b="1" i="1" dirty="0" err="1">
                <a:solidFill>
                  <a:schemeClr val="bg1"/>
                </a:solidFill>
                <a:latin typeface="Times New Roman" panose="02020603050405020304" charset="0"/>
                <a:cs typeface="Times New Roman" panose="02020603050405020304" charset="0"/>
              </a:rPr>
              <a:t>Khởi</a:t>
            </a:r>
            <a:r>
              <a:rPr lang="en-US" sz="2100" b="1" i="1" dirty="0">
                <a:solidFill>
                  <a:schemeClr val="bg1"/>
                </a:solidFill>
                <a:latin typeface="Times New Roman" panose="02020603050405020304" charset="0"/>
                <a:cs typeface="Times New Roman" panose="02020603050405020304" charset="0"/>
              </a:rPr>
              <a:t> </a:t>
            </a:r>
            <a:r>
              <a:rPr lang="en-US" sz="2100" b="1" i="1" dirty="0" err="1">
                <a:solidFill>
                  <a:schemeClr val="bg1"/>
                </a:solidFill>
                <a:latin typeface="Times New Roman" panose="02020603050405020304" charset="0"/>
                <a:cs typeface="Times New Roman" panose="02020603050405020304" charset="0"/>
              </a:rPr>
              <a:t>nghĩa</a:t>
            </a:r>
            <a:r>
              <a:rPr lang="en-US" sz="2100" b="1" i="1" dirty="0">
                <a:solidFill>
                  <a:schemeClr val="bg1"/>
                </a:solidFill>
                <a:latin typeface="Times New Roman" panose="02020603050405020304" charset="0"/>
                <a:cs typeface="Times New Roman" panose="02020603050405020304" charset="0"/>
              </a:rPr>
              <a:t> </a:t>
            </a:r>
            <a:r>
              <a:rPr lang="en-US" sz="2100" b="1" i="1" dirty="0" err="1">
                <a:solidFill>
                  <a:schemeClr val="bg1"/>
                </a:solidFill>
                <a:latin typeface="Times New Roman" panose="02020603050405020304" charset="0"/>
                <a:cs typeface="Times New Roman" panose="02020603050405020304" charset="0"/>
              </a:rPr>
              <a:t>binh</a:t>
            </a:r>
            <a:r>
              <a:rPr lang="en-US" sz="2100" b="1" i="1" dirty="0">
                <a:solidFill>
                  <a:schemeClr val="bg1"/>
                </a:solidFill>
                <a:latin typeface="Times New Roman" panose="02020603050405020304" charset="0"/>
                <a:cs typeface="Times New Roman" panose="02020603050405020304" charset="0"/>
              </a:rPr>
              <a:t> </a:t>
            </a:r>
            <a:r>
              <a:rPr lang="en-US" sz="2100" b="1" i="1" dirty="0" err="1">
                <a:solidFill>
                  <a:schemeClr val="bg1"/>
                </a:solidFill>
                <a:latin typeface="Times New Roman" panose="02020603050405020304" charset="0"/>
                <a:cs typeface="Times New Roman" panose="02020603050405020304" charset="0"/>
              </a:rPr>
              <a:t>lính</a:t>
            </a:r>
            <a:r>
              <a:rPr lang="en-US" sz="2100" b="1" i="1" dirty="0">
                <a:solidFill>
                  <a:schemeClr val="bg1"/>
                </a:solidFill>
                <a:latin typeface="Times New Roman" panose="02020603050405020304" charset="0"/>
                <a:cs typeface="Times New Roman" panose="02020603050405020304" charset="0"/>
              </a:rPr>
              <a:t> &amp; </a:t>
            </a:r>
            <a:r>
              <a:rPr lang="en-US" sz="2100" b="1" i="1" dirty="0" err="1">
                <a:solidFill>
                  <a:schemeClr val="bg1"/>
                </a:solidFill>
                <a:latin typeface="Times New Roman" panose="02020603050405020304" charset="0"/>
                <a:cs typeface="Times New Roman" panose="02020603050405020304" charset="0"/>
              </a:rPr>
              <a:t>tù</a:t>
            </a:r>
            <a:r>
              <a:rPr lang="en-US" sz="2100" b="1" i="1" dirty="0">
                <a:solidFill>
                  <a:schemeClr val="bg1"/>
                </a:solidFill>
                <a:latin typeface="Times New Roman" panose="02020603050405020304" charset="0"/>
                <a:cs typeface="Times New Roman" panose="02020603050405020304" charset="0"/>
              </a:rPr>
              <a:t> </a:t>
            </a:r>
            <a:r>
              <a:rPr lang="en-US" sz="2100" b="1" i="1" dirty="0" err="1">
                <a:solidFill>
                  <a:schemeClr val="bg1"/>
                </a:solidFill>
                <a:latin typeface="Times New Roman" panose="02020603050405020304" charset="0"/>
                <a:cs typeface="Times New Roman" panose="02020603050405020304" charset="0"/>
              </a:rPr>
              <a:t>chính</a:t>
            </a:r>
            <a:r>
              <a:rPr lang="en-US" sz="2100" b="1" i="1" dirty="0">
                <a:solidFill>
                  <a:schemeClr val="bg1"/>
                </a:solidFill>
                <a:latin typeface="Times New Roman" panose="02020603050405020304" charset="0"/>
                <a:cs typeface="Times New Roman" panose="02020603050405020304" charset="0"/>
              </a:rPr>
              <a:t> </a:t>
            </a:r>
            <a:r>
              <a:rPr lang="en-US" sz="2100" b="1" i="1" dirty="0" err="1">
                <a:solidFill>
                  <a:schemeClr val="bg1"/>
                </a:solidFill>
                <a:latin typeface="Times New Roman" panose="02020603050405020304" charset="0"/>
                <a:cs typeface="Times New Roman" panose="02020603050405020304" charset="0"/>
              </a:rPr>
              <a:t>trị</a:t>
            </a:r>
            <a:r>
              <a:rPr lang="en-US" sz="2100" b="1" i="1" dirty="0">
                <a:solidFill>
                  <a:schemeClr val="bg1"/>
                </a:solidFill>
                <a:latin typeface="Times New Roman" panose="02020603050405020304" charset="0"/>
                <a:cs typeface="Times New Roman" panose="02020603050405020304" charset="0"/>
              </a:rPr>
              <a:t> ở </a:t>
            </a:r>
            <a:r>
              <a:rPr lang="en-US" sz="2100" b="1" i="1" dirty="0" err="1">
                <a:solidFill>
                  <a:schemeClr val="bg1"/>
                </a:solidFill>
                <a:latin typeface="Times New Roman" panose="02020603050405020304" charset="0"/>
                <a:cs typeface="Times New Roman" panose="02020603050405020304" charset="0"/>
              </a:rPr>
              <a:t>Thái</a:t>
            </a:r>
            <a:r>
              <a:rPr lang="en-US" sz="2100" b="1" i="1" dirty="0">
                <a:solidFill>
                  <a:schemeClr val="bg1"/>
                </a:solidFill>
                <a:latin typeface="Times New Roman" panose="02020603050405020304" charset="0"/>
                <a:cs typeface="Times New Roman" panose="02020603050405020304" charset="0"/>
              </a:rPr>
              <a:t> </a:t>
            </a:r>
            <a:r>
              <a:rPr lang="en-US" sz="2100" b="1" i="1" dirty="0" err="1">
                <a:solidFill>
                  <a:schemeClr val="bg1"/>
                </a:solidFill>
                <a:latin typeface="Times New Roman" panose="02020603050405020304" charset="0"/>
                <a:cs typeface="Times New Roman" panose="02020603050405020304" charset="0"/>
              </a:rPr>
              <a:t>Nguyên</a:t>
            </a:r>
            <a:r>
              <a:rPr lang="en-US" sz="2100" b="1" i="1" dirty="0">
                <a:solidFill>
                  <a:schemeClr val="bg1"/>
                </a:solidFill>
                <a:latin typeface="Times New Roman" panose="02020603050405020304" charset="0"/>
                <a:cs typeface="Times New Roman" panose="02020603050405020304" charset="0"/>
              </a:rPr>
              <a:t> (1917)</a:t>
            </a:r>
            <a:endParaRPr lang="en-US" sz="2100" b="1" dirty="0">
              <a:solidFill>
                <a:schemeClr val="bg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ải hình ảnh pp trang 45b04e9e2c61b3 tại kho hình nền, ảnh đẹp khoanh24.com"/>
          <p:cNvPicPr/>
          <p:nvPr/>
        </p:nvPicPr>
        <p:blipFill>
          <a:blip r:embed="rId1">
            <a:extLst>
              <a:ext uri="{28A0092B-C50C-407E-A947-70E740481C1C}">
                <a14:useLocalDpi xmlns:a14="http://schemas.microsoft.com/office/drawing/2010/main" val="0"/>
              </a:ext>
            </a:extLst>
          </a:blip>
          <a:srcRect/>
          <a:stretch>
            <a:fillRect/>
          </a:stretch>
        </p:blipFill>
        <p:spPr bwMode="auto">
          <a:xfrm>
            <a:off x="0" y="857251"/>
            <a:ext cx="9144000" cy="5241002"/>
          </a:xfrm>
          <a:prstGeom prst="rect">
            <a:avLst/>
          </a:prstGeom>
          <a:noFill/>
          <a:ln>
            <a:noFill/>
          </a:ln>
        </p:spPr>
      </p:pic>
      <p:sp>
        <p:nvSpPr>
          <p:cNvPr id="5" name="TextBox 4"/>
          <p:cNvSpPr txBox="1"/>
          <p:nvPr/>
        </p:nvSpPr>
        <p:spPr>
          <a:xfrm>
            <a:off x="1392381" y="1158587"/>
            <a:ext cx="7221682" cy="2168525"/>
          </a:xfrm>
          <a:prstGeom prst="rect">
            <a:avLst/>
          </a:prstGeom>
          <a:noFill/>
        </p:spPr>
        <p:txBody>
          <a:bodyPr wrap="square" rtlCol="0">
            <a:spAutoFit/>
          </a:bodyPr>
          <a:lstStyle/>
          <a:p>
            <a:r>
              <a:rPr lang="en-US" sz="2700" b="1" dirty="0" err="1" smtClean="0">
                <a:latin typeface="Times New Roman" panose="02020603050405020304" charset="0"/>
                <a:cs typeface="Times New Roman" panose="02020603050405020304" charset="0"/>
              </a:rPr>
              <a:t>Nguyên</a:t>
            </a:r>
            <a:r>
              <a:rPr lang="en-US" sz="2700" b="1" dirty="0" smtClean="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nhân</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bùng</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nổ</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cuộc</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khởi</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nghĩa</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của</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binh</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lính</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Thái</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Nguyên</a:t>
            </a:r>
            <a:r>
              <a:rPr lang="en-US" sz="2700" b="1" dirty="0">
                <a:latin typeface="Times New Roman" panose="02020603050405020304" charset="0"/>
                <a:cs typeface="Times New Roman" panose="02020603050405020304" charset="0"/>
              </a:rPr>
              <a:t> (1917</a:t>
            </a:r>
            <a:r>
              <a:rPr lang="en-US" sz="2700" b="1" dirty="0" smtClean="0">
                <a:latin typeface="Times New Roman" panose="02020603050405020304" charset="0"/>
                <a:cs typeface="Times New Roman" panose="02020603050405020304" charset="0"/>
              </a:rPr>
              <a:t>):</a:t>
            </a:r>
            <a:endParaRPr lang="en-US" sz="2700" dirty="0">
              <a:latin typeface="Times New Roman" panose="02020603050405020304" charset="0"/>
              <a:cs typeface="Times New Roman" panose="02020603050405020304" charset="0"/>
            </a:endParaRPr>
          </a:p>
          <a:p>
            <a:r>
              <a:rPr lang="de-DE" sz="2700" dirty="0" smtClean="0">
                <a:latin typeface="Times New Roman" panose="02020603050405020304" charset="0"/>
                <a:cs typeface="Times New Roman" panose="02020603050405020304" charset="0"/>
              </a:rPr>
              <a:t>- </a:t>
            </a:r>
            <a:r>
              <a:rPr lang="de-DE" sz="2700" dirty="0">
                <a:latin typeface="Times New Roman" panose="02020603050405020304" charset="0"/>
                <a:cs typeface="Times New Roman" panose="02020603050405020304" charset="0"/>
              </a:rPr>
              <a:t>Binh lính Thái Nguyên rất căm phẫn chế độ</a:t>
            </a:r>
            <a:endParaRPr lang="en-US" sz="2700" dirty="0">
              <a:latin typeface="Times New Roman" panose="02020603050405020304" charset="0"/>
              <a:cs typeface="Times New Roman" panose="02020603050405020304" charset="0"/>
            </a:endParaRPr>
          </a:p>
          <a:p>
            <a:r>
              <a:rPr lang="de-DE" sz="2700" dirty="0">
                <a:latin typeface="Times New Roman" panose="02020603050405020304" charset="0"/>
                <a:cs typeface="Times New Roman" panose="02020603050405020304" charset="0"/>
              </a:rPr>
              <a:t>- Họ được Lương Ngọc Quyến giác ngộ kết hợp với tù chính trị đứng lên khởi nghĩa .</a:t>
            </a:r>
            <a:endParaRPr lang="en-US" sz="27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up)">
                                      <p:cBhvr>
                                        <p:cTn id="13" dur="500"/>
                                        <p:tgtEl>
                                          <p:spTgt spid="5">
                                            <p:txEl>
                                              <p:pRg st="1" end="1"/>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up)">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ải hình ảnh pp trang 45b04e9e2c61b3 tại kho hình nền, ảnh đẹp khoanh24.com"/>
          <p:cNvPicPr/>
          <p:nvPr/>
        </p:nvPicPr>
        <p:blipFill>
          <a:blip r:embed="rId1">
            <a:extLst>
              <a:ext uri="{28A0092B-C50C-407E-A947-70E740481C1C}">
                <a14:useLocalDpi xmlns:a14="http://schemas.microsoft.com/office/drawing/2010/main" val="0"/>
              </a:ext>
            </a:extLst>
          </a:blip>
          <a:srcRect/>
          <a:stretch>
            <a:fillRect/>
          </a:stretch>
        </p:blipFill>
        <p:spPr bwMode="auto">
          <a:xfrm>
            <a:off x="0" y="857251"/>
            <a:ext cx="9144000" cy="5241002"/>
          </a:xfrm>
          <a:prstGeom prst="rect">
            <a:avLst/>
          </a:prstGeom>
          <a:noFill/>
          <a:ln>
            <a:noFill/>
          </a:ln>
        </p:spPr>
      </p:pic>
      <p:sp>
        <p:nvSpPr>
          <p:cNvPr id="6" name="TextBox 5"/>
          <p:cNvSpPr txBox="1"/>
          <p:nvPr/>
        </p:nvSpPr>
        <p:spPr>
          <a:xfrm>
            <a:off x="800100" y="971550"/>
            <a:ext cx="8167255" cy="4799965"/>
          </a:xfrm>
          <a:prstGeom prst="rect">
            <a:avLst/>
          </a:prstGeom>
          <a:noFill/>
        </p:spPr>
        <p:txBody>
          <a:bodyPr wrap="square" rtlCol="0">
            <a:spAutoFit/>
          </a:bodyPr>
          <a:lstStyle/>
          <a:p>
            <a:r>
              <a:rPr lang="en-US" b="1" dirty="0" smtClean="0">
                <a:latin typeface="Times New Roman" panose="02020603050405020304" charset="0"/>
                <a:cs typeface="Times New Roman" panose="02020603050405020304" charset="0"/>
              </a:rPr>
              <a:t>      </a:t>
            </a:r>
            <a:r>
              <a:rPr lang="en-US" b="1" dirty="0" err="1" smtClean="0">
                <a:latin typeface="Times New Roman" panose="02020603050405020304" charset="0"/>
                <a:cs typeface="Times New Roman" panose="02020603050405020304" charset="0"/>
              </a:rPr>
              <a:t>Lương</a:t>
            </a:r>
            <a:r>
              <a:rPr lang="en-US" b="1" dirty="0" smtClean="0">
                <a:latin typeface="Times New Roman" panose="02020603050405020304" charset="0"/>
                <a:cs typeface="Times New Roman" panose="02020603050405020304" charset="0"/>
              </a:rPr>
              <a:t> </a:t>
            </a:r>
            <a:r>
              <a:rPr lang="en-US" b="1" dirty="0" err="1" smtClean="0">
                <a:latin typeface="Times New Roman" panose="02020603050405020304" charset="0"/>
                <a:cs typeface="Times New Roman" panose="02020603050405020304" charset="0"/>
              </a:rPr>
              <a:t>Ngọc</a:t>
            </a:r>
            <a:r>
              <a:rPr lang="en-US" b="1" dirty="0" smtClean="0">
                <a:latin typeface="Times New Roman" panose="02020603050405020304" charset="0"/>
                <a:cs typeface="Times New Roman" panose="02020603050405020304" charset="0"/>
              </a:rPr>
              <a:t> </a:t>
            </a:r>
            <a:r>
              <a:rPr lang="en-US" b="1" dirty="0" err="1" smtClean="0">
                <a:latin typeface="Times New Roman" panose="02020603050405020304" charset="0"/>
                <a:cs typeface="Times New Roman" panose="02020603050405020304" charset="0"/>
              </a:rPr>
              <a:t>Quyến</a:t>
            </a:r>
            <a:r>
              <a:rPr lang="en-US" b="1" dirty="0" smtClean="0">
                <a:latin typeface="Times New Roman" panose="02020603050405020304" charset="0"/>
                <a:cs typeface="Times New Roman" panose="02020603050405020304" charset="0"/>
              </a:rPr>
              <a:t> </a:t>
            </a:r>
            <a:r>
              <a:rPr lang="en-US" dirty="0" err="1" smtClean="0">
                <a:latin typeface="Times New Roman" panose="02020603050405020304" charset="0"/>
                <a:cs typeface="Times New Roman" panose="02020603050405020304" charset="0"/>
              </a:rPr>
              <a:t>còn</a:t>
            </a:r>
            <a:r>
              <a:rPr lang="en-US" dirty="0" smtClean="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có</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tên</a:t>
            </a:r>
            <a:r>
              <a:rPr lang="en-US" dirty="0">
                <a:latin typeface="Times New Roman" panose="02020603050405020304" charset="0"/>
                <a:cs typeface="Times New Roman" panose="02020603050405020304" charset="0"/>
              </a:rPr>
              <a:t> </a:t>
            </a:r>
            <a:r>
              <a:rPr lang="en-US" smtClean="0">
                <a:latin typeface="Times New Roman" panose="02020603050405020304" charset="0"/>
                <a:cs typeface="Times New Roman" panose="02020603050405020304" charset="0"/>
              </a:rPr>
              <a:t>khác</a:t>
            </a:r>
            <a:r>
              <a:rPr lang="en-US" dirty="0" smtClean="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là</a:t>
            </a:r>
            <a:r>
              <a:rPr lang="en-US" dirty="0">
                <a:latin typeface="Times New Roman" panose="02020603050405020304" charset="0"/>
                <a:cs typeface="Times New Roman" panose="02020603050405020304" charset="0"/>
              </a:rPr>
              <a:t> </a:t>
            </a:r>
            <a:r>
              <a:rPr lang="en-US" i="1" dirty="0" err="1">
                <a:latin typeface="Times New Roman" panose="02020603050405020304" charset="0"/>
                <a:cs typeface="Times New Roman" panose="02020603050405020304" charset="0"/>
              </a:rPr>
              <a:t>Lương</a:t>
            </a:r>
            <a:r>
              <a:rPr lang="en-US" i="1" dirty="0">
                <a:latin typeface="Times New Roman" panose="02020603050405020304" charset="0"/>
                <a:cs typeface="Times New Roman" panose="02020603050405020304" charset="0"/>
              </a:rPr>
              <a:t> </a:t>
            </a:r>
            <a:r>
              <a:rPr lang="en-US" i="1" dirty="0" err="1">
                <a:latin typeface="Times New Roman" panose="02020603050405020304" charset="0"/>
                <a:cs typeface="Times New Roman" panose="02020603050405020304" charset="0"/>
              </a:rPr>
              <a:t>Lập</a:t>
            </a:r>
            <a:r>
              <a:rPr lang="en-US" i="1" dirty="0">
                <a:latin typeface="Times New Roman" panose="02020603050405020304" charset="0"/>
                <a:cs typeface="Times New Roman" panose="02020603050405020304" charset="0"/>
              </a:rPr>
              <a:t> </a:t>
            </a:r>
            <a:r>
              <a:rPr lang="en-US" i="1" dirty="0" err="1">
                <a:latin typeface="Times New Roman" panose="02020603050405020304" charset="0"/>
                <a:cs typeface="Times New Roman" panose="02020603050405020304" charset="0"/>
              </a:rPr>
              <a:t>Nham</a:t>
            </a:r>
            <a:r>
              <a:rPr lang="en-US" dirty="0">
                <a:latin typeface="Times New Roman" panose="02020603050405020304" charset="0"/>
                <a:cs typeface="Times New Roman" panose="02020603050405020304" charset="0"/>
              </a:rPr>
              <a:t>, con </a:t>
            </a:r>
            <a:r>
              <a:rPr lang="en-US" dirty="0" err="1">
                <a:latin typeface="Times New Roman" panose="02020603050405020304" charset="0"/>
                <a:cs typeface="Times New Roman" panose="02020603050405020304" charset="0"/>
              </a:rPr>
              <a:t>nhà</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yêu</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nước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Lương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Văn</a:t>
            </a:r>
            <a:r>
              <a:rPr lang="en-US" dirty="0">
                <a:latin typeface="Times New Roman" panose="02020603050405020304" charset="0"/>
                <a:cs typeface="Times New Roman" panose="02020603050405020304" charset="0"/>
              </a:rPr>
              <a:t> </a:t>
            </a:r>
            <a:r>
              <a:rPr lang="en-US" dirty="0" smtClean="0">
                <a:latin typeface="Times New Roman" panose="02020603050405020304" charset="0"/>
                <a:cs typeface="Times New Roman" panose="02020603050405020304" charset="0"/>
              </a:rPr>
              <a:t>Can.</a:t>
            </a:r>
            <a:endParaRPr lang="en-US" dirty="0">
              <a:latin typeface="Times New Roman" panose="02020603050405020304" charset="0"/>
              <a:cs typeface="Times New Roman" panose="02020603050405020304" charset="0"/>
            </a:endParaRPr>
          </a:p>
          <a:p>
            <a:r>
              <a:rPr lang="en-US" dirty="0" smtClean="0">
                <a:latin typeface="Times New Roman" panose="02020603050405020304" charset="0"/>
                <a:cs typeface="Times New Roman" panose="02020603050405020304" charset="0"/>
              </a:rPr>
              <a:t>      </a:t>
            </a:r>
            <a:r>
              <a:rPr lang="en-US" dirty="0" err="1" smtClean="0">
                <a:latin typeface="Times New Roman" panose="02020603050405020304" charset="0"/>
                <a:cs typeface="Times New Roman" panose="02020603050405020304" charset="0"/>
              </a:rPr>
              <a:t>Năm</a:t>
            </a:r>
            <a:r>
              <a:rPr lang="en-US" dirty="0" smtClean="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Ất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tị</a:t>
            </a:r>
            <a:r>
              <a:rPr lang="en-US" dirty="0">
                <a:latin typeface="Times New Roman" panose="02020603050405020304" charset="0"/>
                <a:cs typeface="Times New Roman" panose="02020603050405020304" charset="0"/>
              </a:rPr>
              <a:t> 1905 </a:t>
            </a:r>
            <a:r>
              <a:rPr lang="en-US" dirty="0" err="1">
                <a:latin typeface="Times New Roman" panose="02020603050405020304" charset="0"/>
                <a:cs typeface="Times New Roman" panose="02020603050405020304" charset="0"/>
              </a:rPr>
              <a:t>ông</a:t>
            </a:r>
            <a:r>
              <a:rPr lang="en-US" dirty="0">
                <a:latin typeface="Times New Roman" panose="02020603050405020304" charset="0"/>
                <a:cs typeface="Times New Roman" panose="02020603050405020304" charset="0"/>
              </a:rPr>
              <a:t> sang </a:t>
            </a:r>
            <a:r>
              <a:rPr lang="en-US" dirty="0" err="1">
                <a:latin typeface="Times New Roman" panose="02020603050405020304" charset="0"/>
                <a:cs typeface="Times New Roman" panose="02020603050405020304" charset="0"/>
              </a:rPr>
              <a:t>Nhật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năm</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sau</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được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Phan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Bội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Châu</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đưa</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vào</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học</a:t>
            </a:r>
            <a:r>
              <a:rPr lang="en-US" dirty="0">
                <a:latin typeface="Times New Roman" panose="02020603050405020304" charset="0"/>
                <a:cs typeface="Times New Roman" panose="02020603050405020304" charset="0"/>
              </a:rPr>
              <a:t> ở </a:t>
            </a:r>
            <a:r>
              <a:rPr lang="en-US" dirty="0" err="1">
                <a:latin typeface="Times New Roman" panose="02020603050405020304" charset="0"/>
                <a:cs typeface="Times New Roman" panose="02020603050405020304" charset="0"/>
              </a:rPr>
              <a:t>Chấn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Võ</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học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hiệu</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Ông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cùng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người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em</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là</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Lương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Nghị</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Khanh</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và</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hai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người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bạn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là</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Nguyễn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Điền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Nguyễn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Thức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Canh</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tức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Trần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Trọng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Khắc</a:t>
            </a:r>
            <a:r>
              <a:rPr lang="en-US" dirty="0">
                <a:latin typeface="Times New Roman" panose="02020603050405020304" charset="0"/>
                <a:cs typeface="Times New Roman" panose="02020603050405020304" charset="0"/>
              </a:rPr>
              <a:t> (hay </a:t>
            </a:r>
            <a:r>
              <a:rPr lang="en-US" dirty="0" err="1">
                <a:latin typeface="Times New Roman" panose="02020603050405020304" charset="0"/>
                <a:cs typeface="Times New Roman" panose="02020603050405020304" charset="0"/>
              </a:rPr>
              <a:t>Trần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Hữu</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Công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là</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bốn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học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sinh</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Việt</a:t>
            </a:r>
            <a:r>
              <a:rPr lang="en-US" dirty="0">
                <a:latin typeface="Times New Roman" panose="02020603050405020304" charset="0"/>
                <a:cs typeface="Times New Roman" panose="02020603050405020304" charset="0"/>
              </a:rPr>
              <a:t> Nam </a:t>
            </a:r>
            <a:r>
              <a:rPr lang="en-US" dirty="0" err="1">
                <a:latin typeface="Times New Roman" panose="02020603050405020304" charset="0"/>
                <a:cs typeface="Times New Roman" panose="02020603050405020304" charset="0"/>
              </a:rPr>
              <a:t>đầu</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tiên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vào</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học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trường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Nhật</a:t>
            </a:r>
            <a:r>
              <a:rPr lang="en-US" dirty="0">
                <a:latin typeface="Times New Roman" panose="02020603050405020304" charset="0"/>
                <a:cs typeface="Times New Roman" panose="02020603050405020304" charset="0"/>
              </a:rPr>
              <a:t>.</a:t>
            </a:r>
            <a:endParaRPr lang="en-US" dirty="0">
              <a:latin typeface="Times New Roman" panose="02020603050405020304" charset="0"/>
              <a:cs typeface="Times New Roman" panose="02020603050405020304" charset="0"/>
            </a:endParaRPr>
          </a:p>
          <a:p>
            <a:r>
              <a:rPr lang="en-US" dirty="0" smtClean="0">
                <a:latin typeface="Times New Roman" panose="02020603050405020304" charset="0"/>
                <a:cs typeface="Times New Roman" panose="02020603050405020304" charset="0"/>
              </a:rPr>
              <a:t>        </a:t>
            </a:r>
            <a:r>
              <a:rPr lang="en-US" dirty="0" err="1" smtClean="0">
                <a:latin typeface="Times New Roman" panose="02020603050405020304" charset="0"/>
                <a:cs typeface="Times New Roman" panose="02020603050405020304" charset="0"/>
              </a:rPr>
              <a:t>Tháng</a:t>
            </a:r>
            <a:r>
              <a:rPr lang="en-US" dirty="0" smtClean="0">
                <a:latin typeface="Times New Roman" panose="02020603050405020304" charset="0"/>
                <a:cs typeface="Times New Roman" panose="02020603050405020304" charset="0"/>
              </a:rPr>
              <a:t> </a:t>
            </a:r>
            <a:r>
              <a:rPr lang="en-US" dirty="0">
                <a:latin typeface="Times New Roman" panose="02020603050405020304" charset="0"/>
                <a:cs typeface="Times New Roman" panose="02020603050405020304" charset="0"/>
              </a:rPr>
              <a:t>12-1915, </a:t>
            </a:r>
            <a:r>
              <a:rPr lang="en-US" dirty="0" err="1">
                <a:latin typeface="Times New Roman" panose="02020603050405020304" charset="0"/>
                <a:cs typeface="Times New Roman" panose="02020603050405020304" charset="0"/>
              </a:rPr>
              <a:t>ông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bị</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đế</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quốc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Anh</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bắt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giao</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cho</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Pháp</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giải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về</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nước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chúng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kết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án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ông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khổ</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sai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chung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thân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giam</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tại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khám</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Thái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Nguyên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Trong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tù</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dù</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bị</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hành</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hạ</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tàn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nhẫn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chúng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đóng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thủng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hai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chân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ông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và</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cột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vào</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xiềng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nhưng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ông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vẫn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tuyên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truyền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kết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nạp</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được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một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số</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binh</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sĩ</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người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Việt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trong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quân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đội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Pháp</a:t>
            </a:r>
            <a:r>
              <a:rPr lang="en-US" dirty="0">
                <a:latin typeface="Times New Roman" panose="02020603050405020304" charset="0"/>
                <a:cs typeface="Times New Roman" panose="02020603050405020304" charset="0"/>
              </a:rPr>
              <a:t> do </a:t>
            </a:r>
            <a:r>
              <a:rPr lang="en-US" dirty="0" err="1">
                <a:latin typeface="Times New Roman" panose="02020603050405020304" charset="0"/>
                <a:cs typeface="Times New Roman" panose="02020603050405020304" charset="0"/>
              </a:rPr>
              <a:t>Trịnh</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Đạt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tức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Trịnh</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Văn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Cấn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tục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gọi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Đội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Cấn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sẵn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sàng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làm</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nội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ứng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Đêm</a:t>
            </a:r>
            <a:r>
              <a:rPr lang="en-US" dirty="0">
                <a:latin typeface="Times New Roman" panose="02020603050405020304" charset="0"/>
                <a:cs typeface="Times New Roman" panose="02020603050405020304" charset="0"/>
              </a:rPr>
              <a:t> 30 </a:t>
            </a:r>
            <a:r>
              <a:rPr lang="en-US" dirty="0" err="1">
                <a:latin typeface="Times New Roman" panose="02020603050405020304" charset="0"/>
                <a:cs typeface="Times New Roman" panose="02020603050405020304" charset="0"/>
              </a:rPr>
              <a:t>rạng</a:t>
            </a:r>
            <a:r>
              <a:rPr lang="en-US" dirty="0">
                <a:latin typeface="Times New Roman" panose="02020603050405020304" charset="0"/>
                <a:cs typeface="Times New Roman" panose="02020603050405020304" charset="0"/>
              </a:rPr>
              <a:t> 31-8-1917, </a:t>
            </a:r>
            <a:r>
              <a:rPr lang="en-US" dirty="0" err="1">
                <a:latin typeface="Times New Roman" panose="02020603050405020304" charset="0"/>
                <a:cs typeface="Times New Roman" panose="02020603050405020304" charset="0"/>
              </a:rPr>
              <a:t>binh</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sĩ</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gồm</a:t>
            </a:r>
            <a:r>
              <a:rPr lang="en-US" dirty="0">
                <a:latin typeface="Times New Roman" panose="02020603050405020304" charset="0"/>
                <a:cs typeface="Times New Roman" panose="02020603050405020304" charset="0"/>
              </a:rPr>
              <a:t> 300 </a:t>
            </a:r>
            <a:r>
              <a:rPr lang="en-US" dirty="0" err="1">
                <a:latin typeface="Times New Roman" panose="02020603050405020304" charset="0"/>
                <a:cs typeface="Times New Roman" panose="02020603050405020304" charset="0"/>
              </a:rPr>
              <a:t>người</a:t>
            </a:r>
            <a:r>
              <a:rPr lang="en-US" dirty="0">
                <a:latin typeface="Times New Roman" panose="02020603050405020304" charset="0"/>
                <a:cs typeface="Times New Roman" panose="02020603050405020304" charset="0"/>
              </a:rPr>
              <a:t> do </a:t>
            </a:r>
            <a:r>
              <a:rPr lang="en-US" dirty="0" err="1">
                <a:latin typeface="Times New Roman" panose="02020603050405020304" charset="0"/>
                <a:cs typeface="Times New Roman" panose="02020603050405020304" charset="0"/>
              </a:rPr>
              <a:t>Đội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Cấn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chỉ</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huy</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phát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động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cuộc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khởi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nghĩa</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Lương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Ngọc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Quyến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được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cử</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làm</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Cố</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vấn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kiêm</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Phó</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tư</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lệnh</a:t>
            </a:r>
            <a:r>
              <a:rPr lang="en-US" dirty="0">
                <a:latin typeface="Times New Roman" panose="02020603050405020304" charset="0"/>
                <a:cs typeface="Times New Roman" panose="02020603050405020304" charset="0"/>
              </a:rPr>
              <a:t>.</a:t>
            </a:r>
            <a:endParaRPr lang="en-US" dirty="0">
              <a:latin typeface="Times New Roman" panose="02020603050405020304" charset="0"/>
              <a:cs typeface="Times New Roman" panose="02020603050405020304" charset="0"/>
            </a:endParaRPr>
          </a:p>
          <a:p>
            <a:r>
              <a:rPr lang="en-US" dirty="0" smtClean="0">
                <a:latin typeface="Times New Roman" panose="02020603050405020304" charset="0"/>
                <a:cs typeface="Times New Roman" panose="02020603050405020304" charset="0"/>
              </a:rPr>
              <a:t>      </a:t>
            </a:r>
            <a:r>
              <a:rPr lang="en-US" dirty="0" err="1" smtClean="0">
                <a:latin typeface="Times New Roman" panose="02020603050405020304" charset="0"/>
                <a:cs typeface="Times New Roman" panose="02020603050405020304" charset="0"/>
              </a:rPr>
              <a:t>Nghĩa</a:t>
            </a:r>
            <a:r>
              <a:rPr lang="en-US" dirty="0" smtClean="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quân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làm</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chủ</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tỉnh</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Thái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Nguyên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suốt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bảy</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ngày</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giặc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Pháp</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đưa</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viện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binh</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từ</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Hà</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Nội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lên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phản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công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dữ</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dội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Nghĩa</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quân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yếu</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thế</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phải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rút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vào</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rừng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Vì</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tàn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phế</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không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đứng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được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Lương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Ngọc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Quyến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tự</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sát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để</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nghĩa</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quân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dễ</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dàng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rút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lui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nhằm</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bảo</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tồn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lực</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lượng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Ông</a:t>
            </a:r>
            <a:r>
              <a:rPr lang="en-US" dirty="0">
                <a:latin typeface="Times New Roman" panose="02020603050405020304" charset="0"/>
                <a:cs typeface="Times New Roman" panose="02020603050405020304" charset="0"/>
              </a:rPr>
              <a:t> hi </a:t>
            </a:r>
            <a:r>
              <a:rPr lang="en-US" dirty="0" err="1">
                <a:latin typeface="Times New Roman" panose="02020603050405020304" charset="0"/>
                <a:cs typeface="Times New Roman" panose="02020603050405020304" charset="0"/>
              </a:rPr>
              <a:t>sinh</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vào</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đầu</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tháng</a:t>
            </a:r>
            <a:r>
              <a:rPr lang="en-US" dirty="0">
                <a:latin typeface="Times New Roman" panose="02020603050405020304" charset="0"/>
                <a:cs typeface="Times New Roman" panose="02020603050405020304" charset="0"/>
              </a:rPr>
              <a:t> 2-1917 (</a:t>
            </a:r>
            <a:r>
              <a:rPr lang="en-US" dirty="0" err="1">
                <a:latin typeface="Times New Roman" panose="02020603050405020304" charset="0"/>
                <a:cs typeface="Times New Roman" panose="02020603050405020304" charset="0"/>
              </a:rPr>
              <a:t>ông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đề</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nghị</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nghĩa</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quân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bắn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mình</a:t>
            </a:r>
            <a:r>
              <a:rPr lang="en-US" dirty="0">
                <a:latin typeface="Times New Roman" panose="02020603050405020304" charset="0"/>
                <a:cs typeface="Times New Roman" panose="02020603050405020304" charset="0"/>
              </a:rPr>
              <a:t>).</a:t>
            </a:r>
            <a:endParaRPr lang="en-US"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ải hình ảnh pp trang 45b04e9e2c61b3 tại kho hình nền, ảnh đẹp khoanh24.com"/>
          <p:cNvPicPr/>
          <p:nvPr/>
        </p:nvPicPr>
        <p:blipFill>
          <a:blip r:embed="rId1">
            <a:extLst>
              <a:ext uri="{28A0092B-C50C-407E-A947-70E740481C1C}">
                <a14:useLocalDpi xmlns:a14="http://schemas.microsoft.com/office/drawing/2010/main" val="0"/>
              </a:ext>
            </a:extLst>
          </a:blip>
          <a:srcRect/>
          <a:stretch>
            <a:fillRect/>
          </a:stretch>
        </p:blipFill>
        <p:spPr bwMode="auto">
          <a:xfrm>
            <a:off x="0" y="857251"/>
            <a:ext cx="9144000" cy="5241002"/>
          </a:xfrm>
          <a:prstGeom prst="rect">
            <a:avLst/>
          </a:prstGeom>
          <a:noFill/>
          <a:ln>
            <a:noFill/>
          </a:ln>
        </p:spPr>
      </p:pic>
      <p:sp>
        <p:nvSpPr>
          <p:cNvPr id="5" name="TextBox 4"/>
          <p:cNvSpPr txBox="1"/>
          <p:nvPr/>
        </p:nvSpPr>
        <p:spPr>
          <a:xfrm>
            <a:off x="831273" y="857250"/>
            <a:ext cx="8156863" cy="1706880"/>
          </a:xfrm>
          <a:prstGeom prst="rect">
            <a:avLst/>
          </a:prstGeom>
          <a:noFill/>
        </p:spPr>
        <p:txBody>
          <a:bodyPr wrap="square" rtlCol="0">
            <a:spAutoFit/>
          </a:bodyPr>
          <a:lstStyle/>
          <a:p>
            <a:r>
              <a:rPr lang="en-US" sz="2100" b="1" dirty="0" err="1" smtClean="0">
                <a:latin typeface="Times New Roman" panose="02020603050405020304" charset="0"/>
                <a:cs typeface="Times New Roman" panose="02020603050405020304" charset="0"/>
              </a:rPr>
              <a:t>Nguyên</a:t>
            </a:r>
            <a:r>
              <a:rPr lang="en-US" sz="2100" b="1" dirty="0" smtClean="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nhân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bùng</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nổ</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cuộc</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khởi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nghĩa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của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binh</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lính</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Thái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Nguyên</a:t>
            </a:r>
            <a:r>
              <a:rPr lang="en-US" sz="2100" b="1" dirty="0">
                <a:latin typeface="Times New Roman" panose="02020603050405020304" charset="0"/>
                <a:cs typeface="Times New Roman" panose="02020603050405020304" charset="0"/>
              </a:rPr>
              <a:t> (1917</a:t>
            </a:r>
            <a:r>
              <a:rPr lang="en-US" sz="2100" b="1" dirty="0" smtClean="0">
                <a:latin typeface="Times New Roman" panose="02020603050405020304" charset="0"/>
                <a:cs typeface="Times New Roman" panose="02020603050405020304" charset="0"/>
              </a:rPr>
              <a:t>):</a:t>
            </a:r>
            <a:endParaRPr lang="en-US" sz="2100" dirty="0">
              <a:latin typeface="Times New Roman" panose="02020603050405020304" charset="0"/>
              <a:cs typeface="Times New Roman" panose="02020603050405020304" charset="0"/>
            </a:endParaRPr>
          </a:p>
          <a:p>
            <a:r>
              <a:rPr lang="de-DE" sz="2100" dirty="0" smtClean="0">
                <a:latin typeface="Times New Roman" panose="02020603050405020304" charset="0"/>
                <a:cs typeface="Times New Roman" panose="02020603050405020304" charset="0"/>
              </a:rPr>
              <a:t>- </a:t>
            </a:r>
            <a:r>
              <a:rPr lang="de-DE" sz="2100" dirty="0">
                <a:latin typeface="Times New Roman" panose="02020603050405020304" charset="0"/>
                <a:cs typeface="Times New Roman" panose="02020603050405020304" charset="0"/>
              </a:rPr>
              <a:t>Binh lính Thái Nguyên rất căm phẫn chế độ</a:t>
            </a:r>
            <a:endParaRPr lang="en-US" sz="2100" dirty="0">
              <a:latin typeface="Times New Roman" panose="02020603050405020304" charset="0"/>
              <a:cs typeface="Times New Roman" panose="02020603050405020304" charset="0"/>
            </a:endParaRPr>
          </a:p>
          <a:p>
            <a:r>
              <a:rPr lang="de-DE" sz="2100" dirty="0">
                <a:latin typeface="Times New Roman" panose="02020603050405020304" charset="0"/>
                <a:cs typeface="Times New Roman" panose="02020603050405020304" charset="0"/>
              </a:rPr>
              <a:t>- Họ được Lương Ngọc Quyến giác ngộ kết hợp với tù chính trị đứng lên khởi nghĩa .</a:t>
            </a:r>
            <a:endParaRPr lang="en-US" sz="2100" dirty="0">
              <a:latin typeface="Times New Roman" panose="02020603050405020304" charset="0"/>
              <a:cs typeface="Times New Roman" panose="02020603050405020304" charset="0"/>
            </a:endParaRPr>
          </a:p>
        </p:txBody>
      </p:sp>
      <p:sp>
        <p:nvSpPr>
          <p:cNvPr id="6" name="TextBox 5"/>
          <p:cNvSpPr txBox="1"/>
          <p:nvPr/>
        </p:nvSpPr>
        <p:spPr>
          <a:xfrm>
            <a:off x="540327" y="2577505"/>
            <a:ext cx="8447809" cy="2030095"/>
          </a:xfrm>
          <a:prstGeom prst="rect">
            <a:avLst/>
          </a:prstGeom>
          <a:noFill/>
        </p:spPr>
        <p:txBody>
          <a:bodyPr wrap="square" rtlCol="0">
            <a:spAutoFit/>
          </a:bodyPr>
          <a:lstStyle/>
          <a:p>
            <a:r>
              <a:rPr lang="en-US" sz="2100" b="1" dirty="0" err="1" smtClean="0">
                <a:latin typeface="Times New Roman" panose="02020603050405020304" charset="0"/>
                <a:cs typeface="Times New Roman" panose="02020603050405020304" charset="0"/>
              </a:rPr>
              <a:t>Diễn</a:t>
            </a:r>
            <a:r>
              <a:rPr lang="en-US" sz="2100" b="1" dirty="0" smtClean="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biến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cuộc</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khởi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nghĩa</a:t>
            </a:r>
            <a:r>
              <a:rPr lang="en-US" sz="2100" b="1" dirty="0">
                <a:latin typeface="Times New Roman" panose="02020603050405020304" charset="0"/>
                <a:cs typeface="Times New Roman" panose="02020603050405020304" charset="0"/>
              </a:rPr>
              <a:t> :</a:t>
            </a:r>
            <a:endParaRPr lang="en-US" sz="2100" dirty="0">
              <a:latin typeface="Times New Roman" panose="02020603050405020304" charset="0"/>
              <a:cs typeface="Times New Roman" panose="02020603050405020304" charset="0"/>
            </a:endParaRPr>
          </a:p>
          <a:p>
            <a:r>
              <a:rPr lang="de-DE" sz="2100" dirty="0">
                <a:latin typeface="Times New Roman" panose="02020603050405020304" charset="0"/>
                <a:cs typeface="Times New Roman" panose="02020603050405020304" charset="0"/>
              </a:rPr>
              <a:t>- Nghĩa quân nổi dậy giết chết tên giám binh người Pháp, phá nhà lao, thả tù chính trị, chiếm tỉnh lỵ </a:t>
            </a:r>
            <a:r>
              <a:rPr lang="de-DE" sz="2100" dirty="0" smtClean="0">
                <a:latin typeface="Times New Roman" panose="02020603050405020304" charset="0"/>
                <a:cs typeface="Times New Roman" panose="02020603050405020304" charset="0"/>
              </a:rPr>
              <a:t>Thái </a:t>
            </a:r>
            <a:r>
              <a:rPr lang="de-DE" sz="2100" dirty="0">
                <a:latin typeface="Times New Roman" panose="02020603050405020304" charset="0"/>
                <a:cs typeface="Times New Roman" panose="02020603050405020304" charset="0"/>
              </a:rPr>
              <a:t>Nguyên trong 1 tuần . Nhưng nghĩa quân sai lầm không chiếm trại lính Tây. Do vậy, chúng trực tiếp liên hệ với Hà Nội, thực hiện trong đánh ra, ngoài đánh vào, nghĩa quân buộc phải rút lui khỏi tỉnh lỵ.</a:t>
            </a:r>
            <a:endParaRPr lang="en-US" sz="21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up)">
                                      <p:cBhvr>
                                        <p:cTn id="13" dur="2000"/>
                                        <p:tgtEl>
                                          <p:spTgt spid="5">
                                            <p:txEl>
                                              <p:pRg st="1" end="1"/>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up)">
                                      <p:cBhvr>
                                        <p:cTn id="16" dur="2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2000"/>
                                        <p:tgtEl>
                                          <p:spTgt spid="6">
                                            <p:txEl>
                                              <p:pRg st="1" end="1"/>
                                            </p:txEl>
                                          </p:spTgt>
                                        </p:tgtEl>
                                      </p:cBhvr>
                                    </p:animEffect>
                                    <p:anim calcmode="lin" valueType="num">
                                      <p:cBhvr>
                                        <p:cTn id="28"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2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yển tập 20 hình nền Powerpoint &quot;bảng đen phấn trắng&quot; thời học trò | Bảng  đen, Hình nền, Hình ảnh"/>
          <p:cNvPicPr/>
          <p:nvPr/>
        </p:nvPicPr>
        <p:blipFill>
          <a:blip r:embed="rId1">
            <a:extLst>
              <a:ext uri="{28A0092B-C50C-407E-A947-70E740481C1C}">
                <a14:useLocalDpi xmlns:a14="http://schemas.microsoft.com/office/drawing/2010/main" val="0"/>
              </a:ext>
            </a:extLst>
          </a:blip>
          <a:srcRect/>
          <a:stretch>
            <a:fillRect/>
          </a:stretch>
        </p:blipFill>
        <p:spPr bwMode="auto">
          <a:xfrm>
            <a:off x="-72736" y="857250"/>
            <a:ext cx="9216737" cy="5143500"/>
          </a:xfrm>
          <a:prstGeom prst="rect">
            <a:avLst/>
          </a:prstGeom>
          <a:noFill/>
          <a:ln>
            <a:noFill/>
          </a:ln>
        </p:spPr>
      </p:pic>
      <p:sp>
        <p:nvSpPr>
          <p:cNvPr id="3" name="TextBox 2"/>
          <p:cNvSpPr txBox="1"/>
          <p:nvPr/>
        </p:nvSpPr>
        <p:spPr>
          <a:xfrm>
            <a:off x="290946" y="1117023"/>
            <a:ext cx="8001000" cy="2030095"/>
          </a:xfrm>
          <a:prstGeom prst="rect">
            <a:avLst/>
          </a:prstGeom>
          <a:noFill/>
        </p:spPr>
        <p:txBody>
          <a:bodyPr wrap="square" rtlCol="0">
            <a:spAutoFit/>
          </a:bodyPr>
          <a:lstStyle/>
          <a:p>
            <a:r>
              <a:rPr lang="en-US" sz="2100" b="1" i="1" dirty="0" smtClean="0">
                <a:solidFill>
                  <a:schemeClr val="bg1"/>
                </a:solidFill>
                <a:latin typeface="Times New Roman" panose="02020603050405020304" charset="0"/>
                <a:cs typeface="Times New Roman" panose="02020603050405020304" charset="0"/>
              </a:rPr>
              <a:t>b. </a:t>
            </a:r>
            <a:r>
              <a:rPr lang="en-US" sz="2100" b="1" i="1" dirty="0" err="1" smtClean="0">
                <a:solidFill>
                  <a:schemeClr val="bg1"/>
                </a:solidFill>
                <a:latin typeface="Times New Roman" panose="02020603050405020304" charset="0"/>
                <a:cs typeface="Times New Roman" panose="02020603050405020304" charset="0"/>
              </a:rPr>
              <a:t>Khởi</a:t>
            </a:r>
            <a:r>
              <a:rPr lang="en-US" sz="2100" b="1" i="1" dirty="0" smtClean="0">
                <a:solidFill>
                  <a:schemeClr val="bg1"/>
                </a:solidFill>
                <a:latin typeface="Times New Roman" panose="02020603050405020304" charset="0"/>
                <a:cs typeface="Times New Roman" panose="02020603050405020304" charset="0"/>
              </a:rPr>
              <a:t> </a:t>
            </a:r>
            <a:r>
              <a:rPr lang="en-US" sz="2100" b="1" i="1" dirty="0" err="1" smtClean="0">
                <a:solidFill>
                  <a:schemeClr val="bg1"/>
                </a:solidFill>
                <a:latin typeface="Times New Roman" panose="02020603050405020304" charset="0"/>
                <a:cs typeface="Times New Roman" panose="02020603050405020304" charset="0"/>
              </a:rPr>
              <a:t>nghĩa</a:t>
            </a:r>
            <a:r>
              <a:rPr lang="en-US" sz="2100" b="1" i="1" dirty="0" smtClean="0">
                <a:solidFill>
                  <a:schemeClr val="bg1"/>
                </a:solidFill>
                <a:latin typeface="Times New Roman" panose="02020603050405020304" charset="0"/>
                <a:cs typeface="Times New Roman" panose="02020603050405020304" charset="0"/>
              </a:rPr>
              <a:t> </a:t>
            </a:r>
            <a:r>
              <a:rPr lang="en-US" sz="2100" b="1" i="1" dirty="0" err="1" smtClean="0">
                <a:solidFill>
                  <a:schemeClr val="bg1"/>
                </a:solidFill>
                <a:latin typeface="Times New Roman" panose="02020603050405020304" charset="0"/>
                <a:cs typeface="Times New Roman" panose="02020603050405020304" charset="0"/>
              </a:rPr>
              <a:t>binh</a:t>
            </a:r>
            <a:r>
              <a:rPr lang="en-US" sz="2100" b="1" i="1" dirty="0" smtClean="0">
                <a:solidFill>
                  <a:schemeClr val="bg1"/>
                </a:solidFill>
                <a:latin typeface="Times New Roman" panose="02020603050405020304" charset="0"/>
                <a:cs typeface="Times New Roman" panose="02020603050405020304" charset="0"/>
              </a:rPr>
              <a:t> </a:t>
            </a:r>
            <a:r>
              <a:rPr lang="en-US" sz="2100" b="1" i="1" dirty="0" err="1" smtClean="0">
                <a:solidFill>
                  <a:schemeClr val="bg1"/>
                </a:solidFill>
                <a:latin typeface="Times New Roman" panose="02020603050405020304" charset="0"/>
                <a:cs typeface="Times New Roman" panose="02020603050405020304" charset="0"/>
              </a:rPr>
              <a:t>lính</a:t>
            </a:r>
            <a:r>
              <a:rPr lang="en-US" sz="2100" b="1" i="1" dirty="0" smtClean="0">
                <a:solidFill>
                  <a:schemeClr val="bg1"/>
                </a:solidFill>
                <a:latin typeface="Times New Roman" panose="02020603050405020304" charset="0"/>
                <a:cs typeface="Times New Roman" panose="02020603050405020304" charset="0"/>
              </a:rPr>
              <a:t> &amp; </a:t>
            </a:r>
            <a:r>
              <a:rPr lang="en-US" sz="2100" b="1" i="1" dirty="0" err="1" smtClean="0">
                <a:solidFill>
                  <a:schemeClr val="bg1"/>
                </a:solidFill>
                <a:latin typeface="Times New Roman" panose="02020603050405020304" charset="0"/>
                <a:cs typeface="Times New Roman" panose="02020603050405020304" charset="0"/>
              </a:rPr>
              <a:t>tù</a:t>
            </a:r>
            <a:r>
              <a:rPr lang="en-US" sz="2100" b="1" i="1" dirty="0" smtClean="0">
                <a:solidFill>
                  <a:schemeClr val="bg1"/>
                </a:solidFill>
                <a:latin typeface="Times New Roman" panose="02020603050405020304" charset="0"/>
                <a:cs typeface="Times New Roman" panose="02020603050405020304" charset="0"/>
              </a:rPr>
              <a:t> </a:t>
            </a:r>
            <a:r>
              <a:rPr lang="en-US" sz="2100" b="1" i="1" dirty="0" err="1" smtClean="0">
                <a:solidFill>
                  <a:schemeClr val="bg1"/>
                </a:solidFill>
                <a:latin typeface="Times New Roman" panose="02020603050405020304" charset="0"/>
                <a:cs typeface="Times New Roman" panose="02020603050405020304" charset="0"/>
              </a:rPr>
              <a:t>chính</a:t>
            </a:r>
            <a:r>
              <a:rPr lang="en-US" sz="2100" b="1" i="1" dirty="0" smtClean="0">
                <a:solidFill>
                  <a:schemeClr val="bg1"/>
                </a:solidFill>
                <a:latin typeface="Times New Roman" panose="02020603050405020304" charset="0"/>
                <a:cs typeface="Times New Roman" panose="02020603050405020304" charset="0"/>
              </a:rPr>
              <a:t> </a:t>
            </a:r>
            <a:r>
              <a:rPr lang="en-US" sz="2100" b="1" i="1" dirty="0" err="1" smtClean="0">
                <a:solidFill>
                  <a:schemeClr val="bg1"/>
                </a:solidFill>
                <a:latin typeface="Times New Roman" panose="02020603050405020304" charset="0"/>
                <a:cs typeface="Times New Roman" panose="02020603050405020304" charset="0"/>
              </a:rPr>
              <a:t>trị</a:t>
            </a:r>
            <a:r>
              <a:rPr lang="en-US" sz="2100" b="1" i="1" dirty="0" smtClean="0">
                <a:solidFill>
                  <a:schemeClr val="bg1"/>
                </a:solidFill>
                <a:latin typeface="Times New Roman" panose="02020603050405020304" charset="0"/>
                <a:cs typeface="Times New Roman" panose="02020603050405020304" charset="0"/>
              </a:rPr>
              <a:t> ở </a:t>
            </a:r>
            <a:r>
              <a:rPr lang="en-US" sz="2100" b="1" i="1" dirty="0" err="1" smtClean="0">
                <a:solidFill>
                  <a:schemeClr val="bg1"/>
                </a:solidFill>
                <a:latin typeface="Times New Roman" panose="02020603050405020304" charset="0"/>
                <a:cs typeface="Times New Roman" panose="02020603050405020304" charset="0"/>
              </a:rPr>
              <a:t>Thái</a:t>
            </a:r>
            <a:r>
              <a:rPr lang="en-US" sz="2100" b="1" i="1" dirty="0" smtClean="0">
                <a:solidFill>
                  <a:schemeClr val="bg1"/>
                </a:solidFill>
                <a:latin typeface="Times New Roman" panose="02020603050405020304" charset="0"/>
                <a:cs typeface="Times New Roman" panose="02020603050405020304" charset="0"/>
              </a:rPr>
              <a:t> </a:t>
            </a:r>
            <a:r>
              <a:rPr lang="en-US" sz="2100" b="1" i="1" dirty="0" err="1" smtClean="0">
                <a:solidFill>
                  <a:schemeClr val="bg1"/>
                </a:solidFill>
                <a:latin typeface="Times New Roman" panose="02020603050405020304" charset="0"/>
                <a:cs typeface="Times New Roman" panose="02020603050405020304" charset="0"/>
              </a:rPr>
              <a:t>Nguyên</a:t>
            </a:r>
            <a:r>
              <a:rPr lang="en-US" sz="2100" b="1" i="1" dirty="0" smtClean="0">
                <a:solidFill>
                  <a:schemeClr val="bg1"/>
                </a:solidFill>
                <a:latin typeface="Times New Roman" panose="02020603050405020304" charset="0"/>
                <a:cs typeface="Times New Roman" panose="02020603050405020304" charset="0"/>
              </a:rPr>
              <a:t> (1917)</a:t>
            </a:r>
            <a:endParaRPr lang="en-US" sz="2100" b="1" dirty="0" smtClean="0">
              <a:solidFill>
                <a:schemeClr val="bg1"/>
              </a:solidFill>
              <a:latin typeface="Times New Roman" panose="02020603050405020304" charset="0"/>
              <a:cs typeface="Times New Roman" panose="02020603050405020304" charset="0"/>
            </a:endParaRPr>
          </a:p>
          <a:p>
            <a:r>
              <a:rPr lang="en-US" sz="2100" dirty="0" smtClean="0">
                <a:solidFill>
                  <a:schemeClr val="bg1"/>
                </a:solidFill>
                <a:latin typeface="Times New Roman" panose="02020603050405020304" charset="0"/>
                <a:cs typeface="Times New Roman" panose="02020603050405020304" charset="0"/>
              </a:rPr>
              <a:t>* </a:t>
            </a:r>
            <a:r>
              <a:rPr lang="en-US" sz="2100" u="sng" dirty="0" err="1">
                <a:solidFill>
                  <a:schemeClr val="bg1"/>
                </a:solidFill>
                <a:latin typeface="Times New Roman" panose="02020603050405020304" charset="0"/>
                <a:cs typeface="Times New Roman" panose="02020603050405020304" charset="0"/>
              </a:rPr>
              <a:t>Nguyên</a:t>
            </a:r>
            <a:r>
              <a:rPr lang="en-US" sz="2100" u="sng" dirty="0">
                <a:solidFill>
                  <a:schemeClr val="bg1"/>
                </a:solidFill>
                <a:latin typeface="Times New Roman" panose="02020603050405020304" charset="0"/>
                <a:cs typeface="Times New Roman" panose="02020603050405020304" charset="0"/>
              </a:rPr>
              <a:t> </a:t>
            </a:r>
            <a:r>
              <a:rPr lang="en-US" sz="2100" u="sng" dirty="0" err="1">
                <a:solidFill>
                  <a:schemeClr val="bg1"/>
                </a:solidFill>
                <a:latin typeface="Times New Roman" panose="02020603050405020304" charset="0"/>
                <a:cs typeface="Times New Roman" panose="02020603050405020304" charset="0"/>
              </a:rPr>
              <a:t>nhân</a:t>
            </a:r>
            <a:r>
              <a:rPr lang="en-US" sz="2100" dirty="0">
                <a:solidFill>
                  <a:schemeClr val="bg1"/>
                </a:solidFill>
                <a:latin typeface="Times New Roman" panose="02020603050405020304" charset="0"/>
                <a:cs typeface="Times New Roman" panose="02020603050405020304" charset="0"/>
              </a:rPr>
              <a:t>:</a:t>
            </a:r>
            <a:endParaRPr lang="en-US" sz="2100" dirty="0">
              <a:solidFill>
                <a:schemeClr val="bg1"/>
              </a:solidFill>
              <a:latin typeface="Times New Roman" panose="02020603050405020304" charset="0"/>
              <a:cs typeface="Times New Roman" panose="02020603050405020304" charset="0"/>
            </a:endParaRPr>
          </a:p>
          <a:p>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Binh</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lính</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Thái</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Nguyên</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rất</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căm</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phẫn</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chế</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độ</a:t>
            </a:r>
            <a:r>
              <a:rPr lang="en-US" sz="2100" dirty="0">
                <a:solidFill>
                  <a:schemeClr val="bg1"/>
                </a:solidFill>
                <a:latin typeface="Times New Roman" panose="02020603050405020304" charset="0"/>
                <a:cs typeface="Times New Roman" panose="02020603050405020304" charset="0"/>
              </a:rPr>
              <a:t>.</a:t>
            </a:r>
            <a:endParaRPr lang="en-US" sz="2100" dirty="0">
              <a:solidFill>
                <a:schemeClr val="bg1"/>
              </a:solidFill>
              <a:latin typeface="Times New Roman" panose="02020603050405020304" charset="0"/>
              <a:cs typeface="Times New Roman" panose="02020603050405020304" charset="0"/>
            </a:endParaRPr>
          </a:p>
          <a:p>
            <a:r>
              <a:rPr lang="en-US" sz="2100" dirty="0">
                <a:solidFill>
                  <a:schemeClr val="bg1"/>
                </a:solidFill>
                <a:latin typeface="Times New Roman" panose="02020603050405020304" charset="0"/>
                <a:cs typeface="Times New Roman" panose="02020603050405020304" charset="0"/>
              </a:rPr>
              <a:t> - </a:t>
            </a:r>
            <a:r>
              <a:rPr lang="en-US" sz="2100" dirty="0" err="1">
                <a:solidFill>
                  <a:schemeClr val="bg1"/>
                </a:solidFill>
                <a:latin typeface="Times New Roman" panose="02020603050405020304" charset="0"/>
                <a:cs typeface="Times New Roman" panose="02020603050405020304" charset="0"/>
              </a:rPr>
              <a:t>Họ</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quyết</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tâm</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đấu</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tranh</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dưới</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sự</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lãnh</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đạo</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của</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Đội</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Cấn</a:t>
            </a:r>
            <a:r>
              <a:rPr lang="en-US" sz="2100" dirty="0">
                <a:solidFill>
                  <a:schemeClr val="bg1"/>
                </a:solidFill>
                <a:latin typeface="Times New Roman" panose="02020603050405020304" charset="0"/>
                <a:cs typeface="Times New Roman" panose="02020603050405020304" charset="0"/>
              </a:rPr>
              <a:t> &amp; </a:t>
            </a:r>
            <a:r>
              <a:rPr lang="en-US" sz="2100" dirty="0" err="1">
                <a:solidFill>
                  <a:schemeClr val="bg1"/>
                </a:solidFill>
                <a:latin typeface="Times New Roman" panose="02020603050405020304" charset="0"/>
                <a:cs typeface="Times New Roman" panose="02020603050405020304" charset="0"/>
              </a:rPr>
              <a:t>Lương</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Ngọc</a:t>
            </a:r>
            <a:r>
              <a:rPr lang="en-US" sz="2100" dirty="0">
                <a:solidFill>
                  <a:schemeClr val="bg1"/>
                </a:solidFill>
                <a:latin typeface="Times New Roman" panose="02020603050405020304" charset="0"/>
                <a:cs typeface="Times New Roman" panose="02020603050405020304" charset="0"/>
              </a:rPr>
              <a:t> </a:t>
            </a:r>
            <a:r>
              <a:rPr lang="en-US" sz="2100" dirty="0" err="1">
                <a:solidFill>
                  <a:schemeClr val="bg1"/>
                </a:solidFill>
                <a:latin typeface="Times New Roman" panose="02020603050405020304" charset="0"/>
                <a:cs typeface="Times New Roman" panose="02020603050405020304" charset="0"/>
              </a:rPr>
              <a:t>Quyến</a:t>
            </a:r>
            <a:endParaRPr lang="en-US" sz="2100" dirty="0">
              <a:solidFill>
                <a:schemeClr val="bg1"/>
              </a:solidFill>
              <a:latin typeface="Times New Roman" panose="02020603050405020304" charset="0"/>
              <a:cs typeface="Times New Roman" panose="02020603050405020304" charset="0"/>
            </a:endParaRPr>
          </a:p>
          <a:p>
            <a:r>
              <a:rPr lang="en-US" sz="2100" dirty="0">
                <a:solidFill>
                  <a:schemeClr val="bg1"/>
                </a:solidFill>
                <a:latin typeface="Times New Roman" panose="02020603050405020304" charset="0"/>
                <a:cs typeface="Times New Roman" panose="02020603050405020304" charset="0"/>
              </a:rPr>
              <a:t>* </a:t>
            </a:r>
            <a:r>
              <a:rPr lang="en-US" sz="2100" u="sng" dirty="0" err="1">
                <a:solidFill>
                  <a:schemeClr val="bg1"/>
                </a:solidFill>
                <a:latin typeface="Times New Roman" panose="02020603050405020304" charset="0"/>
                <a:cs typeface="Times New Roman" panose="02020603050405020304" charset="0"/>
              </a:rPr>
              <a:t>Diễn</a:t>
            </a:r>
            <a:r>
              <a:rPr lang="en-US" sz="2100" u="sng" dirty="0">
                <a:solidFill>
                  <a:schemeClr val="bg1"/>
                </a:solidFill>
                <a:latin typeface="Times New Roman" panose="02020603050405020304" charset="0"/>
                <a:cs typeface="Times New Roman" panose="02020603050405020304" charset="0"/>
              </a:rPr>
              <a:t> </a:t>
            </a:r>
            <a:r>
              <a:rPr lang="en-US" sz="2100" u="sng" dirty="0" err="1">
                <a:solidFill>
                  <a:schemeClr val="bg1"/>
                </a:solidFill>
                <a:latin typeface="Times New Roman" panose="02020603050405020304" charset="0"/>
                <a:cs typeface="Times New Roman" panose="02020603050405020304" charset="0"/>
              </a:rPr>
              <a:t>biến</a:t>
            </a:r>
            <a:r>
              <a:rPr lang="en-US" sz="2100" u="sng" dirty="0" smtClean="0">
                <a:solidFill>
                  <a:schemeClr val="bg1"/>
                </a:solidFill>
                <a:latin typeface="Times New Roman" panose="02020603050405020304" charset="0"/>
                <a:cs typeface="Times New Roman" panose="02020603050405020304" charset="0"/>
              </a:rPr>
              <a:t>:</a:t>
            </a:r>
            <a:r>
              <a:rPr lang="en-US" sz="2100" dirty="0" smtClean="0">
                <a:solidFill>
                  <a:schemeClr val="bg1"/>
                </a:solidFill>
                <a:latin typeface="Times New Roman" panose="02020603050405020304" charset="0"/>
                <a:cs typeface="Times New Roman" panose="02020603050405020304" charset="0"/>
              </a:rPr>
              <a:t> </a:t>
            </a:r>
            <a:r>
              <a:rPr lang="en-US" sz="2100" dirty="0">
                <a:solidFill>
                  <a:schemeClr val="bg1"/>
                </a:solidFill>
                <a:latin typeface="Times New Roman" panose="02020603050405020304" charset="0"/>
                <a:cs typeface="Times New Roman" panose="02020603050405020304" charset="0"/>
              </a:rPr>
              <a:t>( SGK/ 147 )</a:t>
            </a:r>
            <a:endParaRPr lang="en-US" sz="2100" dirty="0">
              <a:solidFill>
                <a:schemeClr val="bg1"/>
              </a:solidFill>
              <a:latin typeface="Times New Roman" panose="02020603050405020304" charset="0"/>
              <a:cs typeface="Times New Roman" panose="02020603050405020304" charset="0"/>
            </a:endParaRPr>
          </a:p>
        </p:txBody>
      </p:sp>
      <p:sp>
        <p:nvSpPr>
          <p:cNvPr id="4" name="TextBox 3"/>
          <p:cNvSpPr txBox="1"/>
          <p:nvPr/>
        </p:nvSpPr>
        <p:spPr>
          <a:xfrm>
            <a:off x="238991" y="3125265"/>
            <a:ext cx="8104909" cy="737235"/>
          </a:xfrm>
          <a:prstGeom prst="rect">
            <a:avLst/>
          </a:prstGeom>
          <a:noFill/>
        </p:spPr>
        <p:txBody>
          <a:bodyPr wrap="square" rtlCol="0">
            <a:spAutoFit/>
          </a:bodyPr>
          <a:lstStyle/>
          <a:p>
            <a:r>
              <a:rPr lang="en-US" sz="2100" b="1" dirty="0" smtClean="0">
                <a:solidFill>
                  <a:schemeClr val="bg1"/>
                </a:solidFill>
                <a:latin typeface="Times New Roman" panose="02020603050405020304" charset="0"/>
                <a:cs typeface="Times New Roman" panose="02020603050405020304" charset="0"/>
              </a:rPr>
              <a:t>3/</a:t>
            </a:r>
            <a:r>
              <a:rPr lang="en-US" sz="2100" b="1" u="sng" dirty="0" err="1" smtClean="0">
                <a:solidFill>
                  <a:schemeClr val="bg1"/>
                </a:solidFill>
                <a:latin typeface="Times New Roman" panose="02020603050405020304" charset="0"/>
                <a:cs typeface="Times New Roman" panose="02020603050405020304" charset="0"/>
              </a:rPr>
              <a:t>Hoạt</a:t>
            </a:r>
            <a:r>
              <a:rPr lang="en-US" sz="2100" b="1" u="sng" dirty="0" smtClean="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động</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của</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Nguyễn</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Tất</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Thành</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sau</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khi</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ra</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đi</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tìm</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đường</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cứu</a:t>
            </a:r>
            <a:r>
              <a:rPr lang="en-US" sz="2100" b="1" u="sng" dirty="0">
                <a:solidFill>
                  <a:schemeClr val="bg1"/>
                </a:solidFill>
                <a:latin typeface="Times New Roman" panose="02020603050405020304" charset="0"/>
                <a:cs typeface="Times New Roman" panose="02020603050405020304" charset="0"/>
              </a:rPr>
              <a:t> </a:t>
            </a:r>
            <a:r>
              <a:rPr lang="en-US" sz="2100" b="1" u="sng" dirty="0" err="1">
                <a:solidFill>
                  <a:schemeClr val="bg1"/>
                </a:solidFill>
                <a:latin typeface="Times New Roman" panose="02020603050405020304" charset="0"/>
                <a:cs typeface="Times New Roman" panose="02020603050405020304" charset="0"/>
              </a:rPr>
              <a:t>nước</a:t>
            </a:r>
            <a:endParaRPr lang="en-US" sz="2100" dirty="0">
              <a:solidFill>
                <a:schemeClr val="bg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N . Thay.MP3">
            <a:hlinkClick r:id="" action="ppaction://media"/>
          </p:cNvPr>
          <p:cNvPicPr>
            <a:picLocks noRot="1" noChangeAspect="1" noChangeArrowheads="1"/>
          </p:cNvPicPr>
          <p:nvPr>
            <a:audioFile r:link="rId1"/>
            <p:extLst>
              <p:ext uri="{DAA4B4D4-6D71-4841-9C94-3DE7FCFB9230}">
                <p14:media xmlns:p14="http://schemas.microsoft.com/office/powerpoint/2010/main" r:link="rId2"/>
              </p:ext>
            </p:extLst>
          </p:nvPr>
        </p:nvPicPr>
        <p:blipFill>
          <a:blip r:embed="rId3">
            <a:extLst>
              <a:ext uri="{28A0092B-C50C-407E-A947-70E740481C1C}">
                <a14:useLocalDpi xmlns:a14="http://schemas.microsoft.com/office/drawing/2010/main" val="0"/>
              </a:ext>
            </a:extLst>
          </a:blip>
          <a:srcRect/>
          <a:stretch>
            <a:fillRect/>
          </a:stretch>
        </p:blipFill>
        <p:spPr bwMode="auto">
          <a:xfrm>
            <a:off x="7943850" y="594360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3"/>
          <p:cNvSpPr>
            <a:spLocks noChangeArrowheads="1"/>
          </p:cNvSpPr>
          <p:nvPr/>
        </p:nvSpPr>
        <p:spPr bwMode="auto">
          <a:xfrm>
            <a:off x="1106632" y="919163"/>
            <a:ext cx="3657600" cy="507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Nguyễn</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Tất</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Thành</a:t>
            </a:r>
            <a:r>
              <a:rPr lang="en-US" altLang="en-US" sz="1800" b="1" dirty="0">
                <a:latin typeface="Times New Roman" panose="02020603050405020304" charset="0"/>
                <a:cs typeface="Times New Roman" panose="02020603050405020304" charset="0"/>
              </a:rPr>
              <a:t> t</a:t>
            </a:r>
            <a:r>
              <a:rPr lang="vi-VN" altLang="en-US" sz="1800" b="1" dirty="0">
                <a:latin typeface="Times New Roman" panose="02020603050405020304" charset="0"/>
                <a:cs typeface="Times New Roman" panose="02020603050405020304" charset="0"/>
              </a:rPr>
              <a:t>ên thật là Nguyễn Sinh Cung,</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Người</a:t>
            </a:r>
            <a:r>
              <a:rPr lang="en-US" altLang="en-US" sz="1800" b="1" dirty="0">
                <a:latin typeface="Times New Roman" panose="02020603050405020304" charset="0"/>
                <a:cs typeface="Times New Roman" panose="02020603050405020304" charset="0"/>
              </a:rPr>
              <a:t> (</a:t>
            </a:r>
            <a:r>
              <a:rPr lang="vi-VN" altLang="en-US" sz="1800" b="1" dirty="0">
                <a:latin typeface="Times New Roman" panose="02020603050405020304" charset="0"/>
                <a:cs typeface="Times New Roman" panose="02020603050405020304" charset="0"/>
              </a:rPr>
              <a:t>19</a:t>
            </a:r>
            <a:r>
              <a:rPr lang="en-US" altLang="en-US" sz="1800" b="1" dirty="0">
                <a:latin typeface="Times New Roman" panose="02020603050405020304" charset="0"/>
                <a:cs typeface="Times New Roman" panose="02020603050405020304" charset="0"/>
              </a:rPr>
              <a:t>-</a:t>
            </a:r>
            <a:r>
              <a:rPr lang="vi-VN" altLang="en-US" sz="1800" b="1" dirty="0">
                <a:latin typeface="Times New Roman" panose="02020603050405020304" charset="0"/>
                <a:cs typeface="Times New Roman" panose="02020603050405020304" charset="0"/>
              </a:rPr>
              <a:t>5</a:t>
            </a:r>
            <a:r>
              <a:rPr lang="en-US" altLang="en-US" sz="1800" b="1" dirty="0">
                <a:latin typeface="Times New Roman" panose="02020603050405020304" charset="0"/>
                <a:cs typeface="Times New Roman" panose="02020603050405020304" charset="0"/>
              </a:rPr>
              <a:t>-</a:t>
            </a:r>
            <a:r>
              <a:rPr lang="vi-VN" altLang="en-US" sz="1800" b="1" dirty="0">
                <a:latin typeface="Times New Roman" panose="02020603050405020304" charset="0"/>
                <a:cs typeface="Times New Roman" panose="02020603050405020304" charset="0"/>
              </a:rPr>
              <a:t>1890</a:t>
            </a:r>
            <a:r>
              <a:rPr lang="en-US" altLang="en-US" sz="1800" b="1" dirty="0">
                <a:latin typeface="Times New Roman" panose="02020603050405020304" charset="0"/>
                <a:cs typeface="Times New Roman" panose="02020603050405020304" charset="0"/>
              </a:rPr>
              <a:t>)</a:t>
            </a:r>
            <a:r>
              <a:rPr lang="vi-VN" altLang="en-US" sz="1800" b="1" dirty="0">
                <a:latin typeface="Times New Roman" panose="02020603050405020304" charset="0"/>
                <a:cs typeface="Times New Roman" panose="02020603050405020304" charset="0"/>
              </a:rPr>
              <a:t> tại làng Kim Liên</a:t>
            </a:r>
            <a:r>
              <a:rPr lang="en-US" altLang="en-US" sz="1800" b="1" dirty="0">
                <a:latin typeface="Times New Roman" panose="02020603050405020304" charset="0"/>
                <a:cs typeface="Times New Roman" panose="02020603050405020304" charset="0"/>
              </a:rPr>
              <a:t>,</a:t>
            </a:r>
            <a:r>
              <a:rPr lang="vi-VN" altLang="en-US" sz="1800" b="1" dirty="0">
                <a:latin typeface="Times New Roman" panose="02020603050405020304" charset="0"/>
                <a:cs typeface="Times New Roman" panose="02020603050405020304" charset="0"/>
              </a:rPr>
              <a:t> huyện Nam Đàn</a:t>
            </a:r>
            <a:r>
              <a:rPr lang="en-US" altLang="en-US" sz="1800" b="1" dirty="0">
                <a:latin typeface="Times New Roman" panose="02020603050405020304" charset="0"/>
                <a:cs typeface="Times New Roman" panose="02020603050405020304" charset="0"/>
              </a:rPr>
              <a:t>,</a:t>
            </a:r>
            <a:r>
              <a:rPr lang="vi-VN" altLang="en-US" sz="1800" b="1" dirty="0">
                <a:latin typeface="Times New Roman" panose="02020603050405020304" charset="0"/>
                <a:cs typeface="Times New Roman" panose="02020603050405020304" charset="0"/>
              </a:rPr>
              <a:t> tỉnh Nghệ An.</a:t>
            </a:r>
            <a:r>
              <a:rPr lang="en-US" altLang="en-US" sz="1800" b="1" dirty="0">
                <a:latin typeface="Times New Roman" panose="02020603050405020304" charset="0"/>
                <a:cs typeface="Times New Roman" panose="02020603050405020304" charset="0"/>
              </a:rPr>
              <a:t> </a:t>
            </a:r>
            <a:endParaRPr lang="en-US" altLang="en-US" sz="1800" b="1" dirty="0">
              <a:latin typeface="Times New Roman" panose="02020603050405020304" charset="0"/>
              <a:cs typeface="Times New Roman" panose="02020603050405020304" charset="0"/>
            </a:endParaRPr>
          </a:p>
          <a:p>
            <a:pPr algn="just">
              <a:spcBef>
                <a:spcPct val="0"/>
              </a:spcBef>
              <a:buFontTx/>
              <a:buNone/>
            </a:pP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Người</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sinh</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ra</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lớn</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lên</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trong</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gia</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đình</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trí</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thức</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yêu</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nước</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và</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hoàn</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cảnh</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nước</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nhà</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rơi</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vào</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tay</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thực</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dân</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Pháp</a:t>
            </a:r>
            <a:r>
              <a:rPr lang="en-US" altLang="en-US" sz="1800" b="1" dirty="0">
                <a:latin typeface="Times New Roman" panose="02020603050405020304" charset="0"/>
                <a:cs typeface="Times New Roman" panose="02020603050405020304" charset="0"/>
              </a:rPr>
              <a:t>.</a:t>
            </a:r>
            <a:endParaRPr lang="en-US" altLang="en-US" sz="1800" b="1" dirty="0">
              <a:latin typeface="Times New Roman" panose="02020603050405020304" charset="0"/>
              <a:cs typeface="Times New Roman" panose="02020603050405020304" charset="0"/>
            </a:endParaRPr>
          </a:p>
          <a:p>
            <a:pPr algn="just">
              <a:spcBef>
                <a:spcPct val="0"/>
              </a:spcBef>
              <a:buFontTx/>
              <a:buNone/>
            </a:pP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Từ</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nhỏ</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người</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rất</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thông</a:t>
            </a:r>
            <a:r>
              <a:rPr lang="en-US" altLang="en-US" sz="1800" b="1" dirty="0">
                <a:latin typeface="Times New Roman" panose="02020603050405020304" charset="0"/>
                <a:cs typeface="Times New Roman" panose="02020603050405020304" charset="0"/>
              </a:rPr>
              <a:t> minh </a:t>
            </a:r>
            <a:r>
              <a:rPr lang="en-US" altLang="en-US" sz="1800" b="1" dirty="0" err="1">
                <a:latin typeface="Times New Roman" panose="02020603050405020304" charset="0"/>
                <a:cs typeface="Times New Roman" panose="02020603050405020304" charset="0"/>
              </a:rPr>
              <a:t>và</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sớm</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có</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tinh</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thần</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yêu</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nước</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nên</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khi</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cách</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mạng</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bị</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bế</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tắt</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về</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đường</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lối</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Người</a:t>
            </a:r>
            <a:r>
              <a:rPr lang="en-US" altLang="en-US" sz="1800" b="1" dirty="0">
                <a:latin typeface="Times New Roman" panose="02020603050405020304" charset="0"/>
                <a:cs typeface="Times New Roman" panose="02020603050405020304" charset="0"/>
              </a:rPr>
              <a:t> </a:t>
            </a:r>
            <a:r>
              <a:rPr lang="vi-VN" altLang="en-US" sz="1800" b="1" dirty="0">
                <a:latin typeface="Times New Roman" panose="02020603050405020304" charset="0"/>
                <a:cs typeface="Times New Roman" panose="02020603050405020304" charset="0"/>
              </a:rPr>
              <a:t>đã quyết tâm ra đi tìm đường cứu nước.</a:t>
            </a:r>
            <a:r>
              <a:rPr lang="en-US" altLang="en-US" sz="1800" b="1" dirty="0">
                <a:latin typeface="Times New Roman" panose="02020603050405020304" charset="0"/>
                <a:cs typeface="Times New Roman" panose="02020603050405020304" charset="0"/>
              </a:rPr>
              <a:t> N</a:t>
            </a:r>
            <a:r>
              <a:rPr lang="vi-VN" altLang="en-US" sz="1800" b="1" dirty="0">
                <a:latin typeface="Times New Roman" panose="02020603050405020304" charset="0"/>
                <a:cs typeface="Times New Roman" panose="02020603050405020304" charset="0"/>
              </a:rPr>
              <a:t>gười lãnh đạo cách mạng Việt Nam giành chính quyền khai sinh ra nước Việt Nam Dân Chủ Cộng Hoà.</a:t>
            </a:r>
            <a:r>
              <a:rPr lang="en-US" altLang="en-US" sz="1800" b="1" dirty="0">
                <a:latin typeface="Times New Roman" panose="02020603050405020304" charset="0"/>
                <a:cs typeface="Times New Roman" panose="02020603050405020304" charset="0"/>
              </a:rPr>
              <a:t> </a:t>
            </a:r>
            <a:r>
              <a:rPr lang="vi-VN" altLang="en-US" sz="1800" b="1" dirty="0">
                <a:latin typeface="Times New Roman" panose="02020603050405020304" charset="0"/>
                <a:cs typeface="Times New Roman" panose="02020603050405020304" charset="0"/>
              </a:rPr>
              <a:t>Người mất vào ngày 2</a:t>
            </a:r>
            <a:r>
              <a:rPr lang="en-US" altLang="en-US" sz="1800" b="1" dirty="0">
                <a:latin typeface="Times New Roman" panose="02020603050405020304" charset="0"/>
                <a:cs typeface="Times New Roman" panose="02020603050405020304" charset="0"/>
              </a:rPr>
              <a:t>-</a:t>
            </a:r>
            <a:r>
              <a:rPr lang="vi-VN" altLang="en-US" sz="1800" b="1" dirty="0">
                <a:latin typeface="Times New Roman" panose="02020603050405020304" charset="0"/>
                <a:cs typeface="Times New Roman" panose="02020603050405020304" charset="0"/>
              </a:rPr>
              <a:t>9</a:t>
            </a:r>
            <a:r>
              <a:rPr lang="en-US" altLang="en-US" sz="1800" b="1" dirty="0">
                <a:latin typeface="Times New Roman" panose="02020603050405020304" charset="0"/>
                <a:cs typeface="Times New Roman" panose="02020603050405020304" charset="0"/>
              </a:rPr>
              <a:t>-</a:t>
            </a:r>
            <a:r>
              <a:rPr lang="vi-VN" altLang="en-US" sz="1800" b="1" dirty="0">
                <a:latin typeface="Times New Roman" panose="02020603050405020304" charset="0"/>
                <a:cs typeface="Times New Roman" panose="02020603050405020304" charset="0"/>
              </a:rPr>
              <a:t>1969</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trong</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niềm</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tiếc</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thương</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của</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cả</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nhân</a:t>
            </a:r>
            <a:r>
              <a:rPr lang="en-US" altLang="en-US" sz="1800" b="1" dirty="0">
                <a:latin typeface="Times New Roman" panose="02020603050405020304" charset="0"/>
                <a:cs typeface="Times New Roman" panose="02020603050405020304" charset="0"/>
              </a:rPr>
              <a:t> </a:t>
            </a:r>
            <a:r>
              <a:rPr lang="en-US" altLang="en-US" sz="1800" b="1" dirty="0" err="1">
                <a:latin typeface="Times New Roman" panose="02020603050405020304" charset="0"/>
                <a:cs typeface="Times New Roman" panose="02020603050405020304" charset="0"/>
              </a:rPr>
              <a:t>loại</a:t>
            </a:r>
            <a:r>
              <a:rPr lang="en-US" altLang="en-US" sz="1800" b="1" dirty="0">
                <a:latin typeface="Times New Roman" panose="02020603050405020304" charset="0"/>
                <a:cs typeface="Times New Roman" panose="02020603050405020304" charset="0"/>
              </a:rPr>
              <a:t>.</a:t>
            </a:r>
            <a:endParaRPr lang="en-US" altLang="en-US" sz="1800" b="1" dirty="0">
              <a:latin typeface="Times New Roman" panose="02020603050405020304" charset="0"/>
              <a:cs typeface="Times New Roman" panose="02020603050405020304" charset="0"/>
            </a:endParaRPr>
          </a:p>
        </p:txBody>
      </p:sp>
      <p:sp>
        <p:nvSpPr>
          <p:cNvPr id="19460" name="Rectangle 14"/>
          <p:cNvSpPr>
            <a:spLocks noChangeArrowheads="1"/>
          </p:cNvSpPr>
          <p:nvPr/>
        </p:nvSpPr>
        <p:spPr bwMode="auto">
          <a:xfrm>
            <a:off x="5062538" y="5273279"/>
            <a:ext cx="27432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charset="0"/>
              </a:rPr>
              <a:t>NGUYỄN TẤT THÀNH </a:t>
            </a:r>
            <a:endParaRPr lang="en-US" altLang="en-US" sz="1800" b="1">
              <a:latin typeface="Times New Roman" panose="02020603050405020304" charset="0"/>
            </a:endParaRPr>
          </a:p>
          <a:p>
            <a:pPr algn="ctr" eaLnBrk="1" hangingPunct="1">
              <a:spcBef>
                <a:spcPct val="0"/>
              </a:spcBef>
              <a:buFontTx/>
              <a:buNone/>
            </a:pPr>
            <a:r>
              <a:rPr lang="en-US" altLang="en-US" sz="1800" b="1">
                <a:latin typeface="Times New Roman" panose="02020603050405020304" charset="0"/>
              </a:rPr>
              <a:t>(1890 - 1969)</a:t>
            </a:r>
            <a:endParaRPr lang="en-US" altLang="en-US" sz="1800" b="1">
              <a:latin typeface="Times New Roman" panose="02020603050405020304" charset="0"/>
            </a:endParaRPr>
          </a:p>
        </p:txBody>
      </p:sp>
      <p:pic>
        <p:nvPicPr>
          <p:cNvPr id="19461"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750" y="919163"/>
            <a:ext cx="314325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2000"/>
                                        <p:tgtEl>
                                          <p:spTgt spid="19459"/>
                                        </p:tgtEl>
                                      </p:cBhvr>
                                    </p:animEffect>
                                    <p:anim calcmode="lin" valueType="num">
                                      <p:cBhvr>
                                        <p:cTn id="8" dur="2000" fill="hold"/>
                                        <p:tgtEl>
                                          <p:spTgt spid="19459"/>
                                        </p:tgtEl>
                                        <p:attrNameLst>
                                          <p:attrName>ppt_x</p:attrName>
                                        </p:attrNameLst>
                                      </p:cBhvr>
                                      <p:tavLst>
                                        <p:tav tm="0">
                                          <p:val>
                                            <p:strVal val="#ppt_x"/>
                                          </p:val>
                                        </p:tav>
                                        <p:tav tm="100000">
                                          <p:val>
                                            <p:strVal val="#ppt_x"/>
                                          </p:val>
                                        </p:tav>
                                      </p:tavLst>
                                    </p:anim>
                                    <p:anim calcmode="lin" valueType="num">
                                      <p:cBhvr>
                                        <p:cTn id="9" dur="2000" fill="hold"/>
                                        <p:tgtEl>
                                          <p:spTgt spid="19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0" repeatCount="indefinite" fill="hold" display="0">
                  <p:stCondLst>
                    <p:cond delay="indefinite"/>
                  </p:stCondLst>
                  <p:endCondLst>
                    <p:cond evt="onPrev" delay="0">
                      <p:tgtEl>
                        <p:sldTgt/>
                      </p:tgtEl>
                    </p:cond>
                    <p:cond evt="onStopAudio" delay="0">
                      <p:tgtEl>
                        <p:sldTgt/>
                      </p:tgtEl>
                    </p:cond>
                  </p:endCondLst>
                </p:cTn>
                <p:tgtEl>
                  <p:spTgt spid="13315"/>
                </p:tgtEl>
              </p:cMediaNode>
            </p:audio>
          </p:childTnLst>
        </p:cTn>
      </p:par>
    </p:tnLst>
    <p:bldLst>
      <p:bldP spid="1945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ải hình ảnh pp trang 45b04e9e2c61b3 tại kho hình nền, ảnh đẹp khoanh24.com"/>
          <p:cNvPicPr/>
          <p:nvPr/>
        </p:nvPicPr>
        <p:blipFill>
          <a:blip r:embed="rId1">
            <a:extLst>
              <a:ext uri="{28A0092B-C50C-407E-A947-70E740481C1C}">
                <a14:useLocalDpi xmlns:a14="http://schemas.microsoft.com/office/drawing/2010/main" val="0"/>
              </a:ext>
            </a:extLst>
          </a:blip>
          <a:srcRect/>
          <a:stretch>
            <a:fillRect/>
          </a:stretch>
        </p:blipFill>
        <p:spPr bwMode="auto">
          <a:xfrm>
            <a:off x="0" y="857251"/>
            <a:ext cx="9144000" cy="5241002"/>
          </a:xfrm>
          <a:prstGeom prst="rect">
            <a:avLst/>
          </a:prstGeom>
          <a:noFill/>
          <a:ln>
            <a:noFill/>
          </a:ln>
        </p:spPr>
      </p:pic>
      <p:sp>
        <p:nvSpPr>
          <p:cNvPr id="6" name="Text Box 8"/>
          <p:cNvSpPr txBox="1">
            <a:spLocks noChangeArrowheads="1"/>
          </p:cNvSpPr>
          <p:nvPr/>
        </p:nvSpPr>
        <p:spPr bwMode="auto">
          <a:xfrm>
            <a:off x="924791" y="857251"/>
            <a:ext cx="8146472" cy="73723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100" b="1" dirty="0" smtClean="0">
                <a:solidFill>
                  <a:srgbClr val="FF3300"/>
                </a:solidFill>
                <a:latin typeface="Times New Roman" panose="02020603050405020304" charset="0"/>
              </a:rPr>
              <a:t>* </a:t>
            </a:r>
            <a:r>
              <a:rPr lang="en-US" sz="2100" b="1" dirty="0" err="1" smtClean="0">
                <a:solidFill>
                  <a:srgbClr val="FF3300"/>
                </a:solidFill>
                <a:latin typeface="Times New Roman" panose="02020603050405020304" charset="0"/>
              </a:rPr>
              <a:t>Trong</a:t>
            </a:r>
            <a:r>
              <a:rPr lang="en-US" sz="2100" b="1" dirty="0" smtClean="0">
                <a:solidFill>
                  <a:srgbClr val="FF3300"/>
                </a:solidFill>
                <a:latin typeface="Times New Roman" panose="02020603050405020304" charset="0"/>
              </a:rPr>
              <a:t> </a:t>
            </a:r>
            <a:r>
              <a:rPr lang="en-US" sz="2100" b="1" dirty="0" err="1">
                <a:solidFill>
                  <a:srgbClr val="FF3300"/>
                </a:solidFill>
                <a:latin typeface="Times New Roman" panose="02020603050405020304" charset="0"/>
              </a:rPr>
              <a:t>bối</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cảnh</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nào</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Nguyễn</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Tất</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Thành</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quyết</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định</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ra</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đi</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tìm</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đường</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cứu</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nước</a:t>
            </a:r>
            <a:r>
              <a:rPr lang="en-US" sz="2100" b="1" dirty="0">
                <a:solidFill>
                  <a:srgbClr val="FF3300"/>
                </a:solidFill>
                <a:latin typeface="Times New Roman" panose="02020603050405020304" charset="0"/>
              </a:rPr>
              <a:t>?</a:t>
            </a:r>
            <a:endParaRPr lang="en-US" sz="2100" b="1" dirty="0">
              <a:solidFill>
                <a:srgbClr val="FF3300"/>
              </a:solidFill>
              <a:latin typeface="Times New Roman" panose="02020603050405020304" charset="0"/>
            </a:endParaRPr>
          </a:p>
        </p:txBody>
      </p:sp>
      <p:sp>
        <p:nvSpPr>
          <p:cNvPr id="7" name="Text Box 9"/>
          <p:cNvSpPr txBox="1">
            <a:spLocks noChangeArrowheads="1"/>
          </p:cNvSpPr>
          <p:nvPr/>
        </p:nvSpPr>
        <p:spPr bwMode="auto">
          <a:xfrm>
            <a:off x="340302" y="1572831"/>
            <a:ext cx="8803698"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50000"/>
              </a:spcBef>
              <a:spcAft>
                <a:spcPct val="0"/>
              </a:spcAft>
              <a:buFontTx/>
              <a:buNone/>
            </a:pP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Phong</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trào</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Cần</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vương</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thất</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bại</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phong</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trào</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đấu</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tranh</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giải</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phóng</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dân</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tộc</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của</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nhân</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dân</a:t>
            </a:r>
            <a:r>
              <a:rPr lang="en-US" sz="2100" dirty="0">
                <a:solidFill>
                  <a:srgbClr val="000000"/>
                </a:solidFill>
                <a:latin typeface="Times New Roman" panose="02020603050405020304" charset="0"/>
              </a:rPr>
              <a:t> ta </a:t>
            </a:r>
            <a:r>
              <a:rPr lang="en-US" sz="2100" dirty="0" err="1">
                <a:solidFill>
                  <a:srgbClr val="000000"/>
                </a:solidFill>
                <a:latin typeface="Times New Roman" panose="02020603050405020304" charset="0"/>
              </a:rPr>
              <a:t>vẫn</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được</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tiếp</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tục</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dưới</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nhiều</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hình</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thức</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mới</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Đông</a:t>
            </a:r>
            <a:r>
              <a:rPr lang="en-US" sz="2100" dirty="0">
                <a:solidFill>
                  <a:srgbClr val="000000"/>
                </a:solidFill>
                <a:latin typeface="Times New Roman" panose="02020603050405020304" charset="0"/>
              </a:rPr>
              <a:t> Du, ĐKNT, </a:t>
            </a:r>
            <a:r>
              <a:rPr lang="en-US" sz="2100" dirty="0" err="1">
                <a:solidFill>
                  <a:srgbClr val="000000"/>
                </a:solidFill>
                <a:latin typeface="Times New Roman" panose="02020603050405020304" charset="0"/>
              </a:rPr>
              <a:t>Duy</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tân</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nhưng</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không</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thành</a:t>
            </a:r>
            <a:r>
              <a:rPr lang="en-US" sz="2100" dirty="0">
                <a:solidFill>
                  <a:srgbClr val="000000"/>
                </a:solidFill>
                <a:latin typeface="Times New Roman" panose="02020603050405020304" charset="0"/>
              </a:rPr>
              <a:t> </a:t>
            </a:r>
            <a:r>
              <a:rPr lang="en-US" sz="2100" dirty="0" err="1">
                <a:solidFill>
                  <a:srgbClr val="000000"/>
                </a:solidFill>
                <a:latin typeface="Times New Roman" panose="02020603050405020304" charset="0"/>
              </a:rPr>
              <a:t>công</a:t>
            </a:r>
            <a:r>
              <a:rPr lang="en-US" sz="2100" dirty="0">
                <a:solidFill>
                  <a:srgbClr val="000000"/>
                </a:solidFill>
                <a:latin typeface="Times New Roman" panose="02020603050405020304" charset="0"/>
              </a:rPr>
              <a:t>.</a:t>
            </a:r>
            <a:endParaRPr lang="en-US" sz="2100" dirty="0">
              <a:solidFill>
                <a:srgbClr val="000000"/>
              </a:solidFill>
              <a:latin typeface="Times New Roman" panose="02020603050405020304" charset="0"/>
            </a:endParaRPr>
          </a:p>
        </p:txBody>
      </p:sp>
      <p:sp>
        <p:nvSpPr>
          <p:cNvPr id="8" name="Text Box 10"/>
          <p:cNvSpPr txBox="1">
            <a:spLocks noChangeArrowheads="1"/>
          </p:cNvSpPr>
          <p:nvPr/>
        </p:nvSpPr>
        <p:spPr bwMode="auto">
          <a:xfrm>
            <a:off x="487350" y="3353987"/>
            <a:ext cx="8821881"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sz="2100" dirty="0">
                <a:latin typeface="Times New Roman" panose="02020603050405020304" charset="0"/>
              </a:rPr>
              <a:t>- </a:t>
            </a:r>
            <a:r>
              <a:rPr lang="en-US" sz="2100" dirty="0" err="1">
                <a:latin typeface="Times New Roman" panose="02020603050405020304" charset="0"/>
              </a:rPr>
              <a:t>Thực</a:t>
            </a:r>
            <a:r>
              <a:rPr lang="en-US" sz="2100" dirty="0">
                <a:latin typeface="Times New Roman" panose="02020603050405020304" charset="0"/>
              </a:rPr>
              <a:t> </a:t>
            </a:r>
            <a:r>
              <a:rPr lang="en-US" sz="2100" dirty="0" err="1">
                <a:latin typeface="Times New Roman" panose="02020603050405020304" charset="0"/>
              </a:rPr>
              <a:t>dân</a:t>
            </a:r>
            <a:r>
              <a:rPr lang="en-US" sz="2100" dirty="0">
                <a:latin typeface="Times New Roman" panose="02020603050405020304" charset="0"/>
              </a:rPr>
              <a:t> </a:t>
            </a:r>
            <a:r>
              <a:rPr lang="en-US" sz="2100" dirty="0" err="1">
                <a:latin typeface="Times New Roman" panose="02020603050405020304" charset="0"/>
              </a:rPr>
              <a:t>Pháp</a:t>
            </a:r>
            <a:r>
              <a:rPr lang="en-US" sz="2100" dirty="0">
                <a:latin typeface="Times New Roman" panose="02020603050405020304" charset="0"/>
              </a:rPr>
              <a:t> </a:t>
            </a:r>
            <a:r>
              <a:rPr lang="en-US" sz="2100" dirty="0" err="1">
                <a:latin typeface="Times New Roman" panose="02020603050405020304" charset="0"/>
              </a:rPr>
              <a:t>dùng</a:t>
            </a:r>
            <a:r>
              <a:rPr lang="en-US" sz="2100" dirty="0">
                <a:latin typeface="Times New Roman" panose="02020603050405020304" charset="0"/>
              </a:rPr>
              <a:t> </a:t>
            </a:r>
            <a:r>
              <a:rPr lang="en-US" sz="2100" dirty="0" err="1">
                <a:latin typeface="Times New Roman" panose="02020603050405020304" charset="0"/>
              </a:rPr>
              <a:t>nhiều</a:t>
            </a:r>
            <a:r>
              <a:rPr lang="en-US" sz="2100" dirty="0">
                <a:latin typeface="Times New Roman" panose="02020603050405020304" charset="0"/>
              </a:rPr>
              <a:t> </a:t>
            </a:r>
            <a:r>
              <a:rPr lang="en-US" sz="2100" dirty="0" err="1">
                <a:latin typeface="Times New Roman" panose="02020603050405020304" charset="0"/>
              </a:rPr>
              <a:t>thủ</a:t>
            </a:r>
            <a:r>
              <a:rPr lang="en-US" sz="2100" dirty="0">
                <a:latin typeface="Times New Roman" panose="02020603050405020304" charset="0"/>
              </a:rPr>
              <a:t> </a:t>
            </a:r>
            <a:r>
              <a:rPr lang="en-US" sz="2100" dirty="0" err="1">
                <a:latin typeface="Times New Roman" panose="02020603050405020304" charset="0"/>
              </a:rPr>
              <a:t>đoạn</a:t>
            </a:r>
            <a:r>
              <a:rPr lang="en-US" sz="2100" dirty="0">
                <a:latin typeface="Times New Roman" panose="02020603050405020304" charset="0"/>
              </a:rPr>
              <a:t> </a:t>
            </a:r>
            <a:r>
              <a:rPr lang="en-US" sz="2100" dirty="0" err="1">
                <a:latin typeface="Times New Roman" panose="02020603050405020304" charset="0"/>
              </a:rPr>
              <a:t>đàn</a:t>
            </a:r>
            <a:r>
              <a:rPr lang="en-US" sz="2100" dirty="0">
                <a:latin typeface="Times New Roman" panose="02020603050405020304" charset="0"/>
              </a:rPr>
              <a:t> </a:t>
            </a:r>
            <a:r>
              <a:rPr lang="en-US" sz="2100" dirty="0" err="1">
                <a:latin typeface="Times New Roman" panose="02020603050405020304" charset="0"/>
              </a:rPr>
              <a:t>áp</a:t>
            </a:r>
            <a:r>
              <a:rPr lang="en-US" sz="2100" dirty="0">
                <a:latin typeface="Times New Roman" panose="02020603050405020304" charset="0"/>
              </a:rPr>
              <a:t> </a:t>
            </a:r>
            <a:r>
              <a:rPr lang="en-US" sz="2100" dirty="0" err="1">
                <a:latin typeface="Times New Roman" panose="02020603050405020304" charset="0"/>
              </a:rPr>
              <a:t>làm</a:t>
            </a:r>
            <a:r>
              <a:rPr lang="en-US" sz="2100" dirty="0">
                <a:latin typeface="Times New Roman" panose="02020603050405020304" charset="0"/>
              </a:rPr>
              <a:t> </a:t>
            </a:r>
            <a:r>
              <a:rPr lang="en-US" sz="2100" dirty="0" err="1">
                <a:latin typeface="Times New Roman" panose="02020603050405020304" charset="0"/>
              </a:rPr>
              <a:t>cho</a:t>
            </a:r>
            <a:r>
              <a:rPr lang="en-US" sz="2100" dirty="0">
                <a:latin typeface="Times New Roman" panose="02020603050405020304" charset="0"/>
              </a:rPr>
              <a:t> </a:t>
            </a:r>
            <a:r>
              <a:rPr lang="en-US" sz="2100" dirty="0" err="1">
                <a:latin typeface="Times New Roman" panose="02020603050405020304" charset="0"/>
              </a:rPr>
              <a:t>phong</a:t>
            </a:r>
            <a:r>
              <a:rPr lang="en-US" sz="2100" dirty="0">
                <a:latin typeface="Times New Roman" panose="02020603050405020304" charset="0"/>
              </a:rPr>
              <a:t> </a:t>
            </a:r>
            <a:r>
              <a:rPr lang="en-US" sz="2100" dirty="0" err="1">
                <a:latin typeface="Times New Roman" panose="02020603050405020304" charset="0"/>
              </a:rPr>
              <a:t>trào</a:t>
            </a:r>
            <a:r>
              <a:rPr lang="en-US" sz="2100" dirty="0">
                <a:latin typeface="Times New Roman" panose="02020603050405020304" charset="0"/>
              </a:rPr>
              <a:t> </a:t>
            </a:r>
            <a:r>
              <a:rPr lang="en-US" sz="2100" dirty="0" err="1">
                <a:latin typeface="Times New Roman" panose="02020603050405020304" charset="0"/>
              </a:rPr>
              <a:t>rơi</a:t>
            </a:r>
            <a:r>
              <a:rPr lang="en-US" sz="2100" dirty="0">
                <a:latin typeface="Times New Roman" panose="02020603050405020304" charset="0"/>
              </a:rPr>
              <a:t> </a:t>
            </a:r>
            <a:r>
              <a:rPr lang="en-US" sz="2100" dirty="0" err="1">
                <a:latin typeface="Times New Roman" panose="02020603050405020304" charset="0"/>
              </a:rPr>
              <a:t>vào</a:t>
            </a:r>
            <a:r>
              <a:rPr lang="en-US" sz="2100" dirty="0">
                <a:latin typeface="Times New Roman" panose="02020603050405020304" charset="0"/>
              </a:rPr>
              <a:t> </a:t>
            </a:r>
            <a:r>
              <a:rPr lang="en-US" sz="2100" dirty="0" err="1">
                <a:latin typeface="Times New Roman" panose="02020603050405020304" charset="0"/>
              </a:rPr>
              <a:t>tình</a:t>
            </a:r>
            <a:r>
              <a:rPr lang="en-US" sz="2100" dirty="0">
                <a:latin typeface="Times New Roman" panose="02020603050405020304" charset="0"/>
              </a:rPr>
              <a:t> </a:t>
            </a:r>
            <a:r>
              <a:rPr lang="en-US" sz="2100" dirty="0" err="1">
                <a:latin typeface="Times New Roman" panose="02020603050405020304" charset="0"/>
              </a:rPr>
              <a:t>trạng</a:t>
            </a:r>
            <a:r>
              <a:rPr lang="en-US" sz="2100" dirty="0">
                <a:latin typeface="Times New Roman" panose="02020603050405020304" charset="0"/>
              </a:rPr>
              <a:t> </a:t>
            </a:r>
            <a:r>
              <a:rPr lang="en-US" sz="2100" dirty="0" err="1">
                <a:latin typeface="Times New Roman" panose="02020603050405020304" charset="0"/>
              </a:rPr>
              <a:t>bế</a:t>
            </a:r>
            <a:r>
              <a:rPr lang="en-US" sz="2100" dirty="0">
                <a:latin typeface="Times New Roman" panose="02020603050405020304" charset="0"/>
              </a:rPr>
              <a:t> </a:t>
            </a:r>
            <a:r>
              <a:rPr lang="en-US" sz="2100" dirty="0" err="1">
                <a:latin typeface="Times New Roman" panose="02020603050405020304" charset="0"/>
              </a:rPr>
              <a:t>tắc</a:t>
            </a:r>
            <a:r>
              <a:rPr lang="en-US" sz="2100" dirty="0">
                <a:latin typeface="Times New Roman" panose="02020603050405020304" charset="0"/>
              </a:rPr>
              <a:t>...</a:t>
            </a:r>
            <a:endParaRPr lang="en-US" sz="2100" dirty="0">
              <a:latin typeface="Times New Roman" panose="02020603050405020304" charset="0"/>
            </a:endParaRPr>
          </a:p>
        </p:txBody>
      </p:sp>
      <p:sp>
        <p:nvSpPr>
          <p:cNvPr id="9" name="Text Box 12"/>
          <p:cNvSpPr txBox="1">
            <a:spLocks noChangeArrowheads="1"/>
          </p:cNvSpPr>
          <p:nvPr/>
        </p:nvSpPr>
        <p:spPr bwMode="auto">
          <a:xfrm>
            <a:off x="487350" y="4036637"/>
            <a:ext cx="8509602"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Char char="-"/>
            </a:pPr>
            <a:r>
              <a:rPr lang="en-US" sz="2100" dirty="0">
                <a:latin typeface="Times New Roman" panose="02020603050405020304" charset="0"/>
              </a:rPr>
              <a:t> </a:t>
            </a:r>
            <a:r>
              <a:rPr lang="en-US" sz="2100" dirty="0" err="1">
                <a:latin typeface="Times New Roman" panose="02020603050405020304" charset="0"/>
              </a:rPr>
              <a:t>Nguyễn</a:t>
            </a:r>
            <a:r>
              <a:rPr lang="en-US" sz="2100" dirty="0">
                <a:latin typeface="Times New Roman" panose="02020603050405020304" charset="0"/>
              </a:rPr>
              <a:t> </a:t>
            </a:r>
            <a:r>
              <a:rPr lang="en-US" sz="2100" dirty="0" err="1">
                <a:latin typeface="Times New Roman" panose="02020603050405020304" charset="0"/>
              </a:rPr>
              <a:t>Tất</a:t>
            </a:r>
            <a:r>
              <a:rPr lang="en-US" sz="2100" dirty="0">
                <a:latin typeface="Times New Roman" panose="02020603050405020304" charset="0"/>
              </a:rPr>
              <a:t> </a:t>
            </a:r>
            <a:r>
              <a:rPr lang="en-US" sz="2100" dirty="0" err="1">
                <a:latin typeface="Times New Roman" panose="02020603050405020304" charset="0"/>
              </a:rPr>
              <a:t>Thành</a:t>
            </a:r>
            <a:r>
              <a:rPr lang="en-US" sz="2100" dirty="0">
                <a:latin typeface="Times New Roman" panose="02020603050405020304" charset="0"/>
              </a:rPr>
              <a:t> </a:t>
            </a:r>
            <a:r>
              <a:rPr lang="en-US" sz="2100" dirty="0" err="1">
                <a:latin typeface="Times New Roman" panose="02020603050405020304" charset="0"/>
              </a:rPr>
              <a:t>không</a:t>
            </a:r>
            <a:r>
              <a:rPr lang="en-US" sz="2100" dirty="0">
                <a:latin typeface="Times New Roman" panose="02020603050405020304" charset="0"/>
              </a:rPr>
              <a:t> </a:t>
            </a:r>
            <a:r>
              <a:rPr lang="en-US" sz="2100" dirty="0" err="1">
                <a:latin typeface="Times New Roman" panose="02020603050405020304" charset="0"/>
              </a:rPr>
              <a:t>tán</a:t>
            </a:r>
            <a:r>
              <a:rPr lang="en-US" sz="2100" dirty="0">
                <a:latin typeface="Times New Roman" panose="02020603050405020304" charset="0"/>
              </a:rPr>
              <a:t> </a:t>
            </a:r>
            <a:r>
              <a:rPr lang="en-US" sz="2100" dirty="0" err="1">
                <a:latin typeface="Times New Roman" panose="02020603050405020304" charset="0"/>
              </a:rPr>
              <a:t>thành</a:t>
            </a:r>
            <a:r>
              <a:rPr lang="en-US" sz="2100" dirty="0">
                <a:latin typeface="Times New Roman" panose="02020603050405020304" charset="0"/>
              </a:rPr>
              <a:t> con </a:t>
            </a:r>
            <a:r>
              <a:rPr lang="en-US" sz="2100" dirty="0" err="1">
                <a:latin typeface="Times New Roman" panose="02020603050405020304" charset="0"/>
              </a:rPr>
              <a:t>đường</a:t>
            </a:r>
            <a:r>
              <a:rPr lang="en-US" sz="2100" dirty="0">
                <a:latin typeface="Times New Roman" panose="02020603050405020304" charset="0"/>
              </a:rPr>
              <a:t> </a:t>
            </a:r>
            <a:r>
              <a:rPr lang="en-US" sz="2100" dirty="0" err="1">
                <a:latin typeface="Times New Roman" panose="02020603050405020304" charset="0"/>
              </a:rPr>
              <a:t>cứu</a:t>
            </a:r>
            <a:r>
              <a:rPr lang="en-US" sz="2100" dirty="0">
                <a:latin typeface="Times New Roman" panose="02020603050405020304" charset="0"/>
              </a:rPr>
              <a:t> </a:t>
            </a:r>
            <a:r>
              <a:rPr lang="en-US" sz="2100" dirty="0" err="1">
                <a:latin typeface="Times New Roman" panose="02020603050405020304" charset="0"/>
              </a:rPr>
              <a:t>nước</a:t>
            </a:r>
            <a:r>
              <a:rPr lang="en-US" sz="2100" dirty="0">
                <a:latin typeface="Times New Roman" panose="02020603050405020304" charset="0"/>
              </a:rPr>
              <a:t> </a:t>
            </a:r>
            <a:r>
              <a:rPr lang="en-US" sz="2100" dirty="0" err="1">
                <a:latin typeface="Times New Roman" panose="02020603050405020304" charset="0"/>
              </a:rPr>
              <a:t>của</a:t>
            </a:r>
            <a:r>
              <a:rPr lang="en-US" sz="2100" dirty="0">
                <a:latin typeface="Times New Roman" panose="02020603050405020304" charset="0"/>
              </a:rPr>
              <a:t> </a:t>
            </a:r>
            <a:r>
              <a:rPr lang="en-US" sz="2100" dirty="0" err="1">
                <a:latin typeface="Times New Roman" panose="02020603050405020304" charset="0"/>
              </a:rPr>
              <a:t>các</a:t>
            </a:r>
            <a:r>
              <a:rPr lang="en-US" sz="2100" dirty="0">
                <a:latin typeface="Times New Roman" panose="02020603050405020304" charset="0"/>
              </a:rPr>
              <a:t> </a:t>
            </a:r>
            <a:r>
              <a:rPr lang="en-US" sz="2100" dirty="0" err="1">
                <a:latin typeface="Times New Roman" panose="02020603050405020304" charset="0"/>
              </a:rPr>
              <a:t>bậc</a:t>
            </a:r>
            <a:r>
              <a:rPr lang="en-US" sz="2100" dirty="0">
                <a:latin typeface="Times New Roman" panose="02020603050405020304" charset="0"/>
              </a:rPr>
              <a:t> </a:t>
            </a:r>
            <a:r>
              <a:rPr lang="en-US" sz="2100" dirty="0" err="1">
                <a:latin typeface="Times New Roman" panose="02020603050405020304" charset="0"/>
              </a:rPr>
              <a:t>tiền</a:t>
            </a:r>
            <a:r>
              <a:rPr lang="en-US" sz="2100" dirty="0">
                <a:latin typeface="Times New Roman" panose="02020603050405020304" charset="0"/>
              </a:rPr>
              <a:t> </a:t>
            </a:r>
            <a:r>
              <a:rPr lang="en-US" sz="2100" dirty="0" err="1">
                <a:latin typeface="Times New Roman" panose="02020603050405020304" charset="0"/>
              </a:rPr>
              <a:t>bối</a:t>
            </a:r>
            <a:r>
              <a:rPr lang="en-US" sz="2100" dirty="0">
                <a:latin typeface="Times New Roman" panose="02020603050405020304" charset="0"/>
              </a:rPr>
              <a:t> </a:t>
            </a:r>
            <a:r>
              <a:rPr lang="en-US" sz="2100" dirty="0" err="1">
                <a:latin typeface="Times New Roman" panose="02020603050405020304" charset="0"/>
              </a:rPr>
              <a:t>là</a:t>
            </a:r>
            <a:r>
              <a:rPr lang="en-US" sz="2100" dirty="0">
                <a:latin typeface="Times New Roman" panose="02020603050405020304" charset="0"/>
              </a:rPr>
              <a:t> </a:t>
            </a:r>
            <a:r>
              <a:rPr lang="en-US" sz="2100" dirty="0" err="1">
                <a:latin typeface="Times New Roman" panose="02020603050405020304" charset="0"/>
              </a:rPr>
              <a:t>Phan</a:t>
            </a:r>
            <a:r>
              <a:rPr lang="en-US" sz="2100" dirty="0">
                <a:latin typeface="Times New Roman" panose="02020603050405020304" charset="0"/>
              </a:rPr>
              <a:t> </a:t>
            </a:r>
            <a:r>
              <a:rPr lang="en-US" sz="2100" dirty="0" err="1">
                <a:latin typeface="Times New Roman" panose="02020603050405020304" charset="0"/>
              </a:rPr>
              <a:t>Bội</a:t>
            </a:r>
            <a:r>
              <a:rPr lang="en-US" sz="2100" dirty="0">
                <a:latin typeface="Times New Roman" panose="02020603050405020304" charset="0"/>
              </a:rPr>
              <a:t> </a:t>
            </a:r>
            <a:r>
              <a:rPr lang="en-US" sz="2100" dirty="0" err="1">
                <a:latin typeface="Times New Roman" panose="02020603050405020304" charset="0"/>
              </a:rPr>
              <a:t>Châu</a:t>
            </a:r>
            <a:r>
              <a:rPr lang="en-US" sz="2100" dirty="0">
                <a:latin typeface="Times New Roman" panose="02020603050405020304" charset="0"/>
              </a:rPr>
              <a:t>, </a:t>
            </a:r>
            <a:r>
              <a:rPr lang="en-US" sz="2100" dirty="0" err="1">
                <a:latin typeface="Times New Roman" panose="02020603050405020304" charset="0"/>
              </a:rPr>
              <a:t>Phan</a:t>
            </a:r>
            <a:r>
              <a:rPr lang="en-US" sz="2100" dirty="0">
                <a:latin typeface="Times New Roman" panose="02020603050405020304" charset="0"/>
              </a:rPr>
              <a:t> Chu Trinh.</a:t>
            </a:r>
            <a:endParaRPr lang="en-US" sz="2100" dirty="0">
              <a:latin typeface="Times New Roman" panose="02020603050405020304" charset="0"/>
            </a:endParaRPr>
          </a:p>
        </p:txBody>
      </p:sp>
      <p:sp>
        <p:nvSpPr>
          <p:cNvPr id="10" name="Text Box 13"/>
          <p:cNvSpPr txBox="1">
            <a:spLocks noChangeArrowheads="1"/>
          </p:cNvSpPr>
          <p:nvPr/>
        </p:nvSpPr>
        <p:spPr bwMode="auto">
          <a:xfrm>
            <a:off x="561662" y="4811978"/>
            <a:ext cx="8509602"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Char char="-"/>
            </a:pPr>
            <a:r>
              <a:rPr lang="en-US" sz="2100" dirty="0">
                <a:latin typeface="Times New Roman" panose="02020603050405020304" charset="0"/>
              </a:rPr>
              <a:t> </a:t>
            </a:r>
            <a:r>
              <a:rPr lang="en-US" sz="2100" dirty="0" err="1">
                <a:latin typeface="Times New Roman" panose="02020603050405020304" charset="0"/>
              </a:rPr>
              <a:t>Muốn</a:t>
            </a:r>
            <a:r>
              <a:rPr lang="en-US" sz="2100" dirty="0">
                <a:latin typeface="Times New Roman" panose="02020603050405020304" charset="0"/>
              </a:rPr>
              <a:t> </a:t>
            </a:r>
            <a:r>
              <a:rPr lang="en-US" sz="2100" dirty="0" err="1">
                <a:latin typeface="Times New Roman" panose="02020603050405020304" charset="0"/>
              </a:rPr>
              <a:t>tìm</a:t>
            </a:r>
            <a:r>
              <a:rPr lang="en-US" sz="2100" dirty="0">
                <a:latin typeface="Times New Roman" panose="02020603050405020304" charset="0"/>
              </a:rPr>
              <a:t> </a:t>
            </a:r>
            <a:r>
              <a:rPr lang="en-US" sz="2100" dirty="0" err="1">
                <a:latin typeface="Times New Roman" panose="02020603050405020304" charset="0"/>
              </a:rPr>
              <a:t>hiểu</a:t>
            </a:r>
            <a:r>
              <a:rPr lang="en-US" sz="2100" dirty="0">
                <a:latin typeface="Times New Roman" panose="02020603050405020304" charset="0"/>
              </a:rPr>
              <a:t> </a:t>
            </a:r>
            <a:r>
              <a:rPr lang="en-US" sz="2100" dirty="0" err="1">
                <a:latin typeface="Times New Roman" panose="02020603050405020304" charset="0"/>
              </a:rPr>
              <a:t>những</a:t>
            </a:r>
            <a:r>
              <a:rPr lang="en-US" sz="2100" dirty="0">
                <a:latin typeface="Times New Roman" panose="02020603050405020304" charset="0"/>
              </a:rPr>
              <a:t> </a:t>
            </a:r>
            <a:r>
              <a:rPr lang="en-US" sz="2100" dirty="0" err="1">
                <a:latin typeface="Times New Roman" panose="02020603050405020304" charset="0"/>
              </a:rPr>
              <a:t>bí</a:t>
            </a:r>
            <a:r>
              <a:rPr lang="en-US" sz="2100" dirty="0">
                <a:latin typeface="Times New Roman" panose="02020603050405020304" charset="0"/>
              </a:rPr>
              <a:t> </a:t>
            </a:r>
            <a:r>
              <a:rPr lang="en-US" sz="2100" dirty="0" err="1">
                <a:latin typeface="Times New Roman" panose="02020603050405020304" charset="0"/>
              </a:rPr>
              <a:t>mật</a:t>
            </a:r>
            <a:r>
              <a:rPr lang="en-US" sz="2100" dirty="0">
                <a:latin typeface="Times New Roman" panose="02020603050405020304" charset="0"/>
              </a:rPr>
              <a:t> </a:t>
            </a:r>
            <a:r>
              <a:rPr lang="en-US" sz="2100" dirty="0" err="1">
                <a:latin typeface="Times New Roman" panose="02020603050405020304" charset="0"/>
              </a:rPr>
              <a:t>đằng</a:t>
            </a:r>
            <a:r>
              <a:rPr lang="en-US" sz="2100" dirty="0">
                <a:latin typeface="Times New Roman" panose="02020603050405020304" charset="0"/>
              </a:rPr>
              <a:t> </a:t>
            </a:r>
            <a:r>
              <a:rPr lang="en-US" sz="2100" dirty="0" err="1">
                <a:latin typeface="Times New Roman" panose="02020603050405020304" charset="0"/>
              </a:rPr>
              <a:t>sau</a:t>
            </a:r>
            <a:r>
              <a:rPr lang="en-US" sz="2100" dirty="0">
                <a:latin typeface="Times New Roman" panose="02020603050405020304" charset="0"/>
              </a:rPr>
              <a:t> </a:t>
            </a:r>
            <a:r>
              <a:rPr lang="en-US" sz="2100" dirty="0" err="1">
                <a:latin typeface="Times New Roman" panose="02020603050405020304" charset="0"/>
              </a:rPr>
              <a:t>những</a:t>
            </a:r>
            <a:r>
              <a:rPr lang="en-US" sz="2100" dirty="0">
                <a:latin typeface="Times New Roman" panose="02020603050405020304" charset="0"/>
              </a:rPr>
              <a:t> </a:t>
            </a:r>
            <a:r>
              <a:rPr lang="en-US" sz="2100" dirty="0" err="1">
                <a:latin typeface="Times New Roman" panose="02020603050405020304" charset="0"/>
              </a:rPr>
              <a:t>từ</a:t>
            </a:r>
            <a:r>
              <a:rPr lang="en-US" sz="2100" dirty="0">
                <a:latin typeface="Times New Roman" panose="02020603050405020304" charset="0"/>
              </a:rPr>
              <a:t>: </a:t>
            </a:r>
            <a:r>
              <a:rPr lang="en-US" sz="2100" b="1" dirty="0" err="1">
                <a:latin typeface="Times New Roman" panose="02020603050405020304" charset="0"/>
              </a:rPr>
              <a:t>Tự</a:t>
            </a:r>
            <a:r>
              <a:rPr lang="en-US" sz="2100" b="1" dirty="0">
                <a:latin typeface="Times New Roman" panose="02020603050405020304" charset="0"/>
              </a:rPr>
              <a:t> do-</a:t>
            </a:r>
            <a:r>
              <a:rPr lang="en-US" sz="2100" b="1" dirty="0" err="1">
                <a:latin typeface="Times New Roman" panose="02020603050405020304" charset="0"/>
              </a:rPr>
              <a:t>Bình</a:t>
            </a:r>
            <a:r>
              <a:rPr lang="en-US" sz="2100" b="1" dirty="0">
                <a:latin typeface="Times New Roman" panose="02020603050405020304" charset="0"/>
              </a:rPr>
              <a:t> </a:t>
            </a:r>
            <a:r>
              <a:rPr lang="en-US" sz="2100" b="1" dirty="0" err="1">
                <a:latin typeface="Times New Roman" panose="02020603050405020304" charset="0"/>
              </a:rPr>
              <a:t>đẳng-Bác</a:t>
            </a:r>
            <a:r>
              <a:rPr lang="en-US" sz="2100" b="1" dirty="0">
                <a:latin typeface="Times New Roman" panose="02020603050405020304" charset="0"/>
              </a:rPr>
              <a:t> </a:t>
            </a:r>
            <a:r>
              <a:rPr lang="en-US" sz="2100" b="1" dirty="0" err="1">
                <a:latin typeface="Times New Roman" panose="02020603050405020304" charset="0"/>
              </a:rPr>
              <a:t>ái</a:t>
            </a:r>
            <a:endParaRPr lang="en-US" sz="2100" b="1" dirty="0">
              <a:latin typeface="Times New Roman" panose="02020603050405020304" charset="0"/>
            </a:endParaRPr>
          </a:p>
        </p:txBody>
      </p:sp>
      <p:sp>
        <p:nvSpPr>
          <p:cNvPr id="11" name="Text Box 11"/>
          <p:cNvSpPr txBox="1">
            <a:spLocks noChangeArrowheads="1"/>
          </p:cNvSpPr>
          <p:nvPr/>
        </p:nvSpPr>
        <p:spPr bwMode="auto">
          <a:xfrm>
            <a:off x="597477" y="2627043"/>
            <a:ext cx="8399474" cy="73723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100" b="1" dirty="0" smtClean="0">
                <a:solidFill>
                  <a:srgbClr val="FF3300"/>
                </a:solidFill>
                <a:latin typeface="Times New Roman" panose="02020603050405020304" charset="0"/>
              </a:rPr>
              <a:t>* </a:t>
            </a:r>
            <a:r>
              <a:rPr lang="en-US" sz="2100" b="1" dirty="0" err="1" smtClean="0">
                <a:solidFill>
                  <a:srgbClr val="FF3300"/>
                </a:solidFill>
                <a:latin typeface="Times New Roman" panose="02020603050405020304" charset="0"/>
              </a:rPr>
              <a:t>Động</a:t>
            </a:r>
            <a:r>
              <a:rPr lang="en-US" sz="2100" b="1" dirty="0" smtClean="0">
                <a:solidFill>
                  <a:srgbClr val="FF3300"/>
                </a:solidFill>
                <a:latin typeface="Times New Roman" panose="02020603050405020304" charset="0"/>
              </a:rPr>
              <a:t> </a:t>
            </a:r>
            <a:r>
              <a:rPr lang="en-US" sz="2100" b="1" dirty="0" err="1">
                <a:solidFill>
                  <a:srgbClr val="FF3300"/>
                </a:solidFill>
                <a:latin typeface="Times New Roman" panose="02020603050405020304" charset="0"/>
              </a:rPr>
              <a:t>cơ</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nào</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thúc</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đẩy</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Nguyễn</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Tất</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Thành</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đi</a:t>
            </a:r>
            <a:r>
              <a:rPr lang="en-US" sz="2100" b="1" dirty="0">
                <a:solidFill>
                  <a:srgbClr val="FF3300"/>
                </a:solidFill>
                <a:latin typeface="Times New Roman" panose="02020603050405020304" charset="0"/>
              </a:rPr>
              <a:t> sang </a:t>
            </a:r>
            <a:r>
              <a:rPr lang="en-US" sz="2100" b="1" dirty="0" err="1">
                <a:solidFill>
                  <a:srgbClr val="FF3300"/>
                </a:solidFill>
                <a:latin typeface="Times New Roman" panose="02020603050405020304" charset="0"/>
              </a:rPr>
              <a:t>phương</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Tây</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tìm</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đường</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cứu</a:t>
            </a:r>
            <a:r>
              <a:rPr lang="en-US" sz="2100" b="1" dirty="0">
                <a:solidFill>
                  <a:srgbClr val="FF3300"/>
                </a:solidFill>
                <a:latin typeface="Times New Roman" panose="02020603050405020304" charset="0"/>
              </a:rPr>
              <a:t> </a:t>
            </a:r>
            <a:r>
              <a:rPr lang="en-US" sz="2100" b="1" dirty="0" err="1">
                <a:solidFill>
                  <a:srgbClr val="FF3300"/>
                </a:solidFill>
                <a:latin typeface="Times New Roman" panose="02020603050405020304" charset="0"/>
              </a:rPr>
              <a:t>nước</a:t>
            </a:r>
            <a:r>
              <a:rPr lang="en-US" sz="2100" b="1" dirty="0">
                <a:solidFill>
                  <a:srgbClr val="FF3300"/>
                </a:solidFill>
                <a:latin typeface="Times New Roman" panose="02020603050405020304" charset="0"/>
              </a:rPr>
              <a:t>?</a:t>
            </a:r>
            <a:endParaRPr lang="en-US" sz="2100" b="1" dirty="0">
              <a:solidFill>
                <a:srgbClr val="FF3300"/>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4636"/>
            <a:ext cx="9144000" cy="682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ải hình ảnh pp trang 45b04e9e2c61b3 tại kho hình nền, ảnh đẹp khoanh24.com"/>
          <p:cNvPicPr/>
          <p:nvPr/>
        </p:nvPicPr>
        <p:blipFill>
          <a:blip r:embed="rId1">
            <a:extLst>
              <a:ext uri="{28A0092B-C50C-407E-A947-70E740481C1C}">
                <a14:useLocalDpi xmlns:a14="http://schemas.microsoft.com/office/drawing/2010/main" val="0"/>
              </a:ext>
            </a:extLst>
          </a:blip>
          <a:srcRect/>
          <a:stretch>
            <a:fillRect/>
          </a:stretch>
        </p:blipFill>
        <p:spPr bwMode="auto">
          <a:xfrm>
            <a:off x="0" y="857251"/>
            <a:ext cx="9144000" cy="5241002"/>
          </a:xfrm>
          <a:prstGeom prst="rect">
            <a:avLst/>
          </a:prstGeom>
          <a:noFill/>
          <a:ln>
            <a:noFill/>
          </a:ln>
        </p:spPr>
      </p:pic>
      <p:sp>
        <p:nvSpPr>
          <p:cNvPr id="2" name="TextBox 1"/>
          <p:cNvSpPr txBox="1"/>
          <p:nvPr/>
        </p:nvSpPr>
        <p:spPr>
          <a:xfrm>
            <a:off x="415637" y="857251"/>
            <a:ext cx="8614064" cy="737235"/>
          </a:xfrm>
          <a:prstGeom prst="rect">
            <a:avLst/>
          </a:prstGeom>
          <a:noFill/>
        </p:spPr>
        <p:txBody>
          <a:bodyPr wrap="square" rtlCol="0">
            <a:spAutoFit/>
          </a:bodyPr>
          <a:lstStyle/>
          <a:p>
            <a:r>
              <a:rPr lang="en-US" sz="2100" b="1" dirty="0" smtClean="0">
                <a:latin typeface="Times New Roman" panose="02020603050405020304" charset="0"/>
                <a:cs typeface="Times New Roman" panose="02020603050405020304" charset="0"/>
              </a:rPr>
              <a:t>          </a:t>
            </a:r>
            <a:r>
              <a:rPr lang="en-US" sz="2100" b="1" dirty="0" err="1" smtClean="0">
                <a:solidFill>
                  <a:srgbClr val="FF0000"/>
                </a:solidFill>
                <a:latin typeface="Times New Roman" panose="02020603050405020304" charset="0"/>
                <a:cs typeface="Times New Roman" panose="02020603050405020304" charset="0"/>
              </a:rPr>
              <a:t>Hành</a:t>
            </a:r>
            <a:r>
              <a:rPr lang="en-US" sz="2100" b="1" dirty="0" smtClean="0">
                <a:solidFill>
                  <a:srgbClr val="FF0000"/>
                </a:solidFill>
                <a:latin typeface="Times New Roman" panose="02020603050405020304" charset="0"/>
                <a:cs typeface="Times New Roman" panose="02020603050405020304" charset="0"/>
              </a:rPr>
              <a:t> </a:t>
            </a:r>
            <a:r>
              <a:rPr lang="en-US" sz="2100" b="1" dirty="0" err="1">
                <a:solidFill>
                  <a:srgbClr val="FF0000"/>
                </a:solidFill>
                <a:latin typeface="Times New Roman" panose="02020603050405020304" charset="0"/>
                <a:cs typeface="Times New Roman" panose="02020603050405020304" charset="0"/>
              </a:rPr>
              <a:t>trình</a:t>
            </a:r>
            <a:r>
              <a:rPr lang="en-US" sz="2100" b="1" dirty="0">
                <a:solidFill>
                  <a:srgbClr val="FF0000"/>
                </a:solidFill>
                <a:latin typeface="Times New Roman" panose="02020603050405020304" charset="0"/>
                <a:cs typeface="Times New Roman" panose="02020603050405020304" charset="0"/>
              </a:rPr>
              <a:t> </a:t>
            </a:r>
            <a:r>
              <a:rPr lang="en-US" sz="2100" b="1" dirty="0" err="1">
                <a:solidFill>
                  <a:srgbClr val="FF0000"/>
                </a:solidFill>
                <a:latin typeface="Times New Roman" panose="02020603050405020304" charset="0"/>
                <a:cs typeface="Times New Roman" panose="02020603050405020304" charset="0"/>
              </a:rPr>
              <a:t>cứu</a:t>
            </a:r>
            <a:r>
              <a:rPr lang="en-US" sz="2100" b="1" dirty="0">
                <a:solidFill>
                  <a:srgbClr val="FF0000"/>
                </a:solidFill>
                <a:latin typeface="Times New Roman" panose="02020603050405020304" charset="0"/>
                <a:cs typeface="Times New Roman" panose="02020603050405020304" charset="0"/>
              </a:rPr>
              <a:t> </a:t>
            </a:r>
            <a:r>
              <a:rPr lang="en-US" sz="2100" b="1" dirty="0" err="1">
                <a:solidFill>
                  <a:srgbClr val="FF0000"/>
                </a:solidFill>
                <a:latin typeface="Times New Roman" panose="02020603050405020304" charset="0"/>
                <a:cs typeface="Times New Roman" panose="02020603050405020304" charset="0"/>
              </a:rPr>
              <a:t>nước</a:t>
            </a:r>
            <a:r>
              <a:rPr lang="en-US" sz="2100" b="1" dirty="0">
                <a:solidFill>
                  <a:srgbClr val="FF0000"/>
                </a:solidFill>
                <a:latin typeface="Times New Roman" panose="02020603050405020304" charset="0"/>
                <a:cs typeface="Times New Roman" panose="02020603050405020304" charset="0"/>
              </a:rPr>
              <a:t> </a:t>
            </a:r>
            <a:r>
              <a:rPr lang="en-US" sz="2100" b="1" dirty="0" err="1">
                <a:solidFill>
                  <a:srgbClr val="FF0000"/>
                </a:solidFill>
                <a:latin typeface="Times New Roman" panose="02020603050405020304" charset="0"/>
                <a:cs typeface="Times New Roman" panose="02020603050405020304" charset="0"/>
              </a:rPr>
              <a:t>của</a:t>
            </a:r>
            <a:r>
              <a:rPr lang="en-US" sz="2100" b="1" dirty="0">
                <a:solidFill>
                  <a:srgbClr val="FF0000"/>
                </a:solidFill>
                <a:latin typeface="Times New Roman" panose="02020603050405020304" charset="0"/>
                <a:cs typeface="Times New Roman" panose="02020603050405020304" charset="0"/>
              </a:rPr>
              <a:t> </a:t>
            </a:r>
            <a:r>
              <a:rPr lang="en-US" sz="2100" b="1" dirty="0" err="1">
                <a:solidFill>
                  <a:srgbClr val="FF0000"/>
                </a:solidFill>
                <a:latin typeface="Times New Roman" panose="02020603050405020304" charset="0"/>
                <a:cs typeface="Times New Roman" panose="02020603050405020304" charset="0"/>
              </a:rPr>
              <a:t>Nguyễn</a:t>
            </a:r>
            <a:r>
              <a:rPr lang="en-US" sz="2100" b="1" dirty="0">
                <a:solidFill>
                  <a:srgbClr val="FF0000"/>
                </a:solidFill>
                <a:latin typeface="Times New Roman" panose="02020603050405020304" charset="0"/>
                <a:cs typeface="Times New Roman" panose="02020603050405020304" charset="0"/>
              </a:rPr>
              <a:t> </a:t>
            </a:r>
            <a:r>
              <a:rPr lang="en-US" sz="2100" b="1" dirty="0" err="1">
                <a:solidFill>
                  <a:srgbClr val="FF0000"/>
                </a:solidFill>
                <a:latin typeface="Times New Roman" panose="02020603050405020304" charset="0"/>
                <a:cs typeface="Times New Roman" panose="02020603050405020304" charset="0"/>
              </a:rPr>
              <a:t>Tất</a:t>
            </a:r>
            <a:r>
              <a:rPr lang="en-US" sz="2100" b="1" dirty="0">
                <a:solidFill>
                  <a:srgbClr val="FF0000"/>
                </a:solidFill>
                <a:latin typeface="Times New Roman" panose="02020603050405020304" charset="0"/>
                <a:cs typeface="Times New Roman" panose="02020603050405020304" charset="0"/>
              </a:rPr>
              <a:t> </a:t>
            </a:r>
            <a:r>
              <a:rPr lang="en-US" sz="2100" b="1" dirty="0" err="1">
                <a:solidFill>
                  <a:srgbClr val="FF0000"/>
                </a:solidFill>
                <a:latin typeface="Times New Roman" panose="02020603050405020304" charset="0"/>
                <a:cs typeface="Times New Roman" panose="02020603050405020304" charset="0"/>
              </a:rPr>
              <a:t>Thành</a:t>
            </a:r>
            <a:r>
              <a:rPr lang="en-US" sz="2100" b="1" dirty="0">
                <a:solidFill>
                  <a:srgbClr val="FF0000"/>
                </a:solidFill>
                <a:latin typeface="Times New Roman" panose="02020603050405020304" charset="0"/>
                <a:cs typeface="Times New Roman" panose="02020603050405020304" charset="0"/>
              </a:rPr>
              <a:t> </a:t>
            </a:r>
            <a:r>
              <a:rPr lang="en-US" sz="2100" b="1" dirty="0" err="1">
                <a:solidFill>
                  <a:srgbClr val="FF0000"/>
                </a:solidFill>
                <a:latin typeface="Times New Roman" panose="02020603050405020304" charset="0"/>
                <a:cs typeface="Times New Roman" panose="02020603050405020304" charset="0"/>
              </a:rPr>
              <a:t>diễn</a:t>
            </a:r>
            <a:r>
              <a:rPr lang="en-US" sz="2100" b="1" dirty="0">
                <a:solidFill>
                  <a:srgbClr val="FF0000"/>
                </a:solidFill>
                <a:latin typeface="Times New Roman" panose="02020603050405020304" charset="0"/>
                <a:cs typeface="Times New Roman" panose="02020603050405020304" charset="0"/>
              </a:rPr>
              <a:t> </a:t>
            </a:r>
            <a:r>
              <a:rPr lang="en-US" sz="2100" b="1" dirty="0" err="1" smtClean="0">
                <a:solidFill>
                  <a:srgbClr val="FF0000"/>
                </a:solidFill>
                <a:latin typeface="Times New Roman" panose="02020603050405020304" charset="0"/>
                <a:cs typeface="Times New Roman" panose="02020603050405020304" charset="0"/>
              </a:rPr>
              <a:t>ra</a:t>
            </a:r>
            <a:r>
              <a:rPr lang="en-US" sz="2100" b="1" dirty="0" smtClean="0">
                <a:solidFill>
                  <a:srgbClr val="FF0000"/>
                </a:solidFill>
                <a:latin typeface="Times New Roman" panose="02020603050405020304" charset="0"/>
                <a:cs typeface="Times New Roman" panose="02020603050405020304" charset="0"/>
              </a:rPr>
              <a:t>: </a:t>
            </a:r>
            <a:endParaRPr lang="en-US" sz="2100" dirty="0">
              <a:solidFill>
                <a:srgbClr val="FF0000"/>
              </a:solidFill>
              <a:latin typeface="Times New Roman" panose="02020603050405020304" charset="0"/>
              <a:cs typeface="Times New Roman" panose="02020603050405020304" charset="0"/>
            </a:endParaRPr>
          </a:p>
          <a:p>
            <a:r>
              <a:rPr lang="en-US" sz="2100" dirty="0" smtClean="0">
                <a:latin typeface="Times New Roman" panose="02020603050405020304" charset="0"/>
                <a:cs typeface="Times New Roman" panose="02020603050405020304" charset="0"/>
              </a:rPr>
              <a:t>            - 5-6-1911  </a:t>
            </a:r>
            <a:r>
              <a:rPr lang="en-US" sz="2100" dirty="0" err="1">
                <a:latin typeface="Times New Roman" panose="02020603050405020304" charset="0"/>
                <a:cs typeface="Times New Roman" panose="02020603050405020304" charset="0"/>
              </a:rPr>
              <a:t>Tại</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bến</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cảng</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Nhà</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Rồng</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người</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ra</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đi</a:t>
            </a:r>
            <a:r>
              <a:rPr lang="en-US" sz="2100" dirty="0">
                <a:latin typeface="Times New Roman" panose="02020603050405020304" charset="0"/>
                <a:cs typeface="Times New Roman" panose="02020603050405020304" charset="0"/>
              </a:rPr>
              <a:t> </a:t>
            </a:r>
            <a:r>
              <a:rPr lang="en-US" sz="2100" dirty="0" err="1" smtClean="0">
                <a:latin typeface="Times New Roman" panose="02020603050405020304" charset="0"/>
                <a:cs typeface="Times New Roman" panose="02020603050405020304" charset="0"/>
              </a:rPr>
              <a:t>tìm</a:t>
            </a:r>
            <a:r>
              <a:rPr lang="en-US" sz="2100" dirty="0" smtClean="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đường</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cứu</a:t>
            </a:r>
            <a:r>
              <a:rPr lang="en-US" sz="2100" dirty="0">
                <a:latin typeface="Times New Roman" panose="02020603050405020304" charset="0"/>
                <a:cs typeface="Times New Roman" panose="02020603050405020304" charset="0"/>
              </a:rPr>
              <a:t> </a:t>
            </a:r>
            <a:r>
              <a:rPr lang="en-US" sz="2100" dirty="0" err="1">
                <a:latin typeface="Times New Roman" panose="02020603050405020304" charset="0"/>
                <a:cs typeface="Times New Roman" panose="02020603050405020304" charset="0"/>
              </a:rPr>
              <a:t>nước</a:t>
            </a:r>
            <a:r>
              <a:rPr lang="en-US" sz="2100" dirty="0">
                <a:latin typeface="Times New Roman" panose="02020603050405020304" charset="0"/>
                <a:cs typeface="Times New Roman" panose="02020603050405020304" charset="0"/>
              </a:rPr>
              <a:t>. </a:t>
            </a:r>
            <a:endParaRPr lang="en-US" sz="2100" dirty="0">
              <a:latin typeface="Times New Roman" panose="02020603050405020304" charset="0"/>
              <a:cs typeface="Times New Roman" panose="02020603050405020304" charset="0"/>
            </a:endParaRPr>
          </a:p>
        </p:txBody>
      </p:sp>
      <p:pic>
        <p:nvPicPr>
          <p:cNvPr id="8" name="Picture 3" descr="CANG NHA 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064" y="1814354"/>
            <a:ext cx="5101937" cy="418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SC006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06535"/>
            <a:ext cx="3857626" cy="439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left)">
                                      <p:cBhvr>
                                        <p:cTn id="1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Documents and Settings\Administrator\Desktop\images (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24055" y="873647"/>
            <a:ext cx="371994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Grp="1" noChangeAspect="1" noChangeArrowheads="1"/>
          </p:cNvSpPr>
          <p:nvPr isPhoto="1"/>
        </p:nvSpPr>
        <p:spPr bwMode="auto">
          <a:xfrm>
            <a:off x="0" y="857249"/>
            <a:ext cx="5247409" cy="4703510"/>
          </a:xfrm>
          <a:prstGeom prst="rect">
            <a:avLst/>
          </a:prstGeom>
          <a:blipFill dpi="0" rotWithShape="1">
            <a:blip r:embed="rId2"/>
            <a:srcRect/>
            <a:stretch>
              <a:fillRect r="-46934"/>
            </a:stretch>
          </a:blipFill>
          <a:ln w="9525">
            <a:solidFill>
              <a:schemeClr val="tx1"/>
            </a:solidFill>
            <a:miter lim="800000"/>
          </a:ln>
          <a:effectLst/>
        </p:spPr>
        <p:txBody>
          <a:bodyPr/>
          <a:lstStyle/>
          <a:p>
            <a:pPr eaLnBrk="1" hangingPunct="1">
              <a:defRPr/>
            </a:pPr>
            <a:endParaRPr lang="vi-VN" sz="1350">
              <a:latin typeface="Arial" panose="020B0604020202020204" pitchFamily="34" charset="0"/>
              <a:cs typeface="Arial" panose="020B0604020202020204" pitchFamily="34" charset="0"/>
            </a:endParaRPr>
          </a:p>
        </p:txBody>
      </p:sp>
      <p:sp>
        <p:nvSpPr>
          <p:cNvPr id="36870" name="Text Box 4"/>
          <p:cNvSpPr txBox="1">
            <a:spLocks noChangeArrowheads="1"/>
          </p:cNvSpPr>
          <p:nvPr/>
        </p:nvSpPr>
        <p:spPr bwMode="auto">
          <a:xfrm>
            <a:off x="0" y="5560760"/>
            <a:ext cx="3600450" cy="3683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err="1">
                <a:latin typeface="Times New Roman" panose="02020603050405020304" charset="0"/>
                <a:cs typeface="Times New Roman" panose="02020603050405020304" charset="0"/>
              </a:rPr>
              <a:t>Tàu</a:t>
            </a:r>
            <a:r>
              <a:rPr lang="en-US" b="1" dirty="0">
                <a:latin typeface="Times New Roman" panose="02020603050405020304" charset="0"/>
                <a:cs typeface="Times New Roman" panose="02020603050405020304" charset="0"/>
              </a:rPr>
              <a:t> </a:t>
            </a:r>
            <a:r>
              <a:rPr lang="en-US" b="1" dirty="0" err="1">
                <a:latin typeface="Times New Roman" panose="02020603050405020304" charset="0"/>
                <a:cs typeface="Times New Roman" panose="02020603050405020304" charset="0"/>
              </a:rPr>
              <a:t>Đô</a:t>
            </a:r>
            <a:r>
              <a:rPr lang="en-US" b="1" dirty="0">
                <a:latin typeface="Times New Roman" panose="02020603050405020304" charset="0"/>
                <a:cs typeface="Times New Roman" panose="02020603050405020304" charset="0"/>
              </a:rPr>
              <a:t> </a:t>
            </a:r>
            <a:r>
              <a:rPr lang="en-US" b="1" dirty="0" err="1">
                <a:latin typeface="Times New Roman" panose="02020603050405020304" charset="0"/>
                <a:cs typeface="Times New Roman" panose="02020603050405020304" charset="0"/>
              </a:rPr>
              <a:t>đốc</a:t>
            </a:r>
            <a:r>
              <a:rPr lang="en-US" b="1" dirty="0">
                <a:latin typeface="Times New Roman" panose="02020603050405020304" charset="0"/>
                <a:cs typeface="Times New Roman" panose="02020603050405020304" charset="0"/>
              </a:rPr>
              <a:t> La-</a:t>
            </a:r>
            <a:r>
              <a:rPr lang="en-US" b="1" dirty="0" err="1">
                <a:latin typeface="Times New Roman" panose="02020603050405020304" charset="0"/>
                <a:cs typeface="Times New Roman" panose="02020603050405020304" charset="0"/>
              </a:rPr>
              <a:t>tu</a:t>
            </a:r>
            <a:r>
              <a:rPr lang="en-US" b="1" dirty="0">
                <a:latin typeface="Times New Roman" panose="02020603050405020304" charset="0"/>
                <a:cs typeface="Times New Roman" panose="02020603050405020304" charset="0"/>
              </a:rPr>
              <a:t>-</a:t>
            </a:r>
            <a:r>
              <a:rPr lang="en-US" b="1" dirty="0" err="1">
                <a:latin typeface="Times New Roman" panose="02020603050405020304" charset="0"/>
                <a:cs typeface="Times New Roman" panose="02020603050405020304" charset="0"/>
              </a:rPr>
              <a:t>sơ</a:t>
            </a:r>
            <a:r>
              <a:rPr lang="en-US" b="1" dirty="0">
                <a:latin typeface="Times New Roman" panose="02020603050405020304" charset="0"/>
                <a:cs typeface="Times New Roman" panose="02020603050405020304" charset="0"/>
              </a:rPr>
              <a:t> </a:t>
            </a:r>
            <a:r>
              <a:rPr lang="en-US" b="1" dirty="0" err="1">
                <a:latin typeface="Times New Roman" panose="02020603050405020304" charset="0"/>
                <a:cs typeface="Times New Roman" panose="02020603050405020304" charset="0"/>
              </a:rPr>
              <a:t>Tơ</a:t>
            </a:r>
            <a:r>
              <a:rPr lang="en-US" b="1" dirty="0">
                <a:latin typeface="Times New Roman" panose="02020603050405020304" charset="0"/>
                <a:cs typeface="Times New Roman" panose="02020603050405020304" charset="0"/>
              </a:rPr>
              <a:t>-</a:t>
            </a:r>
            <a:r>
              <a:rPr lang="en-US" b="1" dirty="0" err="1">
                <a:latin typeface="Times New Roman" panose="02020603050405020304" charset="0"/>
                <a:cs typeface="Times New Roman" panose="02020603050405020304" charset="0"/>
              </a:rPr>
              <a:t>rê</a:t>
            </a:r>
            <a:r>
              <a:rPr lang="en-US" b="1" dirty="0">
                <a:latin typeface="Times New Roman" panose="02020603050405020304" charset="0"/>
                <a:cs typeface="Times New Roman" panose="02020603050405020304" charset="0"/>
              </a:rPr>
              <a:t>-vin</a:t>
            </a:r>
            <a:endParaRPr lang="en-US" dirty="0">
              <a:latin typeface="Times New Roman" panose="02020603050405020304" charset="0"/>
              <a:cs typeface="Times New Roman" panose="02020603050405020304" charset="0"/>
            </a:endParaRPr>
          </a:p>
        </p:txBody>
      </p:sp>
      <p:sp>
        <p:nvSpPr>
          <p:cNvPr id="2" name="TextBox 1"/>
          <p:cNvSpPr txBox="1"/>
          <p:nvPr/>
        </p:nvSpPr>
        <p:spPr>
          <a:xfrm>
            <a:off x="5091546" y="5595497"/>
            <a:ext cx="3896591" cy="368300"/>
          </a:xfrm>
          <a:prstGeom prst="rect">
            <a:avLst/>
          </a:prstGeom>
          <a:noFill/>
        </p:spPr>
        <p:txBody>
          <a:bodyPr wrap="square" rtlCol="0">
            <a:spAutoFit/>
          </a:bodyPr>
          <a:lstStyle/>
          <a:p>
            <a:r>
              <a:rPr lang="en-US" dirty="0" err="1" smtClean="0">
                <a:solidFill>
                  <a:srgbClr val="FF0000"/>
                </a:solidFill>
                <a:latin typeface="Times New Roman" panose="02020603050405020304" charset="0"/>
                <a:cs typeface="Times New Roman" panose="02020603050405020304" charset="0"/>
              </a:rPr>
              <a:t>Nguyễn</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Tất</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Thành</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làm</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phụ</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bếp</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trên</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tàu</a:t>
            </a:r>
            <a:endParaRPr lang="en-US" dirty="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857250"/>
            <a:ext cx="9144000" cy="46541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1" name="Text Box 3"/>
          <p:cNvSpPr txBox="1">
            <a:spLocks noChangeArrowheads="1"/>
          </p:cNvSpPr>
          <p:nvPr/>
        </p:nvSpPr>
        <p:spPr bwMode="auto">
          <a:xfrm>
            <a:off x="3019425" y="3824288"/>
            <a:ext cx="285750" cy="8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525" b="1"/>
              <a:t>GIBUTI</a:t>
            </a:r>
            <a:endParaRPr lang="en-US" sz="525" b="1"/>
          </a:p>
        </p:txBody>
      </p:sp>
      <p:sp>
        <p:nvSpPr>
          <p:cNvPr id="103428" name="Freeform 4"/>
          <p:cNvSpPr/>
          <p:nvPr/>
        </p:nvSpPr>
        <p:spPr bwMode="auto">
          <a:xfrm>
            <a:off x="5029200" y="3886200"/>
            <a:ext cx="123825" cy="361950"/>
          </a:xfrm>
          <a:custGeom>
            <a:avLst/>
            <a:gdLst>
              <a:gd name="T0" fmla="*/ 2147483647 w 104"/>
              <a:gd name="T1" fmla="*/ 0 h 304"/>
              <a:gd name="T2" fmla="*/ 2147483647 w 104"/>
              <a:gd name="T3" fmla="*/ 2147483647 h 304"/>
              <a:gd name="T4" fmla="*/ 2147483647 w 104"/>
              <a:gd name="T5" fmla="*/ 2147483647 h 304"/>
              <a:gd name="T6" fmla="*/ 0 w 104"/>
              <a:gd name="T7" fmla="*/ 2147483647 h 304"/>
              <a:gd name="T8" fmla="*/ 0 60000 65536"/>
              <a:gd name="T9" fmla="*/ 0 60000 65536"/>
              <a:gd name="T10" fmla="*/ 0 60000 65536"/>
              <a:gd name="T11" fmla="*/ 0 60000 65536"/>
              <a:gd name="T12" fmla="*/ 0 w 104"/>
              <a:gd name="T13" fmla="*/ 0 h 304"/>
              <a:gd name="T14" fmla="*/ 104 w 104"/>
              <a:gd name="T15" fmla="*/ 304 h 304"/>
            </a:gdLst>
            <a:ahLst/>
            <a:cxnLst>
              <a:cxn ang="T8">
                <a:pos x="T0" y="T1"/>
              </a:cxn>
              <a:cxn ang="T9">
                <a:pos x="T2" y="T3"/>
              </a:cxn>
              <a:cxn ang="T10">
                <a:pos x="T4" y="T5"/>
              </a:cxn>
              <a:cxn ang="T11">
                <a:pos x="T6" y="T7"/>
              </a:cxn>
            </a:cxnLst>
            <a:rect l="T12" t="T13" r="T14" b="T15"/>
            <a:pathLst>
              <a:path w="104" h="304">
                <a:moveTo>
                  <a:pt x="96" y="0"/>
                </a:moveTo>
                <a:cubicBezTo>
                  <a:pt x="100" y="72"/>
                  <a:pt x="104" y="144"/>
                  <a:pt x="96" y="192"/>
                </a:cubicBezTo>
                <a:cubicBezTo>
                  <a:pt x="88" y="240"/>
                  <a:pt x="64" y="272"/>
                  <a:pt x="48" y="288"/>
                </a:cubicBezTo>
                <a:cubicBezTo>
                  <a:pt x="32" y="304"/>
                  <a:pt x="16" y="296"/>
                  <a:pt x="0" y="288"/>
                </a:cubicBezTo>
              </a:path>
            </a:pathLst>
          </a:custGeom>
          <a:noFill/>
          <a:ln w="38100">
            <a:solidFill>
              <a:srgbClr val="0000FF"/>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sp>
        <p:nvSpPr>
          <p:cNvPr id="103429" name="Freeform 5"/>
          <p:cNvSpPr/>
          <p:nvPr/>
        </p:nvSpPr>
        <p:spPr bwMode="auto">
          <a:xfrm>
            <a:off x="4276725" y="4000500"/>
            <a:ext cx="752475" cy="228600"/>
          </a:xfrm>
          <a:custGeom>
            <a:avLst/>
            <a:gdLst>
              <a:gd name="T0" fmla="*/ 2147483647 w 632"/>
              <a:gd name="T1" fmla="*/ 2147483647 h 192"/>
              <a:gd name="T2" fmla="*/ 2147483647 w 632"/>
              <a:gd name="T3" fmla="*/ 2147483647 h 192"/>
              <a:gd name="T4" fmla="*/ 2147483647 w 632"/>
              <a:gd name="T5" fmla="*/ 0 h 192"/>
              <a:gd name="T6" fmla="*/ 2147483647 w 632"/>
              <a:gd name="T7" fmla="*/ 2147483647 h 192"/>
              <a:gd name="T8" fmla="*/ 2147483647 w 632"/>
              <a:gd name="T9" fmla="*/ 0 h 192"/>
              <a:gd name="T10" fmla="*/ 0 60000 65536"/>
              <a:gd name="T11" fmla="*/ 0 60000 65536"/>
              <a:gd name="T12" fmla="*/ 0 60000 65536"/>
              <a:gd name="T13" fmla="*/ 0 60000 65536"/>
              <a:gd name="T14" fmla="*/ 0 60000 65536"/>
              <a:gd name="T15" fmla="*/ 0 w 632"/>
              <a:gd name="T16" fmla="*/ 0 h 192"/>
              <a:gd name="T17" fmla="*/ 632 w 632"/>
              <a:gd name="T18" fmla="*/ 192 h 192"/>
            </a:gdLst>
            <a:ahLst/>
            <a:cxnLst>
              <a:cxn ang="T10">
                <a:pos x="T0" y="T1"/>
              </a:cxn>
              <a:cxn ang="T11">
                <a:pos x="T2" y="T3"/>
              </a:cxn>
              <a:cxn ang="T12">
                <a:pos x="T4" y="T5"/>
              </a:cxn>
              <a:cxn ang="T13">
                <a:pos x="T6" y="T7"/>
              </a:cxn>
              <a:cxn ang="T14">
                <a:pos x="T8" y="T9"/>
              </a:cxn>
            </a:cxnLst>
            <a:rect l="T15" t="T16" r="T17" b="T18"/>
            <a:pathLst>
              <a:path w="632" h="192">
                <a:moveTo>
                  <a:pt x="632" y="192"/>
                </a:moveTo>
                <a:cubicBezTo>
                  <a:pt x="584" y="136"/>
                  <a:pt x="536" y="80"/>
                  <a:pt x="488" y="48"/>
                </a:cubicBezTo>
                <a:cubicBezTo>
                  <a:pt x="440" y="16"/>
                  <a:pt x="416" y="0"/>
                  <a:pt x="344" y="0"/>
                </a:cubicBezTo>
                <a:cubicBezTo>
                  <a:pt x="272" y="0"/>
                  <a:pt x="112" y="48"/>
                  <a:pt x="56" y="48"/>
                </a:cubicBezTo>
                <a:cubicBezTo>
                  <a:pt x="0" y="48"/>
                  <a:pt x="16" y="8"/>
                  <a:pt x="8" y="0"/>
                </a:cubicBezTo>
              </a:path>
            </a:pathLst>
          </a:custGeom>
          <a:noFill/>
          <a:ln w="38100">
            <a:solidFill>
              <a:srgbClr val="0000FF"/>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sp>
        <p:nvSpPr>
          <p:cNvPr id="103430" name="Freeform 6"/>
          <p:cNvSpPr/>
          <p:nvPr/>
        </p:nvSpPr>
        <p:spPr bwMode="auto">
          <a:xfrm rot="232711">
            <a:off x="3157538" y="3742135"/>
            <a:ext cx="1137047" cy="280988"/>
          </a:xfrm>
          <a:custGeom>
            <a:avLst/>
            <a:gdLst>
              <a:gd name="T0" fmla="*/ 2147483647 w 912"/>
              <a:gd name="T1" fmla="*/ 2147483647 h 248"/>
              <a:gd name="T2" fmla="*/ 2147483647 w 912"/>
              <a:gd name="T3" fmla="*/ 2147483647 h 248"/>
              <a:gd name="T4" fmla="*/ 2147483647 w 912"/>
              <a:gd name="T5" fmla="*/ 2147483647 h 248"/>
              <a:gd name="T6" fmla="*/ 0 w 912"/>
              <a:gd name="T7" fmla="*/ 2147483647 h 248"/>
              <a:gd name="T8" fmla="*/ 0 60000 65536"/>
              <a:gd name="T9" fmla="*/ 0 60000 65536"/>
              <a:gd name="T10" fmla="*/ 0 60000 65536"/>
              <a:gd name="T11" fmla="*/ 0 60000 65536"/>
              <a:gd name="T12" fmla="*/ 0 w 912"/>
              <a:gd name="T13" fmla="*/ 0 h 248"/>
              <a:gd name="T14" fmla="*/ 912 w 912"/>
              <a:gd name="T15" fmla="*/ 248 h 248"/>
            </a:gdLst>
            <a:ahLst/>
            <a:cxnLst>
              <a:cxn ang="T8">
                <a:pos x="T0" y="T1"/>
              </a:cxn>
              <a:cxn ang="T9">
                <a:pos x="T2" y="T3"/>
              </a:cxn>
              <a:cxn ang="T10">
                <a:pos x="T4" y="T5"/>
              </a:cxn>
              <a:cxn ang="T11">
                <a:pos x="T6" y="T7"/>
              </a:cxn>
            </a:cxnLst>
            <a:rect l="T12" t="T13" r="T14" b="T15"/>
            <a:pathLst>
              <a:path w="912" h="248">
                <a:moveTo>
                  <a:pt x="912" y="216"/>
                </a:moveTo>
                <a:cubicBezTo>
                  <a:pt x="796" y="232"/>
                  <a:pt x="680" y="248"/>
                  <a:pt x="576" y="216"/>
                </a:cubicBezTo>
                <a:cubicBezTo>
                  <a:pt x="472" y="184"/>
                  <a:pt x="384" y="48"/>
                  <a:pt x="288" y="24"/>
                </a:cubicBezTo>
                <a:cubicBezTo>
                  <a:pt x="192" y="0"/>
                  <a:pt x="48" y="64"/>
                  <a:pt x="0" y="72"/>
                </a:cubicBezTo>
              </a:path>
            </a:pathLst>
          </a:custGeom>
          <a:noFill/>
          <a:ln w="38100">
            <a:solidFill>
              <a:srgbClr val="0000FF"/>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sp>
        <p:nvSpPr>
          <p:cNvPr id="103431" name="Freeform 7"/>
          <p:cNvSpPr/>
          <p:nvPr/>
        </p:nvSpPr>
        <p:spPr bwMode="auto">
          <a:xfrm>
            <a:off x="2967038" y="3086100"/>
            <a:ext cx="190500" cy="714375"/>
          </a:xfrm>
          <a:custGeom>
            <a:avLst/>
            <a:gdLst>
              <a:gd name="T0" fmla="*/ 2147483647 w 152"/>
              <a:gd name="T1" fmla="*/ 2147483647 h 576"/>
              <a:gd name="T2" fmla="*/ 2147483647 w 152"/>
              <a:gd name="T3" fmla="*/ 2147483647 h 576"/>
              <a:gd name="T4" fmla="*/ 2147483647 w 152"/>
              <a:gd name="T5" fmla="*/ 2147483647 h 576"/>
              <a:gd name="T6" fmla="*/ 2147483647 w 152"/>
              <a:gd name="T7" fmla="*/ 0 h 576"/>
              <a:gd name="T8" fmla="*/ 0 60000 65536"/>
              <a:gd name="T9" fmla="*/ 0 60000 65536"/>
              <a:gd name="T10" fmla="*/ 0 60000 65536"/>
              <a:gd name="T11" fmla="*/ 0 60000 65536"/>
              <a:gd name="T12" fmla="*/ 0 w 152"/>
              <a:gd name="T13" fmla="*/ 0 h 576"/>
              <a:gd name="T14" fmla="*/ 152 w 152"/>
              <a:gd name="T15" fmla="*/ 576 h 576"/>
            </a:gdLst>
            <a:ahLst/>
            <a:cxnLst>
              <a:cxn ang="T8">
                <a:pos x="T0" y="T1"/>
              </a:cxn>
              <a:cxn ang="T9">
                <a:pos x="T2" y="T3"/>
              </a:cxn>
              <a:cxn ang="T10">
                <a:pos x="T4" y="T5"/>
              </a:cxn>
              <a:cxn ang="T11">
                <a:pos x="T6" y="T7"/>
              </a:cxn>
            </a:cxnLst>
            <a:rect l="T12" t="T13" r="T14" b="T15"/>
            <a:pathLst>
              <a:path w="152" h="576">
                <a:moveTo>
                  <a:pt x="152" y="576"/>
                </a:moveTo>
                <a:cubicBezTo>
                  <a:pt x="116" y="516"/>
                  <a:pt x="80" y="456"/>
                  <a:pt x="56" y="384"/>
                </a:cubicBezTo>
                <a:cubicBezTo>
                  <a:pt x="32" y="312"/>
                  <a:pt x="16" y="208"/>
                  <a:pt x="8" y="144"/>
                </a:cubicBezTo>
                <a:cubicBezTo>
                  <a:pt x="0" y="80"/>
                  <a:pt x="4" y="40"/>
                  <a:pt x="8" y="0"/>
                </a:cubicBezTo>
              </a:path>
            </a:pathLst>
          </a:custGeom>
          <a:noFill/>
          <a:ln w="38100">
            <a:solidFill>
              <a:srgbClr val="0000FF"/>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sp>
        <p:nvSpPr>
          <p:cNvPr id="103432" name="Freeform 8"/>
          <p:cNvSpPr/>
          <p:nvPr/>
        </p:nvSpPr>
        <p:spPr bwMode="auto">
          <a:xfrm>
            <a:off x="2333625" y="2686050"/>
            <a:ext cx="638175" cy="400050"/>
          </a:xfrm>
          <a:custGeom>
            <a:avLst/>
            <a:gdLst>
              <a:gd name="T0" fmla="*/ 2147483647 w 536"/>
              <a:gd name="T1" fmla="*/ 2147483647 h 336"/>
              <a:gd name="T2" fmla="*/ 2147483647 w 536"/>
              <a:gd name="T3" fmla="*/ 2147483647 h 336"/>
              <a:gd name="T4" fmla="*/ 2147483647 w 536"/>
              <a:gd name="T5" fmla="*/ 2147483647 h 336"/>
              <a:gd name="T6" fmla="*/ 2147483647 w 536"/>
              <a:gd name="T7" fmla="*/ 2147483647 h 336"/>
              <a:gd name="T8" fmla="*/ 2147483647 w 536"/>
              <a:gd name="T9" fmla="*/ 2147483647 h 336"/>
              <a:gd name="T10" fmla="*/ 2147483647 w 536"/>
              <a:gd name="T11" fmla="*/ 2147483647 h 336"/>
              <a:gd name="T12" fmla="*/ 2147483647 w 536"/>
              <a:gd name="T13" fmla="*/ 2147483647 h 336"/>
              <a:gd name="T14" fmla="*/ 2147483647 w 536"/>
              <a:gd name="T15" fmla="*/ 0 h 336"/>
              <a:gd name="T16" fmla="*/ 0 60000 65536"/>
              <a:gd name="T17" fmla="*/ 0 60000 65536"/>
              <a:gd name="T18" fmla="*/ 0 60000 65536"/>
              <a:gd name="T19" fmla="*/ 0 60000 65536"/>
              <a:gd name="T20" fmla="*/ 0 60000 65536"/>
              <a:gd name="T21" fmla="*/ 0 60000 65536"/>
              <a:gd name="T22" fmla="*/ 0 60000 65536"/>
              <a:gd name="T23" fmla="*/ 0 60000 65536"/>
              <a:gd name="T24" fmla="*/ 0 w 536"/>
              <a:gd name="T25" fmla="*/ 0 h 336"/>
              <a:gd name="T26" fmla="*/ 536 w 536"/>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6" h="336">
                <a:moveTo>
                  <a:pt x="536" y="336"/>
                </a:moveTo>
                <a:cubicBezTo>
                  <a:pt x="508" y="320"/>
                  <a:pt x="480" y="304"/>
                  <a:pt x="440" y="288"/>
                </a:cubicBezTo>
                <a:cubicBezTo>
                  <a:pt x="400" y="272"/>
                  <a:pt x="336" y="256"/>
                  <a:pt x="296" y="240"/>
                </a:cubicBezTo>
                <a:cubicBezTo>
                  <a:pt x="256" y="224"/>
                  <a:pt x="232" y="200"/>
                  <a:pt x="200" y="192"/>
                </a:cubicBezTo>
                <a:cubicBezTo>
                  <a:pt x="168" y="184"/>
                  <a:pt x="128" y="200"/>
                  <a:pt x="104" y="192"/>
                </a:cubicBezTo>
                <a:cubicBezTo>
                  <a:pt x="80" y="184"/>
                  <a:pt x="72" y="168"/>
                  <a:pt x="56" y="144"/>
                </a:cubicBezTo>
                <a:cubicBezTo>
                  <a:pt x="40" y="120"/>
                  <a:pt x="0" y="72"/>
                  <a:pt x="8" y="48"/>
                </a:cubicBezTo>
                <a:cubicBezTo>
                  <a:pt x="16" y="24"/>
                  <a:pt x="88" y="8"/>
                  <a:pt x="104" y="0"/>
                </a:cubicBezTo>
              </a:path>
            </a:pathLst>
          </a:custGeom>
          <a:noFill/>
          <a:ln w="38100">
            <a:solidFill>
              <a:srgbClr val="0000FF"/>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nvGrpSpPr>
          <p:cNvPr id="2" name="Group 9"/>
          <p:cNvGrpSpPr/>
          <p:nvPr/>
        </p:nvGrpSpPr>
        <p:grpSpPr bwMode="auto">
          <a:xfrm>
            <a:off x="2057401" y="2871788"/>
            <a:ext cx="203597" cy="238125"/>
            <a:chOff x="768" y="1692"/>
            <a:chExt cx="171" cy="200"/>
          </a:xfrm>
        </p:grpSpPr>
        <p:sp>
          <p:nvSpPr>
            <p:cNvPr id="38009" name="Text Box 10"/>
            <p:cNvSpPr txBox="1">
              <a:spLocks noChangeArrowheads="1"/>
            </p:cNvSpPr>
            <p:nvPr/>
          </p:nvSpPr>
          <p:spPr bwMode="auto">
            <a:xfrm>
              <a:off x="768" y="1824"/>
              <a:ext cx="152"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1912</a:t>
              </a:r>
              <a:endParaRPr lang="en-US" sz="525" b="1">
                <a:solidFill>
                  <a:srgbClr val="C6250A"/>
                </a:solidFill>
              </a:endParaRPr>
            </a:p>
          </p:txBody>
        </p:sp>
        <p:grpSp>
          <p:nvGrpSpPr>
            <p:cNvPr id="38010" name="Group 11"/>
            <p:cNvGrpSpPr/>
            <p:nvPr/>
          </p:nvGrpSpPr>
          <p:grpSpPr bwMode="auto">
            <a:xfrm>
              <a:off x="876" y="1692"/>
              <a:ext cx="63" cy="63"/>
              <a:chOff x="4800" y="1296"/>
              <a:chExt cx="87" cy="87"/>
            </a:xfrm>
          </p:grpSpPr>
          <p:sp>
            <p:nvSpPr>
              <p:cNvPr id="38011" name="Oval 12"/>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8012" name="AutoShape 13"/>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grpSp>
      <p:grpSp>
        <p:nvGrpSpPr>
          <p:cNvPr id="4" name="Group 14"/>
          <p:cNvGrpSpPr/>
          <p:nvPr/>
        </p:nvGrpSpPr>
        <p:grpSpPr bwMode="auto">
          <a:xfrm>
            <a:off x="1738313" y="2358629"/>
            <a:ext cx="689372" cy="84534"/>
            <a:chOff x="500" y="1261"/>
            <a:chExt cx="579" cy="71"/>
          </a:xfrm>
        </p:grpSpPr>
        <p:sp>
          <p:nvSpPr>
            <p:cNvPr id="38005" name="Text Box 15"/>
            <p:cNvSpPr txBox="1">
              <a:spLocks noChangeArrowheads="1"/>
            </p:cNvSpPr>
            <p:nvPr/>
          </p:nvSpPr>
          <p:spPr bwMode="auto">
            <a:xfrm>
              <a:off x="500" y="1264"/>
              <a:ext cx="276"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15-7-1911</a:t>
              </a:r>
              <a:endParaRPr lang="en-US" sz="525" b="1">
                <a:solidFill>
                  <a:srgbClr val="C6250A"/>
                </a:solidFill>
              </a:endParaRPr>
            </a:p>
          </p:txBody>
        </p:sp>
        <p:grpSp>
          <p:nvGrpSpPr>
            <p:cNvPr id="38006" name="Group 16"/>
            <p:cNvGrpSpPr/>
            <p:nvPr/>
          </p:nvGrpSpPr>
          <p:grpSpPr bwMode="auto">
            <a:xfrm>
              <a:off x="1016" y="1261"/>
              <a:ext cx="63" cy="63"/>
              <a:chOff x="4800" y="1296"/>
              <a:chExt cx="87" cy="87"/>
            </a:xfrm>
          </p:grpSpPr>
          <p:sp>
            <p:nvSpPr>
              <p:cNvPr id="38007" name="Oval 17"/>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8008" name="AutoShape 18"/>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grpSp>
      <p:grpSp>
        <p:nvGrpSpPr>
          <p:cNvPr id="6" name="Group 19"/>
          <p:cNvGrpSpPr/>
          <p:nvPr/>
        </p:nvGrpSpPr>
        <p:grpSpPr bwMode="auto">
          <a:xfrm>
            <a:off x="3057525" y="3762376"/>
            <a:ext cx="176213" cy="208360"/>
            <a:chOff x="1608" y="2440"/>
            <a:chExt cx="148" cy="175"/>
          </a:xfrm>
        </p:grpSpPr>
        <p:sp>
          <p:nvSpPr>
            <p:cNvPr id="38001" name="Text Box 20"/>
            <p:cNvSpPr txBox="1">
              <a:spLocks noChangeArrowheads="1"/>
            </p:cNvSpPr>
            <p:nvPr/>
          </p:nvSpPr>
          <p:spPr bwMode="auto">
            <a:xfrm>
              <a:off x="1608" y="2547"/>
              <a:ext cx="148"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1912</a:t>
              </a:r>
              <a:endParaRPr lang="en-US" sz="525" b="1">
                <a:solidFill>
                  <a:srgbClr val="C6250A"/>
                </a:solidFill>
              </a:endParaRPr>
            </a:p>
          </p:txBody>
        </p:sp>
        <p:grpSp>
          <p:nvGrpSpPr>
            <p:cNvPr id="38002" name="Group 21"/>
            <p:cNvGrpSpPr/>
            <p:nvPr/>
          </p:nvGrpSpPr>
          <p:grpSpPr bwMode="auto">
            <a:xfrm>
              <a:off x="1648" y="2440"/>
              <a:ext cx="63" cy="63"/>
              <a:chOff x="4800" y="1296"/>
              <a:chExt cx="87" cy="87"/>
            </a:xfrm>
          </p:grpSpPr>
          <p:sp>
            <p:nvSpPr>
              <p:cNvPr id="38003" name="Oval 22"/>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8004" name="AutoShape 23"/>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grpSp>
      <p:grpSp>
        <p:nvGrpSpPr>
          <p:cNvPr id="8" name="Group 24"/>
          <p:cNvGrpSpPr/>
          <p:nvPr/>
        </p:nvGrpSpPr>
        <p:grpSpPr bwMode="auto">
          <a:xfrm>
            <a:off x="1562101" y="2800350"/>
            <a:ext cx="375047" cy="128588"/>
            <a:chOff x="352" y="1632"/>
            <a:chExt cx="315" cy="108"/>
          </a:xfrm>
        </p:grpSpPr>
        <p:sp>
          <p:nvSpPr>
            <p:cNvPr id="37997" name="Text Box 25"/>
            <p:cNvSpPr txBox="1">
              <a:spLocks noChangeArrowheads="1"/>
            </p:cNvSpPr>
            <p:nvPr/>
          </p:nvSpPr>
          <p:spPr bwMode="auto">
            <a:xfrm>
              <a:off x="352" y="1672"/>
              <a:ext cx="148"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1912</a:t>
              </a:r>
              <a:endParaRPr lang="en-US" sz="525" b="1">
                <a:solidFill>
                  <a:srgbClr val="C6250A"/>
                </a:solidFill>
              </a:endParaRPr>
            </a:p>
          </p:txBody>
        </p:sp>
        <p:grpSp>
          <p:nvGrpSpPr>
            <p:cNvPr id="37998" name="Group 26"/>
            <p:cNvGrpSpPr/>
            <p:nvPr/>
          </p:nvGrpSpPr>
          <p:grpSpPr bwMode="auto">
            <a:xfrm>
              <a:off x="604" y="1632"/>
              <a:ext cx="63" cy="63"/>
              <a:chOff x="4800" y="1296"/>
              <a:chExt cx="87" cy="87"/>
            </a:xfrm>
          </p:grpSpPr>
          <p:sp>
            <p:nvSpPr>
              <p:cNvPr id="37999" name="Oval 27"/>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8000" name="AutoShape 28"/>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grpSp>
      <p:grpSp>
        <p:nvGrpSpPr>
          <p:cNvPr id="10" name="Group 29"/>
          <p:cNvGrpSpPr/>
          <p:nvPr/>
        </p:nvGrpSpPr>
        <p:grpSpPr bwMode="auto">
          <a:xfrm>
            <a:off x="4667251" y="4210050"/>
            <a:ext cx="441722" cy="109538"/>
            <a:chOff x="2960" y="2816"/>
            <a:chExt cx="371" cy="92"/>
          </a:xfrm>
        </p:grpSpPr>
        <p:sp>
          <p:nvSpPr>
            <p:cNvPr id="37993" name="Text Box 30"/>
            <p:cNvSpPr txBox="1">
              <a:spLocks noChangeArrowheads="1"/>
            </p:cNvSpPr>
            <p:nvPr/>
          </p:nvSpPr>
          <p:spPr bwMode="auto">
            <a:xfrm>
              <a:off x="2960" y="2840"/>
              <a:ext cx="304"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8-6-1911</a:t>
              </a:r>
              <a:endParaRPr lang="en-US" sz="525" b="1">
                <a:solidFill>
                  <a:srgbClr val="C6250A"/>
                </a:solidFill>
              </a:endParaRPr>
            </a:p>
          </p:txBody>
        </p:sp>
        <p:grpSp>
          <p:nvGrpSpPr>
            <p:cNvPr id="37994" name="Group 31"/>
            <p:cNvGrpSpPr/>
            <p:nvPr/>
          </p:nvGrpSpPr>
          <p:grpSpPr bwMode="auto">
            <a:xfrm>
              <a:off x="3268" y="2816"/>
              <a:ext cx="63" cy="63"/>
              <a:chOff x="4800" y="1296"/>
              <a:chExt cx="87" cy="87"/>
            </a:xfrm>
          </p:grpSpPr>
          <p:sp>
            <p:nvSpPr>
              <p:cNvPr id="37995" name="Oval 32"/>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96" name="AutoShape 33"/>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grpSp>
      <p:sp>
        <p:nvSpPr>
          <p:cNvPr id="103458" name="Freeform 34"/>
          <p:cNvSpPr/>
          <p:nvPr/>
        </p:nvSpPr>
        <p:spPr bwMode="auto">
          <a:xfrm>
            <a:off x="1838325" y="2428875"/>
            <a:ext cx="533400" cy="428625"/>
          </a:xfrm>
          <a:custGeom>
            <a:avLst/>
            <a:gdLst>
              <a:gd name="T0" fmla="*/ 0 w 448"/>
              <a:gd name="T1" fmla="*/ 2147483647 h 360"/>
              <a:gd name="T2" fmla="*/ 2147483647 w 448"/>
              <a:gd name="T3" fmla="*/ 2147483647 h 360"/>
              <a:gd name="T4" fmla="*/ 2147483647 w 448"/>
              <a:gd name="T5" fmla="*/ 2147483647 h 360"/>
              <a:gd name="T6" fmla="*/ 2147483647 w 448"/>
              <a:gd name="T7" fmla="*/ 0 h 360"/>
              <a:gd name="T8" fmla="*/ 0 60000 65536"/>
              <a:gd name="T9" fmla="*/ 0 60000 65536"/>
              <a:gd name="T10" fmla="*/ 0 60000 65536"/>
              <a:gd name="T11" fmla="*/ 0 60000 65536"/>
              <a:gd name="T12" fmla="*/ 0 w 448"/>
              <a:gd name="T13" fmla="*/ 0 h 360"/>
              <a:gd name="T14" fmla="*/ 448 w 448"/>
              <a:gd name="T15" fmla="*/ 360 h 360"/>
            </a:gdLst>
            <a:ahLst/>
            <a:cxnLst>
              <a:cxn ang="T8">
                <a:pos x="T0" y="T1"/>
              </a:cxn>
              <a:cxn ang="T9">
                <a:pos x="T2" y="T3"/>
              </a:cxn>
              <a:cxn ang="T10">
                <a:pos x="T4" y="T5"/>
              </a:cxn>
              <a:cxn ang="T11">
                <a:pos x="T6" y="T7"/>
              </a:cxn>
            </a:cxnLst>
            <a:rect l="T12" t="T13" r="T14" b="T15"/>
            <a:pathLst>
              <a:path w="448" h="360">
                <a:moveTo>
                  <a:pt x="0" y="360"/>
                </a:moveTo>
                <a:cubicBezTo>
                  <a:pt x="16" y="307"/>
                  <a:pt x="32" y="255"/>
                  <a:pt x="64" y="216"/>
                </a:cubicBezTo>
                <a:cubicBezTo>
                  <a:pt x="96" y="177"/>
                  <a:pt x="128" y="164"/>
                  <a:pt x="192" y="128"/>
                </a:cubicBezTo>
                <a:cubicBezTo>
                  <a:pt x="256" y="92"/>
                  <a:pt x="352" y="46"/>
                  <a:pt x="448" y="0"/>
                </a:cubicBezTo>
              </a:path>
            </a:pathLst>
          </a:custGeom>
          <a:noFill/>
          <a:ln w="38100">
            <a:solidFill>
              <a:srgbClr val="0000FF"/>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nvGrpSpPr>
          <p:cNvPr id="12" name="Group 35"/>
          <p:cNvGrpSpPr/>
          <p:nvPr/>
        </p:nvGrpSpPr>
        <p:grpSpPr bwMode="auto">
          <a:xfrm>
            <a:off x="5086350" y="3600450"/>
            <a:ext cx="576263" cy="272654"/>
            <a:chOff x="3312" y="2448"/>
            <a:chExt cx="484" cy="229"/>
          </a:xfrm>
        </p:grpSpPr>
        <p:sp>
          <p:nvSpPr>
            <p:cNvPr id="37990" name="Text Box 36"/>
            <p:cNvSpPr txBox="1">
              <a:spLocks noChangeArrowheads="1"/>
            </p:cNvSpPr>
            <p:nvPr/>
          </p:nvSpPr>
          <p:spPr bwMode="auto">
            <a:xfrm>
              <a:off x="3428" y="2580"/>
              <a:ext cx="362" cy="97"/>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50" b="1">
                  <a:solidFill>
                    <a:srgbClr val="C6250A"/>
                  </a:solidFill>
                </a:rPr>
                <a:t>5-6-1911</a:t>
              </a:r>
              <a:endParaRPr lang="en-US" sz="750" b="1">
                <a:solidFill>
                  <a:srgbClr val="C6250A"/>
                </a:solidFill>
              </a:endParaRPr>
            </a:p>
          </p:txBody>
        </p:sp>
        <p:sp>
          <p:nvSpPr>
            <p:cNvPr id="103461" name="Text Box 37"/>
            <p:cNvSpPr txBox="1">
              <a:spLocks noChangeArrowheads="1"/>
            </p:cNvSpPr>
            <p:nvPr/>
          </p:nvSpPr>
          <p:spPr bwMode="auto">
            <a:xfrm>
              <a:off x="3456" y="2496"/>
              <a:ext cx="340" cy="68"/>
            </a:xfrm>
            <a:prstGeom prst="rect">
              <a:avLst/>
            </a:prstGeom>
            <a:solidFill>
              <a:srgbClr val="FFFFFF">
                <a:alpha val="75000"/>
              </a:srgbClr>
            </a:solidFill>
            <a:ln>
              <a:noFill/>
            </a:ln>
            <a:effectLst/>
          </p:spPr>
          <p:txBody>
            <a:bodyPr lIns="0" tIns="0" rIns="0" bIns="0">
              <a:spAutoFit/>
            </a:bodyPr>
            <a:lstStyle/>
            <a:p>
              <a:pPr eaLnBrk="1" hangingPunct="1">
                <a:spcBef>
                  <a:spcPct val="50000"/>
                </a:spcBef>
                <a:defRPr/>
              </a:pPr>
              <a:r>
                <a:rPr lang="en-US" sz="525" b="1">
                  <a:effectLst>
                    <a:outerShdw blurRad="38100" dist="38100" dir="2700000" algn="tl">
                      <a:srgbClr val="C0C0C0"/>
                    </a:outerShdw>
                  </a:effectLst>
                  <a:latin typeface="Arial" panose="020B0604020202020204" pitchFamily="34" charset="0"/>
                  <a:cs typeface="Arial" panose="020B0604020202020204" pitchFamily="34" charset="0"/>
                </a:rPr>
                <a:t>SÀI GÒN</a:t>
              </a:r>
              <a:endParaRPr lang="en-US" sz="525" b="1">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37992" name="AutoShape 38"/>
            <p:cNvSpPr>
              <a:spLocks noChangeArrowheads="1"/>
            </p:cNvSpPr>
            <p:nvPr/>
          </p:nvSpPr>
          <p:spPr bwMode="auto">
            <a:xfrm>
              <a:off x="3312" y="2448"/>
              <a:ext cx="152" cy="156"/>
            </a:xfrm>
            <a:prstGeom prst="sun">
              <a:avLst>
                <a:gd name="adj" fmla="val 25000"/>
              </a:avLst>
            </a:prstGeom>
            <a:solidFill>
              <a:srgbClr val="00FF00"/>
            </a:solidFill>
            <a:ln w="9525">
              <a:solidFill>
                <a:schemeClr val="tx1"/>
              </a:solidFill>
              <a:miter lim="800000"/>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grpSp>
      <p:grpSp>
        <p:nvGrpSpPr>
          <p:cNvPr id="13" name="Group 39"/>
          <p:cNvGrpSpPr/>
          <p:nvPr/>
        </p:nvGrpSpPr>
        <p:grpSpPr bwMode="auto">
          <a:xfrm>
            <a:off x="4100513" y="3962400"/>
            <a:ext cx="414338" cy="253604"/>
            <a:chOff x="2484" y="2608"/>
            <a:chExt cx="348" cy="213"/>
          </a:xfrm>
        </p:grpSpPr>
        <p:sp>
          <p:nvSpPr>
            <p:cNvPr id="103464" name="Text Box 40"/>
            <p:cNvSpPr txBox="1">
              <a:spLocks noChangeArrowheads="1"/>
            </p:cNvSpPr>
            <p:nvPr/>
          </p:nvSpPr>
          <p:spPr bwMode="auto">
            <a:xfrm>
              <a:off x="2496" y="2693"/>
              <a:ext cx="336" cy="68"/>
            </a:xfrm>
            <a:prstGeom prst="rect">
              <a:avLst/>
            </a:prstGeom>
            <a:noFill/>
            <a:ln>
              <a:noFill/>
            </a:ln>
            <a:effectLst/>
          </p:spPr>
          <p:txBody>
            <a:bodyPr lIns="0" tIns="0" rIns="0" bIns="0">
              <a:spAutoFit/>
            </a:bodyPr>
            <a:lstStyle/>
            <a:p>
              <a:pPr eaLnBrk="1" hangingPunct="1">
                <a:spcBef>
                  <a:spcPct val="50000"/>
                </a:spcBef>
                <a:defRPr/>
              </a:pPr>
              <a:r>
                <a:rPr lang="en-US" sz="525" b="1">
                  <a:effectLst>
                    <a:outerShdw blurRad="38100" dist="38100" dir="2700000" algn="tl">
                      <a:srgbClr val="FFFFFF"/>
                    </a:outerShdw>
                  </a:effectLst>
                  <a:latin typeface="Arial" panose="020B0604020202020204" pitchFamily="34" charset="0"/>
                  <a:cs typeface="Arial" panose="020B0604020202020204" pitchFamily="34" charset="0"/>
                </a:rPr>
                <a:t>CÔLÔMBÔ</a:t>
              </a:r>
              <a:endParaRPr lang="en-US" sz="525" b="1">
                <a:effectLst>
                  <a:outerShdw blurRad="38100" dist="38100" dir="2700000" algn="tl">
                    <a:srgbClr val="FFFFFF"/>
                  </a:outerShdw>
                </a:effectLst>
                <a:latin typeface="Arial" panose="020B0604020202020204" pitchFamily="34" charset="0"/>
                <a:cs typeface="Arial" panose="020B0604020202020204" pitchFamily="34" charset="0"/>
              </a:endParaRPr>
            </a:p>
          </p:txBody>
        </p:sp>
        <p:grpSp>
          <p:nvGrpSpPr>
            <p:cNvPr id="37986" name="Group 41"/>
            <p:cNvGrpSpPr/>
            <p:nvPr/>
          </p:nvGrpSpPr>
          <p:grpSpPr bwMode="auto">
            <a:xfrm>
              <a:off x="2608" y="2608"/>
              <a:ext cx="63" cy="63"/>
              <a:chOff x="4800" y="1296"/>
              <a:chExt cx="87" cy="87"/>
            </a:xfrm>
          </p:grpSpPr>
          <p:sp>
            <p:nvSpPr>
              <p:cNvPr id="37988" name="Oval 42"/>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89" name="AutoShape 43"/>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37987" name="Text Box 44"/>
            <p:cNvSpPr txBox="1">
              <a:spLocks noChangeArrowheads="1"/>
            </p:cNvSpPr>
            <p:nvPr/>
          </p:nvSpPr>
          <p:spPr bwMode="auto">
            <a:xfrm>
              <a:off x="2484" y="2753"/>
              <a:ext cx="296"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14-6-1911</a:t>
              </a:r>
              <a:endParaRPr lang="en-US" sz="525" b="1">
                <a:solidFill>
                  <a:srgbClr val="C6250A"/>
                </a:solidFill>
              </a:endParaRPr>
            </a:p>
          </p:txBody>
        </p:sp>
      </p:grpSp>
      <p:sp>
        <p:nvSpPr>
          <p:cNvPr id="103469" name="Freeform 45"/>
          <p:cNvSpPr/>
          <p:nvPr/>
        </p:nvSpPr>
        <p:spPr bwMode="auto">
          <a:xfrm>
            <a:off x="1847850" y="2686050"/>
            <a:ext cx="609600" cy="258366"/>
          </a:xfrm>
          <a:custGeom>
            <a:avLst/>
            <a:gdLst>
              <a:gd name="T0" fmla="*/ 2147483647 w 512"/>
              <a:gd name="T1" fmla="*/ 0 h 217"/>
              <a:gd name="T2" fmla="*/ 2147483647 w 512"/>
              <a:gd name="T3" fmla="*/ 2147483647 h 217"/>
              <a:gd name="T4" fmla="*/ 2147483647 w 512"/>
              <a:gd name="T5" fmla="*/ 2147483647 h 217"/>
              <a:gd name="T6" fmla="*/ 0 w 512"/>
              <a:gd name="T7" fmla="*/ 2147483647 h 217"/>
              <a:gd name="T8" fmla="*/ 0 60000 65536"/>
              <a:gd name="T9" fmla="*/ 0 60000 65536"/>
              <a:gd name="T10" fmla="*/ 0 60000 65536"/>
              <a:gd name="T11" fmla="*/ 0 60000 65536"/>
              <a:gd name="T12" fmla="*/ 0 w 512"/>
              <a:gd name="T13" fmla="*/ 0 h 217"/>
              <a:gd name="T14" fmla="*/ 512 w 512"/>
              <a:gd name="T15" fmla="*/ 217 h 217"/>
            </a:gdLst>
            <a:ahLst/>
            <a:cxnLst>
              <a:cxn ang="T8">
                <a:pos x="T0" y="T1"/>
              </a:cxn>
              <a:cxn ang="T9">
                <a:pos x="T2" y="T3"/>
              </a:cxn>
              <a:cxn ang="T10">
                <a:pos x="T4" y="T5"/>
              </a:cxn>
              <a:cxn ang="T11">
                <a:pos x="T6" y="T7"/>
              </a:cxn>
            </a:cxnLst>
            <a:rect l="T12" t="T13" r="T14" b="T15"/>
            <a:pathLst>
              <a:path w="512" h="217">
                <a:moveTo>
                  <a:pt x="512" y="0"/>
                </a:moveTo>
                <a:cubicBezTo>
                  <a:pt x="408" y="75"/>
                  <a:pt x="305" y="151"/>
                  <a:pt x="228" y="184"/>
                </a:cubicBezTo>
                <a:cubicBezTo>
                  <a:pt x="151" y="217"/>
                  <a:pt x="86" y="205"/>
                  <a:pt x="48" y="196"/>
                </a:cubicBezTo>
                <a:cubicBezTo>
                  <a:pt x="10" y="187"/>
                  <a:pt x="5" y="157"/>
                  <a:pt x="0" y="128"/>
                </a:cubicBezTo>
              </a:path>
            </a:pathLst>
          </a:custGeom>
          <a:noFill/>
          <a:ln w="38100">
            <a:solidFill>
              <a:srgbClr val="0000FF"/>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nvGrpSpPr>
          <p:cNvPr id="15" name="Group 46"/>
          <p:cNvGrpSpPr/>
          <p:nvPr/>
        </p:nvGrpSpPr>
        <p:grpSpPr bwMode="auto">
          <a:xfrm>
            <a:off x="2090738" y="2650332"/>
            <a:ext cx="375047" cy="150019"/>
            <a:chOff x="796" y="1506"/>
            <a:chExt cx="315" cy="126"/>
          </a:xfrm>
        </p:grpSpPr>
        <p:grpSp>
          <p:nvGrpSpPr>
            <p:cNvPr id="37980" name="Group 47"/>
            <p:cNvGrpSpPr/>
            <p:nvPr/>
          </p:nvGrpSpPr>
          <p:grpSpPr bwMode="auto">
            <a:xfrm>
              <a:off x="1048" y="1516"/>
              <a:ext cx="63" cy="63"/>
              <a:chOff x="4800" y="1296"/>
              <a:chExt cx="87" cy="87"/>
            </a:xfrm>
          </p:grpSpPr>
          <p:sp>
            <p:nvSpPr>
              <p:cNvPr id="37983" name="Oval 48"/>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84" name="AutoShape 49"/>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103474" name="Text Box 50"/>
            <p:cNvSpPr txBox="1">
              <a:spLocks noChangeArrowheads="1"/>
            </p:cNvSpPr>
            <p:nvPr/>
          </p:nvSpPr>
          <p:spPr bwMode="auto">
            <a:xfrm>
              <a:off x="796" y="1506"/>
              <a:ext cx="288" cy="68"/>
            </a:xfrm>
            <a:prstGeom prst="rect">
              <a:avLst/>
            </a:prstGeom>
            <a:noFill/>
            <a:ln>
              <a:noFill/>
            </a:ln>
            <a:effectLst/>
          </p:spPr>
          <p:txBody>
            <a:bodyPr lIns="0" tIns="0" rIns="0" bIns="0">
              <a:spAutoFit/>
            </a:bodyPr>
            <a:lstStyle/>
            <a:p>
              <a:pPr eaLnBrk="1" hangingPunct="1">
                <a:spcBef>
                  <a:spcPct val="50000"/>
                </a:spcBef>
                <a:defRPr/>
              </a:pPr>
              <a:r>
                <a:rPr lang="en-US" sz="525" b="1">
                  <a:effectLst>
                    <a:outerShdw blurRad="38100" dist="38100" dir="2700000" algn="tl">
                      <a:srgbClr val="FFFFFF"/>
                    </a:outerShdw>
                  </a:effectLst>
                  <a:latin typeface="Arial" panose="020B0604020202020204" pitchFamily="34" charset="0"/>
                  <a:cs typeface="Arial" panose="020B0604020202020204" pitchFamily="34" charset="0"/>
                </a:rPr>
                <a:t>MÁC XÂY</a:t>
              </a:r>
              <a:endParaRPr lang="en-US" sz="525" b="1">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37982" name="Text Box 51"/>
            <p:cNvSpPr txBox="1">
              <a:spLocks noChangeArrowheads="1"/>
            </p:cNvSpPr>
            <p:nvPr/>
          </p:nvSpPr>
          <p:spPr bwMode="auto">
            <a:xfrm>
              <a:off x="800" y="1564"/>
              <a:ext cx="240"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6-7-1911</a:t>
              </a:r>
              <a:endParaRPr lang="en-US" sz="525" b="1">
                <a:solidFill>
                  <a:srgbClr val="C6250A"/>
                </a:solidFill>
              </a:endParaRPr>
            </a:p>
          </p:txBody>
        </p:sp>
      </p:grpSp>
      <p:grpSp>
        <p:nvGrpSpPr>
          <p:cNvPr id="17" name="Group 52"/>
          <p:cNvGrpSpPr/>
          <p:nvPr/>
        </p:nvGrpSpPr>
        <p:grpSpPr bwMode="auto">
          <a:xfrm>
            <a:off x="1266825" y="3663554"/>
            <a:ext cx="285750" cy="151209"/>
            <a:chOff x="104" y="2357"/>
            <a:chExt cx="240" cy="127"/>
          </a:xfrm>
        </p:grpSpPr>
        <p:sp>
          <p:nvSpPr>
            <p:cNvPr id="37976" name="Text Box 53"/>
            <p:cNvSpPr txBox="1">
              <a:spLocks noChangeArrowheads="1"/>
            </p:cNvSpPr>
            <p:nvPr/>
          </p:nvSpPr>
          <p:spPr bwMode="auto">
            <a:xfrm>
              <a:off x="200" y="2416"/>
              <a:ext cx="144"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1912</a:t>
              </a:r>
              <a:endParaRPr lang="en-US" sz="525" b="1">
                <a:solidFill>
                  <a:srgbClr val="C6250A"/>
                </a:solidFill>
              </a:endParaRPr>
            </a:p>
          </p:txBody>
        </p:sp>
        <p:grpSp>
          <p:nvGrpSpPr>
            <p:cNvPr id="37977" name="Group 54"/>
            <p:cNvGrpSpPr/>
            <p:nvPr/>
          </p:nvGrpSpPr>
          <p:grpSpPr bwMode="auto">
            <a:xfrm>
              <a:off x="104" y="2357"/>
              <a:ext cx="63" cy="63"/>
              <a:chOff x="4800" y="1296"/>
              <a:chExt cx="87" cy="87"/>
            </a:xfrm>
          </p:grpSpPr>
          <p:sp>
            <p:nvSpPr>
              <p:cNvPr id="37978" name="Oval 55"/>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79" name="AutoShape 56"/>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grpSp>
      <p:grpSp>
        <p:nvGrpSpPr>
          <p:cNvPr id="19" name="Group 57"/>
          <p:cNvGrpSpPr/>
          <p:nvPr/>
        </p:nvGrpSpPr>
        <p:grpSpPr bwMode="auto">
          <a:xfrm>
            <a:off x="1253729" y="3108723"/>
            <a:ext cx="250031" cy="91678"/>
            <a:chOff x="93" y="1891"/>
            <a:chExt cx="210" cy="77"/>
          </a:xfrm>
        </p:grpSpPr>
        <p:sp>
          <p:nvSpPr>
            <p:cNvPr id="37972" name="Text Box 58"/>
            <p:cNvSpPr txBox="1">
              <a:spLocks noChangeArrowheads="1"/>
            </p:cNvSpPr>
            <p:nvPr/>
          </p:nvSpPr>
          <p:spPr bwMode="auto">
            <a:xfrm>
              <a:off x="93" y="1891"/>
              <a:ext cx="160"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1912</a:t>
              </a:r>
              <a:endParaRPr lang="en-US" sz="525" b="1">
                <a:solidFill>
                  <a:srgbClr val="C6250A"/>
                </a:solidFill>
              </a:endParaRPr>
            </a:p>
          </p:txBody>
        </p:sp>
        <p:grpSp>
          <p:nvGrpSpPr>
            <p:cNvPr id="37973" name="Group 59"/>
            <p:cNvGrpSpPr/>
            <p:nvPr/>
          </p:nvGrpSpPr>
          <p:grpSpPr bwMode="auto">
            <a:xfrm>
              <a:off x="240" y="1905"/>
              <a:ext cx="63" cy="63"/>
              <a:chOff x="4800" y="1296"/>
              <a:chExt cx="87" cy="87"/>
            </a:xfrm>
          </p:grpSpPr>
          <p:sp>
            <p:nvSpPr>
              <p:cNvPr id="37974" name="Oval 60"/>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75" name="AutoShape 61"/>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grpSp>
      <p:grpSp>
        <p:nvGrpSpPr>
          <p:cNvPr id="21" name="Group 62"/>
          <p:cNvGrpSpPr/>
          <p:nvPr/>
        </p:nvGrpSpPr>
        <p:grpSpPr bwMode="auto">
          <a:xfrm>
            <a:off x="1885950" y="4435079"/>
            <a:ext cx="319088" cy="136922"/>
            <a:chOff x="624" y="3005"/>
            <a:chExt cx="268" cy="115"/>
          </a:xfrm>
        </p:grpSpPr>
        <p:grpSp>
          <p:nvGrpSpPr>
            <p:cNvPr id="37968" name="Group 63"/>
            <p:cNvGrpSpPr/>
            <p:nvPr/>
          </p:nvGrpSpPr>
          <p:grpSpPr bwMode="auto">
            <a:xfrm>
              <a:off x="829" y="3005"/>
              <a:ext cx="63" cy="63"/>
              <a:chOff x="4800" y="1296"/>
              <a:chExt cx="87" cy="87"/>
            </a:xfrm>
          </p:grpSpPr>
          <p:sp>
            <p:nvSpPr>
              <p:cNvPr id="37970" name="Oval 64"/>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71" name="AutoShape 65"/>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37969" name="Text Box 66"/>
            <p:cNvSpPr txBox="1">
              <a:spLocks noChangeArrowheads="1"/>
            </p:cNvSpPr>
            <p:nvPr/>
          </p:nvSpPr>
          <p:spPr bwMode="auto">
            <a:xfrm>
              <a:off x="624" y="3052"/>
              <a:ext cx="148"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1912</a:t>
              </a:r>
              <a:endParaRPr lang="en-US" sz="525" b="1">
                <a:solidFill>
                  <a:srgbClr val="C6250A"/>
                </a:solidFill>
              </a:endParaRPr>
            </a:p>
          </p:txBody>
        </p:sp>
      </p:grpSp>
      <p:grpSp>
        <p:nvGrpSpPr>
          <p:cNvPr id="23" name="Group 67"/>
          <p:cNvGrpSpPr/>
          <p:nvPr/>
        </p:nvGrpSpPr>
        <p:grpSpPr bwMode="auto">
          <a:xfrm>
            <a:off x="1771651" y="4115991"/>
            <a:ext cx="336947" cy="151209"/>
            <a:chOff x="528" y="2737"/>
            <a:chExt cx="283" cy="127"/>
          </a:xfrm>
        </p:grpSpPr>
        <p:grpSp>
          <p:nvGrpSpPr>
            <p:cNvPr id="37964" name="Group 68"/>
            <p:cNvGrpSpPr/>
            <p:nvPr/>
          </p:nvGrpSpPr>
          <p:grpSpPr bwMode="auto">
            <a:xfrm>
              <a:off x="748" y="2737"/>
              <a:ext cx="63" cy="63"/>
              <a:chOff x="4800" y="1296"/>
              <a:chExt cx="87" cy="87"/>
            </a:xfrm>
          </p:grpSpPr>
          <p:sp>
            <p:nvSpPr>
              <p:cNvPr id="37966" name="Oval 69"/>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67" name="AutoShape 70"/>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37965" name="Text Box 71"/>
            <p:cNvSpPr txBox="1">
              <a:spLocks noChangeArrowheads="1"/>
            </p:cNvSpPr>
            <p:nvPr/>
          </p:nvSpPr>
          <p:spPr bwMode="auto">
            <a:xfrm>
              <a:off x="528" y="2796"/>
              <a:ext cx="148"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1912</a:t>
              </a:r>
              <a:endParaRPr lang="en-US" sz="525" b="1">
                <a:solidFill>
                  <a:srgbClr val="C6250A"/>
                </a:solidFill>
              </a:endParaRPr>
            </a:p>
          </p:txBody>
        </p:sp>
      </p:grpSp>
      <p:grpSp>
        <p:nvGrpSpPr>
          <p:cNvPr id="25" name="Group 72"/>
          <p:cNvGrpSpPr/>
          <p:nvPr/>
        </p:nvGrpSpPr>
        <p:grpSpPr bwMode="auto">
          <a:xfrm>
            <a:off x="1614488" y="3981451"/>
            <a:ext cx="255985" cy="94060"/>
            <a:chOff x="396" y="2624"/>
            <a:chExt cx="215" cy="79"/>
          </a:xfrm>
        </p:grpSpPr>
        <p:grpSp>
          <p:nvGrpSpPr>
            <p:cNvPr id="37960" name="Group 73"/>
            <p:cNvGrpSpPr/>
            <p:nvPr/>
          </p:nvGrpSpPr>
          <p:grpSpPr bwMode="auto">
            <a:xfrm>
              <a:off x="548" y="2640"/>
              <a:ext cx="63" cy="63"/>
              <a:chOff x="4800" y="1296"/>
              <a:chExt cx="87" cy="87"/>
            </a:xfrm>
          </p:grpSpPr>
          <p:sp>
            <p:nvSpPr>
              <p:cNvPr id="37962" name="Oval 74"/>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63" name="AutoShape 75"/>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37961" name="Text Box 76"/>
            <p:cNvSpPr txBox="1">
              <a:spLocks noChangeArrowheads="1"/>
            </p:cNvSpPr>
            <p:nvPr/>
          </p:nvSpPr>
          <p:spPr bwMode="auto">
            <a:xfrm>
              <a:off x="396" y="2624"/>
              <a:ext cx="148"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1912</a:t>
              </a:r>
              <a:endParaRPr lang="en-US" sz="525" b="1">
                <a:solidFill>
                  <a:srgbClr val="C6250A"/>
                </a:solidFill>
              </a:endParaRPr>
            </a:p>
          </p:txBody>
        </p:sp>
      </p:grpSp>
      <p:grpSp>
        <p:nvGrpSpPr>
          <p:cNvPr id="27" name="Group 77"/>
          <p:cNvGrpSpPr/>
          <p:nvPr/>
        </p:nvGrpSpPr>
        <p:grpSpPr bwMode="auto">
          <a:xfrm>
            <a:off x="1866900" y="2269331"/>
            <a:ext cx="704850" cy="105966"/>
            <a:chOff x="608" y="1196"/>
            <a:chExt cx="523" cy="79"/>
          </a:xfrm>
        </p:grpSpPr>
        <p:grpSp>
          <p:nvGrpSpPr>
            <p:cNvPr id="37956" name="Group 78"/>
            <p:cNvGrpSpPr/>
            <p:nvPr/>
          </p:nvGrpSpPr>
          <p:grpSpPr bwMode="auto">
            <a:xfrm>
              <a:off x="1068" y="1212"/>
              <a:ext cx="63" cy="63"/>
              <a:chOff x="4800" y="1296"/>
              <a:chExt cx="87" cy="87"/>
            </a:xfrm>
          </p:grpSpPr>
          <p:sp>
            <p:nvSpPr>
              <p:cNvPr id="37958" name="Oval 79"/>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59" name="AutoShape 80"/>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37957" name="Text Box 81"/>
            <p:cNvSpPr txBox="1">
              <a:spLocks noChangeArrowheads="1"/>
            </p:cNvSpPr>
            <p:nvPr/>
          </p:nvSpPr>
          <p:spPr bwMode="auto">
            <a:xfrm>
              <a:off x="608" y="1196"/>
              <a:ext cx="148" cy="61"/>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1914</a:t>
              </a:r>
              <a:endParaRPr lang="en-US" sz="525" b="1">
                <a:solidFill>
                  <a:srgbClr val="C6250A"/>
                </a:solidFill>
              </a:endParaRPr>
            </a:p>
          </p:txBody>
        </p:sp>
      </p:grpSp>
      <p:grpSp>
        <p:nvGrpSpPr>
          <p:cNvPr id="29" name="Group 82"/>
          <p:cNvGrpSpPr/>
          <p:nvPr/>
        </p:nvGrpSpPr>
        <p:grpSpPr bwMode="auto">
          <a:xfrm>
            <a:off x="2405063" y="2393157"/>
            <a:ext cx="391716" cy="216540"/>
            <a:chOff x="1060" y="1312"/>
            <a:chExt cx="292" cy="161"/>
          </a:xfrm>
        </p:grpSpPr>
        <p:grpSp>
          <p:nvGrpSpPr>
            <p:cNvPr id="37950" name="Group 83"/>
            <p:cNvGrpSpPr/>
            <p:nvPr/>
          </p:nvGrpSpPr>
          <p:grpSpPr bwMode="auto">
            <a:xfrm>
              <a:off x="1060" y="1312"/>
              <a:ext cx="87" cy="87"/>
              <a:chOff x="4800" y="1296"/>
              <a:chExt cx="87" cy="87"/>
            </a:xfrm>
          </p:grpSpPr>
          <p:sp>
            <p:nvSpPr>
              <p:cNvPr id="37954" name="Oval 84">
                <a:hlinkClick r:id="" action="ppaction://noaction">
                  <a:snd r:embed="rId2" name="click.wav"/>
                </a:hlinkClick>
                <a:hlinkHover r:id="" action="ppaction://noaction" highlightClick="1">
                  <a:snd r:embed="rId2" name="click.wav"/>
                </a:hlinkHover>
              </p:cNvPr>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55" name="AutoShape 85">
                <a:hlinkClick r:id="" action="ppaction://noaction" highlightClick="1"/>
                <a:hlinkHover r:id="" action="ppaction://noaction" highlightClick="1"/>
              </p:cNvPr>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grpSp>
          <p:nvGrpSpPr>
            <p:cNvPr id="37951" name="Group 86"/>
            <p:cNvGrpSpPr/>
            <p:nvPr/>
          </p:nvGrpSpPr>
          <p:grpSpPr bwMode="auto">
            <a:xfrm>
              <a:off x="1144" y="1312"/>
              <a:ext cx="208" cy="161"/>
              <a:chOff x="1144" y="1312"/>
              <a:chExt cx="208" cy="161"/>
            </a:xfrm>
          </p:grpSpPr>
          <p:sp>
            <p:nvSpPr>
              <p:cNvPr id="103511" name="Text Box 87"/>
              <p:cNvSpPr txBox="1">
                <a:spLocks noChangeArrowheads="1"/>
              </p:cNvSpPr>
              <p:nvPr/>
            </p:nvSpPr>
            <p:spPr bwMode="auto">
              <a:xfrm>
                <a:off x="1144" y="1312"/>
                <a:ext cx="208" cy="85"/>
              </a:xfrm>
              <a:prstGeom prst="rect">
                <a:avLst/>
              </a:prstGeom>
              <a:noFill/>
              <a:ln>
                <a:noFill/>
              </a:ln>
              <a:effectLst/>
            </p:spPr>
            <p:txBody>
              <a:bodyPr lIns="0" tIns="0" rIns="0" bIns="0">
                <a:spAutoFit/>
              </a:bodyPr>
              <a:lstStyle/>
              <a:p>
                <a:pPr eaLnBrk="1" hangingPunct="1">
                  <a:spcBef>
                    <a:spcPct val="50000"/>
                  </a:spcBef>
                  <a:defRPr/>
                </a:pPr>
                <a:r>
                  <a:rPr lang="en-US" sz="750" b="1">
                    <a:effectLst>
                      <a:outerShdw blurRad="38100" dist="38100" dir="2700000" algn="tl">
                        <a:srgbClr val="FFFFFF"/>
                      </a:outerShdw>
                    </a:effectLst>
                    <a:latin typeface="Arial" panose="020B0604020202020204" pitchFamily="34" charset="0"/>
                    <a:cs typeface="Arial" panose="020B0604020202020204" pitchFamily="34" charset="0"/>
                  </a:rPr>
                  <a:t>PARI</a:t>
                </a:r>
                <a:endParaRPr lang="en-US" sz="750" b="1">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3512" name="Text Box 88"/>
              <p:cNvSpPr txBox="1">
                <a:spLocks noChangeArrowheads="1"/>
              </p:cNvSpPr>
              <p:nvPr/>
            </p:nvSpPr>
            <p:spPr bwMode="auto">
              <a:xfrm>
                <a:off x="1144" y="1388"/>
                <a:ext cx="200" cy="85"/>
              </a:xfrm>
              <a:prstGeom prst="rect">
                <a:avLst/>
              </a:prstGeom>
              <a:solidFill>
                <a:srgbClr val="FFFFFF">
                  <a:alpha val="75000"/>
                </a:srgbClr>
              </a:solidFill>
              <a:ln>
                <a:noFill/>
              </a:ln>
              <a:effectLst/>
            </p:spPr>
            <p:txBody>
              <a:bodyPr lIns="0" tIns="0" rIns="0" bIns="0">
                <a:spAutoFit/>
              </a:bodyPr>
              <a:lstStyle/>
              <a:p>
                <a:pPr algn="ctr" eaLnBrk="1" hangingPunct="1">
                  <a:spcBef>
                    <a:spcPct val="50000"/>
                  </a:spcBef>
                  <a:defRPr/>
                </a:pPr>
                <a:r>
                  <a:rPr lang="en-US" sz="750" b="1">
                    <a:solidFill>
                      <a:srgbClr val="C6250A"/>
                    </a:solidFill>
                    <a:effectLst>
                      <a:outerShdw blurRad="38100" dist="38100" dir="2700000" algn="tl">
                        <a:srgbClr val="C0C0C0"/>
                      </a:outerShdw>
                    </a:effectLst>
                    <a:latin typeface="Arial" panose="020B0604020202020204" pitchFamily="34" charset="0"/>
                    <a:cs typeface="Arial" panose="020B0604020202020204" pitchFamily="34" charset="0"/>
                  </a:rPr>
                  <a:t>1917</a:t>
                </a:r>
                <a:endParaRPr lang="en-US" sz="750" b="1">
                  <a:solidFill>
                    <a:srgbClr val="C6250A"/>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grpSp>
      </p:grpSp>
      <p:grpSp>
        <p:nvGrpSpPr>
          <p:cNvPr id="103488" name="Group 89"/>
          <p:cNvGrpSpPr/>
          <p:nvPr/>
        </p:nvGrpSpPr>
        <p:grpSpPr bwMode="auto">
          <a:xfrm>
            <a:off x="2352675" y="2886075"/>
            <a:ext cx="228600" cy="223838"/>
            <a:chOff x="1016" y="1704"/>
            <a:chExt cx="192" cy="188"/>
          </a:xfrm>
        </p:grpSpPr>
        <p:grpSp>
          <p:nvGrpSpPr>
            <p:cNvPr id="37946" name="Group 90"/>
            <p:cNvGrpSpPr/>
            <p:nvPr/>
          </p:nvGrpSpPr>
          <p:grpSpPr bwMode="auto">
            <a:xfrm>
              <a:off x="1016" y="1704"/>
              <a:ext cx="63" cy="63"/>
              <a:chOff x="4800" y="1296"/>
              <a:chExt cx="87" cy="87"/>
            </a:xfrm>
          </p:grpSpPr>
          <p:sp>
            <p:nvSpPr>
              <p:cNvPr id="37948" name="Oval 91"/>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49" name="AutoShape 92"/>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37947" name="Text Box 93"/>
            <p:cNvSpPr txBox="1">
              <a:spLocks noChangeArrowheads="1"/>
            </p:cNvSpPr>
            <p:nvPr/>
          </p:nvSpPr>
          <p:spPr bwMode="auto">
            <a:xfrm>
              <a:off x="1056" y="1824"/>
              <a:ext cx="152"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1912</a:t>
              </a:r>
              <a:endParaRPr lang="en-US" sz="525" b="1">
                <a:solidFill>
                  <a:srgbClr val="C6250A"/>
                </a:solidFill>
              </a:endParaRPr>
            </a:p>
          </p:txBody>
        </p:sp>
      </p:grpSp>
      <p:grpSp>
        <p:nvGrpSpPr>
          <p:cNvPr id="103490" name="Group 94"/>
          <p:cNvGrpSpPr/>
          <p:nvPr/>
        </p:nvGrpSpPr>
        <p:grpSpPr bwMode="auto">
          <a:xfrm>
            <a:off x="5643563" y="4514851"/>
            <a:ext cx="240506" cy="154781"/>
            <a:chOff x="3780" y="3072"/>
            <a:chExt cx="202" cy="130"/>
          </a:xfrm>
        </p:grpSpPr>
        <p:grpSp>
          <p:nvGrpSpPr>
            <p:cNvPr id="37942" name="Group 95"/>
            <p:cNvGrpSpPr/>
            <p:nvPr/>
          </p:nvGrpSpPr>
          <p:grpSpPr bwMode="auto">
            <a:xfrm>
              <a:off x="3780" y="3072"/>
              <a:ext cx="63" cy="63"/>
              <a:chOff x="4800" y="1296"/>
              <a:chExt cx="87" cy="87"/>
            </a:xfrm>
          </p:grpSpPr>
          <p:sp>
            <p:nvSpPr>
              <p:cNvPr id="37944" name="Oval 96"/>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45" name="AutoShape 97"/>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37943" name="Text Box 98"/>
            <p:cNvSpPr txBox="1">
              <a:spLocks noChangeArrowheads="1"/>
            </p:cNvSpPr>
            <p:nvPr/>
          </p:nvSpPr>
          <p:spPr bwMode="auto">
            <a:xfrm>
              <a:off x="3834" y="3134"/>
              <a:ext cx="148"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1912</a:t>
              </a:r>
              <a:endParaRPr lang="en-US" sz="525" b="1">
                <a:solidFill>
                  <a:srgbClr val="C6250A"/>
                </a:solidFill>
              </a:endParaRPr>
            </a:p>
          </p:txBody>
        </p:sp>
      </p:grpSp>
      <p:grpSp>
        <p:nvGrpSpPr>
          <p:cNvPr id="103492" name="Group 99"/>
          <p:cNvGrpSpPr/>
          <p:nvPr/>
        </p:nvGrpSpPr>
        <p:grpSpPr bwMode="auto">
          <a:xfrm>
            <a:off x="5748338" y="4797029"/>
            <a:ext cx="226219" cy="192881"/>
            <a:chOff x="3868" y="3309"/>
            <a:chExt cx="190" cy="162"/>
          </a:xfrm>
        </p:grpSpPr>
        <p:grpSp>
          <p:nvGrpSpPr>
            <p:cNvPr id="37938" name="Group 100"/>
            <p:cNvGrpSpPr/>
            <p:nvPr/>
          </p:nvGrpSpPr>
          <p:grpSpPr bwMode="auto">
            <a:xfrm>
              <a:off x="3868" y="3309"/>
              <a:ext cx="63" cy="63"/>
              <a:chOff x="4800" y="1296"/>
              <a:chExt cx="87" cy="87"/>
            </a:xfrm>
          </p:grpSpPr>
          <p:sp>
            <p:nvSpPr>
              <p:cNvPr id="37940" name="Oval 101"/>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41" name="AutoShape 102"/>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37939" name="Text Box 103"/>
            <p:cNvSpPr txBox="1">
              <a:spLocks noChangeArrowheads="1"/>
            </p:cNvSpPr>
            <p:nvPr/>
          </p:nvSpPr>
          <p:spPr bwMode="auto">
            <a:xfrm>
              <a:off x="3910" y="3403"/>
              <a:ext cx="148"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1912</a:t>
              </a:r>
              <a:endParaRPr lang="en-US" sz="525" b="1">
                <a:solidFill>
                  <a:srgbClr val="C6250A"/>
                </a:solidFill>
              </a:endParaRPr>
            </a:p>
          </p:txBody>
        </p:sp>
      </p:grpSp>
      <p:grpSp>
        <p:nvGrpSpPr>
          <p:cNvPr id="103494" name="Group 104"/>
          <p:cNvGrpSpPr/>
          <p:nvPr/>
        </p:nvGrpSpPr>
        <p:grpSpPr bwMode="auto">
          <a:xfrm>
            <a:off x="5898357" y="5160169"/>
            <a:ext cx="330994" cy="172641"/>
            <a:chOff x="3994" y="3614"/>
            <a:chExt cx="278" cy="145"/>
          </a:xfrm>
        </p:grpSpPr>
        <p:grpSp>
          <p:nvGrpSpPr>
            <p:cNvPr id="37934" name="Group 105"/>
            <p:cNvGrpSpPr/>
            <p:nvPr/>
          </p:nvGrpSpPr>
          <p:grpSpPr bwMode="auto">
            <a:xfrm>
              <a:off x="3994" y="3614"/>
              <a:ext cx="63" cy="63"/>
              <a:chOff x="4800" y="1296"/>
              <a:chExt cx="87" cy="87"/>
            </a:xfrm>
          </p:grpSpPr>
          <p:sp>
            <p:nvSpPr>
              <p:cNvPr id="37936" name="Oval 106"/>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37" name="AutoShape 107"/>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37935" name="Text Box 108"/>
            <p:cNvSpPr txBox="1">
              <a:spLocks noChangeArrowheads="1"/>
            </p:cNvSpPr>
            <p:nvPr/>
          </p:nvSpPr>
          <p:spPr bwMode="auto">
            <a:xfrm>
              <a:off x="4124" y="3691"/>
              <a:ext cx="148"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1913</a:t>
              </a:r>
              <a:endParaRPr lang="en-US" sz="525" b="1">
                <a:solidFill>
                  <a:srgbClr val="C6250A"/>
                </a:solidFill>
              </a:endParaRPr>
            </a:p>
          </p:txBody>
        </p:sp>
      </p:grpSp>
      <p:grpSp>
        <p:nvGrpSpPr>
          <p:cNvPr id="103496" name="Group 109"/>
          <p:cNvGrpSpPr/>
          <p:nvPr/>
        </p:nvGrpSpPr>
        <p:grpSpPr bwMode="auto">
          <a:xfrm>
            <a:off x="5776913" y="5325666"/>
            <a:ext cx="288131" cy="185738"/>
            <a:chOff x="3892" y="3753"/>
            <a:chExt cx="242" cy="156"/>
          </a:xfrm>
        </p:grpSpPr>
        <p:grpSp>
          <p:nvGrpSpPr>
            <p:cNvPr id="37930" name="Group 110"/>
            <p:cNvGrpSpPr/>
            <p:nvPr/>
          </p:nvGrpSpPr>
          <p:grpSpPr bwMode="auto">
            <a:xfrm>
              <a:off x="3892" y="3753"/>
              <a:ext cx="63" cy="63"/>
              <a:chOff x="4800" y="1296"/>
              <a:chExt cx="87" cy="87"/>
            </a:xfrm>
          </p:grpSpPr>
          <p:sp>
            <p:nvSpPr>
              <p:cNvPr id="37932" name="Oval 111"/>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33" name="AutoShape 112"/>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37931" name="Text Box 113"/>
            <p:cNvSpPr txBox="1">
              <a:spLocks noChangeArrowheads="1"/>
            </p:cNvSpPr>
            <p:nvPr/>
          </p:nvSpPr>
          <p:spPr bwMode="auto">
            <a:xfrm>
              <a:off x="3986" y="3841"/>
              <a:ext cx="148"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1913</a:t>
              </a:r>
              <a:endParaRPr lang="en-US" sz="525" b="1">
                <a:solidFill>
                  <a:srgbClr val="C6250A"/>
                </a:solidFill>
              </a:endParaRPr>
            </a:p>
          </p:txBody>
        </p:sp>
      </p:grpSp>
      <p:grpSp>
        <p:nvGrpSpPr>
          <p:cNvPr id="103498" name="Group 114"/>
          <p:cNvGrpSpPr/>
          <p:nvPr/>
        </p:nvGrpSpPr>
        <p:grpSpPr bwMode="auto">
          <a:xfrm>
            <a:off x="3536157" y="5032773"/>
            <a:ext cx="240506" cy="220265"/>
            <a:chOff x="2010" y="3507"/>
            <a:chExt cx="202" cy="185"/>
          </a:xfrm>
        </p:grpSpPr>
        <p:grpSp>
          <p:nvGrpSpPr>
            <p:cNvPr id="37926" name="Group 115"/>
            <p:cNvGrpSpPr/>
            <p:nvPr/>
          </p:nvGrpSpPr>
          <p:grpSpPr bwMode="auto">
            <a:xfrm>
              <a:off x="2010" y="3507"/>
              <a:ext cx="63" cy="63"/>
              <a:chOff x="4800" y="1296"/>
              <a:chExt cx="87" cy="87"/>
            </a:xfrm>
          </p:grpSpPr>
          <p:sp>
            <p:nvSpPr>
              <p:cNvPr id="37928" name="Oval 116"/>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29" name="AutoShape 117"/>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37927" name="Text Box 118"/>
            <p:cNvSpPr txBox="1">
              <a:spLocks noChangeArrowheads="1"/>
            </p:cNvSpPr>
            <p:nvPr/>
          </p:nvSpPr>
          <p:spPr bwMode="auto">
            <a:xfrm>
              <a:off x="2064" y="3624"/>
              <a:ext cx="148"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1912</a:t>
              </a:r>
              <a:endParaRPr lang="en-US" sz="525" b="1">
                <a:solidFill>
                  <a:srgbClr val="C6250A"/>
                </a:solidFill>
              </a:endParaRPr>
            </a:p>
          </p:txBody>
        </p:sp>
      </p:grpSp>
      <p:grpSp>
        <p:nvGrpSpPr>
          <p:cNvPr id="103500" name="Group 119"/>
          <p:cNvGrpSpPr/>
          <p:nvPr/>
        </p:nvGrpSpPr>
        <p:grpSpPr bwMode="auto">
          <a:xfrm>
            <a:off x="2589610" y="3033713"/>
            <a:ext cx="409575" cy="207169"/>
            <a:chOff x="1215" y="1828"/>
            <a:chExt cx="344" cy="174"/>
          </a:xfrm>
        </p:grpSpPr>
        <p:grpSp>
          <p:nvGrpSpPr>
            <p:cNvPr id="37922" name="Group 120"/>
            <p:cNvGrpSpPr/>
            <p:nvPr/>
          </p:nvGrpSpPr>
          <p:grpSpPr bwMode="auto">
            <a:xfrm>
              <a:off x="1496" y="1828"/>
              <a:ext cx="63" cy="63"/>
              <a:chOff x="4800" y="1296"/>
              <a:chExt cx="87" cy="87"/>
            </a:xfrm>
          </p:grpSpPr>
          <p:sp>
            <p:nvSpPr>
              <p:cNvPr id="37924" name="Oval 121"/>
              <p:cNvSpPr>
                <a:spLocks noChangeArrowheads="1"/>
              </p:cNvSpPr>
              <p:nvPr/>
            </p:nvSpPr>
            <p:spPr bwMode="auto">
              <a:xfrm>
                <a:off x="4809" y="1299"/>
                <a:ext cx="69" cy="72"/>
              </a:xfrm>
              <a:prstGeom prst="ellipse">
                <a:avLst/>
              </a:prstGeom>
              <a:solidFill>
                <a:srgbClr val="FFFF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sz="1350"/>
              </a:p>
            </p:txBody>
          </p:sp>
          <p:sp>
            <p:nvSpPr>
              <p:cNvPr id="37925" name="AutoShape 122"/>
              <p:cNvSpPr>
                <a:spLocks noChangeArrowheads="1"/>
              </p:cNvSpPr>
              <p:nvPr/>
            </p:nvSpPr>
            <p:spPr bwMode="auto">
              <a:xfrm>
                <a:off x="4800" y="1296"/>
                <a:ext cx="87"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228 w 21600"/>
                  <a:gd name="T25" fmla="*/ 3228 h 21600"/>
                  <a:gd name="T26" fmla="*/ 18372 w 21600"/>
                  <a:gd name="T27" fmla="*/ 183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1350"/>
              </a:p>
            </p:txBody>
          </p:sp>
        </p:grpSp>
        <p:sp>
          <p:nvSpPr>
            <p:cNvPr id="37923" name="Text Box 123"/>
            <p:cNvSpPr txBox="1">
              <a:spLocks noChangeArrowheads="1"/>
            </p:cNvSpPr>
            <p:nvPr/>
          </p:nvSpPr>
          <p:spPr bwMode="auto">
            <a:xfrm>
              <a:off x="1215" y="1934"/>
              <a:ext cx="296" cy="68"/>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525" b="1">
                  <a:solidFill>
                    <a:srgbClr val="C6250A"/>
                  </a:solidFill>
                </a:rPr>
                <a:t>30-6-1911</a:t>
              </a:r>
              <a:endParaRPr lang="en-US" sz="525" b="1">
                <a:solidFill>
                  <a:srgbClr val="C6250A"/>
                </a:solidFill>
              </a:endParaRPr>
            </a:p>
          </p:txBody>
        </p:sp>
      </p:grpSp>
      <p:sp>
        <p:nvSpPr>
          <p:cNvPr id="37921" name="Text Box 124"/>
          <p:cNvSpPr txBox="1">
            <a:spLocks noChangeArrowheads="1"/>
          </p:cNvSpPr>
          <p:nvPr/>
        </p:nvSpPr>
        <p:spPr bwMode="auto">
          <a:xfrm>
            <a:off x="1714501" y="910829"/>
            <a:ext cx="6436519"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350" b="1"/>
              <a:t>HÀNH TRÌNH ĐI TÌM ĐƯỜNG CỨU NƯỚC CỦA NGUYỄN ÁI QUỐC TỪ NĂM 1911 ĐẾN NĂM 1917</a:t>
            </a:r>
            <a:endParaRPr lang="en-US" sz="1350" b="1"/>
          </a:p>
        </p:txBody>
      </p:sp>
      <p:sp>
        <p:nvSpPr>
          <p:cNvPr id="125" name="Rectangle 5"/>
          <p:cNvSpPr>
            <a:spLocks noChangeArrowheads="1"/>
          </p:cNvSpPr>
          <p:nvPr/>
        </p:nvSpPr>
        <p:spPr bwMode="auto">
          <a:xfrm>
            <a:off x="122110" y="5355370"/>
            <a:ext cx="8661655" cy="645160"/>
          </a:xfrm>
          <a:prstGeom prst="rect">
            <a:avLst/>
          </a:prstGeom>
          <a:solidFill>
            <a:schemeClr val="accent6"/>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dirty="0">
                <a:latin typeface="Times New Roman" panose="02020603050405020304" charset="0"/>
                <a:cs typeface="Times New Roman" panose="02020603050405020304" charset="0"/>
              </a:rPr>
              <a:t> </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Cuộc</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hành</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trình</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kéo</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dài</a:t>
            </a:r>
            <a:r>
              <a:rPr lang="en-US" dirty="0">
                <a:solidFill>
                  <a:srgbClr val="FF0000"/>
                </a:solidFill>
                <a:latin typeface="Times New Roman" panose="02020603050405020304" charset="0"/>
                <a:cs typeface="Times New Roman" panose="02020603050405020304" charset="0"/>
              </a:rPr>
              <a:t> 6 </a:t>
            </a:r>
            <a:r>
              <a:rPr lang="en-US" dirty="0" err="1" smtClean="0">
                <a:solidFill>
                  <a:srgbClr val="FF0000"/>
                </a:solidFill>
                <a:latin typeface="Times New Roman" panose="02020603050405020304" charset="0"/>
                <a:cs typeface="Times New Roman" panose="02020603050405020304" charset="0"/>
              </a:rPr>
              <a:t>năm</a:t>
            </a:r>
            <a:r>
              <a:rPr lang="en-US" b="1" dirty="0">
                <a:solidFill>
                  <a:srgbClr val="FF0000"/>
                </a:solidFill>
                <a:latin typeface="Times New Roman" panose="02020603050405020304" charset="0"/>
                <a:cs typeface="Times New Roman" panose="02020603050405020304" charset="0"/>
              </a:rPr>
              <a:t> (t</a:t>
            </a:r>
            <a:r>
              <a:rPr lang="vi-VN" b="1" dirty="0">
                <a:solidFill>
                  <a:srgbClr val="FF0000"/>
                </a:solidFill>
                <a:latin typeface="Times New Roman" panose="02020603050405020304" charset="0"/>
                <a:cs typeface="Times New Roman" panose="02020603050405020304" charset="0"/>
              </a:rPr>
              <a:t>ừ 1911 đến 1917</a:t>
            </a:r>
            <a:r>
              <a:rPr lang="en-US" b="1" dirty="0">
                <a:solidFill>
                  <a:srgbClr val="FF0000"/>
                </a:solidFill>
                <a:latin typeface="Times New Roman" panose="02020603050405020304" charset="0"/>
                <a:cs typeface="Times New Roman" panose="02020603050405020304" charset="0"/>
              </a:rPr>
              <a:t>)</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Bác</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đi</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nhiều</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nơi</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trên</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thế</a:t>
            </a:r>
            <a:r>
              <a:rPr lang="en-US" dirty="0" smtClean="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giới</a:t>
            </a:r>
            <a:r>
              <a:rPr lang="en-US" dirty="0" smtClean="0">
                <a:solidFill>
                  <a:srgbClr val="FF0000"/>
                </a:solidFill>
                <a:latin typeface="Times New Roman" panose="02020603050405020304" charset="0"/>
                <a:cs typeface="Times New Roman" panose="02020603050405020304" charset="0"/>
              </a:rPr>
              <a:t> qua </a:t>
            </a:r>
            <a:r>
              <a:rPr lang="en-US" dirty="0" err="1">
                <a:solidFill>
                  <a:srgbClr val="FF0000"/>
                </a:solidFill>
                <a:latin typeface="Times New Roman" panose="02020603050405020304" charset="0"/>
                <a:cs typeface="Times New Roman" panose="02020603050405020304" charset="0"/>
              </a:rPr>
              <a:t>nhiều</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nước</a:t>
            </a:r>
            <a:r>
              <a:rPr lang="en-US" dirty="0">
                <a:solidFill>
                  <a:srgbClr val="FF0000"/>
                </a:solidFill>
                <a:latin typeface="Times New Roman" panose="02020603050405020304" charset="0"/>
                <a:cs typeface="Times New Roman" panose="02020603050405020304" charset="0"/>
              </a:rPr>
              <a:t> ở </a:t>
            </a:r>
            <a:r>
              <a:rPr lang="en-US" dirty="0" err="1">
                <a:solidFill>
                  <a:srgbClr val="FF0000"/>
                </a:solidFill>
                <a:latin typeface="Times New Roman" panose="02020603050405020304" charset="0"/>
                <a:cs typeface="Times New Roman" panose="02020603050405020304" charset="0"/>
              </a:rPr>
              <a:t>châu</a:t>
            </a:r>
            <a:r>
              <a:rPr lang="en-US" dirty="0">
                <a:solidFill>
                  <a:srgbClr val="FF0000"/>
                </a:solidFill>
                <a:latin typeface="Times New Roman" panose="02020603050405020304" charset="0"/>
                <a:cs typeface="Times New Roman" panose="02020603050405020304" charset="0"/>
              </a:rPr>
              <a:t> Phi, </a:t>
            </a:r>
            <a:r>
              <a:rPr lang="en-US" dirty="0" err="1">
                <a:solidFill>
                  <a:srgbClr val="FF0000"/>
                </a:solidFill>
                <a:latin typeface="Times New Roman" panose="02020603050405020304" charset="0"/>
                <a:cs typeface="Times New Roman" panose="02020603050405020304" charset="0"/>
              </a:rPr>
              <a:t>châu</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Mĩ</a:t>
            </a:r>
            <a:r>
              <a:rPr lang="en-US" dirty="0">
                <a:solidFill>
                  <a:srgbClr val="FF0000"/>
                </a:solidFill>
                <a:latin typeface="Times New Roman" panose="02020603050405020304" charset="0"/>
                <a:cs typeface="Times New Roman" panose="02020603050405020304" charset="0"/>
              </a:rPr>
              <a:t>, </a:t>
            </a:r>
            <a:r>
              <a:rPr lang="en-US" dirty="0" err="1">
                <a:solidFill>
                  <a:srgbClr val="FF0000"/>
                </a:solidFill>
                <a:latin typeface="Times New Roman" panose="02020603050405020304" charset="0"/>
                <a:cs typeface="Times New Roman" panose="02020603050405020304" charset="0"/>
              </a:rPr>
              <a:t>Châu</a:t>
            </a:r>
            <a:r>
              <a:rPr lang="en-US" dirty="0">
                <a:solidFill>
                  <a:srgbClr val="FF0000"/>
                </a:solidFill>
                <a:latin typeface="Times New Roman" panose="02020603050405020304" charset="0"/>
                <a:cs typeface="Times New Roman" panose="02020603050405020304" charset="0"/>
              </a:rPr>
              <a:t> </a:t>
            </a:r>
            <a:r>
              <a:rPr lang="en-US" dirty="0" err="1" smtClean="0">
                <a:solidFill>
                  <a:srgbClr val="FF0000"/>
                </a:solidFill>
                <a:latin typeface="Times New Roman" panose="02020603050405020304" charset="0"/>
                <a:cs typeface="Times New Roman" panose="02020603050405020304" charset="0"/>
              </a:rPr>
              <a:t>Âu</a:t>
            </a:r>
            <a:r>
              <a:rPr lang="en-US" dirty="0" smtClean="0">
                <a:solidFill>
                  <a:srgbClr val="FF0000"/>
                </a:solidFill>
                <a:latin typeface="Times New Roman" panose="02020603050405020304" charset="0"/>
                <a:cs typeface="Times New Roman" panose="02020603050405020304" charset="0"/>
              </a:rPr>
              <a:t>.    </a:t>
            </a:r>
            <a:endParaRPr lang="en-US" b="1" dirty="0">
              <a:solidFill>
                <a:srgbClr val="FF0000"/>
              </a:solidFill>
              <a:latin typeface="Times New Roman" panose="02020603050405020304" charset="0"/>
              <a:cs typeface="Times New Roman" panose="0202060305040502030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repeatCount="3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03428"/>
                                        </p:tgtEl>
                                        <p:attrNameLst>
                                          <p:attrName>style.visibility</p:attrName>
                                        </p:attrNameLst>
                                      </p:cBhvr>
                                      <p:to>
                                        <p:strVal val="visible"/>
                                      </p:to>
                                    </p:set>
                                    <p:animEffect transition="in" filter="wipe(up)">
                                      <p:cBhvr>
                                        <p:cTn id="13" dur="1000"/>
                                        <p:tgtEl>
                                          <p:spTgt spid="10342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03429"/>
                                        </p:tgtEl>
                                        <p:attrNameLst>
                                          <p:attrName>style.visibility</p:attrName>
                                        </p:attrNameLst>
                                      </p:cBhvr>
                                      <p:to>
                                        <p:strVal val="visible"/>
                                      </p:to>
                                    </p:set>
                                    <p:animEffect transition="in" filter="wipe(right)">
                                      <p:cBhvr>
                                        <p:cTn id="22" dur="1000"/>
                                        <p:tgtEl>
                                          <p:spTgt spid="103429"/>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03430"/>
                                        </p:tgtEl>
                                        <p:attrNameLst>
                                          <p:attrName>style.visibility</p:attrName>
                                        </p:attrNameLst>
                                      </p:cBhvr>
                                      <p:to>
                                        <p:strVal val="visible"/>
                                      </p:to>
                                    </p:set>
                                    <p:animEffect transition="in" filter="wipe(right)">
                                      <p:cBhvr>
                                        <p:cTn id="31" dur="1000"/>
                                        <p:tgtEl>
                                          <p:spTgt spid="103430"/>
                                        </p:tgtEl>
                                      </p:cBhvr>
                                    </p:animEffect>
                                  </p:childTnLst>
                                </p:cTn>
                              </p:par>
                            </p:childTnLst>
                          </p:cTn>
                        </p:par>
                        <p:par>
                          <p:cTn id="32" fill="hold">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103431"/>
                                        </p:tgtEl>
                                        <p:attrNameLst>
                                          <p:attrName>style.visibility</p:attrName>
                                        </p:attrNameLst>
                                      </p:cBhvr>
                                      <p:to>
                                        <p:strVal val="visible"/>
                                      </p:to>
                                    </p:set>
                                    <p:animEffect transition="in" filter="wipe(down)">
                                      <p:cBhvr>
                                        <p:cTn id="35" dur="1000"/>
                                        <p:tgtEl>
                                          <p:spTgt spid="103431"/>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03500"/>
                                        </p:tgtEl>
                                        <p:attrNameLst>
                                          <p:attrName>style.visibility</p:attrName>
                                        </p:attrNameLst>
                                      </p:cBhvr>
                                      <p:to>
                                        <p:strVal val="visible"/>
                                      </p:to>
                                    </p:set>
                                    <p:animEffect transition="in" filter="fade">
                                      <p:cBhvr>
                                        <p:cTn id="39" dur="500"/>
                                        <p:tgtEl>
                                          <p:spTgt spid="10350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3432"/>
                                        </p:tgtEl>
                                        <p:attrNameLst>
                                          <p:attrName>style.visibility</p:attrName>
                                        </p:attrNameLst>
                                      </p:cBhvr>
                                      <p:to>
                                        <p:strVal val="visible"/>
                                      </p:to>
                                    </p:set>
                                    <p:animEffect transition="in" filter="wipe(down)">
                                      <p:cBhvr>
                                        <p:cTn id="44" dur="1000"/>
                                        <p:tgtEl>
                                          <p:spTgt spid="103432"/>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103469"/>
                                        </p:tgtEl>
                                        <p:attrNameLst>
                                          <p:attrName>style.visibility</p:attrName>
                                        </p:attrNameLst>
                                      </p:cBhvr>
                                      <p:to>
                                        <p:strVal val="visible"/>
                                      </p:to>
                                    </p:set>
                                    <p:animEffect transition="in" filter="wipe(right)">
                                      <p:cBhvr>
                                        <p:cTn id="53" dur="1000"/>
                                        <p:tgtEl>
                                          <p:spTgt spid="103469"/>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103458"/>
                                        </p:tgtEl>
                                        <p:attrNameLst>
                                          <p:attrName>style.visibility</p:attrName>
                                        </p:attrNameLst>
                                      </p:cBhvr>
                                      <p:to>
                                        <p:strVal val="visible"/>
                                      </p:to>
                                    </p:set>
                                    <p:animEffect transition="in" filter="wipe(down)">
                                      <p:cBhvr>
                                        <p:cTn id="57" dur="1000"/>
                                        <p:tgtEl>
                                          <p:spTgt spid="103458"/>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32"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strVal val="4*#ppt_w"/>
                                          </p:val>
                                        </p:tav>
                                        <p:tav tm="100000">
                                          <p:val>
                                            <p:strVal val="#ppt_w"/>
                                          </p:val>
                                        </p:tav>
                                      </p:tavLst>
                                    </p:anim>
                                    <p:anim calcmode="lin" valueType="num">
                                      <p:cBhvr>
                                        <p:cTn id="67" dur="500" fill="hold"/>
                                        <p:tgtEl>
                                          <p:spTgt spid="8"/>
                                        </p:tgtEl>
                                        <p:attrNameLst>
                                          <p:attrName>ppt_h</p:attrName>
                                        </p:attrNameLst>
                                      </p:cBhvr>
                                      <p:tavLst>
                                        <p:tav tm="0">
                                          <p:val>
                                            <p:strVal val="4*#ppt_h"/>
                                          </p:val>
                                        </p:tav>
                                        <p:tav tm="100000">
                                          <p:val>
                                            <p:strVal val="#ppt_h"/>
                                          </p:val>
                                        </p:tav>
                                      </p:tavLst>
                                    </p:anim>
                                  </p:childTnLst>
                                </p:cTn>
                              </p:par>
                            </p:childTnLst>
                          </p:cTn>
                        </p:par>
                        <p:par>
                          <p:cTn id="68" fill="hold">
                            <p:stCondLst>
                              <p:cond delay="500"/>
                            </p:stCondLst>
                            <p:childTnLst>
                              <p:par>
                                <p:cTn id="69" presetID="23" presetClass="entr" presetSubtype="32" fill="hold" nodeType="after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p:cTn id="71" dur="500" fill="hold"/>
                                        <p:tgtEl>
                                          <p:spTgt spid="2"/>
                                        </p:tgtEl>
                                        <p:attrNameLst>
                                          <p:attrName>ppt_w</p:attrName>
                                        </p:attrNameLst>
                                      </p:cBhvr>
                                      <p:tavLst>
                                        <p:tav tm="0">
                                          <p:val>
                                            <p:strVal val="4*#ppt_w"/>
                                          </p:val>
                                        </p:tav>
                                        <p:tav tm="100000">
                                          <p:val>
                                            <p:strVal val="#ppt_w"/>
                                          </p:val>
                                        </p:tav>
                                      </p:tavLst>
                                    </p:anim>
                                    <p:anim calcmode="lin" valueType="num">
                                      <p:cBhvr>
                                        <p:cTn id="72" dur="500" fill="hold"/>
                                        <p:tgtEl>
                                          <p:spTgt spid="2"/>
                                        </p:tgtEl>
                                        <p:attrNameLst>
                                          <p:attrName>ppt_h</p:attrName>
                                        </p:attrNameLst>
                                      </p:cBhvr>
                                      <p:tavLst>
                                        <p:tav tm="0">
                                          <p:val>
                                            <p:strVal val="4*#ppt_h"/>
                                          </p:val>
                                        </p:tav>
                                        <p:tav tm="100000">
                                          <p:val>
                                            <p:strVal val="#ppt_h"/>
                                          </p:val>
                                        </p:tav>
                                      </p:tavLst>
                                    </p:anim>
                                  </p:childTnLst>
                                </p:cTn>
                              </p:par>
                            </p:childTnLst>
                          </p:cTn>
                        </p:par>
                        <p:par>
                          <p:cTn id="73" fill="hold">
                            <p:stCondLst>
                              <p:cond delay="1000"/>
                            </p:stCondLst>
                            <p:childTnLst>
                              <p:par>
                                <p:cTn id="74" presetID="23" presetClass="entr" presetSubtype="32" fill="hold" nodeType="afterEffect">
                                  <p:stCondLst>
                                    <p:cond delay="0"/>
                                  </p:stCondLst>
                                  <p:childTnLst>
                                    <p:set>
                                      <p:cBhvr>
                                        <p:cTn id="75" dur="1" fill="hold">
                                          <p:stCondLst>
                                            <p:cond delay="0"/>
                                          </p:stCondLst>
                                        </p:cTn>
                                        <p:tgtEl>
                                          <p:spTgt spid="103488"/>
                                        </p:tgtEl>
                                        <p:attrNameLst>
                                          <p:attrName>style.visibility</p:attrName>
                                        </p:attrNameLst>
                                      </p:cBhvr>
                                      <p:to>
                                        <p:strVal val="visible"/>
                                      </p:to>
                                    </p:set>
                                    <p:anim calcmode="lin" valueType="num">
                                      <p:cBhvr>
                                        <p:cTn id="76" dur="500" fill="hold"/>
                                        <p:tgtEl>
                                          <p:spTgt spid="103488"/>
                                        </p:tgtEl>
                                        <p:attrNameLst>
                                          <p:attrName>ppt_w</p:attrName>
                                        </p:attrNameLst>
                                      </p:cBhvr>
                                      <p:tavLst>
                                        <p:tav tm="0">
                                          <p:val>
                                            <p:strVal val="4*#ppt_w"/>
                                          </p:val>
                                        </p:tav>
                                        <p:tav tm="100000">
                                          <p:val>
                                            <p:strVal val="#ppt_w"/>
                                          </p:val>
                                        </p:tav>
                                      </p:tavLst>
                                    </p:anim>
                                    <p:anim calcmode="lin" valueType="num">
                                      <p:cBhvr>
                                        <p:cTn id="77" dur="500" fill="hold"/>
                                        <p:tgtEl>
                                          <p:spTgt spid="103488"/>
                                        </p:tgtEl>
                                        <p:attrNameLst>
                                          <p:attrName>ppt_h</p:attrName>
                                        </p:attrNameLst>
                                      </p:cBhvr>
                                      <p:tavLst>
                                        <p:tav tm="0">
                                          <p:val>
                                            <p:strVal val="4*#ppt_h"/>
                                          </p:val>
                                        </p:tav>
                                        <p:tav tm="100000">
                                          <p:val>
                                            <p:strVal val="#ppt_h"/>
                                          </p:val>
                                        </p:tav>
                                      </p:tavLst>
                                    </p:anim>
                                  </p:childTnLst>
                                </p:cTn>
                              </p:par>
                            </p:childTnLst>
                          </p:cTn>
                        </p:par>
                        <p:par>
                          <p:cTn id="78" fill="hold">
                            <p:stCondLst>
                              <p:cond delay="1500"/>
                            </p:stCondLst>
                            <p:childTnLst>
                              <p:par>
                                <p:cTn id="79" presetID="23" presetClass="entr" presetSubtype="32" fill="hold" nodeType="after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p:cTn id="81" dur="500" fill="hold"/>
                                        <p:tgtEl>
                                          <p:spTgt spid="6"/>
                                        </p:tgtEl>
                                        <p:attrNameLst>
                                          <p:attrName>ppt_w</p:attrName>
                                        </p:attrNameLst>
                                      </p:cBhvr>
                                      <p:tavLst>
                                        <p:tav tm="0">
                                          <p:val>
                                            <p:strVal val="4*#ppt_w"/>
                                          </p:val>
                                        </p:tav>
                                        <p:tav tm="100000">
                                          <p:val>
                                            <p:strVal val="#ppt_w"/>
                                          </p:val>
                                        </p:tav>
                                      </p:tavLst>
                                    </p:anim>
                                    <p:anim calcmode="lin" valueType="num">
                                      <p:cBhvr>
                                        <p:cTn id="82" dur="500" fill="hold"/>
                                        <p:tgtEl>
                                          <p:spTgt spid="6"/>
                                        </p:tgtEl>
                                        <p:attrNameLst>
                                          <p:attrName>ppt_h</p:attrName>
                                        </p:attrNameLst>
                                      </p:cBhvr>
                                      <p:tavLst>
                                        <p:tav tm="0">
                                          <p:val>
                                            <p:strVal val="4*#ppt_h"/>
                                          </p:val>
                                        </p:tav>
                                        <p:tav tm="100000">
                                          <p:val>
                                            <p:strVal val="#ppt_h"/>
                                          </p:val>
                                        </p:tav>
                                      </p:tavLst>
                                    </p:anim>
                                  </p:childTnLst>
                                </p:cTn>
                              </p:par>
                            </p:childTnLst>
                          </p:cTn>
                        </p:par>
                        <p:par>
                          <p:cTn id="83" fill="hold">
                            <p:stCondLst>
                              <p:cond delay="2000"/>
                            </p:stCondLst>
                            <p:childTnLst>
                              <p:par>
                                <p:cTn id="84" presetID="23" presetClass="entr" presetSubtype="32" fill="hold" nodeType="afterEffect">
                                  <p:stCondLst>
                                    <p:cond delay="0"/>
                                  </p:stCondLst>
                                  <p:childTnLst>
                                    <p:set>
                                      <p:cBhvr>
                                        <p:cTn id="85" dur="1" fill="hold">
                                          <p:stCondLst>
                                            <p:cond delay="0"/>
                                          </p:stCondLst>
                                        </p:cTn>
                                        <p:tgtEl>
                                          <p:spTgt spid="103498"/>
                                        </p:tgtEl>
                                        <p:attrNameLst>
                                          <p:attrName>style.visibility</p:attrName>
                                        </p:attrNameLst>
                                      </p:cBhvr>
                                      <p:to>
                                        <p:strVal val="visible"/>
                                      </p:to>
                                    </p:set>
                                    <p:anim calcmode="lin" valueType="num">
                                      <p:cBhvr>
                                        <p:cTn id="86" dur="500" fill="hold"/>
                                        <p:tgtEl>
                                          <p:spTgt spid="103498"/>
                                        </p:tgtEl>
                                        <p:attrNameLst>
                                          <p:attrName>ppt_w</p:attrName>
                                        </p:attrNameLst>
                                      </p:cBhvr>
                                      <p:tavLst>
                                        <p:tav tm="0">
                                          <p:val>
                                            <p:strVal val="4*#ppt_w"/>
                                          </p:val>
                                        </p:tav>
                                        <p:tav tm="100000">
                                          <p:val>
                                            <p:strVal val="#ppt_w"/>
                                          </p:val>
                                        </p:tav>
                                      </p:tavLst>
                                    </p:anim>
                                    <p:anim calcmode="lin" valueType="num">
                                      <p:cBhvr>
                                        <p:cTn id="87" dur="500" fill="hold"/>
                                        <p:tgtEl>
                                          <p:spTgt spid="103498"/>
                                        </p:tgtEl>
                                        <p:attrNameLst>
                                          <p:attrName>ppt_h</p:attrName>
                                        </p:attrNameLst>
                                      </p:cBhvr>
                                      <p:tavLst>
                                        <p:tav tm="0">
                                          <p:val>
                                            <p:strVal val="4*#ppt_h"/>
                                          </p:val>
                                        </p:tav>
                                        <p:tav tm="100000">
                                          <p:val>
                                            <p:strVal val="#ppt_h"/>
                                          </p:val>
                                        </p:tav>
                                      </p:tavLst>
                                    </p:anim>
                                  </p:childTnLst>
                                </p:cTn>
                              </p:par>
                            </p:childTnLst>
                          </p:cTn>
                        </p:par>
                        <p:par>
                          <p:cTn id="88" fill="hold">
                            <p:stCondLst>
                              <p:cond delay="2500"/>
                            </p:stCondLst>
                            <p:childTnLst>
                              <p:par>
                                <p:cTn id="89" presetID="23" presetClass="entr" presetSubtype="32" fill="hold" nodeType="after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p:cTn id="91" dur="500" fill="hold"/>
                                        <p:tgtEl>
                                          <p:spTgt spid="21"/>
                                        </p:tgtEl>
                                        <p:attrNameLst>
                                          <p:attrName>ppt_w</p:attrName>
                                        </p:attrNameLst>
                                      </p:cBhvr>
                                      <p:tavLst>
                                        <p:tav tm="0">
                                          <p:val>
                                            <p:strVal val="4*#ppt_w"/>
                                          </p:val>
                                        </p:tav>
                                        <p:tav tm="100000">
                                          <p:val>
                                            <p:strVal val="#ppt_w"/>
                                          </p:val>
                                        </p:tav>
                                      </p:tavLst>
                                    </p:anim>
                                    <p:anim calcmode="lin" valueType="num">
                                      <p:cBhvr>
                                        <p:cTn id="92" dur="500" fill="hold"/>
                                        <p:tgtEl>
                                          <p:spTgt spid="21"/>
                                        </p:tgtEl>
                                        <p:attrNameLst>
                                          <p:attrName>ppt_h</p:attrName>
                                        </p:attrNameLst>
                                      </p:cBhvr>
                                      <p:tavLst>
                                        <p:tav tm="0">
                                          <p:val>
                                            <p:strVal val="4*#ppt_h"/>
                                          </p:val>
                                        </p:tav>
                                        <p:tav tm="100000">
                                          <p:val>
                                            <p:strVal val="#ppt_h"/>
                                          </p:val>
                                        </p:tav>
                                      </p:tavLst>
                                    </p:anim>
                                  </p:childTnLst>
                                </p:cTn>
                              </p:par>
                            </p:childTnLst>
                          </p:cTn>
                        </p:par>
                        <p:par>
                          <p:cTn id="93" fill="hold">
                            <p:stCondLst>
                              <p:cond delay="3000"/>
                            </p:stCondLst>
                            <p:childTnLst>
                              <p:par>
                                <p:cTn id="94" presetID="23" presetClass="entr" presetSubtype="32" fill="hold" nodeType="afterEffect">
                                  <p:stCondLst>
                                    <p:cond delay="0"/>
                                  </p:stCondLst>
                                  <p:childTnLst>
                                    <p:set>
                                      <p:cBhvr>
                                        <p:cTn id="95" dur="1" fill="hold">
                                          <p:stCondLst>
                                            <p:cond delay="0"/>
                                          </p:stCondLst>
                                        </p:cTn>
                                        <p:tgtEl>
                                          <p:spTgt spid="23"/>
                                        </p:tgtEl>
                                        <p:attrNameLst>
                                          <p:attrName>style.visibility</p:attrName>
                                        </p:attrNameLst>
                                      </p:cBhvr>
                                      <p:to>
                                        <p:strVal val="visible"/>
                                      </p:to>
                                    </p:set>
                                    <p:anim calcmode="lin" valueType="num">
                                      <p:cBhvr>
                                        <p:cTn id="96" dur="500" fill="hold"/>
                                        <p:tgtEl>
                                          <p:spTgt spid="23"/>
                                        </p:tgtEl>
                                        <p:attrNameLst>
                                          <p:attrName>ppt_w</p:attrName>
                                        </p:attrNameLst>
                                      </p:cBhvr>
                                      <p:tavLst>
                                        <p:tav tm="0">
                                          <p:val>
                                            <p:strVal val="4*#ppt_w"/>
                                          </p:val>
                                        </p:tav>
                                        <p:tav tm="100000">
                                          <p:val>
                                            <p:strVal val="#ppt_w"/>
                                          </p:val>
                                        </p:tav>
                                      </p:tavLst>
                                    </p:anim>
                                    <p:anim calcmode="lin" valueType="num">
                                      <p:cBhvr>
                                        <p:cTn id="97" dur="500" fill="hold"/>
                                        <p:tgtEl>
                                          <p:spTgt spid="23"/>
                                        </p:tgtEl>
                                        <p:attrNameLst>
                                          <p:attrName>ppt_h</p:attrName>
                                        </p:attrNameLst>
                                      </p:cBhvr>
                                      <p:tavLst>
                                        <p:tav tm="0">
                                          <p:val>
                                            <p:strVal val="4*#ppt_h"/>
                                          </p:val>
                                        </p:tav>
                                        <p:tav tm="100000">
                                          <p:val>
                                            <p:strVal val="#ppt_h"/>
                                          </p:val>
                                        </p:tav>
                                      </p:tavLst>
                                    </p:anim>
                                  </p:childTnLst>
                                </p:cTn>
                              </p:par>
                            </p:childTnLst>
                          </p:cTn>
                        </p:par>
                        <p:par>
                          <p:cTn id="98" fill="hold">
                            <p:stCondLst>
                              <p:cond delay="3500"/>
                            </p:stCondLst>
                            <p:childTnLst>
                              <p:par>
                                <p:cTn id="99" presetID="23" presetClass="entr" presetSubtype="32" fill="hold" nodeType="after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500" fill="hold"/>
                                        <p:tgtEl>
                                          <p:spTgt spid="25"/>
                                        </p:tgtEl>
                                        <p:attrNameLst>
                                          <p:attrName>ppt_w</p:attrName>
                                        </p:attrNameLst>
                                      </p:cBhvr>
                                      <p:tavLst>
                                        <p:tav tm="0">
                                          <p:val>
                                            <p:strVal val="4*#ppt_w"/>
                                          </p:val>
                                        </p:tav>
                                        <p:tav tm="100000">
                                          <p:val>
                                            <p:strVal val="#ppt_w"/>
                                          </p:val>
                                        </p:tav>
                                      </p:tavLst>
                                    </p:anim>
                                    <p:anim calcmode="lin" valueType="num">
                                      <p:cBhvr>
                                        <p:cTn id="102" dur="500" fill="hold"/>
                                        <p:tgtEl>
                                          <p:spTgt spid="25"/>
                                        </p:tgtEl>
                                        <p:attrNameLst>
                                          <p:attrName>ppt_h</p:attrName>
                                        </p:attrNameLst>
                                      </p:cBhvr>
                                      <p:tavLst>
                                        <p:tav tm="0">
                                          <p:val>
                                            <p:strVal val="4*#ppt_h"/>
                                          </p:val>
                                        </p:tav>
                                        <p:tav tm="100000">
                                          <p:val>
                                            <p:strVal val="#ppt_h"/>
                                          </p:val>
                                        </p:tav>
                                      </p:tavLst>
                                    </p:anim>
                                  </p:childTnLst>
                                </p:cTn>
                              </p:par>
                            </p:childTnLst>
                          </p:cTn>
                        </p:par>
                        <p:par>
                          <p:cTn id="103" fill="hold">
                            <p:stCondLst>
                              <p:cond delay="4000"/>
                            </p:stCondLst>
                            <p:childTnLst>
                              <p:par>
                                <p:cTn id="104" presetID="23" presetClass="entr" presetSubtype="32" fill="hold" nodeType="afterEffect">
                                  <p:stCondLst>
                                    <p:cond delay="0"/>
                                  </p:stCondLst>
                                  <p:childTnLst>
                                    <p:set>
                                      <p:cBhvr>
                                        <p:cTn id="105" dur="1" fill="hold">
                                          <p:stCondLst>
                                            <p:cond delay="0"/>
                                          </p:stCondLst>
                                        </p:cTn>
                                        <p:tgtEl>
                                          <p:spTgt spid="17"/>
                                        </p:tgtEl>
                                        <p:attrNameLst>
                                          <p:attrName>style.visibility</p:attrName>
                                        </p:attrNameLst>
                                      </p:cBhvr>
                                      <p:to>
                                        <p:strVal val="visible"/>
                                      </p:to>
                                    </p:set>
                                    <p:anim calcmode="lin" valueType="num">
                                      <p:cBhvr>
                                        <p:cTn id="106" dur="500" fill="hold"/>
                                        <p:tgtEl>
                                          <p:spTgt spid="17"/>
                                        </p:tgtEl>
                                        <p:attrNameLst>
                                          <p:attrName>ppt_w</p:attrName>
                                        </p:attrNameLst>
                                      </p:cBhvr>
                                      <p:tavLst>
                                        <p:tav tm="0">
                                          <p:val>
                                            <p:strVal val="4*#ppt_w"/>
                                          </p:val>
                                        </p:tav>
                                        <p:tav tm="100000">
                                          <p:val>
                                            <p:strVal val="#ppt_w"/>
                                          </p:val>
                                        </p:tav>
                                      </p:tavLst>
                                    </p:anim>
                                    <p:anim calcmode="lin" valueType="num">
                                      <p:cBhvr>
                                        <p:cTn id="107" dur="500" fill="hold"/>
                                        <p:tgtEl>
                                          <p:spTgt spid="17"/>
                                        </p:tgtEl>
                                        <p:attrNameLst>
                                          <p:attrName>ppt_h</p:attrName>
                                        </p:attrNameLst>
                                      </p:cBhvr>
                                      <p:tavLst>
                                        <p:tav tm="0">
                                          <p:val>
                                            <p:strVal val="4*#ppt_h"/>
                                          </p:val>
                                        </p:tav>
                                        <p:tav tm="100000">
                                          <p:val>
                                            <p:strVal val="#ppt_h"/>
                                          </p:val>
                                        </p:tav>
                                      </p:tavLst>
                                    </p:anim>
                                  </p:childTnLst>
                                </p:cTn>
                              </p:par>
                            </p:childTnLst>
                          </p:cTn>
                        </p:par>
                        <p:par>
                          <p:cTn id="108" fill="hold">
                            <p:stCondLst>
                              <p:cond delay="4500"/>
                            </p:stCondLst>
                            <p:childTnLst>
                              <p:par>
                                <p:cTn id="109" presetID="23" presetClass="entr" presetSubtype="32" fill="hold" nodeType="afterEffect">
                                  <p:stCondLst>
                                    <p:cond delay="0"/>
                                  </p:stCondLst>
                                  <p:childTnLst>
                                    <p:set>
                                      <p:cBhvr>
                                        <p:cTn id="110" dur="1" fill="hold">
                                          <p:stCondLst>
                                            <p:cond delay="0"/>
                                          </p:stCondLst>
                                        </p:cTn>
                                        <p:tgtEl>
                                          <p:spTgt spid="19"/>
                                        </p:tgtEl>
                                        <p:attrNameLst>
                                          <p:attrName>style.visibility</p:attrName>
                                        </p:attrNameLst>
                                      </p:cBhvr>
                                      <p:to>
                                        <p:strVal val="visible"/>
                                      </p:to>
                                    </p:set>
                                    <p:anim calcmode="lin" valueType="num">
                                      <p:cBhvr>
                                        <p:cTn id="111" dur="500" fill="hold"/>
                                        <p:tgtEl>
                                          <p:spTgt spid="19"/>
                                        </p:tgtEl>
                                        <p:attrNameLst>
                                          <p:attrName>ppt_w</p:attrName>
                                        </p:attrNameLst>
                                      </p:cBhvr>
                                      <p:tavLst>
                                        <p:tav tm="0">
                                          <p:val>
                                            <p:strVal val="4*#ppt_w"/>
                                          </p:val>
                                        </p:tav>
                                        <p:tav tm="100000">
                                          <p:val>
                                            <p:strVal val="#ppt_w"/>
                                          </p:val>
                                        </p:tav>
                                      </p:tavLst>
                                    </p:anim>
                                    <p:anim calcmode="lin" valueType="num">
                                      <p:cBhvr>
                                        <p:cTn id="112" dur="500" fill="hold"/>
                                        <p:tgtEl>
                                          <p:spTgt spid="19"/>
                                        </p:tgtEl>
                                        <p:attrNameLst>
                                          <p:attrName>ppt_h</p:attrName>
                                        </p:attrNameLst>
                                      </p:cBhvr>
                                      <p:tavLst>
                                        <p:tav tm="0">
                                          <p:val>
                                            <p:strVal val="4*#ppt_h"/>
                                          </p:val>
                                        </p:tav>
                                        <p:tav tm="100000">
                                          <p:val>
                                            <p:strVal val="#ppt_h"/>
                                          </p:val>
                                        </p:tav>
                                      </p:tavLst>
                                    </p:anim>
                                  </p:childTnLst>
                                </p:cTn>
                              </p:par>
                            </p:childTnLst>
                          </p:cTn>
                        </p:par>
                        <p:par>
                          <p:cTn id="113" fill="hold">
                            <p:stCondLst>
                              <p:cond delay="5000"/>
                            </p:stCondLst>
                            <p:childTnLst>
                              <p:par>
                                <p:cTn id="114" presetID="23" presetClass="entr" presetSubtype="32" fill="hold" nodeType="afterEffect">
                                  <p:stCondLst>
                                    <p:cond delay="0"/>
                                  </p:stCondLst>
                                  <p:childTnLst>
                                    <p:set>
                                      <p:cBhvr>
                                        <p:cTn id="115" dur="1" fill="hold">
                                          <p:stCondLst>
                                            <p:cond delay="0"/>
                                          </p:stCondLst>
                                        </p:cTn>
                                        <p:tgtEl>
                                          <p:spTgt spid="103492"/>
                                        </p:tgtEl>
                                        <p:attrNameLst>
                                          <p:attrName>style.visibility</p:attrName>
                                        </p:attrNameLst>
                                      </p:cBhvr>
                                      <p:to>
                                        <p:strVal val="visible"/>
                                      </p:to>
                                    </p:set>
                                    <p:anim calcmode="lin" valueType="num">
                                      <p:cBhvr>
                                        <p:cTn id="116" dur="500" fill="hold"/>
                                        <p:tgtEl>
                                          <p:spTgt spid="103492"/>
                                        </p:tgtEl>
                                        <p:attrNameLst>
                                          <p:attrName>ppt_w</p:attrName>
                                        </p:attrNameLst>
                                      </p:cBhvr>
                                      <p:tavLst>
                                        <p:tav tm="0">
                                          <p:val>
                                            <p:strVal val="4*#ppt_w"/>
                                          </p:val>
                                        </p:tav>
                                        <p:tav tm="100000">
                                          <p:val>
                                            <p:strVal val="#ppt_w"/>
                                          </p:val>
                                        </p:tav>
                                      </p:tavLst>
                                    </p:anim>
                                    <p:anim calcmode="lin" valueType="num">
                                      <p:cBhvr>
                                        <p:cTn id="117" dur="500" fill="hold"/>
                                        <p:tgtEl>
                                          <p:spTgt spid="103492"/>
                                        </p:tgtEl>
                                        <p:attrNameLst>
                                          <p:attrName>ppt_h</p:attrName>
                                        </p:attrNameLst>
                                      </p:cBhvr>
                                      <p:tavLst>
                                        <p:tav tm="0">
                                          <p:val>
                                            <p:strVal val="4*#ppt_h"/>
                                          </p:val>
                                        </p:tav>
                                        <p:tav tm="100000">
                                          <p:val>
                                            <p:strVal val="#ppt_h"/>
                                          </p:val>
                                        </p:tav>
                                      </p:tavLst>
                                    </p:anim>
                                  </p:childTnLst>
                                </p:cTn>
                              </p:par>
                            </p:childTnLst>
                          </p:cTn>
                        </p:par>
                        <p:par>
                          <p:cTn id="118" fill="hold">
                            <p:stCondLst>
                              <p:cond delay="5500"/>
                            </p:stCondLst>
                            <p:childTnLst>
                              <p:par>
                                <p:cTn id="119" presetID="23" presetClass="entr" presetSubtype="32" fill="hold" nodeType="afterEffect">
                                  <p:stCondLst>
                                    <p:cond delay="0"/>
                                  </p:stCondLst>
                                  <p:childTnLst>
                                    <p:set>
                                      <p:cBhvr>
                                        <p:cTn id="120" dur="1" fill="hold">
                                          <p:stCondLst>
                                            <p:cond delay="0"/>
                                          </p:stCondLst>
                                        </p:cTn>
                                        <p:tgtEl>
                                          <p:spTgt spid="103490"/>
                                        </p:tgtEl>
                                        <p:attrNameLst>
                                          <p:attrName>style.visibility</p:attrName>
                                        </p:attrNameLst>
                                      </p:cBhvr>
                                      <p:to>
                                        <p:strVal val="visible"/>
                                      </p:to>
                                    </p:set>
                                    <p:anim calcmode="lin" valueType="num">
                                      <p:cBhvr>
                                        <p:cTn id="121" dur="500" fill="hold"/>
                                        <p:tgtEl>
                                          <p:spTgt spid="103490"/>
                                        </p:tgtEl>
                                        <p:attrNameLst>
                                          <p:attrName>ppt_w</p:attrName>
                                        </p:attrNameLst>
                                      </p:cBhvr>
                                      <p:tavLst>
                                        <p:tav tm="0">
                                          <p:val>
                                            <p:strVal val="4*#ppt_w"/>
                                          </p:val>
                                        </p:tav>
                                        <p:tav tm="100000">
                                          <p:val>
                                            <p:strVal val="#ppt_w"/>
                                          </p:val>
                                        </p:tav>
                                      </p:tavLst>
                                    </p:anim>
                                    <p:anim calcmode="lin" valueType="num">
                                      <p:cBhvr>
                                        <p:cTn id="122" dur="500" fill="hold"/>
                                        <p:tgtEl>
                                          <p:spTgt spid="103490"/>
                                        </p:tgtEl>
                                        <p:attrNameLst>
                                          <p:attrName>ppt_h</p:attrName>
                                        </p:attrNameLst>
                                      </p:cBhvr>
                                      <p:tavLst>
                                        <p:tav tm="0">
                                          <p:val>
                                            <p:strVal val="4*#ppt_h"/>
                                          </p:val>
                                        </p:tav>
                                        <p:tav tm="100000">
                                          <p:val>
                                            <p:strVal val="#ppt_h"/>
                                          </p:val>
                                        </p:tav>
                                      </p:tavLst>
                                    </p:anim>
                                  </p:childTnLst>
                                </p:cTn>
                              </p:par>
                            </p:childTnLst>
                          </p:cTn>
                        </p:par>
                        <p:par>
                          <p:cTn id="123" fill="hold">
                            <p:stCondLst>
                              <p:cond delay="6000"/>
                            </p:stCondLst>
                            <p:childTnLst>
                              <p:par>
                                <p:cTn id="124" presetID="23" presetClass="entr" presetSubtype="32" fill="hold" nodeType="afterEffect">
                                  <p:stCondLst>
                                    <p:cond delay="0"/>
                                  </p:stCondLst>
                                  <p:childTnLst>
                                    <p:set>
                                      <p:cBhvr>
                                        <p:cTn id="125" dur="1" fill="hold">
                                          <p:stCondLst>
                                            <p:cond delay="0"/>
                                          </p:stCondLst>
                                        </p:cTn>
                                        <p:tgtEl>
                                          <p:spTgt spid="103494"/>
                                        </p:tgtEl>
                                        <p:attrNameLst>
                                          <p:attrName>style.visibility</p:attrName>
                                        </p:attrNameLst>
                                      </p:cBhvr>
                                      <p:to>
                                        <p:strVal val="visible"/>
                                      </p:to>
                                    </p:set>
                                    <p:anim calcmode="lin" valueType="num">
                                      <p:cBhvr>
                                        <p:cTn id="126" dur="500" fill="hold"/>
                                        <p:tgtEl>
                                          <p:spTgt spid="103494"/>
                                        </p:tgtEl>
                                        <p:attrNameLst>
                                          <p:attrName>ppt_w</p:attrName>
                                        </p:attrNameLst>
                                      </p:cBhvr>
                                      <p:tavLst>
                                        <p:tav tm="0">
                                          <p:val>
                                            <p:strVal val="4*#ppt_w"/>
                                          </p:val>
                                        </p:tav>
                                        <p:tav tm="100000">
                                          <p:val>
                                            <p:strVal val="#ppt_w"/>
                                          </p:val>
                                        </p:tav>
                                      </p:tavLst>
                                    </p:anim>
                                    <p:anim calcmode="lin" valueType="num">
                                      <p:cBhvr>
                                        <p:cTn id="127" dur="500" fill="hold"/>
                                        <p:tgtEl>
                                          <p:spTgt spid="103494"/>
                                        </p:tgtEl>
                                        <p:attrNameLst>
                                          <p:attrName>ppt_h</p:attrName>
                                        </p:attrNameLst>
                                      </p:cBhvr>
                                      <p:tavLst>
                                        <p:tav tm="0">
                                          <p:val>
                                            <p:strVal val="4*#ppt_h"/>
                                          </p:val>
                                        </p:tav>
                                        <p:tav tm="100000">
                                          <p:val>
                                            <p:strVal val="#ppt_h"/>
                                          </p:val>
                                        </p:tav>
                                      </p:tavLst>
                                    </p:anim>
                                  </p:childTnLst>
                                </p:cTn>
                              </p:par>
                            </p:childTnLst>
                          </p:cTn>
                        </p:par>
                        <p:par>
                          <p:cTn id="128" fill="hold">
                            <p:stCondLst>
                              <p:cond delay="6500"/>
                            </p:stCondLst>
                            <p:childTnLst>
                              <p:par>
                                <p:cTn id="129" presetID="23" presetClass="entr" presetSubtype="32" fill="hold" nodeType="afterEffect">
                                  <p:stCondLst>
                                    <p:cond delay="0"/>
                                  </p:stCondLst>
                                  <p:childTnLst>
                                    <p:set>
                                      <p:cBhvr>
                                        <p:cTn id="130" dur="1" fill="hold">
                                          <p:stCondLst>
                                            <p:cond delay="0"/>
                                          </p:stCondLst>
                                        </p:cTn>
                                        <p:tgtEl>
                                          <p:spTgt spid="103496"/>
                                        </p:tgtEl>
                                        <p:attrNameLst>
                                          <p:attrName>style.visibility</p:attrName>
                                        </p:attrNameLst>
                                      </p:cBhvr>
                                      <p:to>
                                        <p:strVal val="visible"/>
                                      </p:to>
                                    </p:set>
                                    <p:anim calcmode="lin" valueType="num">
                                      <p:cBhvr>
                                        <p:cTn id="131" dur="500" fill="hold"/>
                                        <p:tgtEl>
                                          <p:spTgt spid="103496"/>
                                        </p:tgtEl>
                                        <p:attrNameLst>
                                          <p:attrName>ppt_w</p:attrName>
                                        </p:attrNameLst>
                                      </p:cBhvr>
                                      <p:tavLst>
                                        <p:tav tm="0">
                                          <p:val>
                                            <p:strVal val="4*#ppt_w"/>
                                          </p:val>
                                        </p:tav>
                                        <p:tav tm="100000">
                                          <p:val>
                                            <p:strVal val="#ppt_w"/>
                                          </p:val>
                                        </p:tav>
                                      </p:tavLst>
                                    </p:anim>
                                    <p:anim calcmode="lin" valueType="num">
                                      <p:cBhvr>
                                        <p:cTn id="132" dur="500" fill="hold"/>
                                        <p:tgtEl>
                                          <p:spTgt spid="103496"/>
                                        </p:tgtEl>
                                        <p:attrNameLst>
                                          <p:attrName>ppt_h</p:attrName>
                                        </p:attrNameLst>
                                      </p:cBhvr>
                                      <p:tavLst>
                                        <p:tav tm="0">
                                          <p:val>
                                            <p:strVal val="4*#ppt_h"/>
                                          </p:val>
                                        </p:tav>
                                        <p:tav tm="100000">
                                          <p:val>
                                            <p:strVal val="#ppt_h"/>
                                          </p:val>
                                        </p:tav>
                                      </p:tavLst>
                                    </p:anim>
                                  </p:childTnLst>
                                </p:cTn>
                              </p:par>
                            </p:childTnLst>
                          </p:cTn>
                        </p:par>
                        <p:par>
                          <p:cTn id="133" fill="hold">
                            <p:stCondLst>
                              <p:cond delay="7000"/>
                            </p:stCondLst>
                            <p:childTnLst>
                              <p:par>
                                <p:cTn id="134" presetID="23" presetClass="entr" presetSubtype="32" fill="hold" nodeType="afterEffect">
                                  <p:stCondLst>
                                    <p:cond delay="0"/>
                                  </p:stCondLst>
                                  <p:childTnLst>
                                    <p:set>
                                      <p:cBhvr>
                                        <p:cTn id="135" dur="1" fill="hold">
                                          <p:stCondLst>
                                            <p:cond delay="0"/>
                                          </p:stCondLst>
                                        </p:cTn>
                                        <p:tgtEl>
                                          <p:spTgt spid="27"/>
                                        </p:tgtEl>
                                        <p:attrNameLst>
                                          <p:attrName>style.visibility</p:attrName>
                                        </p:attrNameLst>
                                      </p:cBhvr>
                                      <p:to>
                                        <p:strVal val="visible"/>
                                      </p:to>
                                    </p:set>
                                    <p:anim calcmode="lin" valueType="num">
                                      <p:cBhvr>
                                        <p:cTn id="136" dur="500" fill="hold"/>
                                        <p:tgtEl>
                                          <p:spTgt spid="27"/>
                                        </p:tgtEl>
                                        <p:attrNameLst>
                                          <p:attrName>ppt_w</p:attrName>
                                        </p:attrNameLst>
                                      </p:cBhvr>
                                      <p:tavLst>
                                        <p:tav tm="0">
                                          <p:val>
                                            <p:strVal val="4*#ppt_w"/>
                                          </p:val>
                                        </p:tav>
                                        <p:tav tm="100000">
                                          <p:val>
                                            <p:strVal val="#ppt_w"/>
                                          </p:val>
                                        </p:tav>
                                      </p:tavLst>
                                    </p:anim>
                                    <p:anim calcmode="lin" valueType="num">
                                      <p:cBhvr>
                                        <p:cTn id="13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38" fill="hold">
                      <p:stCondLst>
                        <p:cond delay="indefinite"/>
                      </p:stCondLst>
                      <p:childTnLst>
                        <p:par>
                          <p:cTn id="139" fill="hold">
                            <p:stCondLst>
                              <p:cond delay="0"/>
                            </p:stCondLst>
                            <p:childTnLst>
                              <p:par>
                                <p:cTn id="140" presetID="23" presetClass="entr" presetSubtype="32" repeatCount="3000" fill="hold" nodeType="clickEffect">
                                  <p:stCondLst>
                                    <p:cond delay="0"/>
                                  </p:stCondLst>
                                  <p:childTnLst>
                                    <p:set>
                                      <p:cBhvr>
                                        <p:cTn id="141" dur="1" fill="hold">
                                          <p:stCondLst>
                                            <p:cond delay="0"/>
                                          </p:stCondLst>
                                        </p:cTn>
                                        <p:tgtEl>
                                          <p:spTgt spid="29"/>
                                        </p:tgtEl>
                                        <p:attrNameLst>
                                          <p:attrName>style.visibility</p:attrName>
                                        </p:attrNameLst>
                                      </p:cBhvr>
                                      <p:to>
                                        <p:strVal val="visible"/>
                                      </p:to>
                                    </p:set>
                                    <p:anim calcmode="lin" valueType="num">
                                      <p:cBhvr>
                                        <p:cTn id="142" dur="500" fill="hold"/>
                                        <p:tgtEl>
                                          <p:spTgt spid="29"/>
                                        </p:tgtEl>
                                        <p:attrNameLst>
                                          <p:attrName>ppt_w</p:attrName>
                                        </p:attrNameLst>
                                      </p:cBhvr>
                                      <p:tavLst>
                                        <p:tav tm="0">
                                          <p:val>
                                            <p:strVal val="4*#ppt_w"/>
                                          </p:val>
                                        </p:tav>
                                        <p:tav tm="100000">
                                          <p:val>
                                            <p:strVal val="#ppt_w"/>
                                          </p:val>
                                        </p:tav>
                                      </p:tavLst>
                                    </p:anim>
                                    <p:anim calcmode="lin" valueType="num">
                                      <p:cBhvr>
                                        <p:cTn id="143" dur="500" fill="hold"/>
                                        <p:tgtEl>
                                          <p:spTgt spid="29"/>
                                        </p:tgtEl>
                                        <p:attrNameLst>
                                          <p:attrName>ppt_h</p:attrName>
                                        </p:attrNameLst>
                                      </p:cBhvr>
                                      <p:tavLst>
                                        <p:tav tm="0">
                                          <p:val>
                                            <p:strVal val="4*#ppt_h"/>
                                          </p:val>
                                        </p:tav>
                                        <p:tav tm="100000">
                                          <p:val>
                                            <p:strVal val="#ppt_h"/>
                                          </p:val>
                                        </p:tav>
                                      </p:tavLst>
                                    </p:anim>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25"/>
                                        </p:tgtEl>
                                        <p:attrNameLst>
                                          <p:attrName>style.visibility</p:attrName>
                                        </p:attrNameLst>
                                      </p:cBhvr>
                                      <p:to>
                                        <p:strVal val="visible"/>
                                      </p:to>
                                    </p:set>
                                    <p:animEffect transition="in" filter="fade">
                                      <p:cBhvr>
                                        <p:cTn id="148"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bldLvl="0" animBg="1"/>
      <p:bldP spid="103429" grpId="0" bldLvl="0" animBg="1"/>
      <p:bldP spid="103430" grpId="0" bldLvl="0" animBg="1"/>
      <p:bldP spid="103431" grpId="0" bldLvl="0" animBg="1"/>
      <p:bldP spid="103432" grpId="0" bldLvl="0" animBg="1"/>
      <p:bldP spid="103458" grpId="0" bldLvl="0" animBg="1"/>
      <p:bldP spid="103469" grpId="0" bldLvl="0" animBg="1"/>
      <p:bldP spid="125"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ải hình ảnh pp trang 45b04e9e2c61b3 tại kho hình nền, ảnh đẹp khoanh24.com"/>
          <p:cNvPicPr/>
          <p:nvPr/>
        </p:nvPicPr>
        <p:blipFill>
          <a:blip r:embed="rId1">
            <a:extLst>
              <a:ext uri="{28A0092B-C50C-407E-A947-70E740481C1C}">
                <a14:useLocalDpi xmlns:a14="http://schemas.microsoft.com/office/drawing/2010/main" val="0"/>
              </a:ext>
            </a:extLst>
          </a:blip>
          <a:srcRect/>
          <a:stretch>
            <a:fillRect/>
          </a:stretch>
        </p:blipFill>
        <p:spPr bwMode="auto">
          <a:xfrm>
            <a:off x="0" y="857251"/>
            <a:ext cx="9144000" cy="5241002"/>
          </a:xfrm>
          <a:prstGeom prst="rect">
            <a:avLst/>
          </a:prstGeom>
          <a:noFill/>
          <a:ln>
            <a:noFill/>
          </a:ln>
        </p:spPr>
      </p:pic>
      <p:sp>
        <p:nvSpPr>
          <p:cNvPr id="5" name="Text Box 9"/>
          <p:cNvSpPr txBox="1">
            <a:spLocks noChangeArrowheads="1"/>
          </p:cNvSpPr>
          <p:nvPr/>
        </p:nvSpPr>
        <p:spPr bwMode="auto">
          <a:xfrm>
            <a:off x="536088" y="2599448"/>
            <a:ext cx="8541327"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Năm</a:t>
            </a:r>
            <a:r>
              <a:rPr lang="en-US" sz="2100" dirty="0">
                <a:solidFill>
                  <a:srgbClr val="0000FF"/>
                </a:solidFill>
                <a:latin typeface="Times New Roman" panose="02020603050405020304" charset="0"/>
              </a:rPr>
              <a:t> 1917, ở </a:t>
            </a:r>
            <a:r>
              <a:rPr lang="en-US" sz="2100" dirty="0" err="1">
                <a:solidFill>
                  <a:srgbClr val="0000FF"/>
                </a:solidFill>
                <a:latin typeface="Times New Roman" panose="02020603050405020304" charset="0"/>
              </a:rPr>
              <a:t>pháp</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Người</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làm</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rất</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nhiều</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nghề</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học</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tập</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rèn</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luyện</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trong</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quần</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chúng</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lao</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động</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và</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giai</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cấp</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công</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nhân</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Pháp</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tham</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gia</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hoạt</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động</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trong</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Hội</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những</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người</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Việt</a:t>
            </a:r>
            <a:r>
              <a:rPr lang="en-US" sz="2100" dirty="0">
                <a:solidFill>
                  <a:srgbClr val="0000FF"/>
                </a:solidFill>
                <a:latin typeface="Times New Roman" panose="02020603050405020304" charset="0"/>
              </a:rPr>
              <a:t> Nam </a:t>
            </a:r>
            <a:r>
              <a:rPr lang="en-US" sz="2100" dirty="0" err="1">
                <a:solidFill>
                  <a:srgbClr val="0000FF"/>
                </a:solidFill>
                <a:latin typeface="Times New Roman" panose="02020603050405020304" charset="0"/>
              </a:rPr>
              <a:t>yêu</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nước</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Người</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viết</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báo</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truyền</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đơn</a:t>
            </a:r>
            <a:r>
              <a:rPr lang="en-US" sz="2100" dirty="0">
                <a:solidFill>
                  <a:srgbClr val="0000FF"/>
                </a:solidFill>
                <a:latin typeface="Times New Roman" panose="02020603050405020304" charset="0"/>
              </a:rPr>
              <a:t>…</a:t>
            </a:r>
            <a:r>
              <a:rPr lang="en-US" sz="2100" dirty="0" err="1">
                <a:solidFill>
                  <a:srgbClr val="0000FF"/>
                </a:solidFill>
                <a:latin typeface="Times New Roman" panose="02020603050405020304" charset="0"/>
              </a:rPr>
              <a:t>tố</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cáo</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tội</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ác</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của</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thực</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dân</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và</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tuyên</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truyền</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cho</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cách</a:t>
            </a:r>
            <a:r>
              <a:rPr lang="en-US" sz="2100" dirty="0">
                <a:solidFill>
                  <a:srgbClr val="0000FF"/>
                </a:solidFill>
                <a:latin typeface="Times New Roman" panose="02020603050405020304" charset="0"/>
              </a:rPr>
              <a:t> </a:t>
            </a:r>
            <a:r>
              <a:rPr lang="en-US" sz="2100" dirty="0" err="1">
                <a:solidFill>
                  <a:srgbClr val="0000FF"/>
                </a:solidFill>
                <a:latin typeface="Times New Roman" panose="02020603050405020304" charset="0"/>
              </a:rPr>
              <a:t>mạng</a:t>
            </a:r>
            <a:r>
              <a:rPr lang="en-US" sz="2100" dirty="0">
                <a:solidFill>
                  <a:srgbClr val="0000FF"/>
                </a:solidFill>
                <a:latin typeface="Times New Roman" panose="02020603050405020304" charset="0"/>
              </a:rPr>
              <a:t> </a:t>
            </a:r>
            <a:r>
              <a:rPr lang="en-US" sz="2100" dirty="0" err="1" smtClean="0">
                <a:solidFill>
                  <a:srgbClr val="0000FF"/>
                </a:solidFill>
                <a:latin typeface="Times New Roman" panose="02020603050405020304" charset="0"/>
              </a:rPr>
              <a:t>Việt</a:t>
            </a:r>
            <a:r>
              <a:rPr lang="en-US" sz="2100" dirty="0" smtClean="0">
                <a:solidFill>
                  <a:srgbClr val="0000FF"/>
                </a:solidFill>
                <a:latin typeface="Times New Roman" panose="02020603050405020304" charset="0"/>
              </a:rPr>
              <a:t> </a:t>
            </a:r>
            <a:r>
              <a:rPr lang="en-US" sz="2100" dirty="0">
                <a:solidFill>
                  <a:srgbClr val="0000FF"/>
                </a:solidFill>
                <a:latin typeface="Times New Roman" panose="02020603050405020304" charset="0"/>
              </a:rPr>
              <a:t>Nam.</a:t>
            </a:r>
            <a:endParaRPr lang="en-US" sz="2100" dirty="0">
              <a:solidFill>
                <a:srgbClr val="0000FF"/>
              </a:solidFill>
              <a:latin typeface="Times New Roman" panose="02020603050405020304" charset="0"/>
            </a:endParaRPr>
          </a:p>
        </p:txBody>
      </p:sp>
      <p:sp>
        <p:nvSpPr>
          <p:cNvPr id="6" name="Rectangle 5"/>
          <p:cNvSpPr>
            <a:spLocks noChangeArrowheads="1"/>
          </p:cNvSpPr>
          <p:nvPr/>
        </p:nvSpPr>
        <p:spPr bwMode="auto">
          <a:xfrm>
            <a:off x="463352" y="1728349"/>
            <a:ext cx="8614064"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100" dirty="0">
                <a:latin typeface="Times New Roman" panose="02020603050405020304" charset="0"/>
                <a:cs typeface="Times New Roman" panose="02020603050405020304" charset="0"/>
              </a:rPr>
              <a:t>- </a:t>
            </a:r>
            <a:r>
              <a:rPr lang="vi-VN" sz="2100" dirty="0">
                <a:latin typeface="Times New Roman" panose="02020603050405020304" charset="0"/>
                <a:cs typeface="Times New Roman" panose="02020603050405020304" charset="0"/>
              </a:rPr>
              <a:t>Từ 1917, trở lại Pháp, tham gia các hoạt động yêu nước, tiếp nhận ảnh hưởng của Cách mạng tháng Mười Nga, có chuyển biến trong tư tưởng.</a:t>
            </a:r>
            <a:endParaRPr lang="en-US" sz="21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1964531" y="2143126"/>
            <a:ext cx="5200650"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sz="3600" b="1" i="1" dirty="0">
                <a:solidFill>
                  <a:srgbClr val="FF0000"/>
                </a:solidFill>
                <a:latin typeface="Times New Roman" panose="02020603050405020304" charset="0"/>
                <a:cs typeface="Times New Roman" panose="02020603050405020304" charset="0"/>
              </a:rPr>
              <a:t>Hướng đi của Nguyễn Tất Thành có gì mới so với những nhà yêu nước chống Pháp thời đó?</a:t>
            </a:r>
            <a:endParaRPr lang="en-US" sz="3600" b="1" dirty="0">
              <a:solidFill>
                <a:srgbClr val="FF0000"/>
              </a:solidFill>
              <a:latin typeface="Times New Roman" panose="02020603050405020304" charset="0"/>
              <a:cs typeface="Times New Roman" panose="02020603050405020304" charset="0"/>
            </a:endParaRPr>
          </a:p>
        </p:txBody>
      </p:sp>
      <p:sp>
        <p:nvSpPr>
          <p:cNvPr id="2" name="Action Button: Help 1">
            <a:hlinkClick r:id="" action="ppaction://noaction" highlightClick="1"/>
          </p:cNvPr>
          <p:cNvSpPr/>
          <p:nvPr/>
        </p:nvSpPr>
        <p:spPr>
          <a:xfrm>
            <a:off x="1450181" y="2143126"/>
            <a:ext cx="514350" cy="514350"/>
          </a:xfrm>
          <a:prstGeom prst="actionButtonHel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 y="3174207"/>
            <a:ext cx="8967355"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000" dirty="0">
                <a:solidFill>
                  <a:srgbClr val="FF0000"/>
                </a:solidFill>
                <a:latin typeface="Times New Roman" panose="02020603050405020304" charset="0"/>
                <a:cs typeface="Times New Roman" panose="02020603050405020304" charset="0"/>
              </a:rPr>
              <a:t>*</a:t>
            </a:r>
            <a:r>
              <a:rPr lang="en-US" sz="3000" dirty="0" err="1">
                <a:solidFill>
                  <a:srgbClr val="FF0000"/>
                </a:solidFill>
                <a:latin typeface="Times New Roman" panose="02020603050405020304" charset="0"/>
                <a:cs typeface="Times New Roman" panose="02020603050405020304" charset="0"/>
              </a:rPr>
              <a:t>Còn</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Nguyễn</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Tất</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Thành</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lựa</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chọn</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hướng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đi</a:t>
            </a:r>
            <a:r>
              <a:rPr lang="en-US" sz="3000" dirty="0">
                <a:solidFill>
                  <a:srgbClr val="FF0000"/>
                </a:solidFill>
                <a:latin typeface="Times New Roman" panose="02020603050405020304" charset="0"/>
                <a:cs typeface="Times New Roman" panose="02020603050405020304" charset="0"/>
              </a:rPr>
              <a:t> sang </a:t>
            </a:r>
            <a:r>
              <a:rPr lang="en-US" sz="3000" dirty="0" err="1">
                <a:solidFill>
                  <a:srgbClr val="FF0000"/>
                </a:solidFill>
                <a:latin typeface="Times New Roman" panose="02020603050405020304" charset="0"/>
                <a:cs typeface="Times New Roman" panose="02020603050405020304" charset="0"/>
              </a:rPr>
              <a:t>các</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nước</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phương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Tây</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và</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một</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số</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nơi</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khác</a:t>
            </a:r>
            <a:r>
              <a:rPr lang="en-US" sz="3000" dirty="0">
                <a:solidFill>
                  <a:srgbClr val="FF0000"/>
                </a:solidFill>
                <a:latin typeface="Times New Roman" panose="02020603050405020304" charset="0"/>
                <a:cs typeface="Times New Roman" panose="02020603050405020304" charset="0"/>
              </a:rPr>
              <a:t>. </a:t>
            </a:r>
            <a:r>
              <a:rPr lang="en-US" sz="3000" dirty="0" err="1" smtClean="0">
                <a:solidFill>
                  <a:srgbClr val="FF0000"/>
                </a:solidFill>
                <a:latin typeface="Times New Roman" panose="02020603050405020304" charset="0"/>
                <a:cs typeface="Times New Roman" panose="02020603050405020304" charset="0"/>
              </a:rPr>
              <a:t>Cách</a:t>
            </a:r>
            <a:r>
              <a:rPr lang="en-US" sz="3000" dirty="0" smtClean="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đi</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của</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Nguyễn</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Ái</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Quốc</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là</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đi</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vào</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tất</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cả</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các</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giai</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cấp</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tầng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lớp</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đi</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vào</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phong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trào</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quần</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chúng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giác</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ngộ</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đoàn</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kết</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họ</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đứng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lên</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giành</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độc</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lập</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bằng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sức</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mạnh</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của</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mình</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là</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chính</a:t>
            </a:r>
            <a:r>
              <a:rPr lang="en-US" sz="3000" dirty="0">
                <a:solidFill>
                  <a:srgbClr val="FF0000"/>
                </a:solidFill>
                <a:latin typeface="Times New Roman" panose="02020603050405020304" charset="0"/>
                <a:cs typeface="Times New Roman" panose="02020603050405020304" charset="0"/>
              </a:rPr>
              <a:t>.</a:t>
            </a:r>
            <a:endParaRPr lang="en-US" sz="3000" dirty="0">
              <a:solidFill>
                <a:srgbClr val="FF0000"/>
              </a:solidFill>
              <a:latin typeface="Times New Roman" panose="02020603050405020304" charset="0"/>
              <a:cs typeface="Times New Roman" panose="02020603050405020304" charset="0"/>
            </a:endParaRPr>
          </a:p>
        </p:txBody>
      </p:sp>
      <p:sp>
        <p:nvSpPr>
          <p:cNvPr id="5" name="Text Box 5"/>
          <p:cNvSpPr txBox="1">
            <a:spLocks noChangeArrowheads="1"/>
          </p:cNvSpPr>
          <p:nvPr/>
        </p:nvSpPr>
        <p:spPr bwMode="auto">
          <a:xfrm>
            <a:off x="-1" y="1771650"/>
            <a:ext cx="896735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000" dirty="0">
                <a:solidFill>
                  <a:srgbClr val="FF0000"/>
                </a:solidFill>
                <a:latin typeface="Times New Roman" panose="02020603050405020304" charset="0"/>
                <a:cs typeface="Times New Roman" panose="02020603050405020304" charset="0"/>
              </a:rPr>
              <a:t>*Con </a:t>
            </a:r>
            <a:r>
              <a:rPr lang="en-US" sz="3000" dirty="0" err="1">
                <a:solidFill>
                  <a:srgbClr val="FF0000"/>
                </a:solidFill>
                <a:latin typeface="Times New Roman" panose="02020603050405020304" charset="0"/>
                <a:cs typeface="Times New Roman" panose="02020603050405020304" charset="0"/>
              </a:rPr>
              <a:t>đường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cứu</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nước</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của</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các</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bậc</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tiền</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bối</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trước</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đó</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tiêu</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biểu</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cụ</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Phan</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Bội</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Châu</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đã</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chọn</a:t>
            </a:r>
            <a:r>
              <a:rPr lang="en-US" sz="3000" dirty="0">
                <a:solidFill>
                  <a:srgbClr val="FF0000"/>
                </a:solidFill>
                <a:latin typeface="Times New Roman" panose="02020603050405020304" charset="0"/>
                <a:cs typeface="Times New Roman" panose="02020603050405020304" charset="0"/>
              </a:rPr>
              <a:t> con </a:t>
            </a:r>
            <a:r>
              <a:rPr lang="en-US" sz="3000" dirty="0" err="1">
                <a:solidFill>
                  <a:srgbClr val="FF0000"/>
                </a:solidFill>
                <a:latin typeface="Times New Roman" panose="02020603050405020304" charset="0"/>
                <a:cs typeface="Times New Roman" panose="02020603050405020304" charset="0"/>
              </a:rPr>
              <a:t>đường</a:t>
            </a:r>
            <a:r>
              <a:rPr lang="en-US" sz="3000" dirty="0">
                <a:solidFill>
                  <a:srgbClr val="FF0000"/>
                </a:solidFill>
                <a:latin typeface="Times New Roman" panose="02020603050405020304" charset="0"/>
                <a:cs typeface="Times New Roman" panose="02020603050405020304" charset="0"/>
              </a:rPr>
              <a:t>  sang </a:t>
            </a:r>
            <a:r>
              <a:rPr lang="en-US" sz="3000" dirty="0" err="1">
                <a:solidFill>
                  <a:srgbClr val="FF0000"/>
                </a:solidFill>
                <a:latin typeface="Times New Roman" panose="02020603050405020304" charset="0"/>
                <a:cs typeface="Times New Roman" panose="02020603050405020304" charset="0"/>
              </a:rPr>
              <a:t>phương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Đông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Nhật</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Bản</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xin</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họ</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giúp</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Việt</a:t>
            </a:r>
            <a:r>
              <a:rPr lang="en-US" sz="3000" dirty="0">
                <a:solidFill>
                  <a:srgbClr val="FF0000"/>
                </a:solidFill>
                <a:latin typeface="Times New Roman" panose="02020603050405020304" charset="0"/>
                <a:cs typeface="Times New Roman" panose="02020603050405020304" charset="0"/>
              </a:rPr>
              <a:t> Nam </a:t>
            </a:r>
            <a:r>
              <a:rPr lang="en-US" sz="3000" dirty="0" err="1">
                <a:solidFill>
                  <a:srgbClr val="FF0000"/>
                </a:solidFill>
                <a:latin typeface="Times New Roman" panose="02020603050405020304" charset="0"/>
                <a:cs typeface="Times New Roman" panose="02020603050405020304" charset="0"/>
              </a:rPr>
              <a:t>đánh</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Pháp</a:t>
            </a:r>
            <a:r>
              <a:rPr lang="en-US" sz="3000" dirty="0">
                <a:solidFill>
                  <a:srgbClr val="FF0000"/>
                </a:solidFill>
                <a:latin typeface="Times New Roman" panose="02020603050405020304" charset="0"/>
                <a:cs typeface="Times New Roman" panose="02020603050405020304" charset="0"/>
              </a:rPr>
              <a:t>.</a:t>
            </a:r>
            <a:endParaRPr lang="en-US" sz="3000" dirty="0">
              <a:solidFill>
                <a:srgbClr val="FF0000"/>
              </a:solidFill>
              <a:latin typeface="Times New Roman" panose="02020603050405020304" charset="0"/>
              <a:cs typeface="Times New Roman" panose="02020603050405020304" charset="0"/>
            </a:endParaRPr>
          </a:p>
        </p:txBody>
      </p:sp>
      <p:sp>
        <p:nvSpPr>
          <p:cNvPr id="40964" name="Rectangle 5"/>
          <p:cNvSpPr>
            <a:spLocks noChangeArrowheads="1"/>
          </p:cNvSpPr>
          <p:nvPr/>
        </p:nvSpPr>
        <p:spPr bwMode="auto">
          <a:xfrm>
            <a:off x="759484" y="1200151"/>
            <a:ext cx="745736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sz="3000" b="1" i="1" dirty="0">
                <a:solidFill>
                  <a:schemeClr val="accent1">
                    <a:lumMod val="75000"/>
                  </a:schemeClr>
                </a:solidFill>
                <a:latin typeface="Times New Roman" panose="02020603050405020304" charset="0"/>
                <a:cs typeface="Times New Roman" panose="02020603050405020304" charset="0"/>
              </a:rPr>
              <a:t>So sánh hướng đi của Nguyễn Tất Thành </a:t>
            </a:r>
            <a:endParaRPr lang="en-US" sz="3000" dirty="0">
              <a:solidFill>
                <a:schemeClr val="accent1">
                  <a:lumMod val="75000"/>
                </a:schemeClr>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WordArt 3"/>
          <p:cNvSpPr>
            <a:spLocks noChangeArrowheads="1" noChangeShapeType="1" noTextEdit="1"/>
          </p:cNvSpPr>
          <p:nvPr/>
        </p:nvSpPr>
        <p:spPr bwMode="auto">
          <a:xfrm>
            <a:off x="2171700" y="1028700"/>
            <a:ext cx="5600700" cy="514350"/>
          </a:xfrm>
          <a:prstGeom prst="rect">
            <a:avLst/>
          </a:prstGeom>
        </p:spPr>
        <p:txBody>
          <a:bodyPr wrap="none" fromWordArt="1">
            <a:prstTxWarp prst="textPlain">
              <a:avLst>
                <a:gd name="adj" fmla="val 50000"/>
              </a:avLst>
            </a:prstTxWarp>
          </a:bodyPr>
          <a:lstStyle/>
          <a:p>
            <a:pPr algn="ctr"/>
            <a:endParaRPr lang="en-US" kern="10">
              <a:ln w="9525">
                <a:solidFill>
                  <a:srgbClr val="6699FF"/>
                </a:solidFill>
                <a:round/>
              </a:ln>
              <a:solidFill>
                <a:srgbClr val="6699FF"/>
              </a:solidFill>
              <a:latin typeface="Arial" panose="020B0604020202020204" pitchFamily="34" charset="0"/>
              <a:cs typeface="Arial" panose="020B0604020202020204" pitchFamily="34" charset="0"/>
            </a:endParaRPr>
          </a:p>
        </p:txBody>
      </p:sp>
      <p:sp>
        <p:nvSpPr>
          <p:cNvPr id="39946" name="Text Box 10"/>
          <p:cNvSpPr txBox="1">
            <a:spLocks noChangeArrowheads="1"/>
          </p:cNvSpPr>
          <p:nvPr/>
        </p:nvSpPr>
        <p:spPr bwMode="auto">
          <a:xfrm>
            <a:off x="1143000" y="2242534"/>
            <a:ext cx="6858000" cy="133794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sz="2700" b="1" dirty="0" err="1">
                <a:solidFill>
                  <a:srgbClr val="FF3300"/>
                </a:solidFill>
                <a:latin typeface="Times New Roman" panose="02020603050405020304" charset="0"/>
              </a:rPr>
              <a:t>Những</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hoạt</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động</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yêu</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nước</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của</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Nguyễn</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Tất</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Thành</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có</a:t>
            </a:r>
            <a:r>
              <a:rPr lang="en-US" sz="2700" b="1" dirty="0">
                <a:solidFill>
                  <a:srgbClr val="FF3300"/>
                </a:solidFill>
                <a:latin typeface="Times New Roman" panose="02020603050405020304" charset="0"/>
              </a:rPr>
              <a:t> ý </a:t>
            </a:r>
            <a:r>
              <a:rPr lang="en-US" sz="2700" b="1" dirty="0" err="1">
                <a:solidFill>
                  <a:srgbClr val="FF3300"/>
                </a:solidFill>
                <a:latin typeface="Times New Roman" panose="02020603050405020304" charset="0"/>
              </a:rPr>
              <a:t>nghĩa</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như</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thế</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nào</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đối</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với</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dân</a:t>
            </a:r>
            <a:r>
              <a:rPr lang="en-US" sz="2700" b="1" dirty="0">
                <a:solidFill>
                  <a:srgbClr val="FF3300"/>
                </a:solidFill>
                <a:latin typeface="Times New Roman" panose="02020603050405020304" charset="0"/>
              </a:rPr>
              <a:t> </a:t>
            </a:r>
            <a:r>
              <a:rPr lang="en-US" sz="2700" b="1" dirty="0" err="1">
                <a:solidFill>
                  <a:srgbClr val="FF3300"/>
                </a:solidFill>
                <a:latin typeface="Times New Roman" panose="02020603050405020304" charset="0"/>
              </a:rPr>
              <a:t>tộc</a:t>
            </a:r>
            <a:r>
              <a:rPr lang="en-US" sz="2700" b="1" dirty="0">
                <a:solidFill>
                  <a:srgbClr val="FF3300"/>
                </a:solidFill>
                <a:latin typeface="Times New Roman" panose="02020603050405020304" charset="0"/>
              </a:rPr>
              <a:t> ta?</a:t>
            </a:r>
            <a:endParaRPr lang="en-US" sz="2700" b="1" dirty="0">
              <a:solidFill>
                <a:srgbClr val="FF3300"/>
              </a:solidFill>
              <a:latin typeface="Times New Roman" panose="02020603050405020304" charset="0"/>
            </a:endParaRPr>
          </a:p>
        </p:txBody>
      </p:sp>
      <p:sp>
        <p:nvSpPr>
          <p:cNvPr id="39947" name="Text Box 11"/>
          <p:cNvSpPr txBox="1">
            <a:spLocks noChangeArrowheads="1"/>
          </p:cNvSpPr>
          <p:nvPr/>
        </p:nvSpPr>
        <p:spPr bwMode="auto">
          <a:xfrm>
            <a:off x="1303020" y="3829050"/>
            <a:ext cx="6457950"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Những</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hoạt</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động</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yêu</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nước</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của</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Người</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tuy</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chỉ</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mới</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bước</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đầu</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nhưng</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là</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điều</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kiện</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quan</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trọng</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để</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Người</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xác</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định</a:t>
            </a:r>
            <a:r>
              <a:rPr lang="en-US" sz="2700" dirty="0">
                <a:solidFill>
                  <a:srgbClr val="0000FF"/>
                </a:solidFill>
                <a:latin typeface="Times New Roman" panose="02020603050405020304" charset="0"/>
              </a:rPr>
              <a:t> con </a:t>
            </a:r>
            <a:r>
              <a:rPr lang="en-US" sz="2700" dirty="0" err="1">
                <a:solidFill>
                  <a:srgbClr val="0000FF"/>
                </a:solidFill>
                <a:latin typeface="Times New Roman" panose="02020603050405020304" charset="0"/>
              </a:rPr>
              <a:t>đường</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cứu</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nước</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đúng</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đắn</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cho</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dân</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tộc</a:t>
            </a:r>
            <a:r>
              <a:rPr lang="en-US" sz="2700" dirty="0">
                <a:solidFill>
                  <a:srgbClr val="0000FF"/>
                </a:solidFill>
                <a:latin typeface="Times New Roman" panose="02020603050405020304" charset="0"/>
              </a:rPr>
              <a:t> </a:t>
            </a:r>
            <a:r>
              <a:rPr lang="en-US" sz="2700" dirty="0" err="1">
                <a:solidFill>
                  <a:srgbClr val="0000FF"/>
                </a:solidFill>
                <a:latin typeface="Times New Roman" panose="02020603050405020304" charset="0"/>
              </a:rPr>
              <a:t>Việt</a:t>
            </a:r>
            <a:r>
              <a:rPr lang="en-US" sz="2700" dirty="0">
                <a:solidFill>
                  <a:srgbClr val="0000FF"/>
                </a:solidFill>
                <a:latin typeface="Times New Roman" panose="02020603050405020304" charset="0"/>
              </a:rPr>
              <a:t> Nam.</a:t>
            </a:r>
            <a:endParaRPr lang="en-US" sz="2700" dirty="0">
              <a:solidFill>
                <a:srgbClr val="0000FF"/>
              </a:solidFill>
              <a:latin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946"/>
                                        </p:tgtEl>
                                        <p:attrNameLst>
                                          <p:attrName>style.visibility</p:attrName>
                                        </p:attrNameLst>
                                      </p:cBhvr>
                                      <p:to>
                                        <p:strVal val="visible"/>
                                      </p:to>
                                    </p:set>
                                    <p:animEffect transition="in" filter="wipe(left)">
                                      <p:cBhvr>
                                        <p:cTn id="7" dur="500"/>
                                        <p:tgtEl>
                                          <p:spTgt spid="399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9946"/>
                                        </p:tgtEl>
                                      </p:cBhvr>
                                    </p:animEffect>
                                    <p:set>
                                      <p:cBhvr>
                                        <p:cTn id="12" dur="1" fill="hold">
                                          <p:stCondLst>
                                            <p:cond delay="499"/>
                                          </p:stCondLst>
                                        </p:cTn>
                                        <p:tgtEl>
                                          <p:spTgt spid="39946"/>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39947"/>
                                        </p:tgtEl>
                                        <p:attrNameLst>
                                          <p:attrName>style.visibility</p:attrName>
                                        </p:attrNameLst>
                                      </p:cBhvr>
                                      <p:to>
                                        <p:strVal val="visible"/>
                                      </p:to>
                                    </p:set>
                                    <p:animEffect transition="in" filter="wipe(left)">
                                      <p:cBhvr>
                                        <p:cTn id="15" dur="500"/>
                                        <p:tgtEl>
                                          <p:spTgt spid="39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6" grpId="0"/>
      <p:bldP spid="39946" grpId="1"/>
      <p:bldP spid="3994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yển tập 20 hình nền Powerpoint &quot;bảng đen phấn trắng&quot; thời học trò | Bảng  đen, Hình nền, Hình ảnh"/>
          <p:cNvPicPr/>
          <p:nvPr/>
        </p:nvPicPr>
        <p:blipFill>
          <a:blip r:embed="rId1">
            <a:extLst>
              <a:ext uri="{28A0092B-C50C-407E-A947-70E740481C1C}">
                <a14:useLocalDpi xmlns:a14="http://schemas.microsoft.com/office/drawing/2010/main" val="0"/>
              </a:ext>
            </a:extLst>
          </a:blip>
          <a:srcRect/>
          <a:stretch>
            <a:fillRect/>
          </a:stretch>
        </p:blipFill>
        <p:spPr bwMode="auto">
          <a:xfrm>
            <a:off x="-72736" y="857250"/>
            <a:ext cx="9216737" cy="5143500"/>
          </a:xfrm>
          <a:prstGeom prst="rect">
            <a:avLst/>
          </a:prstGeom>
          <a:noFill/>
          <a:ln>
            <a:noFill/>
          </a:ln>
        </p:spPr>
      </p:pic>
      <p:sp>
        <p:nvSpPr>
          <p:cNvPr id="3" name="Rectangle 2"/>
          <p:cNvSpPr>
            <a:spLocks noChangeArrowheads="1"/>
          </p:cNvSpPr>
          <p:nvPr/>
        </p:nvSpPr>
        <p:spPr bwMode="auto">
          <a:xfrm>
            <a:off x="526941" y="2921447"/>
            <a:ext cx="3518017"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100" b="1" dirty="0">
                <a:solidFill>
                  <a:srgbClr val="FFFF00"/>
                </a:solidFill>
                <a:latin typeface="+mj-lt"/>
              </a:rPr>
              <a:t>* Những hoạt động</a:t>
            </a:r>
            <a:r>
              <a:rPr lang="en-US" sz="2100" b="1" dirty="0">
                <a:solidFill>
                  <a:srgbClr val="FFFF00"/>
                </a:solidFill>
                <a:latin typeface="+mj-lt"/>
              </a:rPr>
              <a:t>: </a:t>
            </a:r>
            <a:endParaRPr lang="vi-VN" sz="2100" b="1" dirty="0">
              <a:solidFill>
                <a:srgbClr val="FFFF00"/>
              </a:solidFill>
              <a:latin typeface="+mj-lt"/>
            </a:endParaRPr>
          </a:p>
        </p:txBody>
      </p:sp>
      <p:sp>
        <p:nvSpPr>
          <p:cNvPr id="4" name="Rectangle 4"/>
          <p:cNvSpPr>
            <a:spLocks noChangeArrowheads="1"/>
          </p:cNvSpPr>
          <p:nvPr/>
        </p:nvSpPr>
        <p:spPr bwMode="auto">
          <a:xfrm>
            <a:off x="485258" y="3213005"/>
            <a:ext cx="7282795"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100" dirty="0">
                <a:solidFill>
                  <a:srgbClr val="FFFF00"/>
                </a:solidFill>
                <a:latin typeface="+mj-lt"/>
              </a:rPr>
              <a:t>- 5-6-1911, từ cảng Nhà Rồng Nguyễn Tất Thành ra đi tìm đường cứu nước.</a:t>
            </a:r>
            <a:endParaRPr lang="en-US" sz="2100" dirty="0">
              <a:solidFill>
                <a:srgbClr val="FFFF00"/>
              </a:solidFill>
              <a:latin typeface="+mj-lt"/>
            </a:endParaRPr>
          </a:p>
        </p:txBody>
      </p:sp>
      <p:sp>
        <p:nvSpPr>
          <p:cNvPr id="6" name="Rectangle 5"/>
          <p:cNvSpPr>
            <a:spLocks noChangeArrowheads="1"/>
          </p:cNvSpPr>
          <p:nvPr/>
        </p:nvSpPr>
        <p:spPr bwMode="auto">
          <a:xfrm>
            <a:off x="485258" y="3880630"/>
            <a:ext cx="7889695"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100" dirty="0">
                <a:solidFill>
                  <a:srgbClr val="FFFF00"/>
                </a:solidFill>
                <a:latin typeface="+mj-lt"/>
              </a:rPr>
              <a:t>- </a:t>
            </a:r>
            <a:r>
              <a:rPr lang="vi-VN" sz="2100" dirty="0">
                <a:solidFill>
                  <a:srgbClr val="FFFF00"/>
                </a:solidFill>
                <a:latin typeface="+mj-lt"/>
              </a:rPr>
              <a:t>Từ 1911 đến 1917, </a:t>
            </a:r>
            <a:r>
              <a:rPr lang="en-US" sz="2100" dirty="0" err="1">
                <a:solidFill>
                  <a:srgbClr val="FFFF00"/>
                </a:solidFill>
                <a:latin typeface="+mj-lt"/>
              </a:rPr>
              <a:t>Bác</a:t>
            </a:r>
            <a:r>
              <a:rPr lang="en-US" sz="2100" dirty="0">
                <a:solidFill>
                  <a:srgbClr val="FFFF00"/>
                </a:solidFill>
                <a:latin typeface="+mj-lt"/>
              </a:rPr>
              <a:t> </a:t>
            </a:r>
            <a:r>
              <a:rPr lang="vi-VN" sz="2100" dirty="0">
                <a:solidFill>
                  <a:srgbClr val="FFFF00"/>
                </a:solidFill>
                <a:latin typeface="+mj-lt"/>
              </a:rPr>
              <a:t>đi nhiều nơi trên thế giới. </a:t>
            </a:r>
            <a:endParaRPr lang="en-US" sz="2100" dirty="0">
              <a:solidFill>
                <a:srgbClr val="FFFF00"/>
              </a:solidFill>
              <a:latin typeface="+mj-lt"/>
            </a:endParaRPr>
          </a:p>
        </p:txBody>
      </p:sp>
      <p:sp>
        <p:nvSpPr>
          <p:cNvPr id="7" name="Rectangle 6"/>
          <p:cNvSpPr>
            <a:spLocks noChangeArrowheads="1"/>
          </p:cNvSpPr>
          <p:nvPr/>
        </p:nvSpPr>
        <p:spPr bwMode="auto">
          <a:xfrm>
            <a:off x="526941" y="4249088"/>
            <a:ext cx="7848012"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100" dirty="0">
                <a:solidFill>
                  <a:srgbClr val="FFFF00"/>
                </a:solidFill>
                <a:latin typeface="+mj-lt"/>
              </a:rPr>
              <a:t>- </a:t>
            </a:r>
            <a:r>
              <a:rPr lang="vi-VN" sz="2100" dirty="0">
                <a:solidFill>
                  <a:srgbClr val="FFFF00"/>
                </a:solidFill>
                <a:latin typeface="+mj-lt"/>
              </a:rPr>
              <a:t>Từ 1917, trở lại Pháp, tham gia các hoạt động yêu nước, tiếp nhận ảnh hưởng của Cách mạng tháng Mười Nga, có chuyển biến trong tư tưởng.</a:t>
            </a:r>
            <a:endParaRPr lang="en-US" sz="2100" dirty="0">
              <a:solidFill>
                <a:srgbClr val="FFFF00"/>
              </a:solidFill>
              <a:latin typeface="+mj-lt"/>
            </a:endParaRPr>
          </a:p>
        </p:txBody>
      </p:sp>
      <p:sp>
        <p:nvSpPr>
          <p:cNvPr id="8" name="Rectangle 7"/>
          <p:cNvSpPr>
            <a:spLocks noChangeArrowheads="1"/>
          </p:cNvSpPr>
          <p:nvPr/>
        </p:nvSpPr>
        <p:spPr bwMode="auto">
          <a:xfrm>
            <a:off x="193046" y="1378745"/>
            <a:ext cx="8563286"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sz="2100" b="1" dirty="0">
                <a:solidFill>
                  <a:schemeClr val="bg1"/>
                </a:solidFill>
                <a:latin typeface="+mj-lt"/>
                <a:cs typeface="Times New Roman" panose="02020603050405020304" charset="0"/>
              </a:rPr>
              <a:t>2. Hoạt động của Nguyễn Tất Thành sau khi ra đi tìm đường cứu nước: </a:t>
            </a:r>
            <a:endParaRPr lang="en-US" sz="2100" b="1" dirty="0">
              <a:solidFill>
                <a:schemeClr val="bg1"/>
              </a:solidFill>
              <a:latin typeface="+mj-lt"/>
              <a:cs typeface="Times New Roman" panose="02020603050405020304" charset="0"/>
            </a:endParaRPr>
          </a:p>
        </p:txBody>
      </p:sp>
      <p:sp>
        <p:nvSpPr>
          <p:cNvPr id="9" name="Rectangle 6"/>
          <p:cNvSpPr>
            <a:spLocks noChangeArrowheads="1"/>
          </p:cNvSpPr>
          <p:nvPr/>
        </p:nvSpPr>
        <p:spPr bwMode="auto">
          <a:xfrm>
            <a:off x="413689" y="1707821"/>
            <a:ext cx="7961264"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1800" b="1" dirty="0">
                <a:solidFill>
                  <a:srgbClr val="FFFF00"/>
                </a:solidFill>
                <a:latin typeface="Times New Roman" panose="02020603050405020304" charset="0"/>
              </a:rPr>
              <a:t> - </a:t>
            </a:r>
            <a:r>
              <a:rPr lang="en-US" altLang="en-US" sz="1800" b="1" dirty="0" err="1">
                <a:solidFill>
                  <a:srgbClr val="FFFF00"/>
                </a:solidFill>
                <a:latin typeface="Times New Roman" panose="02020603050405020304" charset="0"/>
                <a:cs typeface="Times New Roman" panose="02020603050405020304" charset="0"/>
              </a:rPr>
              <a:t>Nguyễn</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Tất</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Thành</a:t>
            </a:r>
            <a:r>
              <a:rPr lang="en-US" altLang="en-US" sz="1800" b="1" dirty="0">
                <a:solidFill>
                  <a:srgbClr val="FFFF00"/>
                </a:solidFill>
                <a:latin typeface="Times New Roman" panose="02020603050405020304" charset="0"/>
                <a:cs typeface="Times New Roman" panose="02020603050405020304" charset="0"/>
              </a:rPr>
              <a:t> t</a:t>
            </a:r>
            <a:r>
              <a:rPr lang="vi-VN" altLang="en-US" sz="1800" b="1" dirty="0">
                <a:solidFill>
                  <a:srgbClr val="FFFF00"/>
                </a:solidFill>
                <a:latin typeface="Times New Roman" panose="02020603050405020304" charset="0"/>
                <a:cs typeface="Times New Roman" panose="02020603050405020304" charset="0"/>
              </a:rPr>
              <a:t>ên thật là Nguyễn Sinh Cung,</a:t>
            </a:r>
            <a:r>
              <a:rPr lang="en-US" altLang="en-US" sz="1800" b="1" dirty="0">
                <a:solidFill>
                  <a:srgbClr val="FFFF00"/>
                </a:solidFill>
                <a:latin typeface="Times New Roman" panose="02020603050405020304" charset="0"/>
                <a:cs typeface="Times New Roman" panose="02020603050405020304" charset="0"/>
              </a:rPr>
              <a:t> </a:t>
            </a:r>
            <a:r>
              <a:rPr lang="vi-VN" altLang="en-US" sz="1800" b="1" dirty="0">
                <a:solidFill>
                  <a:srgbClr val="FFFF00"/>
                </a:solidFill>
                <a:latin typeface="Times New Roman" panose="02020603050405020304" charset="0"/>
                <a:cs typeface="Times New Roman" panose="02020603050405020304" charset="0"/>
              </a:rPr>
              <a:t>sinh ngày 19</a:t>
            </a:r>
            <a:r>
              <a:rPr lang="en-US" altLang="en-US" sz="1800" b="1" dirty="0">
                <a:solidFill>
                  <a:srgbClr val="FFFF00"/>
                </a:solidFill>
                <a:latin typeface="Times New Roman" panose="02020603050405020304" charset="0"/>
                <a:cs typeface="Times New Roman" panose="02020603050405020304" charset="0"/>
              </a:rPr>
              <a:t>-</a:t>
            </a:r>
            <a:r>
              <a:rPr lang="vi-VN" altLang="en-US" sz="1800" b="1" dirty="0">
                <a:solidFill>
                  <a:srgbClr val="FFFF00"/>
                </a:solidFill>
                <a:latin typeface="Times New Roman" panose="02020603050405020304" charset="0"/>
                <a:cs typeface="Times New Roman" panose="02020603050405020304" charset="0"/>
              </a:rPr>
              <a:t>5</a:t>
            </a:r>
            <a:r>
              <a:rPr lang="en-US" altLang="en-US" sz="1800" b="1" dirty="0">
                <a:solidFill>
                  <a:srgbClr val="FFFF00"/>
                </a:solidFill>
                <a:latin typeface="Times New Roman" panose="02020603050405020304" charset="0"/>
                <a:cs typeface="Times New Roman" panose="02020603050405020304" charset="0"/>
              </a:rPr>
              <a:t>-</a:t>
            </a:r>
            <a:r>
              <a:rPr lang="vi-VN" altLang="en-US" sz="1800" b="1" dirty="0">
                <a:solidFill>
                  <a:srgbClr val="FFFF00"/>
                </a:solidFill>
                <a:latin typeface="Times New Roman" panose="02020603050405020304" charset="0"/>
                <a:cs typeface="Times New Roman" panose="02020603050405020304" charset="0"/>
              </a:rPr>
              <a:t>1890 tại làng Kim Liên</a:t>
            </a:r>
            <a:r>
              <a:rPr lang="en-US" altLang="en-US" sz="1800" b="1" dirty="0">
                <a:solidFill>
                  <a:srgbClr val="FFFF00"/>
                </a:solidFill>
                <a:latin typeface="Times New Roman" panose="02020603050405020304" charset="0"/>
                <a:cs typeface="Times New Roman" panose="02020603050405020304" charset="0"/>
              </a:rPr>
              <a:t>,</a:t>
            </a:r>
            <a:r>
              <a:rPr lang="vi-VN" altLang="en-US" sz="1800" b="1" dirty="0">
                <a:solidFill>
                  <a:srgbClr val="FFFF00"/>
                </a:solidFill>
                <a:latin typeface="Times New Roman" panose="02020603050405020304" charset="0"/>
                <a:cs typeface="Times New Roman" panose="02020603050405020304" charset="0"/>
              </a:rPr>
              <a:t> huyện Nam Đàn</a:t>
            </a:r>
            <a:r>
              <a:rPr lang="en-US" altLang="en-US" sz="1800" b="1" dirty="0">
                <a:solidFill>
                  <a:srgbClr val="FFFF00"/>
                </a:solidFill>
                <a:latin typeface="Times New Roman" panose="02020603050405020304" charset="0"/>
                <a:cs typeface="Times New Roman" panose="02020603050405020304" charset="0"/>
              </a:rPr>
              <a:t>,</a:t>
            </a:r>
            <a:r>
              <a:rPr lang="vi-VN" altLang="en-US" sz="1800" b="1" dirty="0">
                <a:solidFill>
                  <a:srgbClr val="FFFF00"/>
                </a:solidFill>
                <a:latin typeface="Times New Roman" panose="02020603050405020304" charset="0"/>
                <a:cs typeface="Times New Roman" panose="02020603050405020304" charset="0"/>
              </a:rPr>
              <a:t> tỉnh Nghệ An…</a:t>
            </a:r>
            <a:r>
              <a:rPr lang="en-US" altLang="en-US" sz="1800" b="1" dirty="0">
                <a:solidFill>
                  <a:srgbClr val="FFFF00"/>
                </a:solidFill>
                <a:latin typeface="Times New Roman" panose="02020603050405020304" charset="0"/>
              </a:rPr>
              <a:t> </a:t>
            </a:r>
            <a:endParaRPr lang="en-US" altLang="en-US" sz="1800" b="1" dirty="0">
              <a:solidFill>
                <a:srgbClr val="FFFF00"/>
              </a:solidFill>
              <a:latin typeface="Times New Roman" panose="02020603050405020304" charset="0"/>
            </a:endParaRPr>
          </a:p>
        </p:txBody>
      </p:sp>
      <p:sp>
        <p:nvSpPr>
          <p:cNvPr id="10" name="Rectangle 6"/>
          <p:cNvSpPr>
            <a:spLocks noChangeArrowheads="1"/>
          </p:cNvSpPr>
          <p:nvPr/>
        </p:nvSpPr>
        <p:spPr bwMode="auto">
          <a:xfrm>
            <a:off x="485258" y="2339947"/>
            <a:ext cx="788969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1800" b="1" dirty="0">
                <a:solidFill>
                  <a:srgbClr val="FFFF00"/>
                </a:solidFill>
                <a:latin typeface="Times New Roman" panose="02020603050405020304" charset="0"/>
              </a:rPr>
              <a:t> - </a:t>
            </a:r>
            <a:r>
              <a:rPr lang="en-US" altLang="en-US" sz="1800" b="1" dirty="0" err="1">
                <a:solidFill>
                  <a:srgbClr val="FFFF00"/>
                </a:solidFill>
                <a:latin typeface="Times New Roman" panose="02020603050405020304" charset="0"/>
                <a:cs typeface="Times New Roman" panose="02020603050405020304" charset="0"/>
              </a:rPr>
              <a:t>Khi</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cách</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mạng</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bế</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tắt</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về</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đường</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lối</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Người</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quyết</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tâm</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ra</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đi</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tìm</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đường</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cứu</a:t>
            </a:r>
            <a:r>
              <a:rPr lang="en-US" altLang="en-US" sz="1800" b="1" dirty="0">
                <a:solidFill>
                  <a:srgbClr val="FFFF00"/>
                </a:solidFill>
                <a:latin typeface="Times New Roman" panose="02020603050405020304" charset="0"/>
                <a:cs typeface="Times New Roman" panose="02020603050405020304" charset="0"/>
              </a:rPr>
              <a:t> </a:t>
            </a:r>
            <a:r>
              <a:rPr lang="en-US" altLang="en-US" sz="1800" b="1" dirty="0" err="1">
                <a:solidFill>
                  <a:srgbClr val="FFFF00"/>
                </a:solidFill>
                <a:latin typeface="Times New Roman" panose="02020603050405020304" charset="0"/>
                <a:cs typeface="Times New Roman" panose="02020603050405020304" charset="0"/>
              </a:rPr>
              <a:t>nước</a:t>
            </a:r>
            <a:r>
              <a:rPr lang="en-US" altLang="en-US" sz="1800" b="1" dirty="0">
                <a:solidFill>
                  <a:srgbClr val="FFFF00"/>
                </a:solidFill>
                <a:latin typeface="Times New Roman" panose="02020603050405020304" charset="0"/>
                <a:cs typeface="Times New Roman" panose="02020603050405020304" charset="0"/>
              </a:rPr>
              <a:t>.</a:t>
            </a:r>
            <a:endParaRPr lang="en-US" altLang="en-US" sz="1800" b="1" dirty="0">
              <a:solidFill>
                <a:srgbClr val="FFFF00"/>
              </a:solidFill>
              <a:latin typeface="Times New Roman" panose="0202060305040502030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3b[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3000" y="857250"/>
            <a:ext cx="6858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7"/>
          <p:cNvSpPr>
            <a:spLocks noChangeArrowheads="1"/>
          </p:cNvSpPr>
          <p:nvPr/>
        </p:nvSpPr>
        <p:spPr bwMode="auto">
          <a:xfrm>
            <a:off x="1143000" y="5143500"/>
            <a:ext cx="6858000" cy="92202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000" b="1">
                <a:latin typeface="Times New Roman" panose="02020603050405020304" charset="0"/>
                <a:cs typeface="Times New Roman" panose="02020603050405020304" charset="0"/>
              </a:rPr>
              <a:t>Làng Sen quê nội của Bác</a:t>
            </a:r>
            <a:endParaRPr lang="en-US" altLang="en-US" sz="3000" b="1">
              <a:latin typeface="Times New Roman" panose="02020603050405020304" charset="0"/>
              <a:cs typeface="Times New Roman" panose="02020603050405020304" charset="0"/>
            </a:endParaRPr>
          </a:p>
          <a:p>
            <a:pPr algn="ctr" eaLnBrk="1" hangingPunct="1">
              <a:spcBef>
                <a:spcPct val="0"/>
              </a:spcBef>
              <a:buFontTx/>
              <a:buNone/>
            </a:pPr>
            <a:endParaRPr lang="en-US" altLang="en-US" sz="2400" b="1">
              <a:latin typeface="Times New Roman" panose="02020603050405020304" charset="0"/>
              <a:cs typeface="Times New Roman" panose="02020603050405020304" charset="0"/>
            </a:endParaRPr>
          </a:p>
        </p:txBody>
      </p:sp>
      <p:pic>
        <p:nvPicPr>
          <p:cNvPr id="2" name="FB432269.wav">
            <a:hlinkClick r:id="" action="ppaction://media"/>
          </p:cNvPr>
          <p:cNvPicPr>
            <a:picLocks noRot="1"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00" y="5429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C:\Documents and Settings\Administrator\Desktop\lc3a0ng-sen.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85851" y="857251"/>
            <a:ext cx="7093744" cy="503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283"/>
            <a:ext cx="7620000" cy="1143000"/>
          </a:xfrm>
        </p:spPr>
        <p:txBody>
          <a:bodyPr/>
          <a:lstStyle/>
          <a:p>
            <a:r>
              <a:rPr lang="en-US" b="1" dirty="0"/>
              <a:t> II</a:t>
            </a:r>
            <a:r>
              <a:rPr lang="en-US" sz="3600" b="1" dirty="0"/>
              <a:t>. Những chuyển biến kinh tế xã hội ở Việt Nam.</a:t>
            </a:r>
            <a:br>
              <a:rPr lang="en-US" sz="3600" b="1" dirty="0"/>
            </a:br>
            <a:r>
              <a:rPr lang="en-US" sz="3600" b="1" dirty="0"/>
              <a:t>1.Kinh tế</a:t>
            </a:r>
            <a:endParaRPr lang="en-US" sz="3600" b="1" dirty="0"/>
          </a:p>
        </p:txBody>
      </p:sp>
      <p:sp>
        <p:nvSpPr>
          <p:cNvPr id="3" name="Content Placeholder 2"/>
          <p:cNvSpPr>
            <a:spLocks noGrp="1"/>
          </p:cNvSpPr>
          <p:nvPr>
            <p:ph idx="1"/>
          </p:nvPr>
        </p:nvSpPr>
        <p:spPr>
          <a:xfrm>
            <a:off x="457200" y="1652905"/>
            <a:ext cx="7620000" cy="4747895"/>
          </a:xfrm>
        </p:spPr>
        <p:txBody>
          <a:bodyPr>
            <a:noAutofit/>
          </a:bodyPr>
          <a:lstStyle/>
          <a:p>
            <a:r>
              <a:rPr lang="vi-VN" sz="2600" b="1" dirty="0"/>
              <a:t>- Nông nghiệp:</a:t>
            </a:r>
            <a:endParaRPr lang="vi-VN" sz="2600" dirty="0"/>
          </a:p>
          <a:p>
            <a:r>
              <a:rPr lang="vi-VN" sz="2600" dirty="0"/>
              <a:t>+ Đẩy mạnh cướp đoạt ruộng đất. Ở Bắc Kì đến năm 1902, có tới 182.000 hécta ruộng đất bị Pháp chiếm.</a:t>
            </a:r>
            <a:endParaRPr lang="vi-VN" sz="2600" dirty="0"/>
          </a:p>
          <a:p>
            <a:r>
              <a:rPr lang="vi-VN" sz="2600" dirty="0"/>
              <a:t>+ Phát canh thu tô. </a:t>
            </a:r>
            <a:endParaRPr lang="vi-VN" sz="2600" dirty="0"/>
          </a:p>
          <a:p>
            <a:r>
              <a:rPr lang="vi-VN" sz="2600" b="1" dirty="0"/>
              <a:t>- Công nghiệp:</a:t>
            </a:r>
            <a:r>
              <a:rPr lang="vi-VN" sz="2600" dirty="0"/>
              <a:t> khai thác mỏ than và kim loại để xuất khẩu, đầu tư công nghiệp nhẹ như: sản xuất xi măng, gạch ngói, xay xát gạo, giấy, diêm,...</a:t>
            </a:r>
            <a:endParaRPr lang="vi-VN" sz="2600" dirty="0"/>
          </a:p>
          <a:p>
            <a:r>
              <a:rPr lang="vi-VN" sz="2600" b="1" dirty="0"/>
              <a:t>- Giao thông vận tải:</a:t>
            </a:r>
            <a:r>
              <a:rPr lang="vi-VN" sz="2600" dirty="0"/>
              <a:t> xây dựng hệ thống đường giao thông để tăng cường bóc lột và đàn áp</a:t>
            </a:r>
            <a:r>
              <a:rPr lang="vi-VN" sz="2600" dirty="0" smtClean="0"/>
              <a:t>.</a:t>
            </a:r>
            <a:br>
              <a:rPr lang="vi-VN" sz="2600" dirty="0"/>
            </a:br>
            <a:br>
              <a:rPr lang="vi-VN" sz="2600" dirty="0"/>
            </a:br>
            <a:endParaRPr lang="en-US" sz="26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Administrator\Desktop\ef3597a7-8365-4708-9683-fab6f53fe34d.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57450" y="914401"/>
            <a:ext cx="4171950" cy="503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Administrator\Desktop\lang bac.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3241" y="852488"/>
            <a:ext cx="6837759" cy="477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24"/>
          <p:cNvSpPr txBox="1">
            <a:spLocks noChangeArrowheads="1"/>
          </p:cNvSpPr>
          <p:nvPr/>
        </p:nvSpPr>
        <p:spPr bwMode="auto">
          <a:xfrm>
            <a:off x="1096566" y="5626894"/>
            <a:ext cx="690443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en-US" sz="1800" b="1" dirty="0">
                <a:effectLst>
                  <a:outerShdw blurRad="38100" dist="38100" dir="2700000" algn="tl">
                    <a:srgbClr val="000000">
                      <a:alpha val="43137"/>
                    </a:srgbClr>
                  </a:outerShdw>
                </a:effectLst>
                <a:latin typeface="Times New Roman" panose="02020603050405020304" charset="0"/>
              </a:rPr>
              <a:t>LĂNG CHỦ TỊCH HỒ CHÍ MINH Ở HÀ NỘI</a:t>
            </a:r>
            <a:endParaRPr lang="en-US" altLang="en-US" sz="1800" b="1" dirty="0">
              <a:effectLst>
                <a:outerShdw blurRad="38100" dist="38100" dir="2700000" algn="tl">
                  <a:srgbClr val="000000">
                    <a:alpha val="43137"/>
                  </a:srgbClr>
                </a:outerShdw>
              </a:effectLst>
              <a:latin typeface="Times New Roman" panose="02020603050405020304"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Administrator\My Documents\080921024301-916-701 (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28725" y="971550"/>
            <a:ext cx="6715125" cy="495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yển tập 20 hình nền Powerpoint &quot;bảng đen phấn trắng&quot; thời học trò | Bảng  đen, Hình nền, Hình ảnh"/>
          <p:cNvPicPr/>
          <p:nvPr/>
        </p:nvPicPr>
        <p:blipFill>
          <a:blip r:embed="rId1">
            <a:extLst>
              <a:ext uri="{28A0092B-C50C-407E-A947-70E740481C1C}">
                <a14:useLocalDpi xmlns:a14="http://schemas.microsoft.com/office/drawing/2010/main" val="0"/>
              </a:ext>
            </a:extLst>
          </a:blip>
          <a:srcRect/>
          <a:stretch>
            <a:fillRect/>
          </a:stretch>
        </p:blipFill>
        <p:spPr bwMode="auto">
          <a:xfrm>
            <a:off x="-72736" y="857250"/>
            <a:ext cx="9216737" cy="5143500"/>
          </a:xfrm>
          <a:prstGeom prst="rect">
            <a:avLst/>
          </a:prstGeom>
          <a:noFill/>
          <a:ln>
            <a:noFill/>
          </a:ln>
        </p:spPr>
      </p:pic>
      <p:sp>
        <p:nvSpPr>
          <p:cNvPr id="3" name="Rectangle 13"/>
          <p:cNvSpPr>
            <a:spLocks noChangeArrowheads="1"/>
          </p:cNvSpPr>
          <p:nvPr/>
        </p:nvSpPr>
        <p:spPr bwMode="auto">
          <a:xfrm>
            <a:off x="576824" y="1428751"/>
            <a:ext cx="7564322" cy="342900"/>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defRPr sz="2000">
                <a:solidFill>
                  <a:schemeClr val="tx1"/>
                </a:solidFill>
                <a:latin typeface="Times New Roman" panose="02020603050405020304" charset="0"/>
              </a:defRPr>
            </a:lvl1pPr>
            <a:lvl2pPr marL="742950" indent="-285750" eaLnBrk="0" hangingPunct="0">
              <a:defRPr sz="2000">
                <a:solidFill>
                  <a:schemeClr val="tx1"/>
                </a:solidFill>
                <a:latin typeface="Times New Roman" panose="02020603050405020304" charset="0"/>
              </a:defRPr>
            </a:lvl2pPr>
            <a:lvl3pPr marL="1143000" indent="-228600" eaLnBrk="0" hangingPunct="0">
              <a:defRPr sz="2000">
                <a:solidFill>
                  <a:schemeClr val="tx1"/>
                </a:solidFill>
                <a:latin typeface="Times New Roman" panose="02020603050405020304" charset="0"/>
              </a:defRPr>
            </a:lvl3pPr>
            <a:lvl4pPr marL="1600200" indent="-228600" eaLnBrk="0" hangingPunct="0">
              <a:defRPr sz="2000">
                <a:solidFill>
                  <a:schemeClr val="tx1"/>
                </a:solidFill>
                <a:latin typeface="Times New Roman" panose="02020603050405020304" charset="0"/>
              </a:defRPr>
            </a:lvl4pPr>
            <a:lvl5pPr marL="2057400" indent="-228600" eaLnBrk="0" hangingPunct="0">
              <a:defRPr sz="2000">
                <a:solidFill>
                  <a:schemeClr val="tx1"/>
                </a:solidFill>
                <a:latin typeface="Times New Roman" panose="02020603050405020304" charset="0"/>
              </a:defRPr>
            </a:lvl5pPr>
            <a:lvl6pPr marL="2514600" indent="-228600" eaLnBrk="0" fontAlgn="base" hangingPunct="0">
              <a:spcBef>
                <a:spcPct val="0"/>
              </a:spcBef>
              <a:spcAft>
                <a:spcPct val="0"/>
              </a:spcAft>
              <a:defRPr sz="2000">
                <a:solidFill>
                  <a:schemeClr val="tx1"/>
                </a:solidFill>
                <a:latin typeface="Times New Roman" panose="02020603050405020304" charset="0"/>
              </a:defRPr>
            </a:lvl6pPr>
            <a:lvl7pPr marL="2971800" indent="-228600" eaLnBrk="0" fontAlgn="base" hangingPunct="0">
              <a:spcBef>
                <a:spcPct val="0"/>
              </a:spcBef>
              <a:spcAft>
                <a:spcPct val="0"/>
              </a:spcAft>
              <a:defRPr sz="2000">
                <a:solidFill>
                  <a:schemeClr val="tx1"/>
                </a:solidFill>
                <a:latin typeface="Times New Roman" panose="02020603050405020304" charset="0"/>
              </a:defRPr>
            </a:lvl7pPr>
            <a:lvl8pPr marL="3429000" indent="-228600" eaLnBrk="0" fontAlgn="base" hangingPunct="0">
              <a:spcBef>
                <a:spcPct val="0"/>
              </a:spcBef>
              <a:spcAft>
                <a:spcPct val="0"/>
              </a:spcAft>
              <a:defRPr sz="2000">
                <a:solidFill>
                  <a:schemeClr val="tx1"/>
                </a:solidFill>
                <a:latin typeface="Times New Roman" panose="02020603050405020304" charset="0"/>
              </a:defRPr>
            </a:lvl8pPr>
            <a:lvl9pPr marL="3886200" indent="-228600" eaLnBrk="0" fontAlgn="base" hangingPunct="0">
              <a:spcBef>
                <a:spcPct val="0"/>
              </a:spcBef>
              <a:spcAft>
                <a:spcPct val="0"/>
              </a:spcAft>
              <a:defRPr sz="2000">
                <a:solidFill>
                  <a:schemeClr val="tx1"/>
                </a:solidFill>
                <a:latin typeface="Times New Roman" panose="02020603050405020304" charset="0"/>
              </a:defRPr>
            </a:lvl9pPr>
          </a:lstStyle>
          <a:p>
            <a:pPr algn="ctr" eaLnBrk="1" hangingPunct="1"/>
            <a:r>
              <a:rPr lang="en-US" sz="3000" b="1" u="sng">
                <a:solidFill>
                  <a:schemeClr val="bg1">
                    <a:lumMod val="95000"/>
                  </a:schemeClr>
                </a:solidFill>
              </a:rPr>
              <a:t>HƯỚNG DẪN VỀ NHÀ</a:t>
            </a:r>
            <a:endParaRPr lang="en-US" sz="3000" b="1" u="sng">
              <a:solidFill>
                <a:schemeClr val="bg1">
                  <a:lumMod val="95000"/>
                </a:schemeClr>
              </a:solidFill>
            </a:endParaRPr>
          </a:p>
        </p:txBody>
      </p:sp>
      <p:sp>
        <p:nvSpPr>
          <p:cNvPr id="4" name="Rectangle 19"/>
          <p:cNvSpPr>
            <a:spLocks noChangeArrowheads="1"/>
          </p:cNvSpPr>
          <p:nvPr/>
        </p:nvSpPr>
        <p:spPr bwMode="auto">
          <a:xfrm>
            <a:off x="270163" y="1771651"/>
            <a:ext cx="8177645"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charset="0"/>
              </a:defRPr>
            </a:lvl1pPr>
            <a:lvl2pPr marL="742950" indent="-285750" eaLnBrk="0" hangingPunct="0">
              <a:defRPr sz="2000">
                <a:solidFill>
                  <a:schemeClr val="tx1"/>
                </a:solidFill>
                <a:latin typeface="Times New Roman" panose="02020603050405020304" charset="0"/>
              </a:defRPr>
            </a:lvl2pPr>
            <a:lvl3pPr marL="1143000" indent="-228600" eaLnBrk="0" hangingPunct="0">
              <a:defRPr sz="2000">
                <a:solidFill>
                  <a:schemeClr val="tx1"/>
                </a:solidFill>
                <a:latin typeface="Times New Roman" panose="02020603050405020304" charset="0"/>
              </a:defRPr>
            </a:lvl3pPr>
            <a:lvl4pPr marL="1600200" indent="-228600" eaLnBrk="0" hangingPunct="0">
              <a:defRPr sz="2000">
                <a:solidFill>
                  <a:schemeClr val="tx1"/>
                </a:solidFill>
                <a:latin typeface="Times New Roman" panose="02020603050405020304" charset="0"/>
              </a:defRPr>
            </a:lvl4pPr>
            <a:lvl5pPr marL="2057400" indent="-228600" eaLnBrk="0" hangingPunct="0">
              <a:defRPr sz="2000">
                <a:solidFill>
                  <a:schemeClr val="tx1"/>
                </a:solidFill>
                <a:latin typeface="Times New Roman" panose="02020603050405020304" charset="0"/>
              </a:defRPr>
            </a:lvl5pPr>
            <a:lvl6pPr marL="2514600" indent="-228600" eaLnBrk="0" fontAlgn="base" hangingPunct="0">
              <a:spcBef>
                <a:spcPct val="0"/>
              </a:spcBef>
              <a:spcAft>
                <a:spcPct val="0"/>
              </a:spcAft>
              <a:defRPr sz="2000">
                <a:solidFill>
                  <a:schemeClr val="tx1"/>
                </a:solidFill>
                <a:latin typeface="Times New Roman" panose="02020603050405020304" charset="0"/>
              </a:defRPr>
            </a:lvl6pPr>
            <a:lvl7pPr marL="2971800" indent="-228600" eaLnBrk="0" fontAlgn="base" hangingPunct="0">
              <a:spcBef>
                <a:spcPct val="0"/>
              </a:spcBef>
              <a:spcAft>
                <a:spcPct val="0"/>
              </a:spcAft>
              <a:defRPr sz="2000">
                <a:solidFill>
                  <a:schemeClr val="tx1"/>
                </a:solidFill>
                <a:latin typeface="Times New Roman" panose="02020603050405020304" charset="0"/>
              </a:defRPr>
            </a:lvl7pPr>
            <a:lvl8pPr marL="3429000" indent="-228600" eaLnBrk="0" fontAlgn="base" hangingPunct="0">
              <a:spcBef>
                <a:spcPct val="0"/>
              </a:spcBef>
              <a:spcAft>
                <a:spcPct val="0"/>
              </a:spcAft>
              <a:defRPr sz="2000">
                <a:solidFill>
                  <a:schemeClr val="tx1"/>
                </a:solidFill>
                <a:latin typeface="Times New Roman" panose="02020603050405020304" charset="0"/>
              </a:defRPr>
            </a:lvl8pPr>
            <a:lvl9pPr marL="3886200" indent="-228600" eaLnBrk="0" fontAlgn="base" hangingPunct="0">
              <a:spcBef>
                <a:spcPct val="0"/>
              </a:spcBef>
              <a:spcAft>
                <a:spcPct val="0"/>
              </a:spcAft>
              <a:defRPr sz="2000">
                <a:solidFill>
                  <a:schemeClr val="tx1"/>
                </a:solidFill>
                <a:latin typeface="Times New Roman" panose="02020603050405020304" charset="0"/>
              </a:defRPr>
            </a:lvl9pPr>
          </a:lstStyle>
          <a:p>
            <a:pPr eaLnBrk="1" hangingPunct="1"/>
            <a:r>
              <a:rPr lang="en-US" sz="2100" b="1" dirty="0">
                <a:solidFill>
                  <a:schemeClr val="bg1">
                    <a:lumMod val="95000"/>
                  </a:schemeClr>
                </a:solidFill>
              </a:rPr>
              <a:t>    </a:t>
            </a:r>
            <a:r>
              <a:rPr lang="en-US" sz="2100" b="1" dirty="0" smtClean="0">
                <a:solidFill>
                  <a:schemeClr val="bg1">
                    <a:lumMod val="95000"/>
                  </a:schemeClr>
                </a:solidFill>
              </a:rPr>
              <a:t>- </a:t>
            </a:r>
            <a:r>
              <a:rPr lang="en-US" sz="2100" b="1" dirty="0" err="1" smtClean="0">
                <a:solidFill>
                  <a:schemeClr val="bg1">
                    <a:lumMod val="95000"/>
                  </a:schemeClr>
                </a:solidFill>
              </a:rPr>
              <a:t>Học</a:t>
            </a:r>
            <a:r>
              <a:rPr lang="en-US" sz="2100" b="1" dirty="0" smtClean="0">
                <a:solidFill>
                  <a:schemeClr val="bg1">
                    <a:lumMod val="95000"/>
                  </a:schemeClr>
                </a:solidFill>
              </a:rPr>
              <a:t> </a:t>
            </a:r>
            <a:r>
              <a:rPr lang="en-US" sz="2100" b="1" dirty="0" err="1">
                <a:solidFill>
                  <a:schemeClr val="bg1">
                    <a:lumMod val="95000"/>
                  </a:schemeClr>
                </a:solidFill>
              </a:rPr>
              <a:t>bài</a:t>
            </a:r>
            <a:r>
              <a:rPr lang="en-US" sz="2100" b="1" dirty="0">
                <a:solidFill>
                  <a:schemeClr val="bg1">
                    <a:lumMod val="95000"/>
                  </a:schemeClr>
                </a:solidFill>
              </a:rPr>
              <a:t> </a:t>
            </a:r>
            <a:r>
              <a:rPr lang="en-US" sz="2100" b="1" dirty="0" smtClean="0">
                <a:solidFill>
                  <a:schemeClr val="bg1">
                    <a:lumMod val="95000"/>
                  </a:schemeClr>
                </a:solidFill>
              </a:rPr>
              <a:t>.</a:t>
            </a:r>
            <a:endParaRPr lang="en-US" sz="2100" b="1" dirty="0" smtClean="0">
              <a:solidFill>
                <a:schemeClr val="bg1">
                  <a:lumMod val="95000"/>
                </a:schemeClr>
              </a:solidFill>
            </a:endParaRPr>
          </a:p>
          <a:p>
            <a:pPr eaLnBrk="1" hangingPunct="1"/>
            <a:r>
              <a:rPr lang="en-US" sz="2100" b="1" dirty="0">
                <a:solidFill>
                  <a:schemeClr val="bg1">
                    <a:lumMod val="95000"/>
                  </a:schemeClr>
                </a:solidFill>
              </a:rPr>
              <a:t> </a:t>
            </a:r>
            <a:r>
              <a:rPr lang="en-US" sz="2100" b="1" dirty="0" smtClean="0">
                <a:solidFill>
                  <a:schemeClr val="bg1">
                    <a:lumMod val="95000"/>
                  </a:schemeClr>
                </a:solidFill>
              </a:rPr>
              <a:t>   - </a:t>
            </a:r>
            <a:r>
              <a:rPr lang="en-US" sz="2100" b="1" dirty="0" err="1" smtClean="0">
                <a:solidFill>
                  <a:schemeClr val="bg1">
                    <a:lumMod val="95000"/>
                  </a:schemeClr>
                </a:solidFill>
              </a:rPr>
              <a:t>Nắm</a:t>
            </a:r>
            <a:r>
              <a:rPr lang="en-US" sz="2100" b="1" dirty="0" smtClean="0">
                <a:solidFill>
                  <a:schemeClr val="bg1">
                    <a:lumMod val="95000"/>
                  </a:schemeClr>
                </a:solidFill>
              </a:rPr>
              <a:t> </a:t>
            </a:r>
            <a:r>
              <a:rPr lang="en-US" sz="2100" b="1" dirty="0" err="1">
                <a:solidFill>
                  <a:schemeClr val="bg1">
                    <a:lumMod val="95000"/>
                  </a:schemeClr>
                </a:solidFill>
              </a:rPr>
              <a:t>được</a:t>
            </a:r>
            <a:r>
              <a:rPr lang="en-US" sz="2100" b="1" dirty="0">
                <a:solidFill>
                  <a:schemeClr val="bg1">
                    <a:lumMod val="95000"/>
                  </a:schemeClr>
                </a:solidFill>
              </a:rPr>
              <a:t> </a:t>
            </a:r>
            <a:r>
              <a:rPr lang="en-US" sz="2100" b="1" dirty="0" err="1">
                <a:solidFill>
                  <a:schemeClr val="bg1">
                    <a:lumMod val="95000"/>
                  </a:schemeClr>
                </a:solidFill>
              </a:rPr>
              <a:t>các</a:t>
            </a:r>
            <a:r>
              <a:rPr lang="en-US" sz="2100" b="1" dirty="0">
                <a:solidFill>
                  <a:schemeClr val="bg1">
                    <a:lumMod val="95000"/>
                  </a:schemeClr>
                </a:solidFill>
              </a:rPr>
              <a:t> </a:t>
            </a:r>
            <a:r>
              <a:rPr lang="en-US" sz="2100" b="1" dirty="0" err="1">
                <a:solidFill>
                  <a:schemeClr val="bg1">
                    <a:lumMod val="95000"/>
                  </a:schemeClr>
                </a:solidFill>
              </a:rPr>
              <a:t>kiến</a:t>
            </a:r>
            <a:r>
              <a:rPr lang="en-US" sz="2100" b="1" dirty="0">
                <a:solidFill>
                  <a:schemeClr val="bg1">
                    <a:lumMod val="95000"/>
                  </a:schemeClr>
                </a:solidFill>
              </a:rPr>
              <a:t> </a:t>
            </a:r>
            <a:r>
              <a:rPr lang="en-US" sz="2100" b="1" dirty="0" err="1" smtClean="0">
                <a:solidFill>
                  <a:schemeClr val="bg1">
                    <a:lumMod val="95000"/>
                  </a:schemeClr>
                </a:solidFill>
              </a:rPr>
              <a:t>thức</a:t>
            </a:r>
            <a:r>
              <a:rPr lang="en-US" sz="2100" b="1" dirty="0">
                <a:solidFill>
                  <a:schemeClr val="bg1">
                    <a:lumMod val="95000"/>
                  </a:schemeClr>
                </a:solidFill>
              </a:rPr>
              <a:t> </a:t>
            </a:r>
            <a:r>
              <a:rPr lang="en-US" sz="2100" b="1" dirty="0" err="1" smtClean="0">
                <a:solidFill>
                  <a:schemeClr val="bg1">
                    <a:lumMod val="95000"/>
                  </a:schemeClr>
                </a:solidFill>
              </a:rPr>
              <a:t>trong</a:t>
            </a:r>
            <a:r>
              <a:rPr lang="en-US" sz="2100" b="1" dirty="0" smtClean="0">
                <a:solidFill>
                  <a:schemeClr val="bg1">
                    <a:lumMod val="95000"/>
                  </a:schemeClr>
                </a:solidFill>
              </a:rPr>
              <a:t> </a:t>
            </a:r>
            <a:r>
              <a:rPr lang="en-US" sz="2100" b="1" dirty="0" err="1" smtClean="0">
                <a:solidFill>
                  <a:schemeClr val="bg1">
                    <a:lumMod val="95000"/>
                  </a:schemeClr>
                </a:solidFill>
              </a:rPr>
              <a:t>chương</a:t>
            </a:r>
            <a:r>
              <a:rPr lang="en-US" sz="2100" b="1" dirty="0" smtClean="0">
                <a:solidFill>
                  <a:schemeClr val="bg1">
                    <a:lumMod val="95000"/>
                  </a:schemeClr>
                </a:solidFill>
              </a:rPr>
              <a:t> </a:t>
            </a:r>
            <a:r>
              <a:rPr lang="en-US" sz="2100" b="1" dirty="0" err="1" smtClean="0">
                <a:solidFill>
                  <a:schemeClr val="bg1">
                    <a:lumMod val="95000"/>
                  </a:schemeClr>
                </a:solidFill>
              </a:rPr>
              <a:t>trình</a:t>
            </a:r>
            <a:r>
              <a:rPr lang="en-US" sz="2100" b="1" dirty="0" smtClean="0">
                <a:solidFill>
                  <a:schemeClr val="bg1">
                    <a:lumMod val="95000"/>
                  </a:schemeClr>
                </a:solidFill>
              </a:rPr>
              <a:t> </a:t>
            </a:r>
            <a:r>
              <a:rPr lang="en-US" sz="2100" b="1" dirty="0" err="1" smtClean="0">
                <a:solidFill>
                  <a:schemeClr val="bg1">
                    <a:lumMod val="95000"/>
                  </a:schemeClr>
                </a:solidFill>
              </a:rPr>
              <a:t>lịch</a:t>
            </a:r>
            <a:r>
              <a:rPr lang="en-US" sz="2100" b="1" dirty="0" smtClean="0">
                <a:solidFill>
                  <a:schemeClr val="bg1">
                    <a:lumMod val="95000"/>
                  </a:schemeClr>
                </a:solidFill>
              </a:rPr>
              <a:t> </a:t>
            </a:r>
            <a:r>
              <a:rPr lang="en-US" sz="2100" b="1" dirty="0" err="1" smtClean="0">
                <a:solidFill>
                  <a:schemeClr val="bg1">
                    <a:lumMod val="95000"/>
                  </a:schemeClr>
                </a:solidFill>
              </a:rPr>
              <a:t>sử</a:t>
            </a:r>
            <a:r>
              <a:rPr lang="en-US" sz="2100" b="1" dirty="0" smtClean="0">
                <a:solidFill>
                  <a:schemeClr val="bg1">
                    <a:lumMod val="95000"/>
                  </a:schemeClr>
                </a:solidFill>
              </a:rPr>
              <a:t> </a:t>
            </a:r>
            <a:r>
              <a:rPr lang="en-US" sz="2100" b="1" dirty="0" err="1" smtClean="0">
                <a:solidFill>
                  <a:schemeClr val="bg1">
                    <a:lumMod val="95000"/>
                  </a:schemeClr>
                </a:solidFill>
              </a:rPr>
              <a:t>lớp</a:t>
            </a:r>
            <a:r>
              <a:rPr lang="en-US" sz="2100" b="1" dirty="0" smtClean="0">
                <a:solidFill>
                  <a:schemeClr val="bg1">
                    <a:lumMod val="95000"/>
                  </a:schemeClr>
                </a:solidFill>
              </a:rPr>
              <a:t> 8 </a:t>
            </a:r>
            <a:r>
              <a:rPr lang="en-US" sz="2100" b="1" dirty="0" err="1" smtClean="0">
                <a:solidFill>
                  <a:schemeClr val="bg1">
                    <a:lumMod val="95000"/>
                  </a:schemeClr>
                </a:solidFill>
              </a:rPr>
              <a:t>để</a:t>
            </a:r>
            <a:r>
              <a:rPr lang="en-US" sz="2100" b="1" dirty="0" smtClean="0">
                <a:solidFill>
                  <a:schemeClr val="bg1">
                    <a:lumMod val="95000"/>
                  </a:schemeClr>
                </a:solidFill>
              </a:rPr>
              <a:t> </a:t>
            </a:r>
            <a:r>
              <a:rPr lang="en-US" sz="2100" b="1" dirty="0" err="1" smtClean="0">
                <a:solidFill>
                  <a:schemeClr val="bg1">
                    <a:lumMod val="95000"/>
                  </a:schemeClr>
                </a:solidFill>
              </a:rPr>
              <a:t>học</a:t>
            </a:r>
            <a:r>
              <a:rPr lang="en-US" sz="2100" b="1" dirty="0" smtClean="0">
                <a:solidFill>
                  <a:schemeClr val="bg1">
                    <a:lumMod val="95000"/>
                  </a:schemeClr>
                </a:solidFill>
              </a:rPr>
              <a:t> </a:t>
            </a:r>
            <a:r>
              <a:rPr lang="en-US" sz="2100" b="1" dirty="0" err="1" smtClean="0">
                <a:solidFill>
                  <a:schemeClr val="bg1">
                    <a:lumMod val="95000"/>
                  </a:schemeClr>
                </a:solidFill>
              </a:rPr>
              <a:t>chương</a:t>
            </a:r>
            <a:r>
              <a:rPr lang="en-US" sz="2100" b="1" dirty="0" smtClean="0">
                <a:solidFill>
                  <a:schemeClr val="bg1">
                    <a:lumMod val="95000"/>
                  </a:schemeClr>
                </a:solidFill>
              </a:rPr>
              <a:t> </a:t>
            </a:r>
            <a:r>
              <a:rPr lang="en-US" sz="2100" b="1" dirty="0" err="1" smtClean="0">
                <a:solidFill>
                  <a:schemeClr val="bg1">
                    <a:lumMod val="95000"/>
                  </a:schemeClr>
                </a:solidFill>
              </a:rPr>
              <a:t>trình</a:t>
            </a:r>
            <a:r>
              <a:rPr lang="en-US" sz="2100" b="1" dirty="0" smtClean="0">
                <a:solidFill>
                  <a:schemeClr val="bg1">
                    <a:lumMod val="95000"/>
                  </a:schemeClr>
                </a:solidFill>
              </a:rPr>
              <a:t> lich </a:t>
            </a:r>
            <a:r>
              <a:rPr lang="en-US" sz="2100" b="1" dirty="0" err="1" smtClean="0">
                <a:solidFill>
                  <a:schemeClr val="bg1">
                    <a:lumMod val="95000"/>
                  </a:schemeClr>
                </a:solidFill>
              </a:rPr>
              <a:t>sử</a:t>
            </a:r>
            <a:r>
              <a:rPr lang="en-US" sz="2100" b="1" dirty="0" smtClean="0">
                <a:solidFill>
                  <a:schemeClr val="bg1">
                    <a:lumMod val="95000"/>
                  </a:schemeClr>
                </a:solidFill>
              </a:rPr>
              <a:t> </a:t>
            </a:r>
            <a:r>
              <a:rPr lang="en-US" sz="2100" b="1" dirty="0" err="1" smtClean="0">
                <a:solidFill>
                  <a:schemeClr val="bg1">
                    <a:lumMod val="95000"/>
                  </a:schemeClr>
                </a:solidFill>
              </a:rPr>
              <a:t>lớp</a:t>
            </a:r>
            <a:r>
              <a:rPr lang="en-US" sz="2100" b="1" dirty="0" smtClean="0">
                <a:solidFill>
                  <a:schemeClr val="bg1">
                    <a:lumMod val="95000"/>
                  </a:schemeClr>
                </a:solidFill>
              </a:rPr>
              <a:t> 9 </a:t>
            </a:r>
            <a:r>
              <a:rPr lang="en-US" sz="2100" b="1" dirty="0" err="1" smtClean="0">
                <a:solidFill>
                  <a:schemeClr val="bg1">
                    <a:lumMod val="95000"/>
                  </a:schemeClr>
                </a:solidFill>
              </a:rPr>
              <a:t>tốt</a:t>
            </a:r>
            <a:r>
              <a:rPr lang="en-US" sz="2100" b="1" dirty="0" smtClean="0">
                <a:solidFill>
                  <a:schemeClr val="bg1">
                    <a:lumMod val="95000"/>
                  </a:schemeClr>
                </a:solidFill>
              </a:rPr>
              <a:t> </a:t>
            </a:r>
            <a:r>
              <a:rPr lang="en-US" sz="2100" b="1" dirty="0" err="1" smtClean="0">
                <a:solidFill>
                  <a:schemeClr val="bg1">
                    <a:lumMod val="95000"/>
                  </a:schemeClr>
                </a:solidFill>
              </a:rPr>
              <a:t>hơn</a:t>
            </a:r>
            <a:r>
              <a:rPr lang="en-US" sz="2100" b="1" dirty="0" smtClean="0">
                <a:solidFill>
                  <a:schemeClr val="bg1">
                    <a:lumMod val="95000"/>
                  </a:schemeClr>
                </a:solidFill>
              </a:rPr>
              <a:t>    </a:t>
            </a:r>
            <a:endParaRPr lang="en-US" sz="2100" b="1" dirty="0">
              <a:solidFill>
                <a:schemeClr val="bg1">
                  <a:lumMod val="95000"/>
                </a:schemeClr>
              </a:solidFill>
            </a:endParaRPr>
          </a:p>
          <a:p>
            <a:pPr eaLnBrk="1" hangingPunct="1"/>
            <a:r>
              <a:rPr lang="en-US" sz="2100" b="1" dirty="0">
                <a:solidFill>
                  <a:schemeClr val="bg1">
                    <a:lumMod val="95000"/>
                  </a:schemeClr>
                </a:solidFill>
              </a:rPr>
              <a:t>                  </a:t>
            </a:r>
            <a:endParaRPr lang="en-US" sz="2100" b="1"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867400"/>
            <a:ext cx="7620000" cy="533400"/>
          </a:xfrm>
        </p:spPr>
        <p:txBody>
          <a:bodyPr/>
          <a:lstStyle/>
          <a:p>
            <a:r>
              <a:rPr lang="en-US" i="1" dirty="0" err="1"/>
              <a:t>Cầu</a:t>
            </a:r>
            <a:r>
              <a:rPr lang="en-US" i="1" dirty="0"/>
              <a:t> Long </a:t>
            </a:r>
            <a:r>
              <a:rPr lang="en-US" i="1" dirty="0" err="1"/>
              <a:t>Biên</a:t>
            </a:r>
            <a:r>
              <a:rPr lang="en-US" i="1" dirty="0"/>
              <a:t> </a:t>
            </a:r>
            <a:r>
              <a:rPr lang="en-US" i="1" dirty="0" err="1"/>
              <a:t>ngày</a:t>
            </a:r>
            <a:r>
              <a:rPr lang="en-US" i="1" dirty="0"/>
              <a:t> nay</a:t>
            </a:r>
            <a:endParaRPr lang="en-US" dirty="0"/>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 y="228600"/>
            <a:ext cx="7772399"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7620000" cy="4800600"/>
          </a:xfrm>
        </p:spPr>
        <p:txBody>
          <a:bodyPr>
            <a:normAutofit/>
          </a:bodyPr>
          <a:lstStyle/>
          <a:p>
            <a:r>
              <a:rPr lang="vi-VN" sz="2800" b="1" dirty="0"/>
              <a:t>- Thương nghiệp:</a:t>
            </a:r>
            <a:r>
              <a:rPr lang="vi-VN" sz="2800" dirty="0"/>
              <a:t> độc chiếm thị trường Việt Nam với việc ưu tiên cho hàng hóa Pháp, đánh thuế nặng hàng hóa các nước khác nhập vào Việt Nam. Hàng hóa của Việt Nam chủ yếu là xuất sang Pháp.</a:t>
            </a:r>
            <a:endParaRPr lang="vi-VN" sz="2800" dirty="0"/>
          </a:p>
          <a:p>
            <a:r>
              <a:rPr lang="vi-VN" sz="2800" dirty="0"/>
              <a:t>- Trong khi đó, Pháp lại tăng thêm các loại thuế mới chồng thuế cũ, đặc biệt là thuế rượu, muối, thuốc phiện.</a:t>
            </a:r>
            <a:endParaRPr lang="vi-VN" sz="2800" dirty="0"/>
          </a:p>
          <a:p>
            <a:r>
              <a:rPr lang="vi-VN" sz="2800" dirty="0"/>
              <a:t>=&gt; Kinh tế Việt Nam vẫn là nền sản xuất nhỏ, lạc hậu, cột chặt vào nền kinh tế Pháp.</a:t>
            </a:r>
            <a:endParaRPr lang="vi-VN" sz="2800" dirty="0"/>
          </a:p>
          <a:p>
            <a:pPr marL="114300" indent="0">
              <a:buNone/>
            </a:pPr>
            <a:endParaRPr lang="en-US" sz="28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emplate>
  <TotalTime>0</TotalTime>
  <Words>24534</Words>
  <Application>WPS Presentation</Application>
  <PresentationFormat>On-screen Show (4:3)</PresentationFormat>
  <Paragraphs>544</Paragraphs>
  <Slides>73</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73</vt:i4>
      </vt:variant>
    </vt:vector>
  </HeadingPairs>
  <TitlesOfParts>
    <vt:vector size="82" baseType="lpstr">
      <vt:lpstr>Arial</vt:lpstr>
      <vt:lpstr>SimSun</vt:lpstr>
      <vt:lpstr>Wingdings</vt:lpstr>
      <vt:lpstr>Times New Roman</vt:lpstr>
      <vt:lpstr>Calibri</vt:lpstr>
      <vt:lpstr>Microsoft YaHei</vt:lpstr>
      <vt:lpstr>Arial Unicode MS</vt:lpstr>
      <vt:lpstr>Cambria</vt:lpstr>
      <vt:lpstr>Adjacency</vt:lpstr>
      <vt:lpstr>PowerPoint 演示文稿</vt:lpstr>
      <vt:lpstr>PowerPoint 演示文稿</vt:lpstr>
      <vt:lpstr>I. Chính sách khai thác thuộc địa của thực dân Pháp (1897 – 1914) </vt:lpstr>
      <vt:lpstr>  </vt:lpstr>
      <vt:lpstr>PowerPoint 演示文稿</vt:lpstr>
      <vt:lpstr>PowerPoint 演示文稿</vt:lpstr>
      <vt:lpstr> II. Những chuyển biến kinh tế xã hội ở Việt Nam. 1.Kinh tế</vt:lpstr>
      <vt:lpstr>PowerPoint 演示文稿</vt:lpstr>
      <vt:lpstr>PowerPoint 演示文稿</vt:lpstr>
      <vt:lpstr>PowerPoint 演示文稿</vt:lpstr>
      <vt:lpstr>PowerPoint 演示文稿</vt:lpstr>
      <vt:lpstr>PowerPoint 演示文稿</vt:lpstr>
      <vt:lpstr>3. Chính sách văn hoá, giáo dục.</vt:lpstr>
      <vt:lpstr>PowerPoint 演示文稿</vt:lpstr>
      <vt:lpstr>PowerPoint 演示文稿</vt:lpstr>
      <vt:lpstr>PowerPoint 演示文稿</vt:lpstr>
      <vt:lpstr>2.Xã hội  </vt:lpstr>
      <vt:lpstr>PowerPoint 演示文稿</vt:lpstr>
      <vt:lpstr>PowerPoint 演示文稿</vt:lpstr>
      <vt:lpstr>PowerPoint 演示文稿</vt:lpstr>
      <vt:lpstr>b. Đô thị phát triển, sự xuất hiện các giai cấp, tầng lớp mới </vt:lpstr>
      <vt:lpstr>2. Đô thị phát triển, sự xuất hiện các giai cấp, tầng lớp mới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-&gt; Trở thành  xu hướng mới trong cuộc vận động giải phóng dân tộc</vt:lpstr>
      <vt:lpstr>PowerPoint 演示文稿</vt:lpstr>
      <vt:lpstr>CÂU HỎI,BT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 CHAO</dc:creator>
  <cp:lastModifiedBy>LENOVO</cp:lastModifiedBy>
  <cp:revision>13</cp:revision>
  <dcterms:created xsi:type="dcterms:W3CDTF">2022-04-28T03:43:00Z</dcterms:created>
  <dcterms:modified xsi:type="dcterms:W3CDTF">2022-07-29T08:05:38Z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8F066E54F81347B08768B682F92ECC03</vt:lpwstr>
  </property>
  <property fmtid="{D5CDD505-2E9C-101B-9397-08002B2CF9AE}" pid="3" name="KSOProductBuildVer">
    <vt:lpwstr>1033-11.2.0.11191</vt:lpwstr>
  </property>
</Properties>
</file>