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4" r:id="rId2"/>
    <p:sldId id="257" r:id="rId3"/>
    <p:sldId id="259" r:id="rId4"/>
    <p:sldId id="261" r:id="rId5"/>
    <p:sldId id="258" r:id="rId6"/>
    <p:sldId id="262" r:id="rId7"/>
    <p:sldId id="263" r:id="rId8"/>
    <p:sldId id="264" r:id="rId9"/>
    <p:sldId id="265" r:id="rId10"/>
    <p:sldId id="266" r:id="rId11"/>
    <p:sldId id="260" r:id="rId12"/>
    <p:sldId id="267" r:id="rId13"/>
    <p:sldId id="268" r:id="rId14"/>
    <p:sldId id="272" r:id="rId15"/>
  </p:sldIdLst>
  <p:sldSz cx="9144000" cy="6858000" type="screen4x3"/>
  <p:notesSz cx="6858000" cy="9144000"/>
  <p:defaultTextStyle>
    <a:defPPr>
      <a:defRPr lang="vi-V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1" d="100"/>
          <a:sy n="71" d="100"/>
        </p:scale>
        <p:origin x="135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vi-VN" dirty="0">
                <a:latin typeface="Arial" panose="020B0604020202020204" pitchFamily="34" charset="0"/>
              </a:rPr>
              <a:t>‹#›</a:t>
            </a:fld>
            <a:endParaRPr lang="vi-V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vi-VN" dirty="0">
                <a:latin typeface="Arial" panose="020B0604020202020204" pitchFamily="34" charset="0"/>
              </a:rPr>
              <a:t>‹#›</a:t>
            </a:fld>
            <a:endParaRPr lang="vi-V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vi-VN" dirty="0">
                <a:latin typeface="Arial" panose="020B0604020202020204" pitchFamily="34" charset="0"/>
              </a:rPr>
              <a:t>‹#›</a:t>
            </a:fld>
            <a:endParaRPr lang="vi-V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vi-VN" dirty="0">
                <a:latin typeface="Arial" panose="020B0604020202020204" pitchFamily="34" charset="0"/>
              </a:rPr>
              <a:t>‹#›</a:t>
            </a:fld>
            <a:endParaRPr lang="vi-V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vi-VN" dirty="0">
                <a:latin typeface="Arial" panose="020B0604020202020204" pitchFamily="34" charset="0"/>
              </a:rPr>
              <a:t>‹#›</a:t>
            </a:fld>
            <a:endParaRPr lang="vi-V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vi-VN" dirty="0">
                <a:latin typeface="Arial" panose="020B0604020202020204" pitchFamily="34" charset="0"/>
              </a:rPr>
              <a:t>‹#›</a:t>
            </a:fld>
            <a:endParaRPr lang="vi-V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vi-VN" dirty="0">
                <a:latin typeface="Arial" panose="020B0604020202020204" pitchFamily="34" charset="0"/>
              </a:rPr>
              <a:t>‹#›</a:t>
            </a:fld>
            <a:endParaRPr lang="vi-V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vi-VN" dirty="0">
                <a:latin typeface="Arial" panose="020B0604020202020204" pitchFamily="34" charset="0"/>
              </a:rPr>
              <a:t>‹#›</a:t>
            </a:fld>
            <a:endParaRPr lang="vi-V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vi-VN" dirty="0">
                <a:latin typeface="Arial" panose="020B0604020202020204" pitchFamily="34" charset="0"/>
              </a:rPr>
              <a:t>‹#›</a:t>
            </a:fld>
            <a:endParaRPr lang="vi-V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vi-VN" dirty="0">
                <a:latin typeface="Arial" panose="020B0604020202020204" pitchFamily="34" charset="0"/>
              </a:rPr>
              <a:t>‹#›</a:t>
            </a:fld>
            <a:endParaRPr lang="vi-V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vi-VN" dirty="0">
                <a:latin typeface="Arial" panose="020B0604020202020204" pitchFamily="34" charset="0"/>
              </a:rPr>
              <a:t>‹#›</a:t>
            </a:fld>
            <a:endParaRPr lang="vi-V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vi-VN" altLang="en-US"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vi-VN" altLang="en-US" dirty="0"/>
              <a:t>Click to edit Master text styles</a:t>
            </a:r>
          </a:p>
          <a:p>
            <a:pPr lvl="1"/>
            <a:r>
              <a:rPr lang="vi-VN" altLang="en-US" dirty="0"/>
              <a:t>Second level</a:t>
            </a:r>
          </a:p>
          <a:p>
            <a:pPr lvl="2"/>
            <a:r>
              <a:rPr lang="vi-VN" altLang="en-US" dirty="0"/>
              <a:t>Third level</a:t>
            </a:r>
          </a:p>
          <a:p>
            <a:pPr lvl="3"/>
            <a:r>
              <a:rPr lang="vi-VN" altLang="en-US" dirty="0"/>
              <a:t>Fourth level</a:t>
            </a:r>
          </a:p>
          <a:p>
            <a:pPr lvl="4"/>
            <a:r>
              <a:rPr lang="vi-VN"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vi-VN" dirty="0">
                <a:latin typeface="Arial" panose="020B0604020202020204" pitchFamily="34" charset="0"/>
              </a:rPr>
              <a:t>‹#›</a:t>
            </a:fld>
            <a:endParaRPr lang="vi-V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Arial" panose="020B0604020202020204" pitchFamily="34" charset="0"/>
          <a:cs typeface="+mn-cs"/>
        </a:defRPr>
      </a:lvl1pPr>
      <a:lvl2pPr marL="457200" algn="l" defTabSz="914400" rtl="0" eaLnBrk="1" latinLnBrk="0" hangingPunct="1">
        <a:defRPr sz="1800" kern="1200">
          <a:solidFill>
            <a:schemeClr val="tx1"/>
          </a:solidFill>
          <a:latin typeface="+mn-lt"/>
          <a:ea typeface="Arial" panose="020B0604020202020204" pitchFamily="34" charset="0"/>
          <a:cs typeface="+mn-cs"/>
        </a:defRPr>
      </a:lvl2pPr>
      <a:lvl3pPr marL="914400" algn="l" defTabSz="914400" rtl="0" eaLnBrk="1" latinLnBrk="0" hangingPunct="1">
        <a:defRPr sz="1800" kern="1200">
          <a:solidFill>
            <a:schemeClr val="tx1"/>
          </a:solidFill>
          <a:latin typeface="+mn-lt"/>
          <a:ea typeface="Arial" panose="020B0604020202020204" pitchFamily="34" charset="0"/>
          <a:cs typeface="+mn-cs"/>
        </a:defRPr>
      </a:lvl3pPr>
      <a:lvl4pPr marL="1371600" algn="l" defTabSz="914400" rtl="0" eaLnBrk="1" latinLnBrk="0" hangingPunct="1">
        <a:defRPr sz="1800" kern="1200">
          <a:solidFill>
            <a:schemeClr val="tx1"/>
          </a:solidFill>
          <a:latin typeface="+mn-lt"/>
          <a:ea typeface="Arial" panose="020B0604020202020204" pitchFamily="34" charset="0"/>
          <a:cs typeface="+mn-cs"/>
        </a:defRPr>
      </a:lvl4pPr>
      <a:lvl5pPr marL="1828800" algn="l" defTabSz="914400" rtl="0" eaLnBrk="1" latinLnBrk="0" hangingPunct="1">
        <a:defRPr sz="1800" kern="1200">
          <a:solidFill>
            <a:schemeClr val="tx1"/>
          </a:solidFill>
          <a:latin typeface="+mn-lt"/>
          <a:ea typeface="Arial" panose="020B0604020202020204" pitchFamily="34" charset="0"/>
          <a:cs typeface="+mn-cs"/>
        </a:defRPr>
      </a:lvl5pPr>
      <a:lvl6pPr marL="2286000" algn="l" defTabSz="914400" rtl="0" eaLnBrk="1" latinLnBrk="0" hangingPunct="1">
        <a:defRPr sz="1800" kern="1200">
          <a:solidFill>
            <a:schemeClr val="tx1"/>
          </a:solidFill>
          <a:latin typeface="+mn-lt"/>
          <a:ea typeface="Arial" panose="020B0604020202020204" pitchFamily="34" charset="0"/>
          <a:cs typeface="+mn-cs"/>
        </a:defRPr>
      </a:lvl6pPr>
      <a:lvl7pPr marL="2743200" algn="l" defTabSz="914400" rtl="0" eaLnBrk="1" latinLnBrk="0" hangingPunct="1">
        <a:defRPr sz="1800" kern="1200">
          <a:solidFill>
            <a:schemeClr val="tx1"/>
          </a:solidFill>
          <a:latin typeface="+mn-lt"/>
          <a:ea typeface="Arial" panose="020B0604020202020204" pitchFamily="34" charset="0"/>
          <a:cs typeface="+mn-cs"/>
        </a:defRPr>
      </a:lvl7pPr>
      <a:lvl8pPr marL="3200400" algn="l" defTabSz="914400" rtl="0" eaLnBrk="1" latinLnBrk="0" hangingPunct="1">
        <a:defRPr sz="1800" kern="1200">
          <a:solidFill>
            <a:schemeClr val="tx1"/>
          </a:solidFill>
          <a:latin typeface="+mn-lt"/>
          <a:ea typeface="Arial" panose="020B0604020202020204" pitchFamily="34" charset="0"/>
          <a:cs typeface="+mn-cs"/>
        </a:defRPr>
      </a:lvl8pPr>
      <a:lvl9pPr marL="3657600" algn="l" defTabSz="914400" rtl="0" eaLnBrk="1" latinLnBrk="0" hangingPunct="1">
        <a:defRPr sz="1800" kern="1200">
          <a:solidFill>
            <a:schemeClr val="tx1"/>
          </a:solidFill>
          <a:latin typeface="+mn-lt"/>
          <a:ea typeface="Arial" panose="020B0604020202020204" pitchFamily="34" charset="0"/>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17.bin"/><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image" Target="../media/image15.wmf"/><Relationship Id="rId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image" Target="../media/image3.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2.wmf"/><Relationship Id="rId9" Type="http://schemas.openxmlformats.org/officeDocument/2006/relationships/image" Target="../media/image4.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5.bin"/><Relationship Id="rId7" Type="http://schemas.openxmlformats.org/officeDocument/2006/relationships/image" Target="../media/image3.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image" Target="../media/image2.wmf"/><Relationship Id="rId9" Type="http://schemas.openxmlformats.org/officeDocument/2006/relationships/image" Target="../media/image4.wmf"/></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10.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13.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470535"/>
            <a:ext cx="8229600" cy="4067175"/>
          </a:xfrm>
          <a:prstGeom prst="rect">
            <a:avLst/>
          </a:prstGeom>
        </p:spPr>
      </p:pic>
      <p:sp>
        <p:nvSpPr>
          <p:cNvPr id="7" name="Text Box 6"/>
          <p:cNvSpPr txBox="1"/>
          <p:nvPr/>
        </p:nvSpPr>
        <p:spPr>
          <a:xfrm>
            <a:off x="1470025" y="4692015"/>
            <a:ext cx="6454775" cy="1076325"/>
          </a:xfrm>
          <a:prstGeom prst="rect">
            <a:avLst/>
          </a:prstGeom>
          <a:noFill/>
        </p:spPr>
        <p:txBody>
          <a:bodyPr wrap="square" rtlCol="0">
            <a:spAutoFit/>
          </a:bodyPr>
          <a:lstStyle/>
          <a:p>
            <a:pPr algn="l"/>
            <a:r>
              <a:rPr lang="en-US" sz="3200" b="1">
                <a:solidFill>
                  <a:schemeClr val="accent6">
                    <a:lumMod val="25000"/>
                  </a:schemeClr>
                </a:solidFill>
                <a:effectLst>
                  <a:outerShdw blurRad="38100" dist="25400" dir="5400000" algn="ctr" rotWithShape="0">
                    <a:srgbClr val="6E747A">
                      <a:alpha val="43000"/>
                    </a:srgbClr>
                  </a:outerShdw>
                </a:effectLst>
              </a:rPr>
              <a:t>Nhóm : Toán</a:t>
            </a:r>
          </a:p>
          <a:p>
            <a:pPr algn="l"/>
            <a:r>
              <a:rPr lang="en-US" sz="3200" b="1">
                <a:solidFill>
                  <a:schemeClr val="accent6">
                    <a:lumMod val="25000"/>
                  </a:schemeClr>
                </a:solidFill>
                <a:effectLst>
                  <a:outerShdw blurRad="38100" dist="25400" dir="5400000" algn="ctr" rotWithShape="0">
                    <a:srgbClr val="6E747A">
                      <a:alpha val="43000"/>
                    </a:srgbClr>
                  </a:outerShdw>
                </a:effectLst>
              </a:rPr>
              <a:t>Giáo Viên :</a:t>
            </a:r>
          </a:p>
        </p:txBody>
      </p:sp>
      <p:pic>
        <p:nvPicPr>
          <p:cNvPr id="5" name="Content Placeholder 3"/>
          <p:cNvPicPr>
            <a:picLocks noChangeAspect="1"/>
          </p:cNvPicPr>
          <p:nvPr/>
        </p:nvPicPr>
        <p:blipFill>
          <a:blip r:embed="rId2"/>
          <a:stretch>
            <a:fillRect/>
          </a:stretch>
        </p:blipFill>
        <p:spPr>
          <a:xfrm>
            <a:off x="22412" y="13447"/>
            <a:ext cx="9144000" cy="6165851"/>
          </a:xfrm>
          <a:prstGeom prst="rect">
            <a:avLst/>
          </a:prstGeom>
          <a:noFill/>
          <a:ln w="9525">
            <a:noFill/>
          </a:ln>
        </p:spPr>
      </p:pic>
      <p:sp>
        <p:nvSpPr>
          <p:cNvPr id="6" name="Text Box 6"/>
          <p:cNvSpPr txBox="1"/>
          <p:nvPr/>
        </p:nvSpPr>
        <p:spPr>
          <a:xfrm>
            <a:off x="33618" y="6179298"/>
            <a:ext cx="9121588" cy="584775"/>
          </a:xfrm>
          <a:prstGeom prst="rect">
            <a:avLst/>
          </a:prstGeom>
          <a:solidFill>
            <a:srgbClr val="FFC000"/>
          </a:solidFill>
        </p:spPr>
        <p:txBody>
          <a:bodyPr wrap="square" rtlCol="0">
            <a:spAutoFit/>
          </a:bodyPr>
          <a:lstStyle/>
          <a:p>
            <a:pPr algn="l"/>
            <a:r>
              <a:rPr lang="en-US" sz="3200" b="1" dirty="0" err="1" smtClean="0">
                <a:ln/>
                <a:solidFill>
                  <a:schemeClr val="accent6">
                    <a:lumMod val="2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3200" b="1" dirty="0" smtClean="0">
                <a:ln/>
                <a:solidFill>
                  <a:schemeClr val="accent6">
                    <a:lumMod val="2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a:solidFill>
                  <a:schemeClr val="accent6">
                    <a:lumMod val="2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Viên</a:t>
            </a:r>
            <a:r>
              <a:rPr lang="en-US" sz="3200" b="1" dirty="0">
                <a:ln/>
                <a:solidFill>
                  <a:schemeClr val="accent6">
                    <a:lumMod val="2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smtClean="0">
                <a:ln/>
                <a:solidFill>
                  <a:schemeClr val="accent6">
                    <a:lumMod val="2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Toán</a:t>
            </a:r>
            <a:r>
              <a:rPr lang="en-US" sz="3200" b="1" dirty="0" smtClean="0">
                <a:ln/>
                <a:solidFill>
                  <a:schemeClr val="accent6">
                    <a:lumMod val="2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sz="3200" b="1" dirty="0">
              <a:ln/>
              <a:solidFill>
                <a:schemeClr val="accent6">
                  <a:lumMod val="2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97749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p:cNvSpPr/>
          <p:nvPr/>
        </p:nvSpPr>
        <p:spPr>
          <a:xfrm>
            <a:off x="1066800" y="1600200"/>
            <a:ext cx="2819400" cy="0"/>
          </a:xfrm>
          <a:prstGeom prst="line">
            <a:avLst/>
          </a:prstGeom>
          <a:ln w="50800" cap="flat" cmpd="sng">
            <a:solidFill>
              <a:schemeClr val="tx1"/>
            </a:solidFill>
            <a:prstDash val="solid"/>
            <a:headEnd type="none" w="med" len="med"/>
            <a:tailEnd type="none" w="med" len="med"/>
          </a:ln>
        </p:spPr>
      </p:sp>
      <p:sp>
        <p:nvSpPr>
          <p:cNvPr id="20483" name="Text Box 3"/>
          <p:cNvSpPr txBox="1"/>
          <p:nvPr/>
        </p:nvSpPr>
        <p:spPr>
          <a:xfrm>
            <a:off x="3429000" y="974725"/>
            <a:ext cx="441325" cy="7080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4000" b="1" dirty="0">
                <a:solidFill>
                  <a:schemeClr val="tx2"/>
                </a:solidFill>
                <a:latin typeface="Times New Roman" panose="02020603050405020304" pitchFamily="18" charset="0"/>
                <a:cs typeface="Times New Roman" panose="02020603050405020304" pitchFamily="18" charset="0"/>
              </a:rPr>
              <a:t>a</a:t>
            </a:r>
            <a:endParaRPr lang="en-US" altLang="en-US" sz="4000" b="1" dirty="0">
              <a:solidFill>
                <a:schemeClr val="tx2"/>
              </a:solidFill>
              <a:latin typeface="Times New Roman" panose="02020603050405020304" pitchFamily="18" charset="0"/>
              <a:ea typeface="Times New Roman" panose="02020603050405020304" pitchFamily="18" charset="0"/>
            </a:endParaRPr>
          </a:p>
        </p:txBody>
      </p:sp>
      <p:sp>
        <p:nvSpPr>
          <p:cNvPr id="20484" name="Text Box 4"/>
          <p:cNvSpPr txBox="1"/>
          <p:nvPr/>
        </p:nvSpPr>
        <p:spPr>
          <a:xfrm>
            <a:off x="1066800" y="914400"/>
            <a:ext cx="668338" cy="7080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4000" b="1" dirty="0">
                <a:solidFill>
                  <a:schemeClr val="tx2"/>
                </a:solidFill>
                <a:latin typeface="Times New Roman" panose="02020603050405020304" pitchFamily="18" charset="0"/>
                <a:cs typeface="Times New Roman" panose="02020603050405020304" pitchFamily="18" charset="0"/>
              </a:rPr>
              <a:t>M</a:t>
            </a:r>
            <a:endParaRPr lang="en-US" altLang="en-US" sz="4000" b="1" dirty="0">
              <a:solidFill>
                <a:schemeClr val="tx2"/>
              </a:solidFill>
              <a:latin typeface="Times New Roman" panose="02020603050405020304" pitchFamily="18" charset="0"/>
              <a:ea typeface="Times New Roman" panose="02020603050405020304" pitchFamily="18" charset="0"/>
            </a:endParaRPr>
          </a:p>
        </p:txBody>
      </p:sp>
      <p:grpSp>
        <p:nvGrpSpPr>
          <p:cNvPr id="2" name="Group 5"/>
          <p:cNvGrpSpPr/>
          <p:nvPr/>
        </p:nvGrpSpPr>
        <p:grpSpPr>
          <a:xfrm>
            <a:off x="762000" y="136525"/>
            <a:ext cx="3065463" cy="2689225"/>
            <a:chOff x="480" y="86"/>
            <a:chExt cx="1931" cy="1694"/>
          </a:xfrm>
        </p:grpSpPr>
        <p:sp>
          <p:nvSpPr>
            <p:cNvPr id="10255" name="Line 6"/>
            <p:cNvSpPr/>
            <p:nvPr/>
          </p:nvSpPr>
          <p:spPr>
            <a:xfrm flipV="1">
              <a:off x="720" y="480"/>
              <a:ext cx="624" cy="912"/>
            </a:xfrm>
            <a:prstGeom prst="line">
              <a:avLst/>
            </a:prstGeom>
            <a:ln w="50800" cap="flat" cmpd="sng">
              <a:solidFill>
                <a:schemeClr val="tx1"/>
              </a:solidFill>
              <a:prstDash val="solid"/>
              <a:headEnd type="none" w="med" len="med"/>
              <a:tailEnd type="none" w="med" len="med"/>
            </a:ln>
          </p:spPr>
        </p:sp>
        <p:sp>
          <p:nvSpPr>
            <p:cNvPr id="10256" name="Line 7"/>
            <p:cNvSpPr/>
            <p:nvPr/>
          </p:nvSpPr>
          <p:spPr>
            <a:xfrm>
              <a:off x="1344" y="480"/>
              <a:ext cx="768" cy="912"/>
            </a:xfrm>
            <a:prstGeom prst="line">
              <a:avLst/>
            </a:prstGeom>
            <a:ln w="50800" cap="flat" cmpd="sng">
              <a:solidFill>
                <a:schemeClr val="tx1"/>
              </a:solidFill>
              <a:prstDash val="solid"/>
              <a:headEnd type="none" w="med" len="med"/>
              <a:tailEnd type="none" w="med" len="med"/>
            </a:ln>
          </p:spPr>
        </p:sp>
        <p:sp>
          <p:nvSpPr>
            <p:cNvPr id="10257" name="Line 8"/>
            <p:cNvSpPr/>
            <p:nvPr/>
          </p:nvSpPr>
          <p:spPr>
            <a:xfrm flipV="1">
              <a:off x="720" y="1392"/>
              <a:ext cx="1392" cy="0"/>
            </a:xfrm>
            <a:prstGeom prst="line">
              <a:avLst/>
            </a:prstGeom>
            <a:ln w="50800" cap="flat" cmpd="sng">
              <a:solidFill>
                <a:schemeClr val="tx1"/>
              </a:solidFill>
              <a:prstDash val="solid"/>
              <a:headEnd type="none" w="med" len="med"/>
              <a:tailEnd type="none" w="med" len="med"/>
            </a:ln>
          </p:spPr>
        </p:sp>
        <p:sp>
          <p:nvSpPr>
            <p:cNvPr id="10258" name="Text Box 9"/>
            <p:cNvSpPr txBox="1"/>
            <p:nvPr/>
          </p:nvSpPr>
          <p:spPr>
            <a:xfrm>
              <a:off x="1056" y="86"/>
              <a:ext cx="347" cy="44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4000" b="1" dirty="0">
                  <a:solidFill>
                    <a:schemeClr val="tx2"/>
                  </a:solidFill>
                  <a:latin typeface="Times New Roman" panose="02020603050405020304" pitchFamily="18" charset="0"/>
                  <a:cs typeface="Times New Roman" panose="02020603050405020304" pitchFamily="18" charset="0"/>
                </a:rPr>
                <a:t>A</a:t>
              </a:r>
              <a:endParaRPr lang="en-US" altLang="en-US" sz="4000" b="1" dirty="0">
                <a:solidFill>
                  <a:schemeClr val="tx2"/>
                </a:solidFill>
                <a:latin typeface="Times New Roman" panose="02020603050405020304" pitchFamily="18" charset="0"/>
                <a:ea typeface="Times New Roman" panose="02020603050405020304" pitchFamily="18" charset="0"/>
              </a:endParaRPr>
            </a:p>
          </p:txBody>
        </p:sp>
        <p:sp>
          <p:nvSpPr>
            <p:cNvPr id="10259" name="Text Box 10"/>
            <p:cNvSpPr txBox="1"/>
            <p:nvPr/>
          </p:nvSpPr>
          <p:spPr>
            <a:xfrm>
              <a:off x="480" y="1334"/>
              <a:ext cx="329" cy="44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4000" dirty="0">
                  <a:solidFill>
                    <a:schemeClr val="tx2"/>
                  </a:solidFill>
                  <a:latin typeface="Times New Roman" panose="02020603050405020304" pitchFamily="18" charset="0"/>
                  <a:cs typeface="Times New Roman" panose="02020603050405020304" pitchFamily="18" charset="0"/>
                </a:rPr>
                <a:t>B</a:t>
              </a:r>
              <a:endParaRPr lang="en-US" altLang="en-US" sz="4000" dirty="0">
                <a:solidFill>
                  <a:schemeClr val="tx2"/>
                </a:solidFill>
                <a:latin typeface="Times New Roman" panose="02020603050405020304" pitchFamily="18" charset="0"/>
                <a:ea typeface="Times New Roman" panose="02020603050405020304" pitchFamily="18" charset="0"/>
              </a:endParaRPr>
            </a:p>
          </p:txBody>
        </p:sp>
        <p:sp>
          <p:nvSpPr>
            <p:cNvPr id="10260" name="Text Box 11"/>
            <p:cNvSpPr txBox="1"/>
            <p:nvPr/>
          </p:nvSpPr>
          <p:spPr>
            <a:xfrm>
              <a:off x="2064" y="1248"/>
              <a:ext cx="347" cy="44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4000" b="1" dirty="0">
                  <a:solidFill>
                    <a:schemeClr val="tx2"/>
                  </a:solidFill>
                  <a:latin typeface="Times New Roman" panose="02020603050405020304" pitchFamily="18" charset="0"/>
                  <a:cs typeface="Times New Roman" panose="02020603050405020304" pitchFamily="18" charset="0"/>
                </a:rPr>
                <a:t>C</a:t>
              </a:r>
              <a:endParaRPr lang="en-US" altLang="en-US" sz="4000" b="1" dirty="0">
                <a:solidFill>
                  <a:schemeClr val="tx2"/>
                </a:solidFill>
                <a:latin typeface="Times New Roman" panose="02020603050405020304" pitchFamily="18" charset="0"/>
                <a:ea typeface="Times New Roman" panose="02020603050405020304" pitchFamily="18" charset="0"/>
              </a:endParaRPr>
            </a:p>
          </p:txBody>
        </p:sp>
        <p:sp>
          <p:nvSpPr>
            <p:cNvPr id="10261" name="Text Box 12"/>
            <p:cNvSpPr txBox="1"/>
            <p:nvPr/>
          </p:nvSpPr>
          <p:spPr>
            <a:xfrm>
              <a:off x="480" y="1334"/>
              <a:ext cx="331" cy="446"/>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4000" b="1" dirty="0">
                  <a:solidFill>
                    <a:schemeClr val="tx2"/>
                  </a:solidFill>
                  <a:latin typeface="Times New Roman" panose="02020603050405020304" pitchFamily="18" charset="0"/>
                  <a:cs typeface="Times New Roman" panose="02020603050405020304" pitchFamily="18" charset="0"/>
                </a:rPr>
                <a:t>B</a:t>
              </a:r>
              <a:endParaRPr lang="en-US" altLang="en-US" sz="4000" b="1" dirty="0">
                <a:solidFill>
                  <a:schemeClr val="tx2"/>
                </a:solidFill>
                <a:latin typeface="Times New Roman" panose="02020603050405020304" pitchFamily="18" charset="0"/>
                <a:ea typeface="Times New Roman" panose="02020603050405020304" pitchFamily="18" charset="0"/>
              </a:endParaRPr>
            </a:p>
          </p:txBody>
        </p:sp>
      </p:grpSp>
      <p:sp>
        <p:nvSpPr>
          <p:cNvPr id="20493" name="Text Box 13"/>
          <p:cNvSpPr txBox="1"/>
          <p:nvPr/>
        </p:nvSpPr>
        <p:spPr>
          <a:xfrm>
            <a:off x="2743200" y="974725"/>
            <a:ext cx="550863" cy="7016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4000" b="1" dirty="0">
                <a:solidFill>
                  <a:schemeClr val="tx2"/>
                </a:solidFill>
                <a:latin typeface="Times New Roman" panose="02020603050405020304" pitchFamily="18" charset="0"/>
                <a:cs typeface="Times New Roman" panose="02020603050405020304" pitchFamily="18" charset="0"/>
              </a:rPr>
              <a:t>N</a:t>
            </a:r>
            <a:endParaRPr lang="en-US" altLang="en-US" sz="4000" b="1" dirty="0">
              <a:solidFill>
                <a:schemeClr val="tx2"/>
              </a:solidFill>
              <a:latin typeface="Times New Roman" panose="02020603050405020304" pitchFamily="18" charset="0"/>
              <a:ea typeface="Times New Roman" panose="02020603050405020304" pitchFamily="18" charset="0"/>
            </a:endParaRPr>
          </a:p>
        </p:txBody>
      </p:sp>
      <p:graphicFrame>
        <p:nvGraphicFramePr>
          <p:cNvPr id="20494" name="Object 14"/>
          <p:cNvGraphicFramePr>
            <a:graphicFrameLocks noChangeAspect="1"/>
          </p:cNvGraphicFramePr>
          <p:nvPr/>
        </p:nvGraphicFramePr>
        <p:xfrm>
          <a:off x="4343400" y="1828800"/>
          <a:ext cx="2743200" cy="1371600"/>
        </p:xfrm>
        <a:graphic>
          <a:graphicData uri="http://schemas.openxmlformats.org/presentationml/2006/ole">
            <mc:AlternateContent xmlns:mc="http://schemas.openxmlformats.org/markup-compatibility/2006">
              <mc:Choice xmlns:v="urn:schemas-microsoft-com:vml" Requires="v">
                <p:oleObj spid="_x0000_s7171" r:id="rId3" imgW="876300" imgH="736600" progId="Equation.3">
                  <p:embed/>
                </p:oleObj>
              </mc:Choice>
              <mc:Fallback>
                <p:oleObj r:id="rId3" imgW="876300" imgH="736600" progId="Equation.3">
                  <p:embed/>
                  <p:pic>
                    <p:nvPicPr>
                      <p:cNvPr id="0" name="Picture 3091"/>
                      <p:cNvPicPr/>
                      <p:nvPr/>
                    </p:nvPicPr>
                    <p:blipFill>
                      <a:blip r:embed="rId4"/>
                      <a:stretch>
                        <a:fillRect/>
                      </a:stretch>
                    </p:blipFill>
                    <p:spPr>
                      <a:xfrm>
                        <a:off x="4343400" y="1828800"/>
                        <a:ext cx="2743200" cy="1371600"/>
                      </a:xfrm>
                      <a:prstGeom prst="rect">
                        <a:avLst/>
                      </a:prstGeom>
                      <a:noFill/>
                      <a:ln w="38100">
                        <a:noFill/>
                        <a:miter/>
                      </a:ln>
                    </p:spPr>
                  </p:pic>
                </p:oleObj>
              </mc:Fallback>
            </mc:AlternateContent>
          </a:graphicData>
        </a:graphic>
      </p:graphicFrame>
      <p:graphicFrame>
        <p:nvGraphicFramePr>
          <p:cNvPr id="20495" name="Object 15"/>
          <p:cNvGraphicFramePr>
            <a:graphicFrameLocks noChangeAspect="1"/>
          </p:cNvGraphicFramePr>
          <p:nvPr/>
        </p:nvGraphicFramePr>
        <p:xfrm>
          <a:off x="3352800" y="5029200"/>
          <a:ext cx="2514600" cy="990600"/>
        </p:xfrm>
        <a:graphic>
          <a:graphicData uri="http://schemas.openxmlformats.org/presentationml/2006/ole">
            <mc:AlternateContent xmlns:mc="http://schemas.openxmlformats.org/markup-compatibility/2006">
              <mc:Choice xmlns:v="urn:schemas-microsoft-com:vml" Requires="v">
                <p:oleObj spid="_x0000_s7172" r:id="rId5" imgW="1193800" imgH="393700" progId="Equation.3">
                  <p:embed/>
                </p:oleObj>
              </mc:Choice>
              <mc:Fallback>
                <p:oleObj r:id="rId5" imgW="1193800" imgH="393700" progId="Equation.3">
                  <p:embed/>
                  <p:pic>
                    <p:nvPicPr>
                      <p:cNvPr id="0" name="Picture 3090"/>
                      <p:cNvPicPr/>
                      <p:nvPr/>
                    </p:nvPicPr>
                    <p:blipFill>
                      <a:blip r:embed="rId6"/>
                      <a:stretch>
                        <a:fillRect/>
                      </a:stretch>
                    </p:blipFill>
                    <p:spPr>
                      <a:xfrm>
                        <a:off x="3352800" y="5029200"/>
                        <a:ext cx="2514600" cy="990600"/>
                      </a:xfrm>
                      <a:prstGeom prst="rect">
                        <a:avLst/>
                      </a:prstGeom>
                      <a:noFill/>
                      <a:ln w="38100">
                        <a:noFill/>
                        <a:miter/>
                      </a:ln>
                    </p:spPr>
                  </p:pic>
                </p:oleObj>
              </mc:Fallback>
            </mc:AlternateContent>
          </a:graphicData>
        </a:graphic>
      </p:graphicFrame>
      <p:sp>
        <p:nvSpPr>
          <p:cNvPr id="20496" name="Rectangle 16"/>
          <p:cNvSpPr/>
          <p:nvPr/>
        </p:nvSpPr>
        <p:spPr>
          <a:xfrm>
            <a:off x="3962400" y="387350"/>
            <a:ext cx="5181600" cy="17399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3600" dirty="0">
                <a:latin typeface="Times New Roman" panose="02020603050405020304" pitchFamily="18" charset="0"/>
                <a:cs typeface="Times New Roman" panose="02020603050405020304" pitchFamily="18" charset="0"/>
              </a:rPr>
              <a:t>Xét hai tam giác AMN v</a:t>
            </a:r>
            <a:r>
              <a:rPr lang="en-US" altLang="en-US" sz="3600" dirty="0">
                <a:latin typeface="Times New Roman" panose="02020603050405020304" pitchFamily="18" charset="0"/>
                <a:ea typeface="Times New Roman" panose="02020603050405020304" pitchFamily="18" charset="0"/>
              </a:rPr>
              <a:t>à</a:t>
            </a:r>
            <a:r>
              <a:rPr lang="en-US" altLang="en-US" sz="3600" dirty="0">
                <a:latin typeface="Times New Roman" panose="02020603050405020304" pitchFamily="18" charset="0"/>
                <a:cs typeface="Times New Roman" panose="02020603050405020304" pitchFamily="18" charset="0"/>
              </a:rPr>
              <a:t> ABC có:</a:t>
            </a:r>
          </a:p>
          <a:p>
            <a:pPr marL="0" lvl="0" indent="0">
              <a:spcBef>
                <a:spcPct val="0"/>
              </a:spcBef>
              <a:buNone/>
            </a:pPr>
            <a:r>
              <a:rPr lang="en-US" altLang="en-US" sz="3600" dirty="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ea typeface="Times New Roman" panose="02020603050405020304" pitchFamily="18" charset="0"/>
            </a:endParaRPr>
          </a:p>
        </p:txBody>
      </p:sp>
      <p:sp>
        <p:nvSpPr>
          <p:cNvPr id="20497" name="Rectangle 17"/>
          <p:cNvSpPr/>
          <p:nvPr/>
        </p:nvSpPr>
        <p:spPr>
          <a:xfrm>
            <a:off x="2057400" y="6076950"/>
            <a:ext cx="4840288" cy="64770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3600" dirty="0">
                <a:latin typeface="Times New Roman" panose="02020603050405020304" pitchFamily="18" charset="0"/>
                <a:cs typeface="Times New Roman" panose="02020603050405020304" pitchFamily="18" charset="0"/>
              </a:rPr>
              <a:t>Vậy:</a:t>
            </a:r>
            <a:r>
              <a:rPr lang="en-US" altLang="en-US" sz="3600" dirty="0">
                <a:latin typeface="Times New Roman" panose="02020603050405020304" pitchFamily="18" charset="0"/>
                <a:cs typeface="Times New Roman" panose="02020603050405020304" pitchFamily="18" charset="0"/>
                <a:sym typeface="Webdings" panose="05030102010509060703" pitchFamily="18" charset="2"/>
              </a:rPr>
              <a:t></a:t>
            </a:r>
            <a:r>
              <a:rPr lang="en-US" altLang="en-US" sz="3600" dirty="0">
                <a:latin typeface="Times New Roman" panose="02020603050405020304" pitchFamily="18" charset="0"/>
                <a:cs typeface="Times New Roman" panose="02020603050405020304" pitchFamily="18" charset="0"/>
              </a:rPr>
              <a:t>AMN </a:t>
            </a:r>
            <a:r>
              <a:rPr lang="en-US" altLang="en-US" sz="3600" dirty="0">
                <a:latin typeface="Times New Roman" panose="02020603050405020304" pitchFamily="18" charset="0"/>
                <a:cs typeface="Times New Roman" panose="02020603050405020304" pitchFamily="18" charset="0"/>
                <a:sym typeface="Webdings" panose="05030102010509060703" pitchFamily="18" charset="2"/>
              </a:rPr>
              <a:t>      </a:t>
            </a:r>
            <a:r>
              <a:rPr lang="en-US" altLang="en-US" sz="3600" dirty="0">
                <a:latin typeface="Times New Roman" panose="02020603050405020304" pitchFamily="18" charset="0"/>
                <a:cs typeface="Times New Roman" panose="02020603050405020304" pitchFamily="18" charset="0"/>
              </a:rPr>
              <a:t>ABC</a:t>
            </a:r>
            <a:endParaRPr lang="en-US" altLang="en-US" sz="3600" dirty="0">
              <a:latin typeface="Times New Roman" panose="02020603050405020304" pitchFamily="18" charset="0"/>
              <a:ea typeface="Times New Roman" panose="02020603050405020304" pitchFamily="18" charset="0"/>
              <a:sym typeface="Webdings" panose="05030102010509060703" pitchFamily="18" charset="2"/>
            </a:endParaRPr>
          </a:p>
        </p:txBody>
      </p:sp>
      <p:sp>
        <p:nvSpPr>
          <p:cNvPr id="20498" name="Text Box 18"/>
          <p:cNvSpPr txBox="1"/>
          <p:nvPr/>
        </p:nvSpPr>
        <p:spPr>
          <a:xfrm>
            <a:off x="6629400" y="1905000"/>
            <a:ext cx="1997075" cy="7016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4000" dirty="0">
                <a:solidFill>
                  <a:schemeClr val="tx2"/>
                </a:solidFill>
                <a:latin typeface="Times New Roman" panose="02020603050405020304" pitchFamily="18" charset="0"/>
                <a:cs typeface="Times New Roman" panose="02020603050405020304" pitchFamily="18" charset="0"/>
              </a:rPr>
              <a:t>(</a:t>
            </a:r>
            <a:r>
              <a:rPr lang="en-US" altLang="en-US" sz="3600" dirty="0">
                <a:solidFill>
                  <a:schemeClr val="tx2"/>
                </a:solidFill>
                <a:latin typeface="Times New Roman" panose="02020603050405020304" pitchFamily="18" charset="0"/>
                <a:cs typeface="Times New Roman" panose="02020603050405020304" pitchFamily="18" charset="0"/>
              </a:rPr>
              <a:t>đồng vị</a:t>
            </a:r>
            <a:r>
              <a:rPr lang="en-US" altLang="en-US" sz="4000" dirty="0">
                <a:solidFill>
                  <a:schemeClr val="tx2"/>
                </a:solidFill>
                <a:latin typeface="Times New Roman" panose="02020603050405020304" pitchFamily="18" charset="0"/>
                <a:cs typeface="Times New Roman" panose="02020603050405020304" pitchFamily="18" charset="0"/>
              </a:rPr>
              <a:t>)</a:t>
            </a:r>
            <a:endParaRPr lang="en-US" altLang="en-US" sz="4000" dirty="0">
              <a:solidFill>
                <a:schemeClr val="tx2"/>
              </a:solidFill>
              <a:latin typeface="Times New Roman" panose="02020603050405020304" pitchFamily="18" charset="0"/>
              <a:ea typeface="Times New Roman" panose="02020603050405020304" pitchFamily="18" charset="0"/>
            </a:endParaRPr>
          </a:p>
        </p:txBody>
      </p:sp>
      <p:sp>
        <p:nvSpPr>
          <p:cNvPr id="20499" name="Text Box 19"/>
          <p:cNvSpPr txBox="1"/>
          <p:nvPr/>
        </p:nvSpPr>
        <p:spPr>
          <a:xfrm>
            <a:off x="5334000" y="2667000"/>
            <a:ext cx="3124200" cy="641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3600" dirty="0">
                <a:solidFill>
                  <a:schemeClr val="tx2"/>
                </a:solidFill>
                <a:latin typeface="Times New Roman" panose="02020603050405020304" pitchFamily="18" charset="0"/>
                <a:cs typeface="Times New Roman" panose="02020603050405020304" pitchFamily="18" charset="0"/>
              </a:rPr>
              <a:t>góc chung</a:t>
            </a:r>
            <a:endParaRPr lang="en-US" altLang="en-US" sz="3600" dirty="0">
              <a:solidFill>
                <a:schemeClr val="tx2"/>
              </a:solidFill>
              <a:latin typeface="Times New Roman" panose="02020603050405020304" pitchFamily="18" charset="0"/>
              <a:ea typeface="Times New Roman" panose="02020603050405020304" pitchFamily="18" charset="0"/>
            </a:endParaRPr>
          </a:p>
        </p:txBody>
      </p:sp>
      <p:sp>
        <p:nvSpPr>
          <p:cNvPr id="20500" name="Freeform 20"/>
          <p:cNvSpPr/>
          <p:nvPr/>
        </p:nvSpPr>
        <p:spPr>
          <a:xfrm>
            <a:off x="4724400" y="6248400"/>
            <a:ext cx="533400" cy="304800"/>
          </a:xfrm>
          <a:custGeom>
            <a:avLst/>
            <a:gdLst>
              <a:gd name="txL" fmla="*/ 0 w 336"/>
              <a:gd name="txT" fmla="*/ 0 h 240"/>
              <a:gd name="txR" fmla="*/ 336 w 336"/>
              <a:gd name="txB" fmla="*/ 240 h 240"/>
            </a:gdLst>
            <a:ahLst/>
            <a:cxnLst>
              <a:cxn ang="0">
                <a:pos x="0" y="304800"/>
              </a:cxn>
              <a:cxn ang="0">
                <a:pos x="76200" y="0"/>
              </a:cxn>
              <a:cxn ang="0">
                <a:pos x="304800" y="304800"/>
              </a:cxn>
              <a:cxn ang="0">
                <a:pos x="533400" y="0"/>
              </a:cxn>
            </a:cxnLst>
            <a:rect l="txL" t="txT" r="txR" b="txB"/>
            <a:pathLst>
              <a:path w="336" h="240">
                <a:moveTo>
                  <a:pt x="0" y="240"/>
                </a:moveTo>
                <a:cubicBezTo>
                  <a:pt x="8" y="120"/>
                  <a:pt x="16" y="0"/>
                  <a:pt x="48" y="0"/>
                </a:cubicBezTo>
                <a:cubicBezTo>
                  <a:pt x="80" y="0"/>
                  <a:pt x="144" y="240"/>
                  <a:pt x="192" y="240"/>
                </a:cubicBezTo>
                <a:cubicBezTo>
                  <a:pt x="240" y="240"/>
                  <a:pt x="312" y="40"/>
                  <a:pt x="336" y="0"/>
                </a:cubicBezTo>
              </a:path>
            </a:pathLst>
          </a:custGeom>
          <a:noFill/>
          <a:ln w="50800" cap="flat" cmpd="sng">
            <a:solidFill>
              <a:schemeClr val="tx1">
                <a:alpha val="100000"/>
              </a:schemeClr>
            </a:solidFill>
            <a:prstDash val="solid"/>
            <a:round/>
            <a:headEnd type="none" w="med" len="med"/>
            <a:tailEnd type="none" w="med" len="med"/>
          </a:ln>
        </p:spPr>
        <p:txBody>
          <a:bodyPr/>
          <a:lstStyle/>
          <a:p>
            <a:endParaRPr lang="en-US"/>
          </a:p>
        </p:txBody>
      </p:sp>
      <p:sp>
        <p:nvSpPr>
          <p:cNvPr id="20501" name="Text Box 21"/>
          <p:cNvSpPr txBox="1"/>
          <p:nvPr/>
        </p:nvSpPr>
        <p:spPr>
          <a:xfrm>
            <a:off x="685800" y="3151188"/>
            <a:ext cx="6991350" cy="17541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3600" dirty="0">
                <a:solidFill>
                  <a:schemeClr val="tx2"/>
                </a:solidFill>
                <a:latin typeface="Times New Roman" panose="02020603050405020304" pitchFamily="18" charset="0"/>
                <a:cs typeface="Times New Roman" panose="02020603050405020304" pitchFamily="18" charset="0"/>
              </a:rPr>
              <a:t>Ta có: MN//BC(gt). </a:t>
            </a:r>
          </a:p>
          <a:p>
            <a:pPr marL="0" lvl="0" indent="0" eaLnBrk="1" hangingPunct="1">
              <a:spcBef>
                <a:spcPct val="0"/>
              </a:spcBef>
              <a:buNone/>
            </a:pPr>
            <a:r>
              <a:rPr lang="en-US" altLang="en-US" sz="3600" dirty="0">
                <a:solidFill>
                  <a:schemeClr val="tx2"/>
                </a:solidFill>
                <a:latin typeface="Times New Roman" panose="02020603050405020304" pitchFamily="18" charset="0"/>
                <a:cs typeface="Times New Roman" panose="02020603050405020304" pitchFamily="18" charset="0"/>
              </a:rPr>
              <a:t>Theo hệ quả của định lý Ta- Lét, hai </a:t>
            </a:r>
          </a:p>
          <a:p>
            <a:pPr marL="0" lvl="0" indent="0" eaLnBrk="1" hangingPunct="1">
              <a:spcBef>
                <a:spcPct val="0"/>
              </a:spcBef>
              <a:buNone/>
            </a:pPr>
            <a:r>
              <a:rPr lang="en-US" altLang="en-US" sz="3600" dirty="0">
                <a:solidFill>
                  <a:schemeClr val="tx2"/>
                </a:solidFill>
                <a:latin typeface="Times New Roman" panose="02020603050405020304" pitchFamily="18" charset="0"/>
                <a:cs typeface="Times New Roman" panose="02020603050405020304" pitchFamily="18" charset="0"/>
              </a:rPr>
              <a:t>tam giác AMN v</a:t>
            </a:r>
            <a:r>
              <a:rPr lang="en-US" altLang="en-US" sz="3600" dirty="0">
                <a:solidFill>
                  <a:schemeClr val="tx2"/>
                </a:solidFill>
                <a:latin typeface="Times New Roman" panose="02020603050405020304" pitchFamily="18" charset="0"/>
                <a:ea typeface="Times New Roman" panose="02020603050405020304" pitchFamily="18" charset="0"/>
              </a:rPr>
              <a:t>à</a:t>
            </a:r>
            <a:r>
              <a:rPr lang="en-US" altLang="en-US" sz="3600" dirty="0">
                <a:solidFill>
                  <a:schemeClr val="tx2"/>
                </a:solidFill>
                <a:latin typeface="Times New Roman" panose="02020603050405020304" pitchFamily="18" charset="0"/>
                <a:cs typeface="Times New Roman" panose="02020603050405020304" pitchFamily="18" charset="0"/>
              </a:rPr>
              <a:t> ABC có:</a:t>
            </a:r>
            <a:endParaRPr lang="en-US" altLang="en-US" sz="3600" dirty="0">
              <a:solidFill>
                <a:schemeClr val="tx2"/>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0482"/>
                                        </p:tgtEl>
                                        <p:attrNameLst>
                                          <p:attrName>style.visibility</p:attrName>
                                        </p:attrNameLst>
                                      </p:cBhvr>
                                      <p:to>
                                        <p:strVal val="visible"/>
                                      </p:to>
                                    </p:set>
                                    <p:anim calcmode="lin" valueType="num">
                                      <p:cBhvr>
                                        <p:cTn id="14" dur="1000" fill="hold"/>
                                        <p:tgtEl>
                                          <p:spTgt spid="20482"/>
                                        </p:tgtEl>
                                        <p:attrNameLst>
                                          <p:attrName>ppt_x</p:attrName>
                                        </p:attrNameLst>
                                      </p:cBhvr>
                                      <p:tavLst>
                                        <p:tav tm="0">
                                          <p:val>
                                            <p:strVal val="#ppt_x-.2"/>
                                          </p:val>
                                        </p:tav>
                                        <p:tav tm="100000">
                                          <p:val>
                                            <p:strVal val="#ppt_x"/>
                                          </p:val>
                                        </p:tav>
                                      </p:tavLst>
                                    </p:anim>
                                    <p:anim calcmode="lin" valueType="num">
                                      <p:cBhvr>
                                        <p:cTn id="15" dur="1000" fill="hold"/>
                                        <p:tgtEl>
                                          <p:spTgt spid="2048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0482"/>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20484"/>
                                        </p:tgtEl>
                                        <p:attrNameLst>
                                          <p:attrName>style.visibility</p:attrName>
                                        </p:attrNameLst>
                                      </p:cBhvr>
                                      <p:to>
                                        <p:strVal val="visible"/>
                                      </p:to>
                                    </p:set>
                                    <p:anim calcmode="lin" valueType="num">
                                      <p:cBhvr>
                                        <p:cTn id="19" dur="1000" fill="hold"/>
                                        <p:tgtEl>
                                          <p:spTgt spid="20484"/>
                                        </p:tgtEl>
                                        <p:attrNameLst>
                                          <p:attrName>ppt_x</p:attrName>
                                        </p:attrNameLst>
                                      </p:cBhvr>
                                      <p:tavLst>
                                        <p:tav tm="0">
                                          <p:val>
                                            <p:strVal val="#ppt_x-.2"/>
                                          </p:val>
                                        </p:tav>
                                        <p:tav tm="100000">
                                          <p:val>
                                            <p:strVal val="#ppt_x"/>
                                          </p:val>
                                        </p:tav>
                                      </p:tavLst>
                                    </p:anim>
                                    <p:anim calcmode="lin" valueType="num">
                                      <p:cBhvr>
                                        <p:cTn id="20" dur="1000" fill="hold"/>
                                        <p:tgtEl>
                                          <p:spTgt spid="2048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484"/>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20493"/>
                                        </p:tgtEl>
                                        <p:attrNameLst>
                                          <p:attrName>style.visibility</p:attrName>
                                        </p:attrNameLst>
                                      </p:cBhvr>
                                      <p:to>
                                        <p:strVal val="visible"/>
                                      </p:to>
                                    </p:set>
                                    <p:anim calcmode="lin" valueType="num">
                                      <p:cBhvr>
                                        <p:cTn id="24" dur="1000" fill="hold"/>
                                        <p:tgtEl>
                                          <p:spTgt spid="20493"/>
                                        </p:tgtEl>
                                        <p:attrNameLst>
                                          <p:attrName>ppt_x</p:attrName>
                                        </p:attrNameLst>
                                      </p:cBhvr>
                                      <p:tavLst>
                                        <p:tav tm="0">
                                          <p:val>
                                            <p:strVal val="#ppt_x-.2"/>
                                          </p:val>
                                        </p:tav>
                                        <p:tav tm="100000">
                                          <p:val>
                                            <p:strVal val="#ppt_x"/>
                                          </p:val>
                                        </p:tav>
                                      </p:tavLst>
                                    </p:anim>
                                    <p:anim calcmode="lin" valueType="num">
                                      <p:cBhvr>
                                        <p:cTn id="25" dur="1000" fill="hold"/>
                                        <p:tgtEl>
                                          <p:spTgt spid="2049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0493"/>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20483"/>
                                        </p:tgtEl>
                                        <p:attrNameLst>
                                          <p:attrName>style.visibility</p:attrName>
                                        </p:attrNameLst>
                                      </p:cBhvr>
                                      <p:to>
                                        <p:strVal val="visible"/>
                                      </p:to>
                                    </p:set>
                                    <p:anim calcmode="lin" valueType="num">
                                      <p:cBhvr>
                                        <p:cTn id="29" dur="1000" fill="hold"/>
                                        <p:tgtEl>
                                          <p:spTgt spid="20483"/>
                                        </p:tgtEl>
                                        <p:attrNameLst>
                                          <p:attrName>ppt_x</p:attrName>
                                        </p:attrNameLst>
                                      </p:cBhvr>
                                      <p:tavLst>
                                        <p:tav tm="0">
                                          <p:val>
                                            <p:strVal val="#ppt_x-.2"/>
                                          </p:val>
                                        </p:tav>
                                        <p:tav tm="100000">
                                          <p:val>
                                            <p:strVal val="#ppt_x"/>
                                          </p:val>
                                        </p:tav>
                                      </p:tavLst>
                                    </p:anim>
                                    <p:anim calcmode="lin" valueType="num">
                                      <p:cBhvr>
                                        <p:cTn id="30" dur="1000" fill="hold"/>
                                        <p:tgtEl>
                                          <p:spTgt spid="20483"/>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048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0494"/>
                                        </p:tgtEl>
                                        <p:attrNameLst>
                                          <p:attrName>style.visibility</p:attrName>
                                        </p:attrNameLst>
                                      </p:cBhvr>
                                      <p:to>
                                        <p:strVal val="visible"/>
                                      </p:to>
                                    </p:set>
                                    <p:anim calcmode="lin" valueType="num">
                                      <p:cBhvr>
                                        <p:cTn id="36" dur="500" fill="hold"/>
                                        <p:tgtEl>
                                          <p:spTgt spid="20494"/>
                                        </p:tgtEl>
                                        <p:attrNameLst>
                                          <p:attrName>ppt_w</p:attrName>
                                        </p:attrNameLst>
                                      </p:cBhvr>
                                      <p:tavLst>
                                        <p:tav tm="0">
                                          <p:val>
                                            <p:fltVal val="0"/>
                                          </p:val>
                                        </p:tav>
                                        <p:tav tm="100000">
                                          <p:val>
                                            <p:strVal val="#ppt_w"/>
                                          </p:val>
                                        </p:tav>
                                      </p:tavLst>
                                    </p:anim>
                                    <p:anim calcmode="lin" valueType="num">
                                      <p:cBhvr>
                                        <p:cTn id="37" dur="500" fill="hold"/>
                                        <p:tgtEl>
                                          <p:spTgt spid="20494"/>
                                        </p:tgtEl>
                                        <p:attrNameLst>
                                          <p:attrName>ppt_h</p:attrName>
                                        </p:attrNameLst>
                                      </p:cBhvr>
                                      <p:tavLst>
                                        <p:tav tm="0">
                                          <p:val>
                                            <p:fltVal val="0"/>
                                          </p:val>
                                        </p:tav>
                                        <p:tav tm="100000">
                                          <p:val>
                                            <p:strVal val="#ppt_h"/>
                                          </p:val>
                                        </p:tav>
                                      </p:tavLst>
                                    </p:anim>
                                    <p:animEffect transition="in" filter="fade">
                                      <p:cBhvr>
                                        <p:cTn id="38" dur="500"/>
                                        <p:tgtEl>
                                          <p:spTgt spid="2049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0498"/>
                                        </p:tgtEl>
                                        <p:attrNameLst>
                                          <p:attrName>style.visibility</p:attrName>
                                        </p:attrNameLst>
                                      </p:cBhvr>
                                      <p:to>
                                        <p:strVal val="visible"/>
                                      </p:to>
                                    </p:set>
                                    <p:anim calcmode="lin" valueType="num">
                                      <p:cBhvr>
                                        <p:cTn id="41" dur="500" fill="hold"/>
                                        <p:tgtEl>
                                          <p:spTgt spid="20498"/>
                                        </p:tgtEl>
                                        <p:attrNameLst>
                                          <p:attrName>ppt_w</p:attrName>
                                        </p:attrNameLst>
                                      </p:cBhvr>
                                      <p:tavLst>
                                        <p:tav tm="0">
                                          <p:val>
                                            <p:fltVal val="0"/>
                                          </p:val>
                                        </p:tav>
                                        <p:tav tm="100000">
                                          <p:val>
                                            <p:strVal val="#ppt_w"/>
                                          </p:val>
                                        </p:tav>
                                      </p:tavLst>
                                    </p:anim>
                                    <p:anim calcmode="lin" valueType="num">
                                      <p:cBhvr>
                                        <p:cTn id="42" dur="500" fill="hold"/>
                                        <p:tgtEl>
                                          <p:spTgt spid="20498"/>
                                        </p:tgtEl>
                                        <p:attrNameLst>
                                          <p:attrName>ppt_h</p:attrName>
                                        </p:attrNameLst>
                                      </p:cBhvr>
                                      <p:tavLst>
                                        <p:tav tm="0">
                                          <p:val>
                                            <p:fltVal val="0"/>
                                          </p:val>
                                        </p:tav>
                                        <p:tav tm="100000">
                                          <p:val>
                                            <p:strVal val="#ppt_h"/>
                                          </p:val>
                                        </p:tav>
                                      </p:tavLst>
                                    </p:anim>
                                    <p:animEffect transition="in" filter="fade">
                                      <p:cBhvr>
                                        <p:cTn id="43" dur="500"/>
                                        <p:tgtEl>
                                          <p:spTgt spid="2049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0499"/>
                                        </p:tgtEl>
                                        <p:attrNameLst>
                                          <p:attrName>style.visibility</p:attrName>
                                        </p:attrNameLst>
                                      </p:cBhvr>
                                      <p:to>
                                        <p:strVal val="visible"/>
                                      </p:to>
                                    </p:set>
                                    <p:anim calcmode="lin" valueType="num">
                                      <p:cBhvr>
                                        <p:cTn id="46" dur="500" fill="hold"/>
                                        <p:tgtEl>
                                          <p:spTgt spid="20499"/>
                                        </p:tgtEl>
                                        <p:attrNameLst>
                                          <p:attrName>ppt_w</p:attrName>
                                        </p:attrNameLst>
                                      </p:cBhvr>
                                      <p:tavLst>
                                        <p:tav tm="0">
                                          <p:val>
                                            <p:fltVal val="0"/>
                                          </p:val>
                                        </p:tav>
                                        <p:tav tm="100000">
                                          <p:val>
                                            <p:strVal val="#ppt_w"/>
                                          </p:val>
                                        </p:tav>
                                      </p:tavLst>
                                    </p:anim>
                                    <p:anim calcmode="lin" valueType="num">
                                      <p:cBhvr>
                                        <p:cTn id="47" dur="500" fill="hold"/>
                                        <p:tgtEl>
                                          <p:spTgt spid="20499"/>
                                        </p:tgtEl>
                                        <p:attrNameLst>
                                          <p:attrName>ppt_h</p:attrName>
                                        </p:attrNameLst>
                                      </p:cBhvr>
                                      <p:tavLst>
                                        <p:tav tm="0">
                                          <p:val>
                                            <p:fltVal val="0"/>
                                          </p:val>
                                        </p:tav>
                                        <p:tav tm="100000">
                                          <p:val>
                                            <p:strVal val="#ppt_h"/>
                                          </p:val>
                                        </p:tav>
                                      </p:tavLst>
                                    </p:anim>
                                    <p:animEffect transition="in" filter="fade">
                                      <p:cBhvr>
                                        <p:cTn id="48" dur="500"/>
                                        <p:tgtEl>
                                          <p:spTgt spid="2049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0496"/>
                                        </p:tgtEl>
                                        <p:attrNameLst>
                                          <p:attrName>style.visibility</p:attrName>
                                        </p:attrNameLst>
                                      </p:cBhvr>
                                      <p:to>
                                        <p:strVal val="visible"/>
                                      </p:to>
                                    </p:set>
                                    <p:anim calcmode="lin" valueType="num">
                                      <p:cBhvr>
                                        <p:cTn id="51" dur="500" fill="hold"/>
                                        <p:tgtEl>
                                          <p:spTgt spid="20496"/>
                                        </p:tgtEl>
                                        <p:attrNameLst>
                                          <p:attrName>ppt_w</p:attrName>
                                        </p:attrNameLst>
                                      </p:cBhvr>
                                      <p:tavLst>
                                        <p:tav tm="0">
                                          <p:val>
                                            <p:fltVal val="0"/>
                                          </p:val>
                                        </p:tav>
                                        <p:tav tm="100000">
                                          <p:val>
                                            <p:strVal val="#ppt_w"/>
                                          </p:val>
                                        </p:tav>
                                      </p:tavLst>
                                    </p:anim>
                                    <p:anim calcmode="lin" valueType="num">
                                      <p:cBhvr>
                                        <p:cTn id="52" dur="500" fill="hold"/>
                                        <p:tgtEl>
                                          <p:spTgt spid="20496"/>
                                        </p:tgtEl>
                                        <p:attrNameLst>
                                          <p:attrName>ppt_h</p:attrName>
                                        </p:attrNameLst>
                                      </p:cBhvr>
                                      <p:tavLst>
                                        <p:tav tm="0">
                                          <p:val>
                                            <p:fltVal val="0"/>
                                          </p:val>
                                        </p:tav>
                                        <p:tav tm="100000">
                                          <p:val>
                                            <p:strVal val="#ppt_h"/>
                                          </p:val>
                                        </p:tav>
                                      </p:tavLst>
                                    </p:anim>
                                    <p:animEffect transition="in" filter="fade">
                                      <p:cBhvr>
                                        <p:cTn id="53" dur="500"/>
                                        <p:tgtEl>
                                          <p:spTgt spid="2049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0501"/>
                                        </p:tgtEl>
                                        <p:attrNameLst>
                                          <p:attrName>style.visibility</p:attrName>
                                        </p:attrNameLst>
                                      </p:cBhvr>
                                      <p:to>
                                        <p:strVal val="visible"/>
                                      </p:to>
                                    </p:set>
                                    <p:anim calcmode="lin" valueType="num">
                                      <p:cBhvr>
                                        <p:cTn id="56" dur="500" fill="hold"/>
                                        <p:tgtEl>
                                          <p:spTgt spid="20501"/>
                                        </p:tgtEl>
                                        <p:attrNameLst>
                                          <p:attrName>ppt_w</p:attrName>
                                        </p:attrNameLst>
                                      </p:cBhvr>
                                      <p:tavLst>
                                        <p:tav tm="0">
                                          <p:val>
                                            <p:fltVal val="0"/>
                                          </p:val>
                                        </p:tav>
                                        <p:tav tm="100000">
                                          <p:val>
                                            <p:strVal val="#ppt_w"/>
                                          </p:val>
                                        </p:tav>
                                      </p:tavLst>
                                    </p:anim>
                                    <p:anim calcmode="lin" valueType="num">
                                      <p:cBhvr>
                                        <p:cTn id="57" dur="500" fill="hold"/>
                                        <p:tgtEl>
                                          <p:spTgt spid="20501"/>
                                        </p:tgtEl>
                                        <p:attrNameLst>
                                          <p:attrName>ppt_h</p:attrName>
                                        </p:attrNameLst>
                                      </p:cBhvr>
                                      <p:tavLst>
                                        <p:tav tm="0">
                                          <p:val>
                                            <p:fltVal val="0"/>
                                          </p:val>
                                        </p:tav>
                                        <p:tav tm="100000">
                                          <p:val>
                                            <p:strVal val="#ppt_h"/>
                                          </p:val>
                                        </p:tav>
                                      </p:tavLst>
                                    </p:anim>
                                    <p:animEffect transition="in" filter="fade">
                                      <p:cBhvr>
                                        <p:cTn id="58" dur="500"/>
                                        <p:tgtEl>
                                          <p:spTgt spid="20501"/>
                                        </p:tgtEl>
                                      </p:cBhvr>
                                    </p:animEffect>
                                  </p:childTnLst>
                                </p:cTn>
                              </p:par>
                              <p:par>
                                <p:cTn id="59" presetID="53" presetClass="entr" presetSubtype="16" fill="hold" nodeType="withEffect">
                                  <p:stCondLst>
                                    <p:cond delay="0"/>
                                  </p:stCondLst>
                                  <p:childTnLst>
                                    <p:set>
                                      <p:cBhvr>
                                        <p:cTn id="60" dur="1" fill="hold">
                                          <p:stCondLst>
                                            <p:cond delay="0"/>
                                          </p:stCondLst>
                                        </p:cTn>
                                        <p:tgtEl>
                                          <p:spTgt spid="20495"/>
                                        </p:tgtEl>
                                        <p:attrNameLst>
                                          <p:attrName>style.visibility</p:attrName>
                                        </p:attrNameLst>
                                      </p:cBhvr>
                                      <p:to>
                                        <p:strVal val="visible"/>
                                      </p:to>
                                    </p:set>
                                    <p:anim calcmode="lin" valueType="num">
                                      <p:cBhvr>
                                        <p:cTn id="61" dur="500" fill="hold"/>
                                        <p:tgtEl>
                                          <p:spTgt spid="20495"/>
                                        </p:tgtEl>
                                        <p:attrNameLst>
                                          <p:attrName>ppt_w</p:attrName>
                                        </p:attrNameLst>
                                      </p:cBhvr>
                                      <p:tavLst>
                                        <p:tav tm="0">
                                          <p:val>
                                            <p:fltVal val="0"/>
                                          </p:val>
                                        </p:tav>
                                        <p:tav tm="100000">
                                          <p:val>
                                            <p:strVal val="#ppt_w"/>
                                          </p:val>
                                        </p:tav>
                                      </p:tavLst>
                                    </p:anim>
                                    <p:anim calcmode="lin" valueType="num">
                                      <p:cBhvr>
                                        <p:cTn id="62" dur="500" fill="hold"/>
                                        <p:tgtEl>
                                          <p:spTgt spid="20495"/>
                                        </p:tgtEl>
                                        <p:attrNameLst>
                                          <p:attrName>ppt_h</p:attrName>
                                        </p:attrNameLst>
                                      </p:cBhvr>
                                      <p:tavLst>
                                        <p:tav tm="0">
                                          <p:val>
                                            <p:fltVal val="0"/>
                                          </p:val>
                                        </p:tav>
                                        <p:tav tm="100000">
                                          <p:val>
                                            <p:strVal val="#ppt_h"/>
                                          </p:val>
                                        </p:tav>
                                      </p:tavLst>
                                    </p:anim>
                                    <p:animEffect transition="in" filter="fade">
                                      <p:cBhvr>
                                        <p:cTn id="63" dur="500"/>
                                        <p:tgtEl>
                                          <p:spTgt spid="2049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0497"/>
                                        </p:tgtEl>
                                        <p:attrNameLst>
                                          <p:attrName>style.visibility</p:attrName>
                                        </p:attrNameLst>
                                      </p:cBhvr>
                                      <p:to>
                                        <p:strVal val="visible"/>
                                      </p:to>
                                    </p:set>
                                    <p:anim calcmode="lin" valueType="num">
                                      <p:cBhvr>
                                        <p:cTn id="66" dur="500" fill="hold"/>
                                        <p:tgtEl>
                                          <p:spTgt spid="20497"/>
                                        </p:tgtEl>
                                        <p:attrNameLst>
                                          <p:attrName>ppt_w</p:attrName>
                                        </p:attrNameLst>
                                      </p:cBhvr>
                                      <p:tavLst>
                                        <p:tav tm="0">
                                          <p:val>
                                            <p:fltVal val="0"/>
                                          </p:val>
                                        </p:tav>
                                        <p:tav tm="100000">
                                          <p:val>
                                            <p:strVal val="#ppt_w"/>
                                          </p:val>
                                        </p:tav>
                                      </p:tavLst>
                                    </p:anim>
                                    <p:anim calcmode="lin" valueType="num">
                                      <p:cBhvr>
                                        <p:cTn id="67" dur="500" fill="hold"/>
                                        <p:tgtEl>
                                          <p:spTgt spid="20497"/>
                                        </p:tgtEl>
                                        <p:attrNameLst>
                                          <p:attrName>ppt_h</p:attrName>
                                        </p:attrNameLst>
                                      </p:cBhvr>
                                      <p:tavLst>
                                        <p:tav tm="0">
                                          <p:val>
                                            <p:fltVal val="0"/>
                                          </p:val>
                                        </p:tav>
                                        <p:tav tm="100000">
                                          <p:val>
                                            <p:strVal val="#ppt_h"/>
                                          </p:val>
                                        </p:tav>
                                      </p:tavLst>
                                    </p:anim>
                                    <p:animEffect transition="in" filter="fade">
                                      <p:cBhvr>
                                        <p:cTn id="68" dur="500"/>
                                        <p:tgtEl>
                                          <p:spTgt spid="20497"/>
                                        </p:tgtEl>
                                      </p:cBhvr>
                                    </p:animEffect>
                                  </p:childTnLst>
                                </p:cTn>
                              </p:par>
                              <p:par>
                                <p:cTn id="69" presetID="53" presetClass="entr" presetSubtype="16" fill="hold" nodeType="withEffect">
                                  <p:stCondLst>
                                    <p:cond delay="0"/>
                                  </p:stCondLst>
                                  <p:childTnLst>
                                    <p:set>
                                      <p:cBhvr>
                                        <p:cTn id="70" dur="1" fill="hold">
                                          <p:stCondLst>
                                            <p:cond delay="0"/>
                                          </p:stCondLst>
                                        </p:cTn>
                                        <p:tgtEl>
                                          <p:spTgt spid="20500"/>
                                        </p:tgtEl>
                                        <p:attrNameLst>
                                          <p:attrName>style.visibility</p:attrName>
                                        </p:attrNameLst>
                                      </p:cBhvr>
                                      <p:to>
                                        <p:strVal val="visible"/>
                                      </p:to>
                                    </p:set>
                                    <p:anim calcmode="lin" valueType="num">
                                      <p:cBhvr>
                                        <p:cTn id="71" dur="500" fill="hold"/>
                                        <p:tgtEl>
                                          <p:spTgt spid="20500"/>
                                        </p:tgtEl>
                                        <p:attrNameLst>
                                          <p:attrName>ppt_w</p:attrName>
                                        </p:attrNameLst>
                                      </p:cBhvr>
                                      <p:tavLst>
                                        <p:tav tm="0">
                                          <p:val>
                                            <p:fltVal val="0"/>
                                          </p:val>
                                        </p:tav>
                                        <p:tav tm="100000">
                                          <p:val>
                                            <p:strVal val="#ppt_w"/>
                                          </p:val>
                                        </p:tav>
                                      </p:tavLst>
                                    </p:anim>
                                    <p:anim calcmode="lin" valueType="num">
                                      <p:cBhvr>
                                        <p:cTn id="72" dur="500" fill="hold"/>
                                        <p:tgtEl>
                                          <p:spTgt spid="20500"/>
                                        </p:tgtEl>
                                        <p:attrNameLst>
                                          <p:attrName>ppt_h</p:attrName>
                                        </p:attrNameLst>
                                      </p:cBhvr>
                                      <p:tavLst>
                                        <p:tav tm="0">
                                          <p:val>
                                            <p:fltVal val="0"/>
                                          </p:val>
                                        </p:tav>
                                        <p:tav tm="100000">
                                          <p:val>
                                            <p:strVal val="#ppt_h"/>
                                          </p:val>
                                        </p:tav>
                                      </p:tavLst>
                                    </p:anim>
                                    <p:animEffect transition="in" filter="fade">
                                      <p:cBhvr>
                                        <p:cTn id="73" dur="500"/>
                                        <p:tgtEl>
                                          <p:spTgt spid="20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P spid="20493" grpId="0"/>
      <p:bldP spid="20496" grpId="0"/>
      <p:bldP spid="20497" grpId="0"/>
      <p:bldP spid="20498" grpId="0"/>
      <p:bldP spid="20499" grpId="0"/>
      <p:bldP spid="205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p:cNvSpPr>
          <p:nvPr>
            <p:ph type="title"/>
          </p:nvPr>
        </p:nvSpPr>
        <p:spPr>
          <a:xfrm>
            <a:off x="0" y="1219200"/>
            <a:ext cx="9144000" cy="1143000"/>
          </a:xfrm>
          <a:ln/>
        </p:spPr>
        <p:txBody>
          <a:bodyPr vert="horz" wrap="square" lIns="91440" tIns="45720" rIns="91440" bIns="45720" anchor="ctr"/>
          <a:lstStyle/>
          <a:p>
            <a:pPr algn="l" eaLnBrk="1" hangingPunct="1"/>
            <a:r>
              <a:rPr lang="en-US" altLang="en-US" sz="4000" b="1" u="sng" dirty="0">
                <a:solidFill>
                  <a:srgbClr val="0000FF"/>
                </a:solidFill>
                <a:latin typeface="Times New Roman" panose="02020603050405020304" pitchFamily="18" charset="0"/>
                <a:cs typeface="Times New Roman" panose="02020603050405020304" pitchFamily="18" charset="0"/>
              </a:rPr>
              <a:t>2.Định lý</a:t>
            </a:r>
            <a:br>
              <a:rPr lang="en-US" altLang="en-US" sz="4000" b="1" u="sng" dirty="0">
                <a:solidFill>
                  <a:srgbClr val="0000FF"/>
                </a:solidFill>
                <a:latin typeface="Times New Roman" panose="02020603050405020304" pitchFamily="18" charset="0"/>
                <a:cs typeface="Times New Roman" panose="02020603050405020304" pitchFamily="18" charset="0"/>
              </a:rPr>
            </a:br>
            <a:r>
              <a:rPr lang="en-US" altLang="en-US" sz="4000" b="1" u="sng" dirty="0">
                <a:solidFill>
                  <a:srgbClr val="0000FF"/>
                </a:solidFill>
                <a:latin typeface="Times New Roman" panose="02020603050405020304" pitchFamily="18" charset="0"/>
                <a:cs typeface="Times New Roman" panose="02020603050405020304" pitchFamily="18" charset="0"/>
              </a:rPr>
              <a:t/>
            </a:r>
            <a:br>
              <a:rPr lang="en-US" altLang="en-US" sz="4000" b="1" u="sng" dirty="0">
                <a:solidFill>
                  <a:srgbClr val="0000FF"/>
                </a:solidFill>
                <a:latin typeface="Times New Roman" panose="02020603050405020304" pitchFamily="18" charset="0"/>
                <a:cs typeface="Times New Roman" panose="02020603050405020304" pitchFamily="18" charset="0"/>
              </a:rPr>
            </a:br>
            <a:r>
              <a:rPr lang="en-US" altLang="en-US" sz="4000" b="1" dirty="0">
                <a:solidFill>
                  <a:srgbClr val="0000FF"/>
                </a:solidFill>
                <a:latin typeface="Times New Roman" panose="02020603050405020304" pitchFamily="18" charset="0"/>
                <a:cs typeface="Times New Roman" panose="02020603050405020304" pitchFamily="18" charset="0"/>
              </a:rPr>
              <a:t>N</a:t>
            </a:r>
            <a:r>
              <a:rPr lang="en-US" altLang="en-US" sz="4000" dirty="0">
                <a:solidFill>
                  <a:srgbClr val="0000FF"/>
                </a:solidFill>
                <a:latin typeface="Times New Roman" panose="02020603050405020304" pitchFamily="18" charset="0"/>
                <a:cs typeface="Times New Roman" panose="02020603050405020304" pitchFamily="18" charset="0"/>
              </a:rPr>
              <a:t>ếu một đường thẳng cắt hai cạnh của tam giác v</a:t>
            </a:r>
            <a:r>
              <a:rPr lang="en-US" altLang="en-US" sz="4000" dirty="0">
                <a:solidFill>
                  <a:srgbClr val="0000FF"/>
                </a:solidFill>
                <a:latin typeface="Times New Roman" panose="02020603050405020304" pitchFamily="18" charset="0"/>
                <a:ea typeface="Times New Roman" panose="02020603050405020304" pitchFamily="18" charset="0"/>
              </a:rPr>
              <a:t>à</a:t>
            </a:r>
            <a:r>
              <a:rPr lang="en-US" altLang="en-US" sz="4000" dirty="0">
                <a:solidFill>
                  <a:srgbClr val="0000FF"/>
                </a:solidFill>
                <a:latin typeface="Times New Roman" panose="02020603050405020304" pitchFamily="18" charset="0"/>
                <a:cs typeface="Times New Roman" panose="02020603050405020304" pitchFamily="18" charset="0"/>
              </a:rPr>
              <a:t> song song với cạnh</a:t>
            </a:r>
            <a:r>
              <a:rPr lang="vi-VN" altLang="en-US" sz="4000" dirty="0">
                <a:solidFill>
                  <a:srgbClr val="0000FF"/>
                </a:solidFill>
                <a:latin typeface="Times New Roman" panose="02020603050405020304" pitchFamily="18" charset="0"/>
                <a:cs typeface="Times New Roman" panose="02020603050405020304" pitchFamily="18" charset="0"/>
              </a:rPr>
              <a:t> còn lại thì nó tạo th</a:t>
            </a:r>
            <a:r>
              <a:rPr lang="vi-VN" altLang="en-US" sz="4000" dirty="0">
                <a:solidFill>
                  <a:srgbClr val="0000FF"/>
                </a:solidFill>
                <a:latin typeface="Times New Roman" panose="02020603050405020304" pitchFamily="18" charset="0"/>
                <a:ea typeface="Times New Roman" panose="02020603050405020304" pitchFamily="18" charset="0"/>
              </a:rPr>
              <a:t>à</a:t>
            </a:r>
            <a:r>
              <a:rPr lang="vi-VN" altLang="en-US" sz="4000" dirty="0">
                <a:solidFill>
                  <a:srgbClr val="0000FF"/>
                </a:solidFill>
                <a:latin typeface="Times New Roman" panose="02020603050405020304" pitchFamily="18" charset="0"/>
                <a:cs typeface="Times New Roman" panose="02020603050405020304" pitchFamily="18" charset="0"/>
              </a:rPr>
              <a:t>nh một tam giác mới đồng dạng với tam giác đã cho.</a:t>
            </a:r>
            <a:endParaRPr lang="vi-VN" altLang="en-US" sz="4000" dirty="0">
              <a:solidFill>
                <a:srgbClr val="0000FF"/>
              </a:solidFill>
              <a:latin typeface="Times New Roman" panose="02020603050405020304" pitchFamily="18" charset="0"/>
              <a:ea typeface="Times New Roman" panose="02020603050405020304" pitchFamily="18" charset="0"/>
            </a:endParaRPr>
          </a:p>
        </p:txBody>
      </p:sp>
      <p:grpSp>
        <p:nvGrpSpPr>
          <p:cNvPr id="2" name="Group 28"/>
          <p:cNvGrpSpPr/>
          <p:nvPr/>
        </p:nvGrpSpPr>
        <p:grpSpPr>
          <a:xfrm>
            <a:off x="152400" y="3429000"/>
            <a:ext cx="8534400" cy="3429000"/>
            <a:chOff x="96" y="2160"/>
            <a:chExt cx="5376" cy="2160"/>
          </a:xfrm>
        </p:grpSpPr>
        <p:sp>
          <p:nvSpPr>
            <p:cNvPr id="11268" name="Line 5"/>
            <p:cNvSpPr/>
            <p:nvPr/>
          </p:nvSpPr>
          <p:spPr>
            <a:xfrm flipV="1">
              <a:off x="432" y="2544"/>
              <a:ext cx="672" cy="1056"/>
            </a:xfrm>
            <a:prstGeom prst="line">
              <a:avLst/>
            </a:prstGeom>
            <a:ln w="38100" cap="flat" cmpd="sng">
              <a:solidFill>
                <a:schemeClr val="tx1"/>
              </a:solidFill>
              <a:prstDash val="solid"/>
              <a:headEnd type="none" w="med" len="med"/>
              <a:tailEnd type="none" w="med" len="med"/>
            </a:ln>
          </p:spPr>
        </p:sp>
        <p:sp>
          <p:nvSpPr>
            <p:cNvPr id="11269" name="Line 6"/>
            <p:cNvSpPr/>
            <p:nvPr/>
          </p:nvSpPr>
          <p:spPr>
            <a:xfrm>
              <a:off x="432" y="3600"/>
              <a:ext cx="1680" cy="0"/>
            </a:xfrm>
            <a:prstGeom prst="line">
              <a:avLst/>
            </a:prstGeom>
            <a:ln w="38100" cap="flat" cmpd="sng">
              <a:solidFill>
                <a:schemeClr val="tx1"/>
              </a:solidFill>
              <a:prstDash val="solid"/>
              <a:headEnd type="none" w="med" len="med"/>
              <a:tailEnd type="none" w="med" len="med"/>
            </a:ln>
          </p:spPr>
        </p:sp>
        <p:sp>
          <p:nvSpPr>
            <p:cNvPr id="11270" name="Line 7"/>
            <p:cNvSpPr/>
            <p:nvPr/>
          </p:nvSpPr>
          <p:spPr>
            <a:xfrm>
              <a:off x="1104" y="2544"/>
              <a:ext cx="1008" cy="1056"/>
            </a:xfrm>
            <a:prstGeom prst="line">
              <a:avLst/>
            </a:prstGeom>
            <a:ln w="38100" cap="flat" cmpd="sng">
              <a:solidFill>
                <a:schemeClr val="tx1"/>
              </a:solidFill>
              <a:prstDash val="solid"/>
              <a:headEnd type="none" w="med" len="med"/>
              <a:tailEnd type="none" w="med" len="med"/>
            </a:ln>
          </p:spPr>
        </p:sp>
        <p:sp>
          <p:nvSpPr>
            <p:cNvPr id="11271" name="Line 9"/>
            <p:cNvSpPr/>
            <p:nvPr/>
          </p:nvSpPr>
          <p:spPr>
            <a:xfrm>
              <a:off x="240" y="3168"/>
              <a:ext cx="1968" cy="0"/>
            </a:xfrm>
            <a:prstGeom prst="line">
              <a:avLst/>
            </a:prstGeom>
            <a:ln w="38100" cap="flat" cmpd="sng">
              <a:solidFill>
                <a:schemeClr val="tx1"/>
              </a:solidFill>
              <a:prstDash val="solid"/>
              <a:headEnd type="none" w="med" len="med"/>
              <a:tailEnd type="none" w="med" len="med"/>
            </a:ln>
          </p:spPr>
        </p:sp>
        <p:sp>
          <p:nvSpPr>
            <p:cNvPr id="11272" name="Text Box 10"/>
            <p:cNvSpPr txBox="1"/>
            <p:nvPr/>
          </p:nvSpPr>
          <p:spPr>
            <a:xfrm>
              <a:off x="864" y="2160"/>
              <a:ext cx="303" cy="36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A</a:t>
              </a:r>
              <a:endParaRPr lang="vi-VN" altLang="en-US" dirty="0">
                <a:latin typeface="Times New Roman" panose="02020603050405020304" pitchFamily="18" charset="0"/>
                <a:ea typeface="Times New Roman" panose="02020603050405020304" pitchFamily="18" charset="0"/>
              </a:endParaRPr>
            </a:p>
          </p:txBody>
        </p:sp>
        <p:sp>
          <p:nvSpPr>
            <p:cNvPr id="11273" name="Text Box 11"/>
            <p:cNvSpPr txBox="1"/>
            <p:nvPr/>
          </p:nvSpPr>
          <p:spPr>
            <a:xfrm>
              <a:off x="96" y="3427"/>
              <a:ext cx="287" cy="3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B</a:t>
              </a:r>
              <a:endParaRPr lang="vi-VN" altLang="en-US" dirty="0">
                <a:latin typeface="Times New Roman" panose="02020603050405020304" pitchFamily="18" charset="0"/>
                <a:ea typeface="Times New Roman" panose="02020603050405020304" pitchFamily="18" charset="0"/>
              </a:endParaRPr>
            </a:p>
          </p:txBody>
        </p:sp>
        <p:sp>
          <p:nvSpPr>
            <p:cNvPr id="11274" name="Text Box 12"/>
            <p:cNvSpPr txBox="1"/>
            <p:nvPr/>
          </p:nvSpPr>
          <p:spPr>
            <a:xfrm>
              <a:off x="2065" y="3504"/>
              <a:ext cx="289" cy="36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C</a:t>
              </a:r>
              <a:endParaRPr lang="vi-VN" altLang="en-US" dirty="0">
                <a:latin typeface="Times New Roman" panose="02020603050405020304" pitchFamily="18" charset="0"/>
                <a:ea typeface="Times New Roman" panose="02020603050405020304" pitchFamily="18" charset="0"/>
              </a:endParaRPr>
            </a:p>
          </p:txBody>
        </p:sp>
        <p:sp>
          <p:nvSpPr>
            <p:cNvPr id="11275" name="Text Box 13"/>
            <p:cNvSpPr txBox="1"/>
            <p:nvPr/>
          </p:nvSpPr>
          <p:spPr>
            <a:xfrm>
              <a:off x="1968" y="2889"/>
              <a:ext cx="216" cy="33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2800" dirty="0">
                  <a:latin typeface="Times New Roman" panose="02020603050405020304" pitchFamily="18" charset="0"/>
                  <a:cs typeface="Times New Roman" panose="02020603050405020304" pitchFamily="18" charset="0"/>
                </a:rPr>
                <a:t>a</a:t>
              </a:r>
              <a:endParaRPr lang="vi-VN" altLang="en-US" sz="2800" dirty="0">
                <a:latin typeface="Times New Roman" panose="02020603050405020304" pitchFamily="18" charset="0"/>
                <a:ea typeface="Times New Roman" panose="02020603050405020304" pitchFamily="18" charset="0"/>
              </a:endParaRPr>
            </a:p>
          </p:txBody>
        </p:sp>
        <p:sp>
          <p:nvSpPr>
            <p:cNvPr id="11276" name="Text Box 14"/>
            <p:cNvSpPr txBox="1"/>
            <p:nvPr/>
          </p:nvSpPr>
          <p:spPr>
            <a:xfrm>
              <a:off x="432" y="2784"/>
              <a:ext cx="347" cy="36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M</a:t>
              </a:r>
              <a:endParaRPr lang="vi-VN" altLang="en-US" dirty="0">
                <a:latin typeface="Times New Roman" panose="02020603050405020304" pitchFamily="18" charset="0"/>
                <a:ea typeface="Times New Roman" panose="02020603050405020304" pitchFamily="18" charset="0"/>
              </a:endParaRPr>
            </a:p>
          </p:txBody>
        </p:sp>
        <p:sp>
          <p:nvSpPr>
            <p:cNvPr id="11277" name="Text Box 15"/>
            <p:cNvSpPr txBox="1"/>
            <p:nvPr/>
          </p:nvSpPr>
          <p:spPr>
            <a:xfrm>
              <a:off x="1632" y="2784"/>
              <a:ext cx="301" cy="3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N</a:t>
              </a:r>
              <a:endParaRPr lang="vi-VN" altLang="en-US" dirty="0">
                <a:latin typeface="Times New Roman" panose="02020603050405020304" pitchFamily="18" charset="0"/>
                <a:ea typeface="Times New Roman" panose="02020603050405020304" pitchFamily="18" charset="0"/>
              </a:endParaRPr>
            </a:p>
          </p:txBody>
        </p:sp>
        <p:sp>
          <p:nvSpPr>
            <p:cNvPr id="11278" name="Line 16"/>
            <p:cNvSpPr/>
            <p:nvPr/>
          </p:nvSpPr>
          <p:spPr>
            <a:xfrm>
              <a:off x="3072" y="2496"/>
              <a:ext cx="0" cy="1824"/>
            </a:xfrm>
            <a:prstGeom prst="line">
              <a:avLst/>
            </a:prstGeom>
            <a:ln w="9525" cap="flat" cmpd="sng">
              <a:solidFill>
                <a:schemeClr val="tx1"/>
              </a:solidFill>
              <a:prstDash val="solid"/>
              <a:headEnd type="none" w="med" len="med"/>
              <a:tailEnd type="none" w="med" len="med"/>
            </a:ln>
          </p:spPr>
        </p:sp>
        <p:sp>
          <p:nvSpPr>
            <p:cNvPr id="11279" name="Line 17"/>
            <p:cNvSpPr/>
            <p:nvPr/>
          </p:nvSpPr>
          <p:spPr>
            <a:xfrm flipV="1">
              <a:off x="2448" y="3408"/>
              <a:ext cx="2832" cy="0"/>
            </a:xfrm>
            <a:prstGeom prst="line">
              <a:avLst/>
            </a:prstGeom>
            <a:ln w="9525" cap="flat" cmpd="sng">
              <a:solidFill>
                <a:schemeClr val="tx1"/>
              </a:solidFill>
              <a:prstDash val="solid"/>
              <a:headEnd type="none" w="med" len="med"/>
              <a:tailEnd type="none" w="med" len="med"/>
            </a:ln>
          </p:spPr>
        </p:sp>
        <p:sp>
          <p:nvSpPr>
            <p:cNvPr id="11280" name="Text Box 18"/>
            <p:cNvSpPr txBox="1"/>
            <p:nvPr/>
          </p:nvSpPr>
          <p:spPr>
            <a:xfrm>
              <a:off x="2612" y="2723"/>
              <a:ext cx="471" cy="3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GT</a:t>
              </a:r>
              <a:endParaRPr lang="vi-VN" altLang="en-US" dirty="0">
                <a:latin typeface="Times New Roman" panose="02020603050405020304" pitchFamily="18" charset="0"/>
                <a:ea typeface="Times New Roman" panose="02020603050405020304" pitchFamily="18" charset="0"/>
              </a:endParaRPr>
            </a:p>
          </p:txBody>
        </p:sp>
        <p:sp>
          <p:nvSpPr>
            <p:cNvPr id="11281" name="Text Box 19"/>
            <p:cNvSpPr txBox="1"/>
            <p:nvPr/>
          </p:nvSpPr>
          <p:spPr>
            <a:xfrm>
              <a:off x="2534" y="3552"/>
              <a:ext cx="504" cy="40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3600" dirty="0">
                  <a:latin typeface="Times New Roman" panose="02020603050405020304" pitchFamily="18" charset="0"/>
                  <a:cs typeface="Times New Roman" panose="02020603050405020304" pitchFamily="18" charset="0"/>
                </a:rPr>
                <a:t>KL</a:t>
              </a:r>
              <a:endParaRPr lang="vi-VN" altLang="en-US" sz="3600" dirty="0">
                <a:latin typeface="Times New Roman" panose="02020603050405020304" pitchFamily="18" charset="0"/>
                <a:ea typeface="Times New Roman" panose="02020603050405020304" pitchFamily="18" charset="0"/>
              </a:endParaRPr>
            </a:p>
          </p:txBody>
        </p:sp>
        <p:sp>
          <p:nvSpPr>
            <p:cNvPr id="11282" name="AutoShape 20"/>
            <p:cNvSpPr/>
            <p:nvPr/>
          </p:nvSpPr>
          <p:spPr>
            <a:xfrm>
              <a:off x="3168" y="2448"/>
              <a:ext cx="240" cy="240"/>
            </a:xfrm>
            <a:prstGeom prst="triangle">
              <a:avLst>
                <a:gd name="adj" fmla="val 50000"/>
              </a:avLst>
            </a:prstGeom>
            <a:solidFill>
              <a:schemeClr val="bg1"/>
            </a:solidFill>
            <a:ln w="381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11283" name="Text Box 21"/>
            <p:cNvSpPr txBox="1"/>
            <p:nvPr/>
          </p:nvSpPr>
          <p:spPr>
            <a:xfrm>
              <a:off x="3446" y="2410"/>
              <a:ext cx="643" cy="3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ABC</a:t>
              </a:r>
              <a:endParaRPr lang="vi-VN" altLang="en-US" dirty="0">
                <a:latin typeface="Times New Roman" panose="02020603050405020304" pitchFamily="18" charset="0"/>
                <a:ea typeface="Times New Roman" panose="02020603050405020304" pitchFamily="18" charset="0"/>
              </a:endParaRPr>
            </a:p>
          </p:txBody>
        </p:sp>
        <p:sp>
          <p:nvSpPr>
            <p:cNvPr id="11284" name="Text Box 22"/>
            <p:cNvSpPr txBox="1"/>
            <p:nvPr/>
          </p:nvSpPr>
          <p:spPr>
            <a:xfrm>
              <a:off x="3072" y="2825"/>
              <a:ext cx="2244" cy="596"/>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2800" dirty="0">
                  <a:latin typeface="Times New Roman" panose="02020603050405020304" pitchFamily="18" charset="0"/>
                  <a:cs typeface="Times New Roman" panose="02020603050405020304" pitchFamily="18" charset="0"/>
                </a:rPr>
                <a:t>MN// BC,M thuộc AB,</a:t>
              </a:r>
            </a:p>
            <a:p>
              <a:pPr marL="0" lvl="0" indent="0" eaLnBrk="1" hangingPunct="1">
                <a:spcBef>
                  <a:spcPct val="0"/>
                </a:spcBef>
                <a:buNone/>
              </a:pPr>
              <a:r>
                <a:rPr lang="en-US" altLang="en-US" sz="2800" dirty="0">
                  <a:latin typeface="Times New Roman" panose="02020603050405020304" pitchFamily="18" charset="0"/>
                  <a:cs typeface="Times New Roman" panose="02020603050405020304" pitchFamily="18" charset="0"/>
                </a:rPr>
                <a:t> N thuộc AC</a:t>
              </a:r>
              <a:endParaRPr lang="vi-VN" altLang="en-US" sz="2800" dirty="0">
                <a:latin typeface="Times New Roman" panose="02020603050405020304" pitchFamily="18" charset="0"/>
                <a:ea typeface="Times New Roman" panose="02020603050405020304" pitchFamily="18" charset="0"/>
              </a:endParaRPr>
            </a:p>
          </p:txBody>
        </p:sp>
        <p:sp>
          <p:nvSpPr>
            <p:cNvPr id="11285" name="Text Box 23"/>
            <p:cNvSpPr txBox="1"/>
            <p:nvPr/>
          </p:nvSpPr>
          <p:spPr>
            <a:xfrm>
              <a:off x="3456" y="3443"/>
              <a:ext cx="866" cy="36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AMN</a:t>
              </a:r>
              <a:r>
                <a:rPr lang="en-US" altLang="en-US" sz="1800" dirty="0">
                  <a:latin typeface="Times New Roman" panose="02020603050405020304" pitchFamily="18" charset="0"/>
                  <a:cs typeface="Times New Roman" panose="02020603050405020304" pitchFamily="18" charset="0"/>
                </a:rPr>
                <a:t>    </a:t>
              </a:r>
              <a:endParaRPr lang="vi-VN" altLang="en-US" sz="1800" dirty="0">
                <a:latin typeface="Times New Roman" panose="02020603050405020304" pitchFamily="18" charset="0"/>
                <a:ea typeface="Times New Roman" panose="02020603050405020304" pitchFamily="18" charset="0"/>
              </a:endParaRPr>
            </a:p>
          </p:txBody>
        </p:sp>
        <p:sp>
          <p:nvSpPr>
            <p:cNvPr id="11286" name="Text Box 24"/>
            <p:cNvSpPr txBox="1"/>
            <p:nvPr/>
          </p:nvSpPr>
          <p:spPr>
            <a:xfrm>
              <a:off x="4829" y="3456"/>
              <a:ext cx="643" cy="3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ABC</a:t>
              </a:r>
              <a:endParaRPr lang="vi-VN" altLang="en-US" dirty="0">
                <a:latin typeface="Times New Roman" panose="02020603050405020304" pitchFamily="18" charset="0"/>
                <a:ea typeface="Times New Roman" panose="02020603050405020304" pitchFamily="18" charset="0"/>
              </a:endParaRPr>
            </a:p>
          </p:txBody>
        </p:sp>
        <p:sp>
          <p:nvSpPr>
            <p:cNvPr id="11287" name="AutoShape 25"/>
            <p:cNvSpPr/>
            <p:nvPr/>
          </p:nvSpPr>
          <p:spPr>
            <a:xfrm>
              <a:off x="3216" y="3456"/>
              <a:ext cx="240" cy="240"/>
            </a:xfrm>
            <a:prstGeom prst="triangle">
              <a:avLst>
                <a:gd name="adj" fmla="val 50000"/>
              </a:avLst>
            </a:prstGeom>
            <a:solidFill>
              <a:schemeClr val="bg1"/>
            </a:solidFill>
            <a:ln w="381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11288" name="AutoShape 26"/>
            <p:cNvSpPr/>
            <p:nvPr/>
          </p:nvSpPr>
          <p:spPr>
            <a:xfrm>
              <a:off x="4608" y="3504"/>
              <a:ext cx="240" cy="240"/>
            </a:xfrm>
            <a:prstGeom prst="triangle">
              <a:avLst>
                <a:gd name="adj" fmla="val 50000"/>
              </a:avLst>
            </a:prstGeom>
            <a:solidFill>
              <a:schemeClr val="bg1"/>
            </a:solidFill>
            <a:ln w="381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11289" name="Freeform 27"/>
            <p:cNvSpPr/>
            <p:nvPr/>
          </p:nvSpPr>
          <p:spPr>
            <a:xfrm>
              <a:off x="4224" y="3552"/>
              <a:ext cx="336" cy="192"/>
            </a:xfrm>
            <a:custGeom>
              <a:avLst/>
              <a:gdLst>
                <a:gd name="txL" fmla="*/ 0 w 336"/>
                <a:gd name="txT" fmla="*/ 0 h 240"/>
                <a:gd name="txR" fmla="*/ 336 w 336"/>
                <a:gd name="txB" fmla="*/ 240 h 240"/>
              </a:gdLst>
              <a:ahLst/>
              <a:cxnLst>
                <a:cxn ang="0">
                  <a:pos x="0" y="192"/>
                </a:cxn>
                <a:cxn ang="0">
                  <a:pos x="48" y="0"/>
                </a:cxn>
                <a:cxn ang="0">
                  <a:pos x="192" y="192"/>
                </a:cxn>
                <a:cxn ang="0">
                  <a:pos x="336" y="0"/>
                </a:cxn>
              </a:cxnLst>
              <a:rect l="txL" t="txT" r="txR" b="txB"/>
              <a:pathLst>
                <a:path w="336" h="240">
                  <a:moveTo>
                    <a:pt x="0" y="240"/>
                  </a:moveTo>
                  <a:cubicBezTo>
                    <a:pt x="8" y="120"/>
                    <a:pt x="16" y="0"/>
                    <a:pt x="48" y="0"/>
                  </a:cubicBezTo>
                  <a:cubicBezTo>
                    <a:pt x="80" y="0"/>
                    <a:pt x="144" y="240"/>
                    <a:pt x="192" y="240"/>
                  </a:cubicBezTo>
                  <a:cubicBezTo>
                    <a:pt x="240" y="240"/>
                    <a:pt x="312" y="40"/>
                    <a:pt x="336" y="0"/>
                  </a:cubicBezTo>
                </a:path>
              </a:pathLst>
            </a:custGeom>
            <a:noFill/>
            <a:ln w="50800" cap="flat" cmpd="sng">
              <a:solidFill>
                <a:schemeClr val="tx1">
                  <a:alpha val="100000"/>
                </a:schemeClr>
              </a:solidFill>
              <a:prstDash val="solid"/>
              <a:round/>
              <a:headEnd type="none" w="med" len="med"/>
              <a:tailEnd type="non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16"/>
                                        </p:tgtEl>
                                        <p:attrNameLst>
                                          <p:attrName>style.visibility</p:attrName>
                                        </p:attrNameLst>
                                      </p:cBhvr>
                                      <p:to>
                                        <p:strVal val="visible"/>
                                      </p:to>
                                    </p:set>
                                    <p:anim calcmode="discrete" valueType="clr">
                                      <p:cBhvr override="childStyle">
                                        <p:cTn id="7" dur="80"/>
                                        <p:tgtEl>
                                          <p:spTgt spid="133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6"/>
                                        </p:tgtEl>
                                        <p:attrNameLst>
                                          <p:attrName>fillcolor</p:attrName>
                                        </p:attrNameLst>
                                      </p:cBhvr>
                                      <p:tavLst>
                                        <p:tav tm="0">
                                          <p:val>
                                            <p:clrVal>
                                              <a:schemeClr val="accent2"/>
                                            </p:clrVal>
                                          </p:val>
                                        </p:tav>
                                        <p:tav tm="50000">
                                          <p:val>
                                            <p:clrVal>
                                              <a:schemeClr val="hlink"/>
                                            </p:clrVal>
                                          </p:val>
                                        </p:tav>
                                      </p:tavLst>
                                    </p:anim>
                                    <p:set>
                                      <p:cBhvr>
                                        <p:cTn id="9" dur="80"/>
                                        <p:tgtEl>
                                          <p:spTgt spid="133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ppt_x</p:attrName>
                                        </p:attrNameLst>
                                      </p:cBhvr>
                                      <p:tavLst>
                                        <p:tav tm="0">
                                          <p:val>
                                            <p:strVal val="#ppt_x-.2"/>
                                          </p:val>
                                        </p:tav>
                                        <p:tav tm="100000">
                                          <p:val>
                                            <p:strVal val="#ppt_x"/>
                                          </p:val>
                                        </p:tav>
                                      </p:tavLst>
                                    </p:anim>
                                    <p:anim calcmode="lin" valueType="num">
                                      <p:cBhvr>
                                        <p:cTn id="15"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INK_FAB"/>
          <p:cNvPicPr>
            <a:picLocks noChangeAspect="1"/>
          </p:cNvPicPr>
          <p:nvPr/>
        </p:nvPicPr>
        <p:blipFill>
          <a:blip r:embed="rId2"/>
          <a:stretch>
            <a:fillRect/>
          </a:stretch>
        </p:blipFill>
        <p:spPr>
          <a:xfrm>
            <a:off x="0" y="0"/>
            <a:ext cx="9144000" cy="6553200"/>
          </a:xfrm>
          <a:prstGeom prst="rect">
            <a:avLst/>
          </a:prstGeom>
          <a:noFill/>
          <a:ln w="9525">
            <a:noFill/>
          </a:ln>
        </p:spPr>
      </p:pic>
      <p:grpSp>
        <p:nvGrpSpPr>
          <p:cNvPr id="2" name="Group 3"/>
          <p:cNvGrpSpPr/>
          <p:nvPr/>
        </p:nvGrpSpPr>
        <p:grpSpPr>
          <a:xfrm>
            <a:off x="609600" y="2209800"/>
            <a:ext cx="3200400" cy="2286000"/>
            <a:chOff x="384" y="1392"/>
            <a:chExt cx="2016" cy="1440"/>
          </a:xfrm>
        </p:grpSpPr>
        <p:sp>
          <p:nvSpPr>
            <p:cNvPr id="12299" name="Line 4"/>
            <p:cNvSpPr/>
            <p:nvPr/>
          </p:nvSpPr>
          <p:spPr>
            <a:xfrm flipV="1">
              <a:off x="384" y="1824"/>
              <a:ext cx="816" cy="912"/>
            </a:xfrm>
            <a:prstGeom prst="line">
              <a:avLst/>
            </a:prstGeom>
            <a:ln w="50800" cap="flat" cmpd="sng">
              <a:solidFill>
                <a:schemeClr val="tx1"/>
              </a:solidFill>
              <a:prstDash val="solid"/>
              <a:headEnd type="none" w="med" len="med"/>
              <a:tailEnd type="none" w="med" len="med"/>
            </a:ln>
          </p:spPr>
        </p:sp>
        <p:sp>
          <p:nvSpPr>
            <p:cNvPr id="12300" name="Line 5"/>
            <p:cNvSpPr/>
            <p:nvPr/>
          </p:nvSpPr>
          <p:spPr>
            <a:xfrm>
              <a:off x="1200" y="1824"/>
              <a:ext cx="1200" cy="1008"/>
            </a:xfrm>
            <a:prstGeom prst="line">
              <a:avLst/>
            </a:prstGeom>
            <a:ln w="50800" cap="flat" cmpd="sng">
              <a:solidFill>
                <a:schemeClr val="tx1"/>
              </a:solidFill>
              <a:prstDash val="solid"/>
              <a:headEnd type="none" w="med" len="med"/>
              <a:tailEnd type="none" w="med" len="med"/>
            </a:ln>
          </p:spPr>
        </p:sp>
        <p:sp>
          <p:nvSpPr>
            <p:cNvPr id="12301" name="Line 6"/>
            <p:cNvSpPr/>
            <p:nvPr/>
          </p:nvSpPr>
          <p:spPr>
            <a:xfrm>
              <a:off x="384" y="2736"/>
              <a:ext cx="2016" cy="96"/>
            </a:xfrm>
            <a:prstGeom prst="line">
              <a:avLst/>
            </a:prstGeom>
            <a:ln w="50800" cap="flat" cmpd="sng">
              <a:solidFill>
                <a:schemeClr val="tx1"/>
              </a:solidFill>
              <a:prstDash val="solid"/>
              <a:headEnd type="none" w="med" len="med"/>
              <a:tailEnd type="none" w="med" len="med"/>
            </a:ln>
          </p:spPr>
        </p:sp>
        <p:sp>
          <p:nvSpPr>
            <p:cNvPr id="12302" name="Line 7"/>
            <p:cNvSpPr/>
            <p:nvPr/>
          </p:nvSpPr>
          <p:spPr>
            <a:xfrm flipV="1">
              <a:off x="1200" y="1440"/>
              <a:ext cx="384" cy="384"/>
            </a:xfrm>
            <a:prstGeom prst="line">
              <a:avLst/>
            </a:prstGeom>
            <a:ln w="50800" cap="flat" cmpd="sng">
              <a:solidFill>
                <a:schemeClr val="tx1"/>
              </a:solidFill>
              <a:prstDash val="sysDot"/>
              <a:headEnd type="none" w="med" len="med"/>
              <a:tailEnd type="none" w="med" len="med"/>
            </a:ln>
          </p:spPr>
        </p:sp>
        <p:sp>
          <p:nvSpPr>
            <p:cNvPr id="12303" name="Line 8"/>
            <p:cNvSpPr/>
            <p:nvPr/>
          </p:nvSpPr>
          <p:spPr>
            <a:xfrm flipH="1" flipV="1">
              <a:off x="720" y="1440"/>
              <a:ext cx="480" cy="384"/>
            </a:xfrm>
            <a:prstGeom prst="line">
              <a:avLst/>
            </a:prstGeom>
            <a:ln w="50800" cap="flat" cmpd="sng">
              <a:solidFill>
                <a:schemeClr val="tx1"/>
              </a:solidFill>
              <a:prstDash val="sysDot"/>
              <a:headEnd type="none" w="med" len="med"/>
              <a:tailEnd type="none" w="med" len="med"/>
            </a:ln>
          </p:spPr>
        </p:sp>
        <p:sp>
          <p:nvSpPr>
            <p:cNvPr id="12304" name="Line 9"/>
            <p:cNvSpPr/>
            <p:nvPr/>
          </p:nvSpPr>
          <p:spPr>
            <a:xfrm>
              <a:off x="384" y="1392"/>
              <a:ext cx="2016" cy="96"/>
            </a:xfrm>
            <a:prstGeom prst="line">
              <a:avLst/>
            </a:prstGeom>
            <a:ln w="50800" cap="flat" cmpd="sng">
              <a:solidFill>
                <a:schemeClr val="tx1"/>
              </a:solidFill>
              <a:prstDash val="solid"/>
              <a:headEnd type="none" w="med" len="med"/>
              <a:tailEnd type="none" w="med" len="med"/>
            </a:ln>
          </p:spPr>
        </p:sp>
      </p:grpSp>
      <p:grpSp>
        <p:nvGrpSpPr>
          <p:cNvPr id="3" name="Group 10"/>
          <p:cNvGrpSpPr/>
          <p:nvPr/>
        </p:nvGrpSpPr>
        <p:grpSpPr>
          <a:xfrm>
            <a:off x="4800600" y="2362200"/>
            <a:ext cx="4038600" cy="2286000"/>
            <a:chOff x="3024" y="1488"/>
            <a:chExt cx="2544" cy="1440"/>
          </a:xfrm>
        </p:grpSpPr>
        <p:sp>
          <p:nvSpPr>
            <p:cNvPr id="12293" name="Line 11"/>
            <p:cNvSpPr/>
            <p:nvPr/>
          </p:nvSpPr>
          <p:spPr>
            <a:xfrm flipV="1">
              <a:off x="3600" y="1488"/>
              <a:ext cx="480" cy="960"/>
            </a:xfrm>
            <a:prstGeom prst="line">
              <a:avLst/>
            </a:prstGeom>
            <a:ln w="50800" cap="flat" cmpd="sng">
              <a:solidFill>
                <a:schemeClr val="tx1"/>
              </a:solidFill>
              <a:prstDash val="solid"/>
              <a:headEnd type="none" w="med" len="med"/>
              <a:tailEnd type="none" w="med" len="med"/>
            </a:ln>
          </p:spPr>
        </p:sp>
        <p:sp>
          <p:nvSpPr>
            <p:cNvPr id="12294" name="Line 12"/>
            <p:cNvSpPr/>
            <p:nvPr/>
          </p:nvSpPr>
          <p:spPr>
            <a:xfrm>
              <a:off x="4080" y="1488"/>
              <a:ext cx="864" cy="960"/>
            </a:xfrm>
            <a:prstGeom prst="line">
              <a:avLst/>
            </a:prstGeom>
            <a:ln w="50800" cap="flat" cmpd="sng">
              <a:solidFill>
                <a:schemeClr val="tx1"/>
              </a:solidFill>
              <a:prstDash val="solid"/>
              <a:headEnd type="none" w="med" len="med"/>
              <a:tailEnd type="none" w="med" len="med"/>
            </a:ln>
          </p:spPr>
        </p:sp>
        <p:sp>
          <p:nvSpPr>
            <p:cNvPr id="12295" name="Line 13"/>
            <p:cNvSpPr/>
            <p:nvPr/>
          </p:nvSpPr>
          <p:spPr>
            <a:xfrm>
              <a:off x="3600" y="2448"/>
              <a:ext cx="1344" cy="0"/>
            </a:xfrm>
            <a:prstGeom prst="line">
              <a:avLst/>
            </a:prstGeom>
            <a:ln w="50800" cap="flat" cmpd="sng">
              <a:solidFill>
                <a:schemeClr val="tx1"/>
              </a:solidFill>
              <a:prstDash val="solid"/>
              <a:headEnd type="none" w="med" len="med"/>
              <a:tailEnd type="none" w="med" len="med"/>
            </a:ln>
          </p:spPr>
        </p:sp>
        <p:sp>
          <p:nvSpPr>
            <p:cNvPr id="12296" name="Line 14"/>
            <p:cNvSpPr/>
            <p:nvPr/>
          </p:nvSpPr>
          <p:spPr>
            <a:xfrm>
              <a:off x="3024" y="2928"/>
              <a:ext cx="2544" cy="0"/>
            </a:xfrm>
            <a:prstGeom prst="line">
              <a:avLst/>
            </a:prstGeom>
            <a:ln w="50800" cap="flat" cmpd="sng">
              <a:solidFill>
                <a:schemeClr val="tx1"/>
              </a:solidFill>
              <a:prstDash val="solid"/>
              <a:headEnd type="none" w="med" len="med"/>
              <a:tailEnd type="none" w="med" len="med"/>
            </a:ln>
          </p:spPr>
        </p:sp>
        <p:sp>
          <p:nvSpPr>
            <p:cNvPr id="12297" name="Line 15"/>
            <p:cNvSpPr/>
            <p:nvPr/>
          </p:nvSpPr>
          <p:spPr>
            <a:xfrm flipH="1">
              <a:off x="3360" y="2448"/>
              <a:ext cx="240" cy="480"/>
            </a:xfrm>
            <a:prstGeom prst="line">
              <a:avLst/>
            </a:prstGeom>
            <a:ln w="50800" cap="flat" cmpd="sng">
              <a:solidFill>
                <a:schemeClr val="tx1"/>
              </a:solidFill>
              <a:prstDash val="sysDot"/>
              <a:headEnd type="none" w="med" len="med"/>
              <a:tailEnd type="none" w="med" len="med"/>
            </a:ln>
          </p:spPr>
        </p:sp>
        <p:sp>
          <p:nvSpPr>
            <p:cNvPr id="12298" name="Line 16"/>
            <p:cNvSpPr/>
            <p:nvPr/>
          </p:nvSpPr>
          <p:spPr>
            <a:xfrm>
              <a:off x="4896" y="2400"/>
              <a:ext cx="528" cy="528"/>
            </a:xfrm>
            <a:prstGeom prst="line">
              <a:avLst/>
            </a:prstGeom>
            <a:ln w="50800" cap="flat" cmpd="sng">
              <a:solidFill>
                <a:schemeClr val="tx1"/>
              </a:solidFill>
              <a:prstDash val="sysDot"/>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NK_FAB"/>
          <p:cNvPicPr>
            <a:picLocks noChangeAspect="1"/>
          </p:cNvPicPr>
          <p:nvPr/>
        </p:nvPicPr>
        <p:blipFill>
          <a:blip r:embed="rId3"/>
          <a:stretch>
            <a:fillRect/>
          </a:stretch>
        </p:blipFill>
        <p:spPr>
          <a:xfrm>
            <a:off x="0" y="0"/>
            <a:ext cx="9144000" cy="6858000"/>
          </a:xfrm>
          <a:prstGeom prst="rect">
            <a:avLst/>
          </a:prstGeom>
          <a:noFill/>
          <a:ln w="9525">
            <a:noFill/>
          </a:ln>
        </p:spPr>
      </p:pic>
      <p:sp>
        <p:nvSpPr>
          <p:cNvPr id="13315" name="Rectangle 3"/>
          <p:cNvSpPr>
            <a:spLocks noGrp="1"/>
          </p:cNvSpPr>
          <p:nvPr>
            <p:ph idx="1"/>
          </p:nvPr>
        </p:nvSpPr>
        <p:spPr>
          <a:xfrm>
            <a:off x="457200" y="1600200"/>
            <a:ext cx="8229600" cy="3581400"/>
          </a:xfrm>
          <a:ln/>
        </p:spPr>
        <p:txBody>
          <a:bodyPr vert="horz" wrap="square" lIns="91440" tIns="45720" rIns="91440" bIns="45720" anchor="t"/>
          <a:lstStyle/>
          <a:p>
            <a:pPr eaLnBrk="1" hangingPunct="1">
              <a:buNone/>
            </a:pPr>
            <a:r>
              <a:rPr lang="en-US" altLang="en-US" u="sng" dirty="0">
                <a:solidFill>
                  <a:srgbClr val="FF3300"/>
                </a:solidFill>
                <a:latin typeface="Times New Roman" panose="02020603050405020304" pitchFamily="18" charset="0"/>
                <a:cs typeface="Times New Roman" panose="02020603050405020304" pitchFamily="18" charset="0"/>
              </a:rPr>
              <a:t>B</a:t>
            </a:r>
            <a:r>
              <a:rPr lang="en-US" altLang="en-US" u="sng" dirty="0">
                <a:solidFill>
                  <a:srgbClr val="FF3300"/>
                </a:solidFill>
                <a:latin typeface="Times New Roman" panose="02020603050405020304" pitchFamily="18" charset="0"/>
                <a:ea typeface="Times New Roman" panose="02020603050405020304" pitchFamily="18" charset="0"/>
              </a:rPr>
              <a:t>à</a:t>
            </a:r>
            <a:r>
              <a:rPr lang="en-US" altLang="en-US" u="sng" dirty="0">
                <a:solidFill>
                  <a:srgbClr val="FF3300"/>
                </a:solidFill>
                <a:latin typeface="Times New Roman" panose="02020603050405020304" pitchFamily="18" charset="0"/>
                <a:cs typeface="Times New Roman" panose="02020603050405020304" pitchFamily="18" charset="0"/>
              </a:rPr>
              <a:t>i tập 1</a:t>
            </a:r>
            <a:r>
              <a:rPr lang="en-US" altLang="en-US" dirty="0">
                <a:solidFill>
                  <a:srgbClr val="FF3300"/>
                </a:solidFill>
                <a:latin typeface="Times New Roman" panose="02020603050405020304" pitchFamily="18" charset="0"/>
                <a:cs typeface="Times New Roman" panose="02020603050405020304" pitchFamily="18" charset="0"/>
              </a:rPr>
              <a:t> :Điền v</a:t>
            </a:r>
            <a:r>
              <a:rPr lang="en-US" altLang="en-US" dirty="0">
                <a:solidFill>
                  <a:srgbClr val="FF3300"/>
                </a:solidFill>
                <a:latin typeface="Times New Roman" panose="02020603050405020304" pitchFamily="18" charset="0"/>
                <a:ea typeface="Times New Roman" panose="02020603050405020304" pitchFamily="18" charset="0"/>
              </a:rPr>
              <a:t>à</a:t>
            </a:r>
            <a:r>
              <a:rPr lang="en-US" altLang="en-US" dirty="0">
                <a:solidFill>
                  <a:srgbClr val="FF3300"/>
                </a:solidFill>
                <a:latin typeface="Times New Roman" panose="02020603050405020304" pitchFamily="18" charset="0"/>
                <a:cs typeface="Times New Roman" panose="02020603050405020304" pitchFamily="18" charset="0"/>
              </a:rPr>
              <a:t>o chỗ trống ở các câu sau:</a:t>
            </a:r>
          </a:p>
          <a:p>
            <a:pPr eaLnBrk="1" hangingPunct="1">
              <a:buNone/>
            </a:pPr>
            <a:r>
              <a:rPr lang="en-US" altLang="en-US" dirty="0">
                <a:latin typeface="Times New Roman" panose="02020603050405020304" pitchFamily="18" charset="0"/>
                <a:cs typeface="Times New Roman" panose="02020603050405020304" pitchFamily="18" charset="0"/>
              </a:rPr>
              <a:t>1/   MNP         QRS theo tỉ số k thì              </a:t>
            </a:r>
          </a:p>
          <a:p>
            <a:pPr eaLnBrk="1" hangingPunct="1">
              <a:buNone/>
            </a:pPr>
            <a:r>
              <a:rPr lang="en-US" altLang="en-US" dirty="0">
                <a:latin typeface="Times New Roman" panose="02020603050405020304" pitchFamily="18" charset="0"/>
                <a:ea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ea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theo tỉ số</a:t>
            </a:r>
          </a:p>
          <a:p>
            <a:pPr eaLnBrk="1" hangingPunct="1">
              <a:buNone/>
            </a:pPr>
            <a:endParaRPr lang="en-US" altLang="en-US" dirty="0">
              <a:latin typeface="Times New Roman" panose="02020603050405020304" pitchFamily="18" charset="0"/>
              <a:cs typeface="Times New Roman" panose="02020603050405020304" pitchFamily="18" charset="0"/>
            </a:endParaRPr>
          </a:p>
          <a:p>
            <a:pPr eaLnBrk="1" hangingPunct="1">
              <a:buNone/>
            </a:pPr>
            <a:r>
              <a:rPr lang="en-US" altLang="en-US" dirty="0">
                <a:latin typeface="Times New Roman" panose="02020603050405020304" pitchFamily="18" charset="0"/>
                <a:cs typeface="Times New Roman" panose="02020603050405020304" pitchFamily="18" charset="0"/>
              </a:rPr>
              <a:t>2/ Cho        HIK            TSR theo tỉ số k thì </a:t>
            </a:r>
          </a:p>
          <a:p>
            <a:pPr eaLnBrk="1" hangingPunct="1">
              <a:buNone/>
            </a:pPr>
            <a:r>
              <a:rPr lang="en-US" altLang="en-US" dirty="0">
                <a:latin typeface="Times New Roman" panose="02020603050405020304" pitchFamily="18" charset="0"/>
                <a:cs typeface="Times New Roman" panose="02020603050405020304" pitchFamily="18" charset="0"/>
              </a:rPr>
              <a:t>K = </a:t>
            </a:r>
            <a:r>
              <a:rPr lang="en-US" altLang="en-US" dirty="0">
                <a:latin typeface="Times New Roman" panose="02020603050405020304" pitchFamily="18" charset="0"/>
                <a:ea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a:t>
            </a:r>
          </a:p>
          <a:p>
            <a:pPr eaLnBrk="1" hangingPunct="1">
              <a:buNone/>
            </a:pPr>
            <a:endParaRPr lang="en-US" altLang="en-US" dirty="0">
              <a:latin typeface="Times New Roman" panose="02020603050405020304" pitchFamily="18" charset="0"/>
              <a:ea typeface="Times New Roman" panose="02020603050405020304" pitchFamily="18" charset="0"/>
            </a:endParaRPr>
          </a:p>
        </p:txBody>
      </p:sp>
      <p:sp>
        <p:nvSpPr>
          <p:cNvPr id="13316" name="AutoShape 4"/>
          <p:cNvSpPr/>
          <p:nvPr/>
        </p:nvSpPr>
        <p:spPr>
          <a:xfrm>
            <a:off x="838200" y="2286000"/>
            <a:ext cx="304800" cy="304800"/>
          </a:xfrm>
          <a:prstGeom prst="triangle">
            <a:avLst>
              <a:gd name="adj" fmla="val 50000"/>
            </a:avLst>
          </a:prstGeom>
          <a:solidFill>
            <a:schemeClr val="bg1"/>
          </a:solidFill>
          <a:ln w="381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13317" name="AutoShape 5"/>
          <p:cNvSpPr/>
          <p:nvPr/>
        </p:nvSpPr>
        <p:spPr>
          <a:xfrm>
            <a:off x="2667000" y="2286000"/>
            <a:ext cx="304800" cy="304800"/>
          </a:xfrm>
          <a:prstGeom prst="triangle">
            <a:avLst>
              <a:gd name="adj" fmla="val 50000"/>
            </a:avLst>
          </a:prstGeom>
          <a:solidFill>
            <a:schemeClr val="bg1"/>
          </a:solidFill>
          <a:ln w="381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13318" name="Freeform 6"/>
          <p:cNvSpPr/>
          <p:nvPr/>
        </p:nvSpPr>
        <p:spPr>
          <a:xfrm>
            <a:off x="2057400" y="2286000"/>
            <a:ext cx="533400" cy="304800"/>
          </a:xfrm>
          <a:custGeom>
            <a:avLst/>
            <a:gdLst>
              <a:gd name="txL" fmla="*/ 0 w 336"/>
              <a:gd name="txT" fmla="*/ 0 h 240"/>
              <a:gd name="txR" fmla="*/ 336 w 336"/>
              <a:gd name="txB" fmla="*/ 240 h 240"/>
            </a:gdLst>
            <a:ahLst/>
            <a:cxnLst>
              <a:cxn ang="0">
                <a:pos x="0" y="304800"/>
              </a:cxn>
              <a:cxn ang="0">
                <a:pos x="76200" y="0"/>
              </a:cxn>
              <a:cxn ang="0">
                <a:pos x="304800" y="304800"/>
              </a:cxn>
              <a:cxn ang="0">
                <a:pos x="533400" y="0"/>
              </a:cxn>
            </a:cxnLst>
            <a:rect l="txL" t="txT" r="txR" b="txB"/>
            <a:pathLst>
              <a:path w="336" h="240">
                <a:moveTo>
                  <a:pt x="0" y="240"/>
                </a:moveTo>
                <a:cubicBezTo>
                  <a:pt x="8" y="120"/>
                  <a:pt x="16" y="0"/>
                  <a:pt x="48" y="0"/>
                </a:cubicBezTo>
                <a:cubicBezTo>
                  <a:pt x="80" y="0"/>
                  <a:pt x="144" y="240"/>
                  <a:pt x="192" y="240"/>
                </a:cubicBezTo>
                <a:cubicBezTo>
                  <a:pt x="240" y="240"/>
                  <a:pt x="312" y="40"/>
                  <a:pt x="336" y="0"/>
                </a:cubicBezTo>
              </a:path>
            </a:pathLst>
          </a:custGeom>
          <a:noFill/>
          <a:ln w="50800" cap="flat" cmpd="sng">
            <a:solidFill>
              <a:schemeClr val="tx1">
                <a:alpha val="100000"/>
              </a:schemeClr>
            </a:solidFill>
            <a:prstDash val="solid"/>
            <a:round/>
            <a:headEnd type="none" w="med" len="med"/>
            <a:tailEnd type="none" w="med" len="med"/>
          </a:ln>
        </p:spPr>
        <p:txBody>
          <a:bodyPr/>
          <a:lstStyle/>
          <a:p>
            <a:endParaRPr lang="en-US"/>
          </a:p>
        </p:txBody>
      </p:sp>
      <p:sp>
        <p:nvSpPr>
          <p:cNvPr id="13319" name="Rectangle 7"/>
          <p:cNvSpPr/>
          <p:nvPr/>
        </p:nvSpPr>
        <p:spPr>
          <a:xfrm>
            <a:off x="0" y="3049588"/>
            <a:ext cx="184150" cy="36830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graphicFrame>
        <p:nvGraphicFramePr>
          <p:cNvPr id="13320" name="Object 8"/>
          <p:cNvGraphicFramePr>
            <a:graphicFrameLocks noChangeAspect="1"/>
          </p:cNvGraphicFramePr>
          <p:nvPr/>
        </p:nvGraphicFramePr>
        <p:xfrm>
          <a:off x="7731125" y="2667000"/>
          <a:ext cx="498475" cy="923925"/>
        </p:xfrm>
        <a:graphic>
          <a:graphicData uri="http://schemas.openxmlformats.org/presentationml/2006/ole">
            <mc:AlternateContent xmlns:mc="http://schemas.openxmlformats.org/markup-compatibility/2006">
              <mc:Choice xmlns:v="urn:schemas-microsoft-com:vml" Requires="v">
                <p:oleObj spid="_x0000_s8195" r:id="rId4" imgW="152400" imgH="393700" progId="Equation.3">
                  <p:embed/>
                </p:oleObj>
              </mc:Choice>
              <mc:Fallback>
                <p:oleObj r:id="rId4" imgW="152400" imgH="393700" progId="Equation.3">
                  <p:embed/>
                  <p:pic>
                    <p:nvPicPr>
                      <p:cNvPr id="0" name="Picture 3092"/>
                      <p:cNvPicPr/>
                      <p:nvPr/>
                    </p:nvPicPr>
                    <p:blipFill>
                      <a:blip r:embed="rId5"/>
                      <a:stretch>
                        <a:fillRect/>
                      </a:stretch>
                    </p:blipFill>
                    <p:spPr>
                      <a:xfrm>
                        <a:off x="7731125" y="2667000"/>
                        <a:ext cx="498475" cy="923925"/>
                      </a:xfrm>
                      <a:prstGeom prst="rect">
                        <a:avLst/>
                      </a:prstGeom>
                      <a:noFill/>
                      <a:ln w="38100">
                        <a:noFill/>
                        <a:miter/>
                      </a:ln>
                    </p:spPr>
                  </p:pic>
                </p:oleObj>
              </mc:Fallback>
            </mc:AlternateContent>
          </a:graphicData>
        </a:graphic>
      </p:graphicFrame>
      <p:sp>
        <p:nvSpPr>
          <p:cNvPr id="13321" name="AutoShape 9"/>
          <p:cNvSpPr/>
          <p:nvPr/>
        </p:nvSpPr>
        <p:spPr>
          <a:xfrm>
            <a:off x="1981200" y="4038600"/>
            <a:ext cx="304800" cy="304800"/>
          </a:xfrm>
          <a:prstGeom prst="triangle">
            <a:avLst>
              <a:gd name="adj" fmla="val 50000"/>
            </a:avLst>
          </a:prstGeom>
          <a:solidFill>
            <a:schemeClr val="bg1"/>
          </a:solidFill>
          <a:ln w="381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13322" name="AutoShape 10"/>
          <p:cNvSpPr/>
          <p:nvPr/>
        </p:nvSpPr>
        <p:spPr>
          <a:xfrm>
            <a:off x="4038600" y="4038600"/>
            <a:ext cx="304800" cy="304800"/>
          </a:xfrm>
          <a:prstGeom prst="triangle">
            <a:avLst>
              <a:gd name="adj" fmla="val 50000"/>
            </a:avLst>
          </a:prstGeom>
          <a:solidFill>
            <a:schemeClr val="bg1"/>
          </a:solidFill>
          <a:ln w="381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13323" name="Freeform 11"/>
          <p:cNvSpPr/>
          <p:nvPr/>
        </p:nvSpPr>
        <p:spPr>
          <a:xfrm>
            <a:off x="3352800" y="4114800"/>
            <a:ext cx="533400" cy="304800"/>
          </a:xfrm>
          <a:custGeom>
            <a:avLst/>
            <a:gdLst>
              <a:gd name="txL" fmla="*/ 0 w 336"/>
              <a:gd name="txT" fmla="*/ 0 h 240"/>
              <a:gd name="txR" fmla="*/ 336 w 336"/>
              <a:gd name="txB" fmla="*/ 240 h 240"/>
            </a:gdLst>
            <a:ahLst/>
            <a:cxnLst>
              <a:cxn ang="0">
                <a:pos x="0" y="304800"/>
              </a:cxn>
              <a:cxn ang="0">
                <a:pos x="76200" y="0"/>
              </a:cxn>
              <a:cxn ang="0">
                <a:pos x="304800" y="304800"/>
              </a:cxn>
              <a:cxn ang="0">
                <a:pos x="533400" y="0"/>
              </a:cxn>
            </a:cxnLst>
            <a:rect l="txL" t="txT" r="txR" b="txB"/>
            <a:pathLst>
              <a:path w="336" h="240">
                <a:moveTo>
                  <a:pt x="0" y="240"/>
                </a:moveTo>
                <a:cubicBezTo>
                  <a:pt x="8" y="120"/>
                  <a:pt x="16" y="0"/>
                  <a:pt x="48" y="0"/>
                </a:cubicBezTo>
                <a:cubicBezTo>
                  <a:pt x="80" y="0"/>
                  <a:pt x="144" y="240"/>
                  <a:pt x="192" y="240"/>
                </a:cubicBezTo>
                <a:cubicBezTo>
                  <a:pt x="240" y="240"/>
                  <a:pt x="312" y="40"/>
                  <a:pt x="336" y="0"/>
                </a:cubicBezTo>
              </a:path>
            </a:pathLst>
          </a:custGeom>
          <a:noFill/>
          <a:ln w="50800" cap="flat" cmpd="sng">
            <a:solidFill>
              <a:schemeClr val="tx1">
                <a:alpha val="100000"/>
              </a:schemeClr>
            </a:solidFill>
            <a:prstDash val="solid"/>
            <a:round/>
            <a:headEnd type="none" w="med" len="med"/>
            <a:tailEnd type="none" w="med" len="med"/>
          </a:ln>
        </p:spPr>
        <p:txBody>
          <a:bodyPr/>
          <a:lstStyle/>
          <a:p>
            <a:endParaRPr lang="en-US"/>
          </a:p>
        </p:txBody>
      </p:sp>
      <p:sp>
        <p:nvSpPr>
          <p:cNvPr id="13324" name="AutoShape 12"/>
          <p:cNvSpPr/>
          <p:nvPr/>
        </p:nvSpPr>
        <p:spPr>
          <a:xfrm>
            <a:off x="3276600" y="2819400"/>
            <a:ext cx="304800" cy="304800"/>
          </a:xfrm>
          <a:prstGeom prst="triangle">
            <a:avLst>
              <a:gd name="adj" fmla="val 50000"/>
            </a:avLst>
          </a:prstGeom>
          <a:solidFill>
            <a:schemeClr val="bg1"/>
          </a:solidFill>
          <a:ln w="381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13325" name="AutoShape 13"/>
          <p:cNvSpPr/>
          <p:nvPr/>
        </p:nvSpPr>
        <p:spPr>
          <a:xfrm>
            <a:off x="1143000" y="2819400"/>
            <a:ext cx="304800" cy="304800"/>
          </a:xfrm>
          <a:prstGeom prst="triangle">
            <a:avLst>
              <a:gd name="adj" fmla="val 50000"/>
            </a:avLst>
          </a:prstGeom>
          <a:solidFill>
            <a:schemeClr val="bg1"/>
          </a:solidFill>
          <a:ln w="381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22542" name="Text Box 14"/>
          <p:cNvSpPr txBox="1"/>
          <p:nvPr/>
        </p:nvSpPr>
        <p:spPr>
          <a:xfrm>
            <a:off x="990600" y="2590800"/>
            <a:ext cx="4249738" cy="7016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4000" dirty="0">
                <a:solidFill>
                  <a:schemeClr val="tx2"/>
                </a:solidFill>
                <a:latin typeface="Times New Roman" panose="02020603050405020304" pitchFamily="18" charset="0"/>
                <a:cs typeface="Times New Roman" panose="02020603050405020304" pitchFamily="18" charset="0"/>
              </a:rPr>
              <a:t>   </a:t>
            </a:r>
            <a:r>
              <a:rPr lang="en-US" altLang="en-US" sz="3600" dirty="0">
                <a:solidFill>
                  <a:schemeClr val="tx2"/>
                </a:solidFill>
                <a:latin typeface="Times New Roman" panose="02020603050405020304" pitchFamily="18" charset="0"/>
                <a:cs typeface="Times New Roman" panose="02020603050405020304" pitchFamily="18" charset="0"/>
              </a:rPr>
              <a:t>QRS           MNP </a:t>
            </a:r>
            <a:endParaRPr lang="en-US" altLang="en-US" sz="3600" dirty="0">
              <a:solidFill>
                <a:schemeClr val="tx2"/>
              </a:solidFill>
              <a:latin typeface="Times New Roman" panose="02020603050405020304" pitchFamily="18" charset="0"/>
              <a:ea typeface="Times New Roman" panose="02020603050405020304" pitchFamily="18" charset="0"/>
            </a:endParaRPr>
          </a:p>
        </p:txBody>
      </p:sp>
      <p:sp>
        <p:nvSpPr>
          <p:cNvPr id="13327" name="Freeform 15"/>
          <p:cNvSpPr/>
          <p:nvPr/>
        </p:nvSpPr>
        <p:spPr>
          <a:xfrm>
            <a:off x="2667000" y="2819400"/>
            <a:ext cx="533400" cy="304800"/>
          </a:xfrm>
          <a:custGeom>
            <a:avLst/>
            <a:gdLst>
              <a:gd name="txL" fmla="*/ 0 w 336"/>
              <a:gd name="txT" fmla="*/ 0 h 240"/>
              <a:gd name="txR" fmla="*/ 336 w 336"/>
              <a:gd name="txB" fmla="*/ 240 h 240"/>
            </a:gdLst>
            <a:ahLst/>
            <a:cxnLst>
              <a:cxn ang="0">
                <a:pos x="0" y="304800"/>
              </a:cxn>
              <a:cxn ang="0">
                <a:pos x="76200" y="0"/>
              </a:cxn>
              <a:cxn ang="0">
                <a:pos x="304800" y="304800"/>
              </a:cxn>
              <a:cxn ang="0">
                <a:pos x="533400" y="0"/>
              </a:cxn>
            </a:cxnLst>
            <a:rect l="txL" t="txT" r="txR" b="txB"/>
            <a:pathLst>
              <a:path w="336" h="240">
                <a:moveTo>
                  <a:pt x="0" y="240"/>
                </a:moveTo>
                <a:cubicBezTo>
                  <a:pt x="8" y="120"/>
                  <a:pt x="16" y="0"/>
                  <a:pt x="48" y="0"/>
                </a:cubicBezTo>
                <a:cubicBezTo>
                  <a:pt x="80" y="0"/>
                  <a:pt x="144" y="240"/>
                  <a:pt x="192" y="240"/>
                </a:cubicBezTo>
                <a:cubicBezTo>
                  <a:pt x="240" y="240"/>
                  <a:pt x="312" y="40"/>
                  <a:pt x="336" y="0"/>
                </a:cubicBezTo>
              </a:path>
            </a:pathLst>
          </a:custGeom>
          <a:noFill/>
          <a:ln w="50800" cap="flat" cmpd="sng">
            <a:solidFill>
              <a:schemeClr val="tx1">
                <a:alpha val="100000"/>
              </a:schemeClr>
            </a:solidFill>
            <a:prstDash val="solid"/>
            <a:round/>
            <a:headEnd type="none" w="med" len="med"/>
            <a:tailEnd type="none" w="med" len="med"/>
          </a:ln>
        </p:spPr>
        <p:txBody>
          <a:bodyPr/>
          <a:lstStyle/>
          <a:p>
            <a:endParaRPr lang="en-US"/>
          </a:p>
        </p:txBody>
      </p:sp>
      <p:sp>
        <p:nvSpPr>
          <p:cNvPr id="13328" name="Rectangle 16"/>
          <p:cNvSpPr/>
          <p:nvPr/>
        </p:nvSpPr>
        <p:spPr>
          <a:xfrm>
            <a:off x="0" y="-184150"/>
            <a:ext cx="184150" cy="36830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graphicFrame>
        <p:nvGraphicFramePr>
          <p:cNvPr id="22545" name="Object 17"/>
          <p:cNvGraphicFramePr>
            <a:graphicFrameLocks noChangeAspect="1"/>
          </p:cNvGraphicFramePr>
          <p:nvPr/>
        </p:nvGraphicFramePr>
        <p:xfrm>
          <a:off x="1752600" y="4419600"/>
          <a:ext cx="3429000" cy="908050"/>
        </p:xfrm>
        <a:graphic>
          <a:graphicData uri="http://schemas.openxmlformats.org/presentationml/2006/ole">
            <mc:AlternateContent xmlns:mc="http://schemas.openxmlformats.org/markup-compatibility/2006">
              <mc:Choice xmlns:v="urn:schemas-microsoft-com:vml" Requires="v">
                <p:oleObj spid="_x0000_s8196" r:id="rId6" imgW="1054100" imgH="393700" progId="Equation.3">
                  <p:embed/>
                </p:oleObj>
              </mc:Choice>
              <mc:Fallback>
                <p:oleObj r:id="rId6" imgW="1054100" imgH="393700" progId="Equation.3">
                  <p:embed/>
                  <p:pic>
                    <p:nvPicPr>
                      <p:cNvPr id="0" name="Picture 3093"/>
                      <p:cNvPicPr/>
                      <p:nvPr/>
                    </p:nvPicPr>
                    <p:blipFill>
                      <a:blip r:embed="rId7"/>
                      <a:stretch>
                        <a:fillRect/>
                      </a:stretch>
                    </p:blipFill>
                    <p:spPr>
                      <a:xfrm>
                        <a:off x="1752600" y="4419600"/>
                        <a:ext cx="3429000" cy="908050"/>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542"/>
                                        </p:tgtEl>
                                        <p:attrNameLst>
                                          <p:attrName>style.visibility</p:attrName>
                                        </p:attrNameLst>
                                      </p:cBhvr>
                                      <p:to>
                                        <p:strVal val="visible"/>
                                      </p:to>
                                    </p:set>
                                    <p:anim calcmode="lin" valueType="num">
                                      <p:cBhvr>
                                        <p:cTn id="7" dur="1000" fill="hold"/>
                                        <p:tgtEl>
                                          <p:spTgt spid="22542"/>
                                        </p:tgtEl>
                                        <p:attrNameLst>
                                          <p:attrName>ppt_x</p:attrName>
                                        </p:attrNameLst>
                                      </p:cBhvr>
                                      <p:tavLst>
                                        <p:tav tm="0">
                                          <p:val>
                                            <p:strVal val="#ppt_x-.2"/>
                                          </p:val>
                                        </p:tav>
                                        <p:tav tm="100000">
                                          <p:val>
                                            <p:strVal val="#ppt_x"/>
                                          </p:val>
                                        </p:tav>
                                      </p:tavLst>
                                    </p:anim>
                                    <p:anim calcmode="lin" valueType="num">
                                      <p:cBhvr>
                                        <p:cTn id="8" dur="1000" fill="hold"/>
                                        <p:tgtEl>
                                          <p:spTgt spid="225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4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22545"/>
                                        </p:tgtEl>
                                        <p:attrNameLst>
                                          <p:attrName>style.visibility</p:attrName>
                                        </p:attrNameLst>
                                      </p:cBhvr>
                                      <p:to>
                                        <p:strVal val="visible"/>
                                      </p:to>
                                    </p:set>
                                    <p:anim calcmode="lin" valueType="num">
                                      <p:cBhvr>
                                        <p:cTn id="14" dur="1000" fill="hold"/>
                                        <p:tgtEl>
                                          <p:spTgt spid="22545"/>
                                        </p:tgtEl>
                                        <p:attrNameLst>
                                          <p:attrName>ppt_w</p:attrName>
                                        </p:attrNameLst>
                                      </p:cBhvr>
                                      <p:tavLst>
                                        <p:tav tm="0">
                                          <p:val>
                                            <p:fltVal val="0"/>
                                          </p:val>
                                        </p:tav>
                                        <p:tav tm="100000">
                                          <p:val>
                                            <p:strVal val="#ppt_w"/>
                                          </p:val>
                                        </p:tav>
                                      </p:tavLst>
                                    </p:anim>
                                    <p:anim calcmode="lin" valueType="num">
                                      <p:cBhvr>
                                        <p:cTn id="15" dur="1000" fill="hold"/>
                                        <p:tgtEl>
                                          <p:spTgt spid="22545"/>
                                        </p:tgtEl>
                                        <p:attrNameLst>
                                          <p:attrName>ppt_h</p:attrName>
                                        </p:attrNameLst>
                                      </p:cBhvr>
                                      <p:tavLst>
                                        <p:tav tm="0">
                                          <p:val>
                                            <p:fltVal val="0"/>
                                          </p:val>
                                        </p:tav>
                                        <p:tav tm="100000">
                                          <p:val>
                                            <p:strVal val="#ppt_h"/>
                                          </p:val>
                                        </p:tav>
                                      </p:tavLst>
                                    </p:anim>
                                    <p:anim calcmode="lin" valueType="num">
                                      <p:cBhvr>
                                        <p:cTn id="16" dur="1000" fill="hold"/>
                                        <p:tgtEl>
                                          <p:spTgt spid="22545"/>
                                        </p:tgtEl>
                                        <p:attrNameLst>
                                          <p:attrName>style.rotation</p:attrName>
                                        </p:attrNameLst>
                                      </p:cBhvr>
                                      <p:tavLst>
                                        <p:tav tm="0">
                                          <p:val>
                                            <p:fltVal val="90"/>
                                          </p:val>
                                        </p:tav>
                                        <p:tav tm="100000">
                                          <p:val>
                                            <p:fltVal val="0"/>
                                          </p:val>
                                        </p:tav>
                                      </p:tavLst>
                                    </p:anim>
                                    <p:animEffect transition="in" filter="fade">
                                      <p:cBhvr>
                                        <p:cTn id="17" dur="1000"/>
                                        <p:tgtEl>
                                          <p:spTgt spid="22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p:cNvSpPr>
          <p:nvPr>
            <p:ph type="title"/>
          </p:nvPr>
        </p:nvSpPr>
        <p:spPr>
          <a:xfrm>
            <a:off x="0" y="304800"/>
            <a:ext cx="9118600" cy="1143000"/>
          </a:xfrm>
          <a:ln/>
        </p:spPr>
        <p:txBody>
          <a:bodyPr vert="horz" wrap="square" lIns="91440" tIns="45720" rIns="91440" bIns="45720" anchor="ctr"/>
          <a:lstStyle/>
          <a:p>
            <a:pPr algn="just" eaLnBrk="1" hangingPunct="1"/>
            <a:r>
              <a:rPr lang="en-US" altLang="en-US" sz="4000" dirty="0">
                <a:solidFill>
                  <a:srgbClr val="FF3300"/>
                </a:solidFill>
                <a:latin typeface="Times New Roman" panose="02020603050405020304" pitchFamily="18" charset="0"/>
                <a:cs typeface="Times New Roman" panose="02020603050405020304" pitchFamily="18" charset="0"/>
              </a:rPr>
              <a:t>B</a:t>
            </a:r>
            <a:r>
              <a:rPr lang="en-US" altLang="en-US" sz="4000" dirty="0">
                <a:solidFill>
                  <a:srgbClr val="FF3300"/>
                </a:solidFill>
                <a:latin typeface="Times New Roman" panose="02020603050405020304" pitchFamily="18" charset="0"/>
                <a:ea typeface="Times New Roman" panose="02020603050405020304" pitchFamily="18" charset="0"/>
              </a:rPr>
              <a:t>à</a:t>
            </a:r>
            <a:r>
              <a:rPr lang="en-US" altLang="en-US" sz="4000" dirty="0">
                <a:solidFill>
                  <a:srgbClr val="FF3300"/>
                </a:solidFill>
                <a:latin typeface="Times New Roman" panose="02020603050405020304" pitchFamily="18" charset="0"/>
                <a:cs typeface="Times New Roman" panose="02020603050405020304" pitchFamily="18" charset="0"/>
              </a:rPr>
              <a:t>i tập 2: Cho EF// BC,FP//AB.Hãy tìm các cặp tam giác đồng dạng ở hình vẽ sau:</a:t>
            </a:r>
            <a:endParaRPr lang="vi-VN" altLang="en-US" sz="4000" dirty="0">
              <a:solidFill>
                <a:srgbClr val="FF3300"/>
              </a:solidFill>
              <a:latin typeface="Times New Roman" panose="02020603050405020304" pitchFamily="18" charset="0"/>
              <a:ea typeface="Times New Roman" panose="02020603050405020304" pitchFamily="18" charset="0"/>
            </a:endParaRPr>
          </a:p>
        </p:txBody>
      </p:sp>
      <p:sp>
        <p:nvSpPr>
          <p:cNvPr id="14339" name="Line 5"/>
          <p:cNvSpPr/>
          <p:nvPr/>
        </p:nvSpPr>
        <p:spPr>
          <a:xfrm flipV="1">
            <a:off x="838200" y="2971800"/>
            <a:ext cx="1143000" cy="1752600"/>
          </a:xfrm>
          <a:prstGeom prst="line">
            <a:avLst/>
          </a:prstGeom>
          <a:ln w="38100" cap="flat" cmpd="sng">
            <a:solidFill>
              <a:schemeClr val="tx1"/>
            </a:solidFill>
            <a:prstDash val="solid"/>
            <a:headEnd type="none" w="med" len="med"/>
            <a:tailEnd type="none" w="med" len="med"/>
          </a:ln>
        </p:spPr>
      </p:sp>
      <p:sp>
        <p:nvSpPr>
          <p:cNvPr id="14340" name="Line 6"/>
          <p:cNvSpPr/>
          <p:nvPr/>
        </p:nvSpPr>
        <p:spPr>
          <a:xfrm flipV="1">
            <a:off x="2133600" y="3276600"/>
            <a:ext cx="1371600" cy="2057400"/>
          </a:xfrm>
          <a:prstGeom prst="line">
            <a:avLst/>
          </a:prstGeom>
          <a:ln w="38100" cap="flat" cmpd="sng">
            <a:solidFill>
              <a:schemeClr val="tx1"/>
            </a:solidFill>
            <a:prstDash val="solid"/>
            <a:headEnd type="none" w="med" len="med"/>
            <a:tailEnd type="none" w="med" len="med"/>
          </a:ln>
        </p:spPr>
      </p:sp>
      <p:sp>
        <p:nvSpPr>
          <p:cNvPr id="14341" name="Line 7"/>
          <p:cNvSpPr/>
          <p:nvPr/>
        </p:nvSpPr>
        <p:spPr>
          <a:xfrm>
            <a:off x="838200" y="4724400"/>
            <a:ext cx="3124200" cy="0"/>
          </a:xfrm>
          <a:prstGeom prst="line">
            <a:avLst/>
          </a:prstGeom>
          <a:ln w="38100" cap="flat" cmpd="sng">
            <a:solidFill>
              <a:schemeClr val="tx1"/>
            </a:solidFill>
            <a:prstDash val="solid"/>
            <a:headEnd type="none" w="med" len="med"/>
            <a:tailEnd type="none" w="med" len="med"/>
          </a:ln>
        </p:spPr>
      </p:sp>
      <p:sp>
        <p:nvSpPr>
          <p:cNvPr id="14342" name="Line 8"/>
          <p:cNvSpPr/>
          <p:nvPr/>
        </p:nvSpPr>
        <p:spPr>
          <a:xfrm>
            <a:off x="1981200" y="2971800"/>
            <a:ext cx="1981200" cy="1752600"/>
          </a:xfrm>
          <a:prstGeom prst="line">
            <a:avLst/>
          </a:prstGeom>
          <a:ln w="38100" cap="flat" cmpd="sng">
            <a:solidFill>
              <a:schemeClr val="tx1"/>
            </a:solidFill>
            <a:prstDash val="solid"/>
            <a:headEnd type="none" w="med" len="med"/>
            <a:tailEnd type="none" w="med" len="med"/>
          </a:ln>
        </p:spPr>
      </p:sp>
      <p:sp>
        <p:nvSpPr>
          <p:cNvPr id="14343" name="Line 9"/>
          <p:cNvSpPr/>
          <p:nvPr/>
        </p:nvSpPr>
        <p:spPr>
          <a:xfrm>
            <a:off x="381000" y="3962400"/>
            <a:ext cx="3733800" cy="0"/>
          </a:xfrm>
          <a:prstGeom prst="line">
            <a:avLst/>
          </a:prstGeom>
          <a:ln w="38100" cap="flat" cmpd="sng">
            <a:solidFill>
              <a:schemeClr val="tx1"/>
            </a:solidFill>
            <a:prstDash val="solid"/>
            <a:headEnd type="none" w="med" len="med"/>
            <a:tailEnd type="none" w="med" len="med"/>
          </a:ln>
        </p:spPr>
      </p:sp>
      <p:sp>
        <p:nvSpPr>
          <p:cNvPr id="14344" name="Text Box 10"/>
          <p:cNvSpPr txBox="1"/>
          <p:nvPr/>
        </p:nvSpPr>
        <p:spPr>
          <a:xfrm>
            <a:off x="1676400" y="2514600"/>
            <a:ext cx="481013"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A</a:t>
            </a:r>
            <a:endParaRPr lang="vi-VN" altLang="en-US" dirty="0">
              <a:latin typeface="Times New Roman" panose="02020603050405020304" pitchFamily="18" charset="0"/>
              <a:ea typeface="Times New Roman" panose="02020603050405020304" pitchFamily="18" charset="0"/>
            </a:endParaRPr>
          </a:p>
        </p:txBody>
      </p:sp>
      <p:sp>
        <p:nvSpPr>
          <p:cNvPr id="14345" name="Text Box 11"/>
          <p:cNvSpPr txBox="1"/>
          <p:nvPr/>
        </p:nvSpPr>
        <p:spPr>
          <a:xfrm>
            <a:off x="304800" y="4525963"/>
            <a:ext cx="455613" cy="5794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B</a:t>
            </a:r>
            <a:endParaRPr lang="vi-VN" altLang="en-US" dirty="0">
              <a:latin typeface="Times New Roman" panose="02020603050405020304" pitchFamily="18" charset="0"/>
              <a:ea typeface="Times New Roman" panose="02020603050405020304" pitchFamily="18" charset="0"/>
            </a:endParaRPr>
          </a:p>
        </p:txBody>
      </p:sp>
      <p:sp>
        <p:nvSpPr>
          <p:cNvPr id="14346" name="Text Box 12"/>
          <p:cNvSpPr txBox="1"/>
          <p:nvPr/>
        </p:nvSpPr>
        <p:spPr>
          <a:xfrm>
            <a:off x="3963988" y="4495800"/>
            <a:ext cx="458787"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C</a:t>
            </a:r>
            <a:endParaRPr lang="vi-VN" altLang="en-US" dirty="0">
              <a:latin typeface="Times New Roman" panose="02020603050405020304" pitchFamily="18" charset="0"/>
              <a:ea typeface="Times New Roman" panose="02020603050405020304" pitchFamily="18" charset="0"/>
            </a:endParaRPr>
          </a:p>
        </p:txBody>
      </p:sp>
      <p:sp>
        <p:nvSpPr>
          <p:cNvPr id="14347" name="Text Box 13"/>
          <p:cNvSpPr txBox="1"/>
          <p:nvPr/>
        </p:nvSpPr>
        <p:spPr>
          <a:xfrm>
            <a:off x="3225800" y="3505200"/>
            <a:ext cx="412750"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F</a:t>
            </a:r>
            <a:endParaRPr lang="vi-VN" altLang="en-US" dirty="0">
              <a:latin typeface="Times New Roman" panose="02020603050405020304" pitchFamily="18" charset="0"/>
              <a:ea typeface="Times New Roman" panose="02020603050405020304" pitchFamily="18" charset="0"/>
            </a:endParaRPr>
          </a:p>
        </p:txBody>
      </p:sp>
      <p:sp>
        <p:nvSpPr>
          <p:cNvPr id="14348" name="Text Box 14"/>
          <p:cNvSpPr txBox="1"/>
          <p:nvPr/>
        </p:nvSpPr>
        <p:spPr>
          <a:xfrm>
            <a:off x="914400" y="3459163"/>
            <a:ext cx="434975"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E</a:t>
            </a:r>
            <a:endParaRPr lang="vi-VN" altLang="en-US" dirty="0">
              <a:latin typeface="Times New Roman" panose="02020603050405020304" pitchFamily="18" charset="0"/>
              <a:ea typeface="Times New Roman" panose="02020603050405020304" pitchFamily="18" charset="0"/>
            </a:endParaRPr>
          </a:p>
        </p:txBody>
      </p:sp>
      <p:sp>
        <p:nvSpPr>
          <p:cNvPr id="14349" name="Text Box 16"/>
          <p:cNvSpPr txBox="1"/>
          <p:nvPr/>
        </p:nvSpPr>
        <p:spPr>
          <a:xfrm>
            <a:off x="2438400" y="4678363"/>
            <a:ext cx="412750"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dirty="0">
                <a:latin typeface="Times New Roman" panose="02020603050405020304" pitchFamily="18" charset="0"/>
                <a:cs typeface="Times New Roman" panose="02020603050405020304" pitchFamily="18" charset="0"/>
              </a:rPr>
              <a:t>P</a:t>
            </a:r>
            <a:endParaRPr lang="vi-VN" altLang="en-US"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6"/>
          <p:cNvSpPr>
            <a:spLocks noTextEdit="1"/>
          </p:cNvSpPr>
          <p:nvPr/>
        </p:nvSpPr>
        <p:spPr>
          <a:xfrm>
            <a:off x="300038" y="304800"/>
            <a:ext cx="8543925" cy="4953000"/>
          </a:xfrm>
          <a:prstGeom prst="rect">
            <a:avLst/>
          </a:prstGeom>
        </p:spPr>
        <p:txBody>
          <a:bodyPr wrap="none" fromWordArt="1">
            <a:prstTxWarp prst="textSlantUp">
              <a:avLst>
                <a:gd name="adj" fmla="val 32056"/>
              </a:avLst>
            </a:prstTxWarp>
            <a:normAutofit/>
          </a:bodyPr>
          <a:lstStyle/>
          <a:p>
            <a:pPr algn="ctr"/>
            <a:r>
              <a:rPr lang="en-US" sz="3600" dirty="0" err="1">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Tiết</a:t>
            </a:r>
            <a:r>
              <a:rPr lang="en-US" sz="3600" dirty="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 42: </a:t>
            </a:r>
            <a:r>
              <a:rPr lang="en-US" sz="3600" dirty="0" err="1">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Khái</a:t>
            </a:r>
            <a:r>
              <a:rPr lang="en-US" sz="3600" dirty="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 </a:t>
            </a:r>
            <a:r>
              <a:rPr lang="en-US" sz="3600" dirty="0" err="1">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niệm</a:t>
            </a:r>
            <a:r>
              <a:rPr lang="en-US" sz="3600" dirty="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 </a:t>
            </a:r>
            <a:r>
              <a:rPr lang="en-US" sz="3600" dirty="0" err="1">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hai</a:t>
            </a:r>
            <a:r>
              <a:rPr lang="en-US" sz="3600" dirty="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 tam </a:t>
            </a:r>
            <a:r>
              <a:rPr lang="en-US" sz="3600" dirty="0" err="1">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giác</a:t>
            </a:r>
            <a:r>
              <a:rPr lang="en-US" sz="3600" dirty="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 </a:t>
            </a:r>
            <a:r>
              <a:rPr lang="en-US" sz="3600" dirty="0" err="1">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đồng</a:t>
            </a:r>
            <a:r>
              <a:rPr lang="en-US" sz="3600" dirty="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 </a:t>
            </a:r>
            <a:r>
              <a:rPr lang="en-US" sz="3600" dirty="0" err="1">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dạng</a:t>
            </a:r>
            <a:endParaRPr lang="en-US" sz="3600" dirty="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p:nvPr/>
        </p:nvSpPr>
        <p:spPr>
          <a:xfrm>
            <a:off x="0" y="0"/>
            <a:ext cx="9144000" cy="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p>
        </p:txBody>
      </p:sp>
      <p:graphicFrame>
        <p:nvGraphicFramePr>
          <p:cNvPr id="3075" name="Object 1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4" r:id="rId3" imgW="114300" imgH="215900" progId="Equation.3">
                  <p:embed/>
                </p:oleObj>
              </mc:Choice>
              <mc:Fallback>
                <p:oleObj r:id="rId3" imgW="114300" imgH="215900" progId="Equation.3">
                  <p:embed/>
                  <p:pic>
                    <p:nvPicPr>
                      <p:cNvPr id="0" name="Picture 3076"/>
                      <p:cNvPicPr/>
                      <p:nvPr/>
                    </p:nvPicPr>
                    <p:blipFill>
                      <a:blip r:embed="rId4"/>
                      <a:stretch>
                        <a:fillRect/>
                      </a:stretch>
                    </p:blipFill>
                    <p:spPr>
                      <a:xfrm>
                        <a:off x="4514850" y="3321050"/>
                        <a:ext cx="114300" cy="215900"/>
                      </a:xfrm>
                      <a:prstGeom prst="rect">
                        <a:avLst/>
                      </a:prstGeom>
                      <a:noFill/>
                      <a:ln w="38100">
                        <a:noFill/>
                        <a:miter/>
                      </a:ln>
                    </p:spPr>
                  </p:pic>
                </p:oleObj>
              </mc:Fallback>
            </mc:AlternateContent>
          </a:graphicData>
        </a:graphic>
      </p:graphicFrame>
      <p:graphicFrame>
        <p:nvGraphicFramePr>
          <p:cNvPr id="3076" name="Object 1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5" r:id="rId5" imgW="114300" imgH="215900" progId="Equation.3">
                  <p:embed/>
                </p:oleObj>
              </mc:Choice>
              <mc:Fallback>
                <p:oleObj r:id="rId5" imgW="114300" imgH="215900" progId="Equation.3">
                  <p:embed/>
                  <p:pic>
                    <p:nvPicPr>
                      <p:cNvPr id="0" name="Picture 2"/>
                      <p:cNvPicPr/>
                      <p:nvPr/>
                    </p:nvPicPr>
                    <p:blipFill>
                      <a:blip r:embed="rId4"/>
                      <a:stretch>
                        <a:fillRect/>
                      </a:stretch>
                    </p:blipFill>
                    <p:spPr>
                      <a:xfrm>
                        <a:off x="4514850" y="3321050"/>
                        <a:ext cx="114300" cy="215900"/>
                      </a:xfrm>
                      <a:prstGeom prst="rect">
                        <a:avLst/>
                      </a:prstGeom>
                      <a:noFill/>
                      <a:ln w="38100">
                        <a:noFill/>
                        <a:miter/>
                      </a:ln>
                    </p:spPr>
                  </p:pic>
                </p:oleObj>
              </mc:Fallback>
            </mc:AlternateContent>
          </a:graphicData>
        </a:graphic>
      </p:graphicFrame>
      <p:grpSp>
        <p:nvGrpSpPr>
          <p:cNvPr id="2" name="Group 33"/>
          <p:cNvGrpSpPr/>
          <p:nvPr/>
        </p:nvGrpSpPr>
        <p:grpSpPr>
          <a:xfrm>
            <a:off x="76200" y="152400"/>
            <a:ext cx="8570913" cy="3124200"/>
            <a:chOff x="48" y="2352"/>
            <a:chExt cx="5399" cy="1968"/>
          </a:xfrm>
        </p:grpSpPr>
        <p:sp>
          <p:nvSpPr>
            <p:cNvPr id="3082" name="Line 5"/>
            <p:cNvSpPr/>
            <p:nvPr/>
          </p:nvSpPr>
          <p:spPr>
            <a:xfrm flipV="1">
              <a:off x="240" y="2688"/>
              <a:ext cx="912" cy="1152"/>
            </a:xfrm>
            <a:prstGeom prst="line">
              <a:avLst/>
            </a:prstGeom>
            <a:ln w="38100" cap="flat" cmpd="sng">
              <a:solidFill>
                <a:schemeClr val="tx1"/>
              </a:solidFill>
              <a:prstDash val="solid"/>
              <a:headEnd type="none" w="med" len="med"/>
              <a:tailEnd type="none" w="med" len="med"/>
            </a:ln>
          </p:spPr>
        </p:sp>
        <p:sp>
          <p:nvSpPr>
            <p:cNvPr id="3083" name="Line 6"/>
            <p:cNvSpPr/>
            <p:nvPr/>
          </p:nvSpPr>
          <p:spPr>
            <a:xfrm flipV="1">
              <a:off x="3792" y="3168"/>
              <a:ext cx="480" cy="672"/>
            </a:xfrm>
            <a:prstGeom prst="line">
              <a:avLst/>
            </a:prstGeom>
            <a:ln w="38100" cap="flat" cmpd="sng">
              <a:solidFill>
                <a:schemeClr val="tx1"/>
              </a:solidFill>
              <a:prstDash val="solid"/>
              <a:headEnd type="none" w="med" len="med"/>
              <a:tailEnd type="none" w="med" len="med"/>
            </a:ln>
          </p:spPr>
        </p:sp>
        <p:sp>
          <p:nvSpPr>
            <p:cNvPr id="3084" name="Line 7"/>
            <p:cNvSpPr/>
            <p:nvPr/>
          </p:nvSpPr>
          <p:spPr>
            <a:xfrm>
              <a:off x="240" y="3840"/>
              <a:ext cx="2256" cy="0"/>
            </a:xfrm>
            <a:prstGeom prst="line">
              <a:avLst/>
            </a:prstGeom>
            <a:ln w="38100" cap="flat" cmpd="sng">
              <a:solidFill>
                <a:schemeClr val="tx1"/>
              </a:solidFill>
              <a:prstDash val="solid"/>
              <a:headEnd type="none" w="med" len="med"/>
              <a:tailEnd type="none" w="med" len="med"/>
            </a:ln>
          </p:spPr>
        </p:sp>
        <p:sp>
          <p:nvSpPr>
            <p:cNvPr id="3085" name="Line 8"/>
            <p:cNvSpPr/>
            <p:nvPr/>
          </p:nvSpPr>
          <p:spPr>
            <a:xfrm>
              <a:off x="3792" y="3840"/>
              <a:ext cx="1296" cy="0"/>
            </a:xfrm>
            <a:prstGeom prst="line">
              <a:avLst/>
            </a:prstGeom>
            <a:ln w="38100" cap="flat" cmpd="sng">
              <a:solidFill>
                <a:schemeClr val="tx1"/>
              </a:solidFill>
              <a:prstDash val="solid"/>
              <a:headEnd type="none" w="med" len="med"/>
              <a:tailEnd type="none" w="med" len="med"/>
            </a:ln>
          </p:spPr>
        </p:sp>
        <p:sp>
          <p:nvSpPr>
            <p:cNvPr id="3086" name="Line 9"/>
            <p:cNvSpPr/>
            <p:nvPr/>
          </p:nvSpPr>
          <p:spPr>
            <a:xfrm>
              <a:off x="1152" y="2688"/>
              <a:ext cx="1344" cy="1152"/>
            </a:xfrm>
            <a:prstGeom prst="line">
              <a:avLst/>
            </a:prstGeom>
            <a:ln w="38100" cap="flat" cmpd="sng">
              <a:solidFill>
                <a:schemeClr val="tx1"/>
              </a:solidFill>
              <a:prstDash val="solid"/>
              <a:headEnd type="none" w="med" len="med"/>
              <a:tailEnd type="none" w="med" len="med"/>
            </a:ln>
          </p:spPr>
        </p:sp>
        <p:sp>
          <p:nvSpPr>
            <p:cNvPr id="3087" name="Line 10"/>
            <p:cNvSpPr/>
            <p:nvPr/>
          </p:nvSpPr>
          <p:spPr>
            <a:xfrm>
              <a:off x="4272" y="3168"/>
              <a:ext cx="816" cy="672"/>
            </a:xfrm>
            <a:prstGeom prst="line">
              <a:avLst/>
            </a:prstGeom>
            <a:ln w="38100" cap="flat" cmpd="sng">
              <a:solidFill>
                <a:schemeClr val="tx1"/>
              </a:solidFill>
              <a:prstDash val="solid"/>
              <a:headEnd type="none" w="med" len="med"/>
              <a:tailEnd type="none" w="med" len="med"/>
            </a:ln>
          </p:spPr>
        </p:sp>
        <p:sp>
          <p:nvSpPr>
            <p:cNvPr id="3088" name="Text Box 11"/>
            <p:cNvSpPr txBox="1"/>
            <p:nvPr/>
          </p:nvSpPr>
          <p:spPr>
            <a:xfrm>
              <a:off x="364" y="3504"/>
              <a:ext cx="212" cy="40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3600" b="1" dirty="0"/>
                <a:t>)</a:t>
              </a:r>
            </a:p>
          </p:txBody>
        </p:sp>
        <p:sp>
          <p:nvSpPr>
            <p:cNvPr id="3089" name="Text Box 12"/>
            <p:cNvSpPr txBox="1"/>
            <p:nvPr/>
          </p:nvSpPr>
          <p:spPr>
            <a:xfrm>
              <a:off x="2044" y="3484"/>
              <a:ext cx="287" cy="40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3600" b="1" dirty="0"/>
                <a:t>(</a:t>
              </a:r>
              <a:r>
                <a:rPr lang="vi-VN" altLang="en-US" sz="2800" b="1" dirty="0"/>
                <a:t>(</a:t>
              </a:r>
            </a:p>
          </p:txBody>
        </p:sp>
        <p:sp>
          <p:nvSpPr>
            <p:cNvPr id="3090" name="Text Box 13"/>
            <p:cNvSpPr txBox="1"/>
            <p:nvPr/>
          </p:nvSpPr>
          <p:spPr>
            <a:xfrm>
              <a:off x="3840" y="3600"/>
              <a:ext cx="180" cy="2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2400" b="1" dirty="0"/>
                <a:t>)</a:t>
              </a:r>
            </a:p>
          </p:txBody>
        </p:sp>
        <p:sp>
          <p:nvSpPr>
            <p:cNvPr id="3091" name="Text Box 14"/>
            <p:cNvSpPr txBox="1"/>
            <p:nvPr/>
          </p:nvSpPr>
          <p:spPr>
            <a:xfrm>
              <a:off x="4828" y="3657"/>
              <a:ext cx="212" cy="23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1800" b="1" dirty="0"/>
                <a:t>((</a:t>
              </a:r>
            </a:p>
          </p:txBody>
        </p:sp>
        <p:sp>
          <p:nvSpPr>
            <p:cNvPr id="3092" name="Line 16"/>
            <p:cNvSpPr/>
            <p:nvPr/>
          </p:nvSpPr>
          <p:spPr>
            <a:xfrm flipV="1">
              <a:off x="1056" y="2784"/>
              <a:ext cx="192" cy="48"/>
            </a:xfrm>
            <a:prstGeom prst="line">
              <a:avLst/>
            </a:prstGeom>
            <a:ln w="38100" cap="flat" cmpd="sng">
              <a:solidFill>
                <a:schemeClr val="tx1"/>
              </a:solidFill>
              <a:prstDash val="solid"/>
              <a:headEnd type="none" w="med" len="med"/>
              <a:tailEnd type="none" w="med" len="med"/>
            </a:ln>
          </p:spPr>
        </p:sp>
        <p:sp>
          <p:nvSpPr>
            <p:cNvPr id="3093" name="Line 17"/>
            <p:cNvSpPr/>
            <p:nvPr/>
          </p:nvSpPr>
          <p:spPr>
            <a:xfrm>
              <a:off x="1152" y="2736"/>
              <a:ext cx="0" cy="144"/>
            </a:xfrm>
            <a:prstGeom prst="line">
              <a:avLst/>
            </a:prstGeom>
            <a:ln w="38100" cap="flat" cmpd="sng">
              <a:solidFill>
                <a:schemeClr val="tx1"/>
              </a:solidFill>
              <a:prstDash val="solid"/>
              <a:headEnd type="none" w="med" len="med"/>
              <a:tailEnd type="none" w="med" len="med"/>
            </a:ln>
          </p:spPr>
        </p:sp>
        <p:sp>
          <p:nvSpPr>
            <p:cNvPr id="3094" name="Line 19"/>
            <p:cNvSpPr/>
            <p:nvPr/>
          </p:nvSpPr>
          <p:spPr>
            <a:xfrm>
              <a:off x="4224" y="3264"/>
              <a:ext cx="144" cy="0"/>
            </a:xfrm>
            <a:prstGeom prst="line">
              <a:avLst/>
            </a:prstGeom>
            <a:ln w="38100" cap="flat" cmpd="sng">
              <a:solidFill>
                <a:schemeClr val="tx1"/>
              </a:solidFill>
              <a:prstDash val="solid"/>
              <a:headEnd type="none" w="med" len="med"/>
              <a:tailEnd type="none" w="med" len="med"/>
            </a:ln>
          </p:spPr>
        </p:sp>
        <p:sp>
          <p:nvSpPr>
            <p:cNvPr id="3095" name="Line 20"/>
            <p:cNvSpPr/>
            <p:nvPr/>
          </p:nvSpPr>
          <p:spPr>
            <a:xfrm>
              <a:off x="4272" y="3216"/>
              <a:ext cx="0" cy="96"/>
            </a:xfrm>
            <a:prstGeom prst="line">
              <a:avLst/>
            </a:prstGeom>
            <a:ln w="38100" cap="flat" cmpd="sng">
              <a:solidFill>
                <a:schemeClr val="tx1"/>
              </a:solidFill>
              <a:prstDash val="solid"/>
              <a:headEnd type="none" w="med" len="med"/>
              <a:tailEnd type="none" w="med" len="med"/>
            </a:ln>
          </p:spPr>
        </p:sp>
        <p:sp>
          <p:nvSpPr>
            <p:cNvPr id="3096" name="Text Box 21"/>
            <p:cNvSpPr txBox="1"/>
            <p:nvPr/>
          </p:nvSpPr>
          <p:spPr>
            <a:xfrm>
              <a:off x="816" y="2352"/>
              <a:ext cx="329" cy="44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4000" dirty="0"/>
                <a:t>A</a:t>
              </a:r>
            </a:p>
          </p:txBody>
        </p:sp>
        <p:sp>
          <p:nvSpPr>
            <p:cNvPr id="3097" name="Text Box 22"/>
            <p:cNvSpPr txBox="1"/>
            <p:nvPr/>
          </p:nvSpPr>
          <p:spPr>
            <a:xfrm>
              <a:off x="48" y="3792"/>
              <a:ext cx="329" cy="44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4000" dirty="0"/>
                <a:t>B</a:t>
              </a:r>
            </a:p>
          </p:txBody>
        </p:sp>
        <p:sp>
          <p:nvSpPr>
            <p:cNvPr id="3098" name="Text Box 23"/>
            <p:cNvSpPr txBox="1"/>
            <p:nvPr/>
          </p:nvSpPr>
          <p:spPr>
            <a:xfrm>
              <a:off x="2485" y="3590"/>
              <a:ext cx="347" cy="44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4000" dirty="0"/>
                <a:t>C</a:t>
              </a:r>
            </a:p>
          </p:txBody>
        </p:sp>
        <p:sp>
          <p:nvSpPr>
            <p:cNvPr id="3099" name="Text Box 24"/>
            <p:cNvSpPr txBox="1"/>
            <p:nvPr/>
          </p:nvSpPr>
          <p:spPr>
            <a:xfrm>
              <a:off x="4087" y="2774"/>
              <a:ext cx="400" cy="44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4000" dirty="0"/>
                <a:t>A’</a:t>
              </a:r>
            </a:p>
          </p:txBody>
        </p:sp>
        <p:sp>
          <p:nvSpPr>
            <p:cNvPr id="3100" name="Text Box 25"/>
            <p:cNvSpPr txBox="1"/>
            <p:nvPr/>
          </p:nvSpPr>
          <p:spPr>
            <a:xfrm>
              <a:off x="3456" y="3696"/>
              <a:ext cx="400" cy="44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4000" dirty="0"/>
                <a:t>B’</a:t>
              </a:r>
            </a:p>
          </p:txBody>
        </p:sp>
        <p:sp>
          <p:nvSpPr>
            <p:cNvPr id="3101" name="Text Box 26"/>
            <p:cNvSpPr txBox="1"/>
            <p:nvPr/>
          </p:nvSpPr>
          <p:spPr>
            <a:xfrm>
              <a:off x="5029" y="3686"/>
              <a:ext cx="418" cy="44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4000" dirty="0"/>
                <a:t>C’</a:t>
              </a:r>
            </a:p>
          </p:txBody>
        </p:sp>
        <p:sp>
          <p:nvSpPr>
            <p:cNvPr id="3102" name="Text Box 27"/>
            <p:cNvSpPr txBox="1"/>
            <p:nvPr/>
          </p:nvSpPr>
          <p:spPr>
            <a:xfrm>
              <a:off x="480" y="2976"/>
              <a:ext cx="258" cy="3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dirty="0"/>
                <a:t>4</a:t>
              </a:r>
            </a:p>
          </p:txBody>
        </p:sp>
        <p:sp>
          <p:nvSpPr>
            <p:cNvPr id="3103" name="Text Box 28"/>
            <p:cNvSpPr txBox="1"/>
            <p:nvPr/>
          </p:nvSpPr>
          <p:spPr>
            <a:xfrm>
              <a:off x="1824" y="2976"/>
              <a:ext cx="258" cy="3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dirty="0"/>
                <a:t>5</a:t>
              </a:r>
            </a:p>
          </p:txBody>
        </p:sp>
        <p:sp>
          <p:nvSpPr>
            <p:cNvPr id="3104" name="Text Box 29"/>
            <p:cNvSpPr txBox="1"/>
            <p:nvPr/>
          </p:nvSpPr>
          <p:spPr>
            <a:xfrm>
              <a:off x="1152" y="3955"/>
              <a:ext cx="258" cy="3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dirty="0"/>
                <a:t>6</a:t>
              </a:r>
            </a:p>
          </p:txBody>
        </p:sp>
        <p:sp>
          <p:nvSpPr>
            <p:cNvPr id="3105" name="Text Box 30"/>
            <p:cNvSpPr txBox="1"/>
            <p:nvPr/>
          </p:nvSpPr>
          <p:spPr>
            <a:xfrm>
              <a:off x="3791" y="3273"/>
              <a:ext cx="241" cy="32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2800" dirty="0"/>
                <a:t>2</a:t>
              </a:r>
            </a:p>
          </p:txBody>
        </p:sp>
        <p:sp>
          <p:nvSpPr>
            <p:cNvPr id="3106" name="Text Box 31"/>
            <p:cNvSpPr txBox="1"/>
            <p:nvPr/>
          </p:nvSpPr>
          <p:spPr>
            <a:xfrm>
              <a:off x="4272" y="3792"/>
              <a:ext cx="258" cy="3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dirty="0"/>
                <a:t>3</a:t>
              </a:r>
            </a:p>
          </p:txBody>
        </p:sp>
        <p:sp>
          <p:nvSpPr>
            <p:cNvPr id="3107" name="Text Box 32"/>
            <p:cNvSpPr txBox="1"/>
            <p:nvPr/>
          </p:nvSpPr>
          <p:spPr>
            <a:xfrm>
              <a:off x="4608" y="3225"/>
              <a:ext cx="428" cy="32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2800" dirty="0"/>
                <a:t>2,5</a:t>
              </a:r>
            </a:p>
          </p:txBody>
        </p:sp>
      </p:grpSp>
      <p:sp>
        <p:nvSpPr>
          <p:cNvPr id="3078" name="Rectangle 35"/>
          <p:cNvSpPr/>
          <p:nvPr/>
        </p:nvSpPr>
        <p:spPr>
          <a:xfrm>
            <a:off x="0" y="3233738"/>
            <a:ext cx="9144000" cy="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p>
        </p:txBody>
      </p:sp>
      <p:graphicFrame>
        <p:nvGraphicFramePr>
          <p:cNvPr id="12322" name="Object 34"/>
          <p:cNvGraphicFramePr>
            <a:graphicFrameLocks noChangeAspect="1"/>
          </p:cNvGraphicFramePr>
          <p:nvPr/>
        </p:nvGraphicFramePr>
        <p:xfrm>
          <a:off x="1371600" y="4746625"/>
          <a:ext cx="4953000" cy="1766888"/>
        </p:xfrm>
        <a:graphic>
          <a:graphicData uri="http://schemas.openxmlformats.org/presentationml/2006/ole">
            <mc:AlternateContent xmlns:mc="http://schemas.openxmlformats.org/markup-compatibility/2006">
              <mc:Choice xmlns:v="urn:schemas-microsoft-com:vml" Requires="v">
                <p:oleObj spid="_x0000_s3086" r:id="rId6" imgW="1091565" imgH="393700" progId="Equation.3">
                  <p:embed/>
                </p:oleObj>
              </mc:Choice>
              <mc:Fallback>
                <p:oleObj r:id="rId6" imgW="1091565" imgH="393700" progId="Equation.3">
                  <p:embed/>
                  <p:pic>
                    <p:nvPicPr>
                      <p:cNvPr id="0" name="Picture 3"/>
                      <p:cNvPicPr/>
                      <p:nvPr/>
                    </p:nvPicPr>
                    <p:blipFill>
                      <a:blip r:embed="rId7"/>
                      <a:stretch>
                        <a:fillRect/>
                      </a:stretch>
                    </p:blipFill>
                    <p:spPr>
                      <a:xfrm>
                        <a:off x="1371600" y="4746625"/>
                        <a:ext cx="4953000" cy="1766888"/>
                      </a:xfrm>
                      <a:prstGeom prst="rect">
                        <a:avLst/>
                      </a:prstGeom>
                      <a:noFill/>
                      <a:ln w="38100">
                        <a:noFill/>
                        <a:miter/>
                      </a:ln>
                    </p:spPr>
                  </p:pic>
                </p:oleObj>
              </mc:Fallback>
            </mc:AlternateContent>
          </a:graphicData>
        </a:graphic>
      </p:graphicFrame>
      <p:sp>
        <p:nvSpPr>
          <p:cNvPr id="3080" name="Rectangle 37"/>
          <p:cNvSpPr/>
          <p:nvPr/>
        </p:nvSpPr>
        <p:spPr>
          <a:xfrm>
            <a:off x="0" y="3309938"/>
            <a:ext cx="9144000" cy="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p>
        </p:txBody>
      </p:sp>
      <p:graphicFrame>
        <p:nvGraphicFramePr>
          <p:cNvPr id="12324" name="Object 36"/>
          <p:cNvGraphicFramePr>
            <a:graphicFrameLocks noChangeAspect="1"/>
          </p:cNvGraphicFramePr>
          <p:nvPr/>
        </p:nvGraphicFramePr>
        <p:xfrm>
          <a:off x="1295400" y="3478213"/>
          <a:ext cx="6248400" cy="1157287"/>
        </p:xfrm>
        <a:graphic>
          <a:graphicData uri="http://schemas.openxmlformats.org/presentationml/2006/ole">
            <mc:AlternateContent xmlns:mc="http://schemas.openxmlformats.org/markup-compatibility/2006">
              <mc:Choice xmlns:v="urn:schemas-microsoft-com:vml" Requires="v">
                <p:oleObj spid="_x0000_s3087" r:id="rId8" imgW="1282700" imgH="241300" progId="Equation.3">
                  <p:embed/>
                </p:oleObj>
              </mc:Choice>
              <mc:Fallback>
                <p:oleObj r:id="rId8" imgW="1282700" imgH="241300" progId="Equation.3">
                  <p:embed/>
                  <p:pic>
                    <p:nvPicPr>
                      <p:cNvPr id="0" name="Picture 3078"/>
                      <p:cNvPicPr/>
                      <p:nvPr/>
                    </p:nvPicPr>
                    <p:blipFill>
                      <a:blip r:embed="rId9"/>
                      <a:stretch>
                        <a:fillRect/>
                      </a:stretch>
                    </p:blipFill>
                    <p:spPr>
                      <a:xfrm>
                        <a:off x="1295400" y="3478213"/>
                        <a:ext cx="6248400" cy="1157287"/>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2324"/>
                                        </p:tgtEl>
                                        <p:attrNameLst>
                                          <p:attrName>style.visibility</p:attrName>
                                        </p:attrNameLst>
                                      </p:cBhvr>
                                      <p:to>
                                        <p:strVal val="visible"/>
                                      </p:to>
                                    </p:set>
                                    <p:anim calcmode="lin" valueType="num">
                                      <p:cBhvr>
                                        <p:cTn id="14" dur="1000" fill="hold"/>
                                        <p:tgtEl>
                                          <p:spTgt spid="12324"/>
                                        </p:tgtEl>
                                        <p:attrNameLst>
                                          <p:attrName>ppt_x</p:attrName>
                                        </p:attrNameLst>
                                      </p:cBhvr>
                                      <p:tavLst>
                                        <p:tav tm="0">
                                          <p:val>
                                            <p:strVal val="#ppt_x-.2"/>
                                          </p:val>
                                        </p:tav>
                                        <p:tav tm="100000">
                                          <p:val>
                                            <p:strVal val="#ppt_x"/>
                                          </p:val>
                                        </p:tav>
                                      </p:tavLst>
                                    </p:anim>
                                    <p:anim calcmode="lin" valueType="num">
                                      <p:cBhvr>
                                        <p:cTn id="15" dur="1000" fill="hold"/>
                                        <p:tgtEl>
                                          <p:spTgt spid="1232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324"/>
                                        </p:tgtEl>
                                      </p:cBhvr>
                                    </p:animEffect>
                                  </p:childTnLst>
                                </p:cTn>
                              </p:par>
                              <p:par>
                                <p:cTn id="17" presetID="29" presetClass="entr" presetSubtype="0" fill="hold" nodeType="withEffect">
                                  <p:stCondLst>
                                    <p:cond delay="0"/>
                                  </p:stCondLst>
                                  <p:childTnLst>
                                    <p:set>
                                      <p:cBhvr>
                                        <p:cTn id="18" dur="1" fill="hold">
                                          <p:stCondLst>
                                            <p:cond delay="0"/>
                                          </p:stCondLst>
                                        </p:cTn>
                                        <p:tgtEl>
                                          <p:spTgt spid="12322"/>
                                        </p:tgtEl>
                                        <p:attrNameLst>
                                          <p:attrName>style.visibility</p:attrName>
                                        </p:attrNameLst>
                                      </p:cBhvr>
                                      <p:to>
                                        <p:strVal val="visible"/>
                                      </p:to>
                                    </p:set>
                                    <p:anim calcmode="lin" valueType="num">
                                      <p:cBhvr>
                                        <p:cTn id="19" dur="1000" fill="hold"/>
                                        <p:tgtEl>
                                          <p:spTgt spid="12322"/>
                                        </p:tgtEl>
                                        <p:attrNameLst>
                                          <p:attrName>ppt_x</p:attrName>
                                        </p:attrNameLst>
                                      </p:cBhvr>
                                      <p:tavLst>
                                        <p:tav tm="0">
                                          <p:val>
                                            <p:strVal val="#ppt_x-.2"/>
                                          </p:val>
                                        </p:tav>
                                        <p:tav tm="100000">
                                          <p:val>
                                            <p:strVal val="#ppt_x"/>
                                          </p:val>
                                        </p:tav>
                                      </p:tavLst>
                                    </p:anim>
                                    <p:anim calcmode="lin" valueType="num">
                                      <p:cBhvr>
                                        <p:cTn id="20" dur="1000" fill="hold"/>
                                        <p:tgtEl>
                                          <p:spTgt spid="1232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2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p:nvPr/>
        </p:nvSpPr>
        <p:spPr>
          <a:xfrm>
            <a:off x="914400" y="-184150"/>
            <a:ext cx="184150" cy="36830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graphicFrame>
        <p:nvGraphicFramePr>
          <p:cNvPr id="4099"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101" r:id="rId3" imgW="114300" imgH="215900" progId="Equation.3">
                  <p:embed/>
                </p:oleObj>
              </mc:Choice>
              <mc:Fallback>
                <p:oleObj r:id="rId3" imgW="114300" imgH="215900" progId="Equation.3">
                  <p:embed/>
                  <p:pic>
                    <p:nvPicPr>
                      <p:cNvPr id="0" name="Picture 3079"/>
                      <p:cNvPicPr/>
                      <p:nvPr/>
                    </p:nvPicPr>
                    <p:blipFill>
                      <a:blip r:embed="rId4"/>
                      <a:stretch>
                        <a:fillRect/>
                      </a:stretch>
                    </p:blipFill>
                    <p:spPr>
                      <a:xfrm>
                        <a:off x="4514850" y="3321050"/>
                        <a:ext cx="114300" cy="215900"/>
                      </a:xfrm>
                      <a:prstGeom prst="rect">
                        <a:avLst/>
                      </a:prstGeom>
                      <a:noFill/>
                      <a:ln w="38100">
                        <a:noFill/>
                        <a:miter/>
                      </a:ln>
                    </p:spPr>
                  </p:pic>
                </p:oleObj>
              </mc:Fallback>
            </mc:AlternateContent>
          </a:graphicData>
        </a:graphic>
      </p:graphicFrame>
      <p:graphicFrame>
        <p:nvGraphicFramePr>
          <p:cNvPr id="4100"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102" r:id="rId5" imgW="114300" imgH="215900" progId="Equation.3">
                  <p:embed/>
                </p:oleObj>
              </mc:Choice>
              <mc:Fallback>
                <p:oleObj r:id="rId5" imgW="114300" imgH="215900" progId="Equation.3">
                  <p:embed/>
                  <p:pic>
                    <p:nvPicPr>
                      <p:cNvPr id="0" name="Picture 3080"/>
                      <p:cNvPicPr/>
                      <p:nvPr/>
                    </p:nvPicPr>
                    <p:blipFill>
                      <a:blip r:embed="rId4"/>
                      <a:stretch>
                        <a:fillRect/>
                      </a:stretch>
                    </p:blipFill>
                    <p:spPr>
                      <a:xfrm>
                        <a:off x="4514850" y="3321050"/>
                        <a:ext cx="114300" cy="215900"/>
                      </a:xfrm>
                      <a:prstGeom prst="rect">
                        <a:avLst/>
                      </a:prstGeom>
                      <a:noFill/>
                      <a:ln w="38100">
                        <a:noFill/>
                        <a:miter/>
                      </a:ln>
                    </p:spPr>
                  </p:pic>
                </p:oleObj>
              </mc:Fallback>
            </mc:AlternateContent>
          </a:graphicData>
        </a:graphic>
      </p:graphicFrame>
      <p:grpSp>
        <p:nvGrpSpPr>
          <p:cNvPr id="4101" name="Group 36"/>
          <p:cNvGrpSpPr/>
          <p:nvPr/>
        </p:nvGrpSpPr>
        <p:grpSpPr>
          <a:xfrm>
            <a:off x="268288" y="517525"/>
            <a:ext cx="8604250" cy="2701925"/>
            <a:chOff x="48" y="96"/>
            <a:chExt cx="5420" cy="1951"/>
          </a:xfrm>
        </p:grpSpPr>
        <p:sp>
          <p:nvSpPr>
            <p:cNvPr id="4108" name="Line 6"/>
            <p:cNvSpPr/>
            <p:nvPr/>
          </p:nvSpPr>
          <p:spPr>
            <a:xfrm flipV="1">
              <a:off x="240" y="432"/>
              <a:ext cx="912" cy="1152"/>
            </a:xfrm>
            <a:prstGeom prst="line">
              <a:avLst/>
            </a:prstGeom>
            <a:ln w="38100" cap="flat" cmpd="sng">
              <a:solidFill>
                <a:schemeClr val="tx1"/>
              </a:solidFill>
              <a:prstDash val="solid"/>
              <a:headEnd type="none" w="med" len="med"/>
              <a:tailEnd type="none" w="med" len="med"/>
            </a:ln>
          </p:spPr>
        </p:sp>
        <p:sp>
          <p:nvSpPr>
            <p:cNvPr id="4109" name="Line 7"/>
            <p:cNvSpPr/>
            <p:nvPr/>
          </p:nvSpPr>
          <p:spPr>
            <a:xfrm flipV="1">
              <a:off x="3792" y="912"/>
              <a:ext cx="480" cy="672"/>
            </a:xfrm>
            <a:prstGeom prst="line">
              <a:avLst/>
            </a:prstGeom>
            <a:ln w="38100" cap="flat" cmpd="sng">
              <a:solidFill>
                <a:schemeClr val="tx1"/>
              </a:solidFill>
              <a:prstDash val="solid"/>
              <a:headEnd type="none" w="med" len="med"/>
              <a:tailEnd type="none" w="med" len="med"/>
            </a:ln>
          </p:spPr>
        </p:sp>
        <p:sp>
          <p:nvSpPr>
            <p:cNvPr id="4110" name="Line 8"/>
            <p:cNvSpPr/>
            <p:nvPr/>
          </p:nvSpPr>
          <p:spPr>
            <a:xfrm>
              <a:off x="240" y="1584"/>
              <a:ext cx="2256" cy="0"/>
            </a:xfrm>
            <a:prstGeom prst="line">
              <a:avLst/>
            </a:prstGeom>
            <a:ln w="38100" cap="flat" cmpd="sng">
              <a:solidFill>
                <a:schemeClr val="tx1"/>
              </a:solidFill>
              <a:prstDash val="solid"/>
              <a:headEnd type="none" w="med" len="med"/>
              <a:tailEnd type="none" w="med" len="med"/>
            </a:ln>
          </p:spPr>
        </p:sp>
        <p:sp>
          <p:nvSpPr>
            <p:cNvPr id="4111" name="Line 9"/>
            <p:cNvSpPr/>
            <p:nvPr/>
          </p:nvSpPr>
          <p:spPr>
            <a:xfrm>
              <a:off x="3792" y="1584"/>
              <a:ext cx="1296" cy="0"/>
            </a:xfrm>
            <a:prstGeom prst="line">
              <a:avLst/>
            </a:prstGeom>
            <a:ln w="38100" cap="flat" cmpd="sng">
              <a:solidFill>
                <a:schemeClr val="tx1"/>
              </a:solidFill>
              <a:prstDash val="solid"/>
              <a:headEnd type="none" w="med" len="med"/>
              <a:tailEnd type="none" w="med" len="med"/>
            </a:ln>
          </p:spPr>
        </p:sp>
        <p:sp>
          <p:nvSpPr>
            <p:cNvPr id="4112" name="Line 10"/>
            <p:cNvSpPr/>
            <p:nvPr/>
          </p:nvSpPr>
          <p:spPr>
            <a:xfrm>
              <a:off x="1152" y="432"/>
              <a:ext cx="1344" cy="1152"/>
            </a:xfrm>
            <a:prstGeom prst="line">
              <a:avLst/>
            </a:prstGeom>
            <a:ln w="38100" cap="flat" cmpd="sng">
              <a:solidFill>
                <a:schemeClr val="tx1"/>
              </a:solidFill>
              <a:prstDash val="solid"/>
              <a:headEnd type="none" w="med" len="med"/>
              <a:tailEnd type="none" w="med" len="med"/>
            </a:ln>
          </p:spPr>
        </p:sp>
        <p:sp>
          <p:nvSpPr>
            <p:cNvPr id="4113" name="Line 11"/>
            <p:cNvSpPr/>
            <p:nvPr/>
          </p:nvSpPr>
          <p:spPr>
            <a:xfrm>
              <a:off x="4272" y="912"/>
              <a:ext cx="816" cy="672"/>
            </a:xfrm>
            <a:prstGeom prst="line">
              <a:avLst/>
            </a:prstGeom>
            <a:ln w="38100" cap="flat" cmpd="sng">
              <a:solidFill>
                <a:schemeClr val="tx1"/>
              </a:solidFill>
              <a:prstDash val="solid"/>
              <a:headEnd type="none" w="med" len="med"/>
              <a:tailEnd type="none" w="med" len="med"/>
            </a:ln>
          </p:spPr>
        </p:sp>
        <p:sp>
          <p:nvSpPr>
            <p:cNvPr id="4114" name="Text Box 12"/>
            <p:cNvSpPr txBox="1"/>
            <p:nvPr/>
          </p:nvSpPr>
          <p:spPr>
            <a:xfrm>
              <a:off x="364" y="1248"/>
              <a:ext cx="213" cy="46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3600" b="1" dirty="0">
                  <a:latin typeface="Times New Roman" panose="02020603050405020304" pitchFamily="18" charset="0"/>
                  <a:cs typeface="Times New Roman" panose="02020603050405020304" pitchFamily="18" charset="0"/>
                </a:rPr>
                <a:t>)</a:t>
              </a:r>
              <a:endParaRPr lang="vi-VN" altLang="en-US" sz="3600" b="1" dirty="0">
                <a:latin typeface="Times New Roman" panose="02020603050405020304" pitchFamily="18" charset="0"/>
                <a:ea typeface="Times New Roman" panose="02020603050405020304" pitchFamily="18" charset="0"/>
              </a:endParaRPr>
            </a:p>
          </p:txBody>
        </p:sp>
        <p:sp>
          <p:nvSpPr>
            <p:cNvPr id="4115" name="Text Box 13"/>
            <p:cNvSpPr txBox="1"/>
            <p:nvPr/>
          </p:nvSpPr>
          <p:spPr>
            <a:xfrm>
              <a:off x="2044" y="1228"/>
              <a:ext cx="289" cy="46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3600" b="1" dirty="0">
                  <a:latin typeface="Times New Roman" panose="02020603050405020304" pitchFamily="18" charset="0"/>
                  <a:cs typeface="Times New Roman" panose="02020603050405020304" pitchFamily="18" charset="0"/>
                </a:rPr>
                <a:t>(</a:t>
              </a:r>
              <a:r>
                <a:rPr lang="vi-VN"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ea typeface="Times New Roman" panose="02020603050405020304" pitchFamily="18" charset="0"/>
              </a:endParaRPr>
            </a:p>
          </p:txBody>
        </p:sp>
        <p:sp>
          <p:nvSpPr>
            <p:cNvPr id="4116" name="Text Box 14"/>
            <p:cNvSpPr txBox="1"/>
            <p:nvPr/>
          </p:nvSpPr>
          <p:spPr>
            <a:xfrm>
              <a:off x="3840" y="1344"/>
              <a:ext cx="181" cy="33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2400" b="1" dirty="0">
                  <a:latin typeface="Times New Roman" panose="02020603050405020304" pitchFamily="18" charset="0"/>
                  <a:cs typeface="Times New Roman" panose="02020603050405020304" pitchFamily="18" charset="0"/>
                </a:rPr>
                <a:t>)</a:t>
              </a:r>
              <a:endParaRPr lang="vi-VN" altLang="en-US" sz="2400" b="1" dirty="0">
                <a:latin typeface="Times New Roman" panose="02020603050405020304" pitchFamily="18" charset="0"/>
                <a:ea typeface="Times New Roman" panose="02020603050405020304" pitchFamily="18" charset="0"/>
              </a:endParaRPr>
            </a:p>
          </p:txBody>
        </p:sp>
        <p:sp>
          <p:nvSpPr>
            <p:cNvPr id="4117" name="Text Box 15"/>
            <p:cNvSpPr txBox="1"/>
            <p:nvPr/>
          </p:nvSpPr>
          <p:spPr>
            <a:xfrm>
              <a:off x="4828" y="1401"/>
              <a:ext cx="213" cy="26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1800" b="1" dirty="0">
                  <a:latin typeface="Times New Roman" panose="02020603050405020304" pitchFamily="18" charset="0"/>
                  <a:cs typeface="Times New Roman" panose="02020603050405020304" pitchFamily="18" charset="0"/>
                </a:rPr>
                <a:t>((</a:t>
              </a:r>
              <a:endParaRPr lang="vi-VN" altLang="en-US" sz="1800" b="1" dirty="0">
                <a:latin typeface="Times New Roman" panose="02020603050405020304" pitchFamily="18" charset="0"/>
                <a:ea typeface="Times New Roman" panose="02020603050405020304" pitchFamily="18" charset="0"/>
              </a:endParaRPr>
            </a:p>
          </p:txBody>
        </p:sp>
        <p:sp>
          <p:nvSpPr>
            <p:cNvPr id="4118" name="Line 16"/>
            <p:cNvSpPr/>
            <p:nvPr/>
          </p:nvSpPr>
          <p:spPr>
            <a:xfrm flipV="1">
              <a:off x="1056" y="528"/>
              <a:ext cx="192" cy="48"/>
            </a:xfrm>
            <a:prstGeom prst="line">
              <a:avLst/>
            </a:prstGeom>
            <a:ln w="38100" cap="flat" cmpd="sng">
              <a:solidFill>
                <a:schemeClr val="tx1"/>
              </a:solidFill>
              <a:prstDash val="solid"/>
              <a:headEnd type="none" w="med" len="med"/>
              <a:tailEnd type="none" w="med" len="med"/>
            </a:ln>
          </p:spPr>
        </p:sp>
        <p:sp>
          <p:nvSpPr>
            <p:cNvPr id="4119" name="Line 17"/>
            <p:cNvSpPr/>
            <p:nvPr/>
          </p:nvSpPr>
          <p:spPr>
            <a:xfrm>
              <a:off x="1152" y="480"/>
              <a:ext cx="0" cy="144"/>
            </a:xfrm>
            <a:prstGeom prst="line">
              <a:avLst/>
            </a:prstGeom>
            <a:ln w="38100" cap="flat" cmpd="sng">
              <a:solidFill>
                <a:schemeClr val="tx1"/>
              </a:solidFill>
              <a:prstDash val="solid"/>
              <a:headEnd type="none" w="med" len="med"/>
              <a:tailEnd type="none" w="med" len="med"/>
            </a:ln>
          </p:spPr>
        </p:sp>
        <p:sp>
          <p:nvSpPr>
            <p:cNvPr id="4120" name="Line 18"/>
            <p:cNvSpPr/>
            <p:nvPr/>
          </p:nvSpPr>
          <p:spPr>
            <a:xfrm>
              <a:off x="4224" y="1008"/>
              <a:ext cx="144" cy="0"/>
            </a:xfrm>
            <a:prstGeom prst="line">
              <a:avLst/>
            </a:prstGeom>
            <a:ln w="38100" cap="flat" cmpd="sng">
              <a:solidFill>
                <a:schemeClr val="tx1"/>
              </a:solidFill>
              <a:prstDash val="solid"/>
              <a:headEnd type="none" w="med" len="med"/>
              <a:tailEnd type="none" w="med" len="med"/>
            </a:ln>
          </p:spPr>
        </p:sp>
        <p:sp>
          <p:nvSpPr>
            <p:cNvPr id="4121" name="Line 19"/>
            <p:cNvSpPr/>
            <p:nvPr/>
          </p:nvSpPr>
          <p:spPr>
            <a:xfrm>
              <a:off x="4272" y="960"/>
              <a:ext cx="0" cy="96"/>
            </a:xfrm>
            <a:prstGeom prst="line">
              <a:avLst/>
            </a:prstGeom>
            <a:ln w="38100" cap="flat" cmpd="sng">
              <a:solidFill>
                <a:schemeClr val="tx1"/>
              </a:solidFill>
              <a:prstDash val="solid"/>
              <a:headEnd type="none" w="med" len="med"/>
              <a:tailEnd type="none" w="med" len="med"/>
            </a:ln>
          </p:spPr>
        </p:sp>
        <p:sp>
          <p:nvSpPr>
            <p:cNvPr id="4122" name="Text Box 20"/>
            <p:cNvSpPr txBox="1"/>
            <p:nvPr/>
          </p:nvSpPr>
          <p:spPr>
            <a:xfrm>
              <a:off x="816" y="96"/>
              <a:ext cx="350" cy="51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4000" dirty="0">
                  <a:latin typeface="Times New Roman" panose="02020603050405020304" pitchFamily="18" charset="0"/>
                  <a:cs typeface="Times New Roman" panose="02020603050405020304" pitchFamily="18" charset="0"/>
                </a:rPr>
                <a:t>A</a:t>
              </a:r>
              <a:endParaRPr lang="vi-VN" altLang="en-US" sz="4000" dirty="0">
                <a:latin typeface="Times New Roman" panose="02020603050405020304" pitchFamily="18" charset="0"/>
                <a:ea typeface="Times New Roman" panose="02020603050405020304" pitchFamily="18" charset="0"/>
              </a:endParaRPr>
            </a:p>
          </p:txBody>
        </p:sp>
        <p:sp>
          <p:nvSpPr>
            <p:cNvPr id="4123" name="Text Box 21"/>
            <p:cNvSpPr txBox="1"/>
            <p:nvPr/>
          </p:nvSpPr>
          <p:spPr>
            <a:xfrm>
              <a:off x="48" y="1536"/>
              <a:ext cx="331" cy="51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4000" dirty="0">
                  <a:latin typeface="Times New Roman" panose="02020603050405020304" pitchFamily="18" charset="0"/>
                  <a:cs typeface="Times New Roman" panose="02020603050405020304" pitchFamily="18" charset="0"/>
                </a:rPr>
                <a:t>B</a:t>
              </a:r>
              <a:endParaRPr lang="vi-VN" altLang="en-US" sz="4000" dirty="0">
                <a:latin typeface="Times New Roman" panose="02020603050405020304" pitchFamily="18" charset="0"/>
                <a:ea typeface="Times New Roman" panose="02020603050405020304" pitchFamily="18" charset="0"/>
              </a:endParaRPr>
            </a:p>
          </p:txBody>
        </p:sp>
        <p:sp>
          <p:nvSpPr>
            <p:cNvPr id="4124" name="Text Box 22"/>
            <p:cNvSpPr txBox="1"/>
            <p:nvPr/>
          </p:nvSpPr>
          <p:spPr>
            <a:xfrm>
              <a:off x="2485" y="1334"/>
              <a:ext cx="331" cy="51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4000" dirty="0">
                  <a:latin typeface="Times New Roman" panose="02020603050405020304" pitchFamily="18" charset="0"/>
                  <a:cs typeface="Times New Roman" panose="02020603050405020304" pitchFamily="18" charset="0"/>
                </a:rPr>
                <a:t>C</a:t>
              </a:r>
              <a:endParaRPr lang="vi-VN" altLang="en-US" sz="4000" dirty="0">
                <a:latin typeface="Times New Roman" panose="02020603050405020304" pitchFamily="18" charset="0"/>
                <a:ea typeface="Times New Roman" panose="02020603050405020304" pitchFamily="18" charset="0"/>
              </a:endParaRPr>
            </a:p>
          </p:txBody>
        </p:sp>
        <p:sp>
          <p:nvSpPr>
            <p:cNvPr id="4125" name="Text Box 23"/>
            <p:cNvSpPr txBox="1"/>
            <p:nvPr/>
          </p:nvSpPr>
          <p:spPr>
            <a:xfrm>
              <a:off x="4087" y="518"/>
              <a:ext cx="422" cy="51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4000" dirty="0">
                  <a:latin typeface="Times New Roman" panose="02020603050405020304" pitchFamily="18" charset="0"/>
                  <a:cs typeface="Times New Roman" panose="02020603050405020304" pitchFamily="18" charset="0"/>
                </a:rPr>
                <a:t>A’</a:t>
              </a:r>
              <a:endParaRPr lang="vi-VN" altLang="en-US" sz="4000" dirty="0">
                <a:latin typeface="Times New Roman" panose="02020603050405020304" pitchFamily="18" charset="0"/>
                <a:ea typeface="Times New Roman" panose="02020603050405020304" pitchFamily="18" charset="0"/>
              </a:endParaRPr>
            </a:p>
          </p:txBody>
        </p:sp>
        <p:sp>
          <p:nvSpPr>
            <p:cNvPr id="4126" name="Text Box 24"/>
            <p:cNvSpPr txBox="1"/>
            <p:nvPr/>
          </p:nvSpPr>
          <p:spPr>
            <a:xfrm>
              <a:off x="3456" y="1440"/>
              <a:ext cx="439" cy="51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4000" dirty="0">
                  <a:latin typeface="Times New Roman" panose="02020603050405020304" pitchFamily="18" charset="0"/>
                  <a:cs typeface="Times New Roman" panose="02020603050405020304" pitchFamily="18" charset="0"/>
                </a:rPr>
                <a:t>B’</a:t>
              </a:r>
              <a:endParaRPr lang="vi-VN" altLang="en-US" sz="4000" dirty="0">
                <a:latin typeface="Times New Roman" panose="02020603050405020304" pitchFamily="18" charset="0"/>
                <a:ea typeface="Times New Roman" panose="02020603050405020304" pitchFamily="18" charset="0"/>
              </a:endParaRPr>
            </a:p>
          </p:txBody>
        </p:sp>
        <p:sp>
          <p:nvSpPr>
            <p:cNvPr id="4127" name="Text Box 25"/>
            <p:cNvSpPr txBox="1"/>
            <p:nvPr/>
          </p:nvSpPr>
          <p:spPr>
            <a:xfrm>
              <a:off x="5029" y="1430"/>
              <a:ext cx="439" cy="51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4000" dirty="0">
                  <a:latin typeface="Times New Roman" panose="02020603050405020304" pitchFamily="18" charset="0"/>
                  <a:cs typeface="Times New Roman" panose="02020603050405020304" pitchFamily="18" charset="0"/>
                </a:rPr>
                <a:t>C’</a:t>
              </a:r>
              <a:endParaRPr lang="vi-VN" altLang="en-US" sz="4000" dirty="0">
                <a:latin typeface="Times New Roman" panose="02020603050405020304" pitchFamily="18" charset="0"/>
                <a:ea typeface="Times New Roman" panose="02020603050405020304" pitchFamily="18" charset="0"/>
              </a:endParaRPr>
            </a:p>
          </p:txBody>
        </p:sp>
      </p:grpSp>
      <p:sp>
        <p:nvSpPr>
          <p:cNvPr id="4102" name="Rectangle 32"/>
          <p:cNvSpPr/>
          <p:nvPr/>
        </p:nvSpPr>
        <p:spPr>
          <a:xfrm>
            <a:off x="0" y="3049588"/>
            <a:ext cx="184150" cy="36830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graphicFrame>
        <p:nvGraphicFramePr>
          <p:cNvPr id="15393" name="Object 33"/>
          <p:cNvGraphicFramePr>
            <a:graphicFrameLocks noChangeAspect="1"/>
          </p:cNvGraphicFramePr>
          <p:nvPr/>
        </p:nvGraphicFramePr>
        <p:xfrm>
          <a:off x="1371600" y="5232400"/>
          <a:ext cx="4343400" cy="1549400"/>
        </p:xfrm>
        <a:graphic>
          <a:graphicData uri="http://schemas.openxmlformats.org/presentationml/2006/ole">
            <mc:AlternateContent xmlns:mc="http://schemas.openxmlformats.org/markup-compatibility/2006">
              <mc:Choice xmlns:v="urn:schemas-microsoft-com:vml" Requires="v">
                <p:oleObj spid="_x0000_s4103" r:id="rId6" imgW="1091565" imgH="393700" progId="Equation.3">
                  <p:embed/>
                </p:oleObj>
              </mc:Choice>
              <mc:Fallback>
                <p:oleObj r:id="rId6" imgW="1091565" imgH="393700" progId="Equation.3">
                  <p:embed/>
                  <p:pic>
                    <p:nvPicPr>
                      <p:cNvPr id="0" name="Picture 3081"/>
                      <p:cNvPicPr/>
                      <p:nvPr/>
                    </p:nvPicPr>
                    <p:blipFill>
                      <a:blip r:embed="rId7"/>
                      <a:stretch>
                        <a:fillRect/>
                      </a:stretch>
                    </p:blipFill>
                    <p:spPr>
                      <a:xfrm>
                        <a:off x="1371600" y="5232400"/>
                        <a:ext cx="4343400" cy="1549400"/>
                      </a:xfrm>
                      <a:prstGeom prst="rect">
                        <a:avLst/>
                      </a:prstGeom>
                      <a:noFill/>
                      <a:ln w="38100">
                        <a:noFill/>
                        <a:miter/>
                      </a:ln>
                    </p:spPr>
                  </p:pic>
                </p:oleObj>
              </mc:Fallback>
            </mc:AlternateContent>
          </a:graphicData>
        </a:graphic>
      </p:graphicFrame>
      <p:sp>
        <p:nvSpPr>
          <p:cNvPr id="4104" name="Rectangle 34"/>
          <p:cNvSpPr/>
          <p:nvPr/>
        </p:nvSpPr>
        <p:spPr>
          <a:xfrm>
            <a:off x="0" y="3125788"/>
            <a:ext cx="184150" cy="36830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graphicFrame>
        <p:nvGraphicFramePr>
          <p:cNvPr id="15395" name="Object 35"/>
          <p:cNvGraphicFramePr>
            <a:graphicFrameLocks noChangeAspect="1"/>
          </p:cNvGraphicFramePr>
          <p:nvPr/>
        </p:nvGraphicFramePr>
        <p:xfrm>
          <a:off x="1295400" y="4137025"/>
          <a:ext cx="5638800" cy="1044575"/>
        </p:xfrm>
        <a:graphic>
          <a:graphicData uri="http://schemas.openxmlformats.org/presentationml/2006/ole">
            <mc:AlternateContent xmlns:mc="http://schemas.openxmlformats.org/markup-compatibility/2006">
              <mc:Choice xmlns:v="urn:schemas-microsoft-com:vml" Requires="v">
                <p:oleObj spid="_x0000_s4104" r:id="rId8" imgW="1282700" imgH="241300" progId="Equation.3">
                  <p:embed/>
                </p:oleObj>
              </mc:Choice>
              <mc:Fallback>
                <p:oleObj r:id="rId8" imgW="1282700" imgH="241300" progId="Equation.3">
                  <p:embed/>
                  <p:pic>
                    <p:nvPicPr>
                      <p:cNvPr id="0" name="Picture 3084"/>
                      <p:cNvPicPr/>
                      <p:nvPr/>
                    </p:nvPicPr>
                    <p:blipFill>
                      <a:blip r:embed="rId9"/>
                      <a:stretch>
                        <a:fillRect/>
                      </a:stretch>
                    </p:blipFill>
                    <p:spPr>
                      <a:xfrm>
                        <a:off x="1295400" y="4137025"/>
                        <a:ext cx="5638800" cy="1044575"/>
                      </a:xfrm>
                      <a:prstGeom prst="rect">
                        <a:avLst/>
                      </a:prstGeom>
                      <a:noFill/>
                      <a:ln w="38100">
                        <a:noFill/>
                        <a:miter/>
                      </a:ln>
                    </p:spPr>
                  </p:pic>
                </p:oleObj>
              </mc:Fallback>
            </mc:AlternateContent>
          </a:graphicData>
        </a:graphic>
      </p:graphicFrame>
      <p:sp>
        <p:nvSpPr>
          <p:cNvPr id="4106" name="Text Box 37"/>
          <p:cNvSpPr txBox="1"/>
          <p:nvPr/>
        </p:nvSpPr>
        <p:spPr>
          <a:xfrm>
            <a:off x="0" y="0"/>
            <a:ext cx="2838450" cy="646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3600" b="1" u="sng" dirty="0">
                <a:solidFill>
                  <a:srgbClr val="0000FF"/>
                </a:solidFill>
                <a:latin typeface="Times New Roman" panose="02020603050405020304" pitchFamily="18" charset="0"/>
                <a:cs typeface="Times New Roman" panose="02020603050405020304" pitchFamily="18" charset="0"/>
              </a:rPr>
              <a:t>1. Định nghĩa</a:t>
            </a:r>
            <a:endParaRPr lang="vi-VN" altLang="en-US" sz="3600" b="1" u="sng" dirty="0">
              <a:solidFill>
                <a:srgbClr val="0000FF"/>
              </a:solidFill>
              <a:latin typeface="Times New Roman" panose="02020603050405020304" pitchFamily="18" charset="0"/>
              <a:ea typeface="Times New Roman" panose="02020603050405020304" pitchFamily="18" charset="0"/>
            </a:endParaRPr>
          </a:p>
        </p:txBody>
      </p:sp>
      <p:sp>
        <p:nvSpPr>
          <p:cNvPr id="4107" name="Text Box 38"/>
          <p:cNvSpPr txBox="1"/>
          <p:nvPr/>
        </p:nvSpPr>
        <p:spPr>
          <a:xfrm>
            <a:off x="152400" y="3090863"/>
            <a:ext cx="8991600" cy="11906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vi-VN" altLang="en-US" sz="3600" dirty="0">
                <a:latin typeface="Times New Roman" panose="02020603050405020304" pitchFamily="18" charset="0"/>
                <a:cs typeface="Times New Roman" panose="02020603050405020304" pitchFamily="18" charset="0"/>
              </a:rPr>
              <a:t>Tam giác A’B’C’ gọi l</a:t>
            </a:r>
            <a:r>
              <a:rPr lang="vi-VN" altLang="en-US" sz="3600" dirty="0">
                <a:latin typeface="Times New Roman" panose="02020603050405020304" pitchFamily="18" charset="0"/>
                <a:ea typeface="Times New Roman" panose="02020603050405020304" pitchFamily="18" charset="0"/>
              </a:rPr>
              <a:t>à</a:t>
            </a:r>
            <a:r>
              <a:rPr lang="vi-VN" altLang="en-US" sz="3600" dirty="0">
                <a:latin typeface="Times New Roman" panose="02020603050405020304" pitchFamily="18" charset="0"/>
                <a:cs typeface="Times New Roman" panose="02020603050405020304" pitchFamily="18" charset="0"/>
              </a:rPr>
              <a:t> đồng dạng tam </a:t>
            </a:r>
          </a:p>
          <a:p>
            <a:pPr marL="0" lvl="0" indent="0" eaLnBrk="1" hangingPunct="1">
              <a:spcBef>
                <a:spcPct val="0"/>
              </a:spcBef>
              <a:buNone/>
            </a:pPr>
            <a:r>
              <a:rPr lang="vi-VN" altLang="en-US" sz="3600" dirty="0">
                <a:latin typeface="Times New Roman" panose="02020603050405020304" pitchFamily="18" charset="0"/>
                <a:cs typeface="Times New Roman" panose="02020603050405020304" pitchFamily="18" charset="0"/>
              </a:rPr>
              <a:t>với tam giác ABC nếu:</a:t>
            </a:r>
            <a:endParaRPr lang="vi-VN" altLang="en-US" sz="36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395"/>
                                        </p:tgtEl>
                                        <p:attrNameLst>
                                          <p:attrName>style.visibility</p:attrName>
                                        </p:attrNameLst>
                                      </p:cBhvr>
                                      <p:to>
                                        <p:strVal val="visible"/>
                                      </p:to>
                                    </p:set>
                                    <p:anim calcmode="lin" valueType="num">
                                      <p:cBhvr>
                                        <p:cTn id="7" dur="1000" fill="hold"/>
                                        <p:tgtEl>
                                          <p:spTgt spid="15395"/>
                                        </p:tgtEl>
                                        <p:attrNameLst>
                                          <p:attrName>ppt_x</p:attrName>
                                        </p:attrNameLst>
                                      </p:cBhvr>
                                      <p:tavLst>
                                        <p:tav tm="0">
                                          <p:val>
                                            <p:strVal val="#ppt_x-.2"/>
                                          </p:val>
                                        </p:tav>
                                        <p:tav tm="100000">
                                          <p:val>
                                            <p:strVal val="#ppt_x"/>
                                          </p:val>
                                        </p:tav>
                                      </p:tavLst>
                                    </p:anim>
                                    <p:anim calcmode="lin" valueType="num">
                                      <p:cBhvr>
                                        <p:cTn id="8" dur="1000" fill="hold"/>
                                        <p:tgtEl>
                                          <p:spTgt spid="1539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95"/>
                                        </p:tgtEl>
                                      </p:cBhvr>
                                    </p:animEffect>
                                  </p:childTnLst>
                                </p:cTn>
                              </p:par>
                              <p:par>
                                <p:cTn id="10" presetID="29" presetClass="entr" presetSubtype="0" fill="hold" nodeType="withEffect">
                                  <p:stCondLst>
                                    <p:cond delay="0"/>
                                  </p:stCondLst>
                                  <p:childTnLst>
                                    <p:set>
                                      <p:cBhvr>
                                        <p:cTn id="11" dur="1" fill="hold">
                                          <p:stCondLst>
                                            <p:cond delay="0"/>
                                          </p:stCondLst>
                                        </p:cTn>
                                        <p:tgtEl>
                                          <p:spTgt spid="15393"/>
                                        </p:tgtEl>
                                        <p:attrNameLst>
                                          <p:attrName>style.visibility</p:attrName>
                                        </p:attrNameLst>
                                      </p:cBhvr>
                                      <p:to>
                                        <p:strVal val="visible"/>
                                      </p:to>
                                    </p:set>
                                    <p:anim calcmode="lin" valueType="num">
                                      <p:cBhvr>
                                        <p:cTn id="12" dur="1000" fill="hold"/>
                                        <p:tgtEl>
                                          <p:spTgt spid="15393"/>
                                        </p:tgtEl>
                                        <p:attrNameLst>
                                          <p:attrName>ppt_x</p:attrName>
                                        </p:attrNameLst>
                                      </p:cBhvr>
                                      <p:tavLst>
                                        <p:tav tm="0">
                                          <p:val>
                                            <p:strVal val="#ppt_x-.2"/>
                                          </p:val>
                                        </p:tav>
                                        <p:tav tm="100000">
                                          <p:val>
                                            <p:strVal val="#ppt_x"/>
                                          </p:val>
                                        </p:tav>
                                      </p:tavLst>
                                    </p:anim>
                                    <p:anim calcmode="lin" valueType="num">
                                      <p:cBhvr>
                                        <p:cTn id="13" dur="1000" fill="hold"/>
                                        <p:tgtEl>
                                          <p:spTgt spid="1539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5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p:cNvSpPr>
          <p:nvPr>
            <p:ph type="title"/>
          </p:nvPr>
        </p:nvSpPr>
        <p:spPr>
          <a:xfrm>
            <a:off x="0" y="381000"/>
            <a:ext cx="8686800" cy="1828800"/>
          </a:xfrm>
          <a:ln/>
        </p:spPr>
        <p:txBody>
          <a:bodyPr vert="horz" wrap="square" lIns="91440" tIns="45720" rIns="91440" bIns="45720" anchor="ctr"/>
          <a:lstStyle/>
          <a:p>
            <a:pPr algn="l" eaLnBrk="1" hangingPunct="1"/>
            <a:r>
              <a:rPr lang="en-US" altLang="en-US" sz="4000" u="sng" dirty="0">
                <a:solidFill>
                  <a:srgbClr val="FF3300"/>
                </a:solidFill>
                <a:latin typeface="Times New Roman" panose="02020603050405020304" pitchFamily="18" charset="0"/>
                <a:cs typeface="Times New Roman" panose="02020603050405020304" pitchFamily="18" charset="0"/>
              </a:rPr>
              <a:t>B</a:t>
            </a:r>
            <a:r>
              <a:rPr lang="en-US" altLang="en-US" sz="4000" u="sng" dirty="0">
                <a:solidFill>
                  <a:srgbClr val="FF3300"/>
                </a:solidFill>
                <a:latin typeface="Times New Roman" panose="02020603050405020304" pitchFamily="18" charset="0"/>
                <a:ea typeface="Times New Roman" panose="02020603050405020304" pitchFamily="18" charset="0"/>
              </a:rPr>
              <a:t>à</a:t>
            </a:r>
            <a:r>
              <a:rPr lang="en-US" altLang="en-US" sz="4000" u="sng" dirty="0">
                <a:solidFill>
                  <a:srgbClr val="FF3300"/>
                </a:solidFill>
                <a:latin typeface="Times New Roman" panose="02020603050405020304" pitchFamily="18" charset="0"/>
                <a:cs typeface="Times New Roman" panose="02020603050405020304" pitchFamily="18" charset="0"/>
              </a:rPr>
              <a:t>i1</a:t>
            </a:r>
            <a:r>
              <a:rPr lang="en-US" altLang="en-US" sz="4000" dirty="0">
                <a:solidFill>
                  <a:srgbClr val="FF3300"/>
                </a:solidFill>
                <a:latin typeface="Times New Roman" panose="02020603050405020304" pitchFamily="18" charset="0"/>
                <a:cs typeface="Times New Roman" panose="02020603050405020304" pitchFamily="18" charset="0"/>
              </a:rPr>
              <a:t>:Hãy v</a:t>
            </a:r>
            <a:r>
              <a:rPr lang="en-US" altLang="en-US" sz="4000" dirty="0">
                <a:solidFill>
                  <a:srgbClr val="FF3300"/>
                </a:solidFill>
                <a:latin typeface="Times New Roman" panose="02020603050405020304" pitchFamily="18" charset="0"/>
                <a:ea typeface="Times New Roman" panose="02020603050405020304" pitchFamily="18" charset="0"/>
              </a:rPr>
              <a:t>à</a:t>
            </a:r>
            <a:r>
              <a:rPr lang="en-US" altLang="en-US" sz="4000" dirty="0">
                <a:solidFill>
                  <a:srgbClr val="FF3300"/>
                </a:solidFill>
                <a:latin typeface="Times New Roman" panose="02020603050405020304" pitchFamily="18" charset="0"/>
                <a:cs typeface="Times New Roman" panose="02020603050405020304" pitchFamily="18" charset="0"/>
              </a:rPr>
              <a:t>o ô</a:t>
            </a:r>
            <a:r>
              <a:rPr lang="vi-VN" altLang="en-US" sz="4000" dirty="0">
                <a:solidFill>
                  <a:srgbClr val="FF3300"/>
                </a:solidFill>
                <a:latin typeface="Times New Roman" panose="02020603050405020304" pitchFamily="18" charset="0"/>
                <a:cs typeface="Times New Roman" panose="02020603050405020304" pitchFamily="18" charset="0"/>
              </a:rPr>
              <a:t> trống để được kết quả đúng sau:</a:t>
            </a:r>
            <a:br>
              <a:rPr lang="vi-VN" altLang="en-US" sz="4000" dirty="0">
                <a:solidFill>
                  <a:srgbClr val="FF3300"/>
                </a:solidFill>
                <a:latin typeface="Times New Roman" panose="02020603050405020304" pitchFamily="18" charset="0"/>
                <a:cs typeface="Times New Roman" panose="02020603050405020304" pitchFamily="18" charset="0"/>
              </a:rPr>
            </a:br>
            <a:r>
              <a:rPr lang="vi-VN" altLang="en-US" sz="4000" dirty="0">
                <a:solidFill>
                  <a:srgbClr val="FF3300"/>
                </a:solidFill>
                <a:latin typeface="Times New Roman" panose="02020603050405020304" pitchFamily="18" charset="0"/>
                <a:cs typeface="Times New Roman" panose="02020603050405020304" pitchFamily="18" charset="0"/>
              </a:rPr>
              <a:t/>
            </a:r>
            <a:br>
              <a:rPr lang="vi-VN" altLang="en-US" sz="4000" dirty="0">
                <a:solidFill>
                  <a:srgbClr val="FF3300"/>
                </a:solidFill>
                <a:latin typeface="Times New Roman" panose="02020603050405020304" pitchFamily="18" charset="0"/>
                <a:cs typeface="Times New Roman" panose="02020603050405020304" pitchFamily="18" charset="0"/>
              </a:rPr>
            </a:br>
            <a:r>
              <a:rPr lang="vi-VN" altLang="en-US" sz="4000" dirty="0">
                <a:latin typeface="Times New Roman" panose="02020603050405020304" pitchFamily="18" charset="0"/>
                <a:cs typeface="Times New Roman" panose="02020603050405020304" pitchFamily="18" charset="0"/>
              </a:rPr>
              <a:t>Nếu    AMN           DEF thì:</a:t>
            </a:r>
            <a:endParaRPr lang="vi-VN" altLang="en-US" sz="4000" dirty="0">
              <a:latin typeface="Times New Roman" panose="02020603050405020304" pitchFamily="18" charset="0"/>
              <a:ea typeface="Times New Roman" panose="02020603050405020304" pitchFamily="18" charset="0"/>
            </a:endParaRPr>
          </a:p>
        </p:txBody>
      </p:sp>
      <p:sp>
        <p:nvSpPr>
          <p:cNvPr id="5123" name="AutoShape 5"/>
          <p:cNvSpPr/>
          <p:nvPr/>
        </p:nvSpPr>
        <p:spPr>
          <a:xfrm>
            <a:off x="1143000" y="2057400"/>
            <a:ext cx="381000" cy="381000"/>
          </a:xfrm>
          <a:prstGeom prst="triangle">
            <a:avLst>
              <a:gd name="adj" fmla="val 50000"/>
            </a:avLst>
          </a:prstGeom>
          <a:solidFill>
            <a:schemeClr val="bg1"/>
          </a:solidFill>
          <a:ln w="381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5124" name="AutoShape 6"/>
          <p:cNvSpPr/>
          <p:nvPr/>
        </p:nvSpPr>
        <p:spPr>
          <a:xfrm>
            <a:off x="3810000" y="1981200"/>
            <a:ext cx="381000" cy="381000"/>
          </a:xfrm>
          <a:prstGeom prst="triangle">
            <a:avLst>
              <a:gd name="adj" fmla="val 50000"/>
            </a:avLst>
          </a:prstGeom>
          <a:solidFill>
            <a:schemeClr val="bg1"/>
          </a:solidFill>
          <a:ln w="381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5125" name="Freeform 7"/>
          <p:cNvSpPr/>
          <p:nvPr/>
        </p:nvSpPr>
        <p:spPr>
          <a:xfrm>
            <a:off x="2895600" y="1981200"/>
            <a:ext cx="609600" cy="381000"/>
          </a:xfrm>
          <a:custGeom>
            <a:avLst/>
            <a:gdLst>
              <a:gd name="txL" fmla="*/ 0 w 336"/>
              <a:gd name="txT" fmla="*/ 0 h 240"/>
              <a:gd name="txR" fmla="*/ 336 w 336"/>
              <a:gd name="txB" fmla="*/ 240 h 240"/>
            </a:gdLst>
            <a:ahLst/>
            <a:cxnLst>
              <a:cxn ang="0">
                <a:pos x="0" y="381000"/>
              </a:cxn>
              <a:cxn ang="0">
                <a:pos x="87086" y="0"/>
              </a:cxn>
              <a:cxn ang="0">
                <a:pos x="348343" y="381000"/>
              </a:cxn>
              <a:cxn ang="0">
                <a:pos x="609600" y="0"/>
              </a:cxn>
            </a:cxnLst>
            <a:rect l="txL" t="txT" r="txR" b="txB"/>
            <a:pathLst>
              <a:path w="336" h="240">
                <a:moveTo>
                  <a:pt x="0" y="240"/>
                </a:moveTo>
                <a:cubicBezTo>
                  <a:pt x="8" y="120"/>
                  <a:pt x="16" y="0"/>
                  <a:pt x="48" y="0"/>
                </a:cubicBezTo>
                <a:cubicBezTo>
                  <a:pt x="80" y="0"/>
                  <a:pt x="144" y="240"/>
                  <a:pt x="192" y="240"/>
                </a:cubicBezTo>
                <a:cubicBezTo>
                  <a:pt x="240" y="240"/>
                  <a:pt x="312" y="40"/>
                  <a:pt x="336" y="0"/>
                </a:cubicBezTo>
              </a:path>
            </a:pathLst>
          </a:custGeom>
          <a:noFill/>
          <a:ln w="9525" cap="flat" cmpd="sng">
            <a:solidFill>
              <a:schemeClr val="tx1">
                <a:alpha val="100000"/>
              </a:schemeClr>
            </a:solidFill>
            <a:prstDash val="solid"/>
            <a:round/>
            <a:headEnd type="none" w="med" len="med"/>
            <a:tailEnd type="none" w="med" len="med"/>
          </a:ln>
        </p:spPr>
        <p:txBody>
          <a:bodyPr/>
          <a:lstStyle/>
          <a:p>
            <a:endParaRPr lang="en-US"/>
          </a:p>
        </p:txBody>
      </p:sp>
      <p:sp>
        <p:nvSpPr>
          <p:cNvPr id="5126" name="Rectangle 9"/>
          <p:cNvSpPr/>
          <p:nvPr/>
        </p:nvSpPr>
        <p:spPr>
          <a:xfrm>
            <a:off x="0" y="3125788"/>
            <a:ext cx="184150" cy="36830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graphicFrame>
        <p:nvGraphicFramePr>
          <p:cNvPr id="5127" name="Object 8"/>
          <p:cNvGraphicFramePr>
            <a:graphicFrameLocks noChangeAspect="1"/>
          </p:cNvGraphicFramePr>
          <p:nvPr/>
        </p:nvGraphicFramePr>
        <p:xfrm>
          <a:off x="304800" y="2868613"/>
          <a:ext cx="7162800" cy="1017587"/>
        </p:xfrm>
        <a:graphic>
          <a:graphicData uri="http://schemas.openxmlformats.org/presentationml/2006/ole">
            <mc:AlternateContent xmlns:mc="http://schemas.openxmlformats.org/markup-compatibility/2006">
              <mc:Choice xmlns:v="urn:schemas-microsoft-com:vml" Requires="v">
                <p:oleObj spid="_x0000_s5124" r:id="rId3" imgW="1676400" imgH="241300" progId="Equation.3">
                  <p:embed/>
                </p:oleObj>
              </mc:Choice>
              <mc:Fallback>
                <p:oleObj r:id="rId3" imgW="1676400" imgH="241300" progId="Equation.3">
                  <p:embed/>
                  <p:pic>
                    <p:nvPicPr>
                      <p:cNvPr id="0" name="Picture 3082"/>
                      <p:cNvPicPr/>
                      <p:nvPr/>
                    </p:nvPicPr>
                    <p:blipFill>
                      <a:blip r:embed="rId4"/>
                      <a:stretch>
                        <a:fillRect/>
                      </a:stretch>
                    </p:blipFill>
                    <p:spPr>
                      <a:xfrm>
                        <a:off x="304800" y="2868613"/>
                        <a:ext cx="7162800" cy="1017587"/>
                      </a:xfrm>
                      <a:prstGeom prst="rect">
                        <a:avLst/>
                      </a:prstGeom>
                      <a:noFill/>
                      <a:ln w="38100">
                        <a:noFill/>
                        <a:miter/>
                      </a:ln>
                    </p:spPr>
                  </p:pic>
                </p:oleObj>
              </mc:Fallback>
            </mc:AlternateContent>
          </a:graphicData>
        </a:graphic>
      </p:graphicFrame>
      <p:sp>
        <p:nvSpPr>
          <p:cNvPr id="5128" name="Rectangle 10"/>
          <p:cNvSpPr/>
          <p:nvPr/>
        </p:nvSpPr>
        <p:spPr>
          <a:xfrm>
            <a:off x="3657600" y="2895600"/>
            <a:ext cx="914400" cy="685800"/>
          </a:xfrm>
          <a:prstGeom prst="rect">
            <a:avLst/>
          </a:prstGeom>
          <a:solidFill>
            <a:schemeClr val="bg1"/>
          </a:solidFill>
          <a:ln w="38100" cap="flat" cmpd="sng">
            <a:solidFill>
              <a:srgbClr val="0000FF"/>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5129" name="Rectangle 11"/>
          <p:cNvSpPr/>
          <p:nvPr/>
        </p:nvSpPr>
        <p:spPr>
          <a:xfrm>
            <a:off x="5105400" y="2971800"/>
            <a:ext cx="914400" cy="685800"/>
          </a:xfrm>
          <a:prstGeom prst="rect">
            <a:avLst/>
          </a:prstGeom>
          <a:solidFill>
            <a:schemeClr val="bg1"/>
          </a:solidFill>
          <a:ln w="38100" cap="flat" cmpd="sng">
            <a:solidFill>
              <a:srgbClr val="0000FF"/>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5130" name="Rectangle 13"/>
          <p:cNvSpPr/>
          <p:nvPr/>
        </p:nvSpPr>
        <p:spPr>
          <a:xfrm>
            <a:off x="0" y="3144838"/>
            <a:ext cx="184150" cy="36830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graphicFrame>
        <p:nvGraphicFramePr>
          <p:cNvPr id="9228" name="Object 12"/>
          <p:cNvGraphicFramePr>
            <a:graphicFrameLocks noChangeAspect="1"/>
          </p:cNvGraphicFramePr>
          <p:nvPr/>
        </p:nvGraphicFramePr>
        <p:xfrm>
          <a:off x="3810000" y="2771775"/>
          <a:ext cx="769938" cy="809625"/>
        </p:xfrm>
        <a:graphic>
          <a:graphicData uri="http://schemas.openxmlformats.org/presentationml/2006/ole">
            <mc:AlternateContent xmlns:mc="http://schemas.openxmlformats.org/markup-compatibility/2006">
              <mc:Choice xmlns:v="urn:schemas-microsoft-com:vml" Requires="v">
                <p:oleObj spid="_x0000_s5125" r:id="rId5" imgW="152400" imgH="203200" progId="Equation.3">
                  <p:embed/>
                </p:oleObj>
              </mc:Choice>
              <mc:Fallback>
                <p:oleObj r:id="rId5" imgW="152400" imgH="203200" progId="Equation.3">
                  <p:embed/>
                  <p:pic>
                    <p:nvPicPr>
                      <p:cNvPr id="0" name="Picture 3083"/>
                      <p:cNvPicPr/>
                      <p:nvPr/>
                    </p:nvPicPr>
                    <p:blipFill>
                      <a:blip r:embed="rId6"/>
                      <a:stretch>
                        <a:fillRect/>
                      </a:stretch>
                    </p:blipFill>
                    <p:spPr>
                      <a:xfrm>
                        <a:off x="3810000" y="2771775"/>
                        <a:ext cx="769938" cy="809625"/>
                      </a:xfrm>
                      <a:prstGeom prst="rect">
                        <a:avLst/>
                      </a:prstGeom>
                      <a:noFill/>
                      <a:ln w="38100">
                        <a:noFill/>
                        <a:miter/>
                      </a:ln>
                    </p:spPr>
                  </p:pic>
                </p:oleObj>
              </mc:Fallback>
            </mc:AlternateContent>
          </a:graphicData>
        </a:graphic>
      </p:graphicFrame>
      <p:sp>
        <p:nvSpPr>
          <p:cNvPr id="5132" name="Rectangle 15"/>
          <p:cNvSpPr/>
          <p:nvPr/>
        </p:nvSpPr>
        <p:spPr>
          <a:xfrm>
            <a:off x="0" y="3135313"/>
            <a:ext cx="184150" cy="36830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graphicFrame>
        <p:nvGraphicFramePr>
          <p:cNvPr id="9230" name="Object 14"/>
          <p:cNvGraphicFramePr>
            <a:graphicFrameLocks noChangeAspect="1"/>
          </p:cNvGraphicFramePr>
          <p:nvPr/>
        </p:nvGraphicFramePr>
        <p:xfrm>
          <a:off x="5029200" y="2743200"/>
          <a:ext cx="1008063" cy="990600"/>
        </p:xfrm>
        <a:graphic>
          <a:graphicData uri="http://schemas.openxmlformats.org/presentationml/2006/ole">
            <mc:AlternateContent xmlns:mc="http://schemas.openxmlformats.org/markup-compatibility/2006">
              <mc:Choice xmlns:v="urn:schemas-microsoft-com:vml" Requires="v">
                <p:oleObj spid="_x0000_s5126" r:id="rId7" imgW="177800" imgH="215900" progId="Equation.3">
                  <p:embed/>
                </p:oleObj>
              </mc:Choice>
              <mc:Fallback>
                <p:oleObj r:id="rId7" imgW="177800" imgH="215900" progId="Equation.3">
                  <p:embed/>
                  <p:pic>
                    <p:nvPicPr>
                      <p:cNvPr id="0" name="Picture 3087"/>
                      <p:cNvPicPr/>
                      <p:nvPr/>
                    </p:nvPicPr>
                    <p:blipFill>
                      <a:blip r:embed="rId8"/>
                      <a:stretch>
                        <a:fillRect/>
                      </a:stretch>
                    </p:blipFill>
                    <p:spPr>
                      <a:xfrm>
                        <a:off x="5029200" y="2743200"/>
                        <a:ext cx="1008063" cy="990600"/>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28"/>
                                        </p:tgtEl>
                                        <p:attrNameLst>
                                          <p:attrName>style.visibility</p:attrName>
                                        </p:attrNameLst>
                                      </p:cBhvr>
                                      <p:to>
                                        <p:strVal val="visible"/>
                                      </p:to>
                                    </p:set>
                                    <p:anim calcmode="lin" valueType="num">
                                      <p:cBhvr>
                                        <p:cTn id="7" dur="500" fill="hold"/>
                                        <p:tgtEl>
                                          <p:spTgt spid="9228"/>
                                        </p:tgtEl>
                                        <p:attrNameLst>
                                          <p:attrName>ppt_w</p:attrName>
                                        </p:attrNameLst>
                                      </p:cBhvr>
                                      <p:tavLst>
                                        <p:tav tm="0">
                                          <p:val>
                                            <p:fltVal val="0"/>
                                          </p:val>
                                        </p:tav>
                                        <p:tav tm="100000">
                                          <p:val>
                                            <p:strVal val="#ppt_w"/>
                                          </p:val>
                                        </p:tav>
                                      </p:tavLst>
                                    </p:anim>
                                    <p:anim calcmode="lin" valueType="num">
                                      <p:cBhvr>
                                        <p:cTn id="8" dur="500" fill="hold"/>
                                        <p:tgtEl>
                                          <p:spTgt spid="9228"/>
                                        </p:tgtEl>
                                        <p:attrNameLst>
                                          <p:attrName>ppt_h</p:attrName>
                                        </p:attrNameLst>
                                      </p:cBhvr>
                                      <p:tavLst>
                                        <p:tav tm="0">
                                          <p:val>
                                            <p:fltVal val="0"/>
                                          </p:val>
                                        </p:tav>
                                        <p:tav tm="100000">
                                          <p:val>
                                            <p:strVal val="#ppt_h"/>
                                          </p:val>
                                        </p:tav>
                                      </p:tavLst>
                                    </p:anim>
                                    <p:animEffect transition="in" filter="fade">
                                      <p:cBhvr>
                                        <p:cTn id="9" dur="500"/>
                                        <p:tgtEl>
                                          <p:spTgt spid="9228"/>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9230"/>
                                        </p:tgtEl>
                                        <p:attrNameLst>
                                          <p:attrName>style.visibility</p:attrName>
                                        </p:attrNameLst>
                                      </p:cBhvr>
                                      <p:to>
                                        <p:strVal val="visible"/>
                                      </p:to>
                                    </p:set>
                                    <p:animEffect transition="in" filter="diamond(in)">
                                      <p:cBhvr>
                                        <p:cTn id="14" dur="2000"/>
                                        <p:tgtEl>
                                          <p:spTgt spid="9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6" name="AutoShape 22"/>
          <p:cNvSpPr/>
          <p:nvPr/>
        </p:nvSpPr>
        <p:spPr>
          <a:xfrm>
            <a:off x="228600" y="4038600"/>
            <a:ext cx="609600" cy="609600"/>
          </a:xfrm>
          <a:prstGeom prst="flowChartSummingJunction">
            <a:avLst/>
          </a:prstGeom>
          <a:solidFill>
            <a:srgbClr val="FF0000"/>
          </a:solidFill>
          <a:ln w="38100" cap="flat" cmpd="sng">
            <a:solidFill>
              <a:schemeClr val="tx1"/>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6147" name="Rectangle 2"/>
          <p:cNvSpPr>
            <a:spLocks noGrp="1"/>
          </p:cNvSpPr>
          <p:nvPr>
            <p:ph type="title"/>
          </p:nvPr>
        </p:nvSpPr>
        <p:spPr>
          <a:xfrm>
            <a:off x="76200" y="381000"/>
            <a:ext cx="8686800" cy="1828800"/>
          </a:xfrm>
          <a:ln/>
        </p:spPr>
        <p:txBody>
          <a:bodyPr vert="horz" wrap="square" lIns="91440" tIns="45720" rIns="91440" bIns="45720" anchor="ctr"/>
          <a:lstStyle/>
          <a:p>
            <a:pPr algn="l" eaLnBrk="1" hangingPunct="1"/>
            <a:r>
              <a:rPr lang="vi-VN" altLang="en-US" sz="4000" b="1" u="sng" dirty="0">
                <a:latin typeface="Times New Roman" panose="02020603050405020304" pitchFamily="18" charset="0"/>
                <a:cs typeface="Times New Roman" panose="02020603050405020304" pitchFamily="18" charset="0"/>
              </a:rPr>
              <a:t>B</a:t>
            </a:r>
            <a:r>
              <a:rPr lang="vi-VN" altLang="en-US" sz="4000" b="1" u="sng" dirty="0">
                <a:latin typeface="Times New Roman" panose="02020603050405020304" pitchFamily="18" charset="0"/>
                <a:ea typeface="Times New Roman" panose="02020603050405020304" pitchFamily="18" charset="0"/>
              </a:rPr>
              <a:t>à</a:t>
            </a:r>
            <a:r>
              <a:rPr lang="vi-VN" altLang="en-US" sz="4000" b="1" u="sng" dirty="0">
                <a:latin typeface="Times New Roman" panose="02020603050405020304" pitchFamily="18" charset="0"/>
                <a:cs typeface="Times New Roman" panose="02020603050405020304" pitchFamily="18" charset="0"/>
              </a:rPr>
              <a:t>i 2</a:t>
            </a:r>
            <a:r>
              <a:rPr lang="vi-VN" altLang="en-US" sz="4000" dirty="0">
                <a:latin typeface="Times New Roman" panose="02020603050405020304" pitchFamily="18" charset="0"/>
                <a:cs typeface="Times New Roman" panose="02020603050405020304" pitchFamily="18" charset="0"/>
              </a:rPr>
              <a:t>:Nếu    MNP           EGF.Kết quả</a:t>
            </a:r>
            <a:br>
              <a:rPr lang="vi-VN" altLang="en-US" sz="4000" dirty="0">
                <a:latin typeface="Times New Roman" panose="02020603050405020304" pitchFamily="18" charset="0"/>
                <a:cs typeface="Times New Roman" panose="02020603050405020304" pitchFamily="18" charset="0"/>
              </a:rPr>
            </a:br>
            <a:r>
              <a:rPr lang="vi-VN" altLang="en-US" sz="4000" dirty="0">
                <a:latin typeface="Times New Roman" panose="02020603050405020304" pitchFamily="18" charset="0"/>
                <a:cs typeface="Times New Roman" panose="02020603050405020304" pitchFamily="18" charset="0"/>
              </a:rPr>
              <a:t>n</a:t>
            </a:r>
            <a:r>
              <a:rPr lang="vi-VN" altLang="en-US" sz="4000" dirty="0">
                <a:latin typeface="Times New Roman" panose="02020603050405020304" pitchFamily="18" charset="0"/>
                <a:ea typeface="Times New Roman" panose="02020603050405020304" pitchFamily="18" charset="0"/>
              </a:rPr>
              <a:t>à</a:t>
            </a:r>
            <a:r>
              <a:rPr lang="vi-VN" altLang="en-US" sz="4000" dirty="0">
                <a:latin typeface="Times New Roman" panose="02020603050405020304" pitchFamily="18" charset="0"/>
                <a:cs typeface="Times New Roman" panose="02020603050405020304" pitchFamily="18" charset="0"/>
              </a:rPr>
              <a:t>o sau đây l</a:t>
            </a:r>
            <a:r>
              <a:rPr lang="vi-VN" altLang="en-US" sz="4000" dirty="0">
                <a:latin typeface="Times New Roman" panose="02020603050405020304" pitchFamily="18" charset="0"/>
                <a:ea typeface="Times New Roman" panose="02020603050405020304" pitchFamily="18" charset="0"/>
              </a:rPr>
              <a:t>à</a:t>
            </a:r>
            <a:r>
              <a:rPr lang="vi-VN" altLang="en-US" sz="4000" dirty="0">
                <a:latin typeface="Times New Roman" panose="02020603050405020304" pitchFamily="18" charset="0"/>
                <a:cs typeface="Times New Roman" panose="02020603050405020304" pitchFamily="18" charset="0"/>
              </a:rPr>
              <a:t> </a:t>
            </a:r>
            <a:r>
              <a:rPr lang="vi-VN" altLang="en-US" sz="4000" u="sng" dirty="0">
                <a:solidFill>
                  <a:srgbClr val="0000FF"/>
                </a:solidFill>
                <a:latin typeface="Times New Roman" panose="02020603050405020304" pitchFamily="18" charset="0"/>
                <a:cs typeface="Times New Roman" panose="02020603050405020304" pitchFamily="18" charset="0"/>
              </a:rPr>
              <a:t>sai</a:t>
            </a:r>
            <a:r>
              <a:rPr lang="vi-VN" altLang="en-US" sz="4000" dirty="0">
                <a:latin typeface="Times New Roman" panose="02020603050405020304" pitchFamily="18" charset="0"/>
                <a:cs typeface="Times New Roman" panose="02020603050405020304" pitchFamily="18" charset="0"/>
              </a:rPr>
              <a:t>:</a:t>
            </a:r>
            <a:endParaRPr lang="vi-VN" altLang="en-US" sz="4000" dirty="0">
              <a:latin typeface="Times New Roman" panose="02020603050405020304" pitchFamily="18" charset="0"/>
              <a:ea typeface="Times New Roman" panose="02020603050405020304" pitchFamily="18" charset="0"/>
            </a:endParaRPr>
          </a:p>
        </p:txBody>
      </p:sp>
      <p:sp>
        <p:nvSpPr>
          <p:cNvPr id="6148" name="AutoShape 3"/>
          <p:cNvSpPr/>
          <p:nvPr/>
        </p:nvSpPr>
        <p:spPr>
          <a:xfrm>
            <a:off x="2514600" y="762000"/>
            <a:ext cx="381000" cy="381000"/>
          </a:xfrm>
          <a:prstGeom prst="triangle">
            <a:avLst>
              <a:gd name="adj" fmla="val 50000"/>
            </a:avLst>
          </a:prstGeom>
          <a:solidFill>
            <a:schemeClr val="bg1"/>
          </a:solidFill>
          <a:ln w="381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6149" name="AutoShape 4"/>
          <p:cNvSpPr/>
          <p:nvPr/>
        </p:nvSpPr>
        <p:spPr>
          <a:xfrm>
            <a:off x="5181600" y="762000"/>
            <a:ext cx="381000" cy="381000"/>
          </a:xfrm>
          <a:prstGeom prst="triangle">
            <a:avLst>
              <a:gd name="adj" fmla="val 50000"/>
            </a:avLst>
          </a:prstGeom>
          <a:solidFill>
            <a:schemeClr val="bg1"/>
          </a:solidFill>
          <a:ln w="381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6150" name="Freeform 5"/>
          <p:cNvSpPr/>
          <p:nvPr/>
        </p:nvSpPr>
        <p:spPr>
          <a:xfrm>
            <a:off x="4343400" y="762000"/>
            <a:ext cx="609600" cy="381000"/>
          </a:xfrm>
          <a:custGeom>
            <a:avLst/>
            <a:gdLst>
              <a:gd name="txL" fmla="*/ 0 w 336"/>
              <a:gd name="txT" fmla="*/ 0 h 240"/>
              <a:gd name="txR" fmla="*/ 336 w 336"/>
              <a:gd name="txB" fmla="*/ 240 h 240"/>
            </a:gdLst>
            <a:ahLst/>
            <a:cxnLst>
              <a:cxn ang="0">
                <a:pos x="0" y="381000"/>
              </a:cxn>
              <a:cxn ang="0">
                <a:pos x="87086" y="0"/>
              </a:cxn>
              <a:cxn ang="0">
                <a:pos x="348343" y="381000"/>
              </a:cxn>
              <a:cxn ang="0">
                <a:pos x="609600" y="0"/>
              </a:cxn>
            </a:cxnLst>
            <a:rect l="txL" t="txT" r="txR" b="txB"/>
            <a:pathLst>
              <a:path w="336" h="240">
                <a:moveTo>
                  <a:pt x="0" y="240"/>
                </a:moveTo>
                <a:cubicBezTo>
                  <a:pt x="8" y="120"/>
                  <a:pt x="16" y="0"/>
                  <a:pt x="48" y="0"/>
                </a:cubicBezTo>
                <a:cubicBezTo>
                  <a:pt x="80" y="0"/>
                  <a:pt x="144" y="240"/>
                  <a:pt x="192" y="240"/>
                </a:cubicBezTo>
                <a:cubicBezTo>
                  <a:pt x="240" y="240"/>
                  <a:pt x="312" y="40"/>
                  <a:pt x="336" y="0"/>
                </a:cubicBezTo>
              </a:path>
            </a:pathLst>
          </a:custGeom>
          <a:noFill/>
          <a:ln w="9525" cap="flat" cmpd="sng">
            <a:solidFill>
              <a:schemeClr val="tx1">
                <a:alpha val="100000"/>
              </a:schemeClr>
            </a:solidFill>
            <a:prstDash val="solid"/>
            <a:round/>
            <a:headEnd type="none" w="med" len="med"/>
            <a:tailEnd type="none" w="med" len="med"/>
          </a:ln>
        </p:spPr>
        <p:txBody>
          <a:bodyPr/>
          <a:lstStyle/>
          <a:p>
            <a:endParaRPr lang="en-US"/>
          </a:p>
        </p:txBody>
      </p:sp>
      <p:sp>
        <p:nvSpPr>
          <p:cNvPr id="6151" name="Rectangle 6"/>
          <p:cNvSpPr/>
          <p:nvPr/>
        </p:nvSpPr>
        <p:spPr>
          <a:xfrm>
            <a:off x="0" y="1624013"/>
            <a:ext cx="9144000" cy="366712"/>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6152" name="Rectangle 15"/>
          <p:cNvSpPr/>
          <p:nvPr/>
        </p:nvSpPr>
        <p:spPr>
          <a:xfrm>
            <a:off x="0" y="-184150"/>
            <a:ext cx="184150" cy="36830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graphicFrame>
        <p:nvGraphicFramePr>
          <p:cNvPr id="6153" name="Object 14"/>
          <p:cNvGraphicFramePr>
            <a:graphicFrameLocks noChangeAspect="1"/>
          </p:cNvGraphicFramePr>
          <p:nvPr/>
        </p:nvGraphicFramePr>
        <p:xfrm>
          <a:off x="457200" y="2435225"/>
          <a:ext cx="2209800" cy="904875"/>
        </p:xfrm>
        <a:graphic>
          <a:graphicData uri="http://schemas.openxmlformats.org/presentationml/2006/ole">
            <mc:AlternateContent xmlns:mc="http://schemas.openxmlformats.org/markup-compatibility/2006">
              <mc:Choice xmlns:v="urn:schemas-microsoft-com:vml" Requires="v">
                <p:oleObj spid="_x0000_s6149" r:id="rId3" imgW="584200" imgH="241300" progId="Equation.3">
                  <p:embed/>
                </p:oleObj>
              </mc:Choice>
              <mc:Fallback>
                <p:oleObj r:id="rId3" imgW="584200" imgH="241300" progId="Equation.3">
                  <p:embed/>
                  <p:pic>
                    <p:nvPicPr>
                      <p:cNvPr id="0" name="Picture 3085"/>
                      <p:cNvPicPr/>
                      <p:nvPr/>
                    </p:nvPicPr>
                    <p:blipFill>
                      <a:blip r:embed="rId4"/>
                      <a:stretch>
                        <a:fillRect/>
                      </a:stretch>
                    </p:blipFill>
                    <p:spPr>
                      <a:xfrm>
                        <a:off x="457200" y="2435225"/>
                        <a:ext cx="2209800" cy="904875"/>
                      </a:xfrm>
                      <a:prstGeom prst="rect">
                        <a:avLst/>
                      </a:prstGeom>
                      <a:noFill/>
                      <a:ln w="38100">
                        <a:noFill/>
                        <a:miter/>
                      </a:ln>
                    </p:spPr>
                  </p:pic>
                </p:oleObj>
              </mc:Fallback>
            </mc:AlternateContent>
          </a:graphicData>
        </a:graphic>
      </p:graphicFrame>
      <p:sp>
        <p:nvSpPr>
          <p:cNvPr id="6154" name="Rectangle 17"/>
          <p:cNvSpPr/>
          <p:nvPr/>
        </p:nvSpPr>
        <p:spPr>
          <a:xfrm>
            <a:off x="0" y="3049588"/>
            <a:ext cx="184150" cy="36830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graphicFrame>
        <p:nvGraphicFramePr>
          <p:cNvPr id="6155" name="Object 16"/>
          <p:cNvGraphicFramePr>
            <a:graphicFrameLocks noChangeAspect="1"/>
          </p:cNvGraphicFramePr>
          <p:nvPr/>
        </p:nvGraphicFramePr>
        <p:xfrm>
          <a:off x="4876800" y="1998663"/>
          <a:ext cx="3352800" cy="1544637"/>
        </p:xfrm>
        <a:graphic>
          <a:graphicData uri="http://schemas.openxmlformats.org/presentationml/2006/ole">
            <mc:AlternateContent xmlns:mc="http://schemas.openxmlformats.org/markup-compatibility/2006">
              <mc:Choice xmlns:v="urn:schemas-microsoft-com:vml" Requires="v">
                <p:oleObj spid="_x0000_s6150" r:id="rId5" imgW="850265" imgH="393700" progId="Equation.3">
                  <p:embed/>
                </p:oleObj>
              </mc:Choice>
              <mc:Fallback>
                <p:oleObj r:id="rId5" imgW="850265" imgH="393700" progId="Equation.3">
                  <p:embed/>
                  <p:pic>
                    <p:nvPicPr>
                      <p:cNvPr id="0" name="Picture 3088"/>
                      <p:cNvPicPr/>
                      <p:nvPr/>
                    </p:nvPicPr>
                    <p:blipFill>
                      <a:blip r:embed="rId6"/>
                      <a:stretch>
                        <a:fillRect/>
                      </a:stretch>
                    </p:blipFill>
                    <p:spPr>
                      <a:xfrm>
                        <a:off x="4876800" y="1998663"/>
                        <a:ext cx="3352800" cy="1544637"/>
                      </a:xfrm>
                      <a:prstGeom prst="rect">
                        <a:avLst/>
                      </a:prstGeom>
                      <a:noFill/>
                      <a:ln w="38100">
                        <a:noFill/>
                        <a:miter/>
                      </a:ln>
                    </p:spPr>
                  </p:pic>
                </p:oleObj>
              </mc:Fallback>
            </mc:AlternateContent>
          </a:graphicData>
        </a:graphic>
      </p:graphicFrame>
      <p:sp>
        <p:nvSpPr>
          <p:cNvPr id="6156" name="Rectangle 19"/>
          <p:cNvSpPr/>
          <p:nvPr/>
        </p:nvSpPr>
        <p:spPr>
          <a:xfrm>
            <a:off x="0" y="3049588"/>
            <a:ext cx="184150" cy="36830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graphicFrame>
        <p:nvGraphicFramePr>
          <p:cNvPr id="6157" name="Object 18"/>
          <p:cNvGraphicFramePr>
            <a:graphicFrameLocks noChangeAspect="1"/>
          </p:cNvGraphicFramePr>
          <p:nvPr/>
        </p:nvGraphicFramePr>
        <p:xfrm>
          <a:off x="152400" y="3592513"/>
          <a:ext cx="3352800" cy="1512887"/>
        </p:xfrm>
        <a:graphic>
          <a:graphicData uri="http://schemas.openxmlformats.org/presentationml/2006/ole">
            <mc:AlternateContent xmlns:mc="http://schemas.openxmlformats.org/markup-compatibility/2006">
              <mc:Choice xmlns:v="urn:schemas-microsoft-com:vml" Requires="v">
                <p:oleObj spid="_x0000_s6151" r:id="rId7" imgW="862965" imgH="393700" progId="Equation.3">
                  <p:embed/>
                </p:oleObj>
              </mc:Choice>
              <mc:Fallback>
                <p:oleObj r:id="rId7" imgW="862965" imgH="393700" progId="Equation.3">
                  <p:embed/>
                  <p:pic>
                    <p:nvPicPr>
                      <p:cNvPr id="0" name="Picture 3086"/>
                      <p:cNvPicPr/>
                      <p:nvPr/>
                    </p:nvPicPr>
                    <p:blipFill>
                      <a:blip r:embed="rId8"/>
                      <a:stretch>
                        <a:fillRect/>
                      </a:stretch>
                    </p:blipFill>
                    <p:spPr>
                      <a:xfrm>
                        <a:off x="152400" y="3592513"/>
                        <a:ext cx="3352800" cy="1512887"/>
                      </a:xfrm>
                      <a:prstGeom prst="rect">
                        <a:avLst/>
                      </a:prstGeom>
                      <a:noFill/>
                      <a:ln w="38100">
                        <a:noFill/>
                        <a:miter/>
                      </a:ln>
                    </p:spPr>
                  </p:pic>
                </p:oleObj>
              </mc:Fallback>
            </mc:AlternateContent>
          </a:graphicData>
        </a:graphic>
      </p:graphicFrame>
      <p:sp>
        <p:nvSpPr>
          <p:cNvPr id="6158" name="Rectangle 21"/>
          <p:cNvSpPr/>
          <p:nvPr/>
        </p:nvSpPr>
        <p:spPr>
          <a:xfrm>
            <a:off x="0" y="3049588"/>
            <a:ext cx="184150" cy="36830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graphicFrame>
        <p:nvGraphicFramePr>
          <p:cNvPr id="6159" name="Object 20"/>
          <p:cNvGraphicFramePr>
            <a:graphicFrameLocks noChangeAspect="1"/>
          </p:cNvGraphicFramePr>
          <p:nvPr/>
        </p:nvGraphicFramePr>
        <p:xfrm>
          <a:off x="4572000" y="3722688"/>
          <a:ext cx="3657600" cy="1611312"/>
        </p:xfrm>
        <a:graphic>
          <a:graphicData uri="http://schemas.openxmlformats.org/presentationml/2006/ole">
            <mc:AlternateContent xmlns:mc="http://schemas.openxmlformats.org/markup-compatibility/2006">
              <mc:Choice xmlns:v="urn:schemas-microsoft-com:vml" Requires="v">
                <p:oleObj spid="_x0000_s6152" r:id="rId9" imgW="888365" imgH="393700" progId="Equation.3">
                  <p:embed/>
                </p:oleObj>
              </mc:Choice>
              <mc:Fallback>
                <p:oleObj r:id="rId9" imgW="888365" imgH="393700" progId="Equation.3">
                  <p:embed/>
                  <p:pic>
                    <p:nvPicPr>
                      <p:cNvPr id="0" name="Picture 3089"/>
                      <p:cNvPicPr/>
                      <p:nvPr/>
                    </p:nvPicPr>
                    <p:blipFill>
                      <a:blip r:embed="rId10"/>
                      <a:stretch>
                        <a:fillRect/>
                      </a:stretch>
                    </p:blipFill>
                    <p:spPr>
                      <a:xfrm>
                        <a:off x="4572000" y="3722688"/>
                        <a:ext cx="3657600" cy="1611312"/>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406"/>
                                        </p:tgtEl>
                                        <p:attrNameLst>
                                          <p:attrName>style.visibility</p:attrName>
                                        </p:attrNameLst>
                                      </p:cBhvr>
                                      <p:to>
                                        <p:strVal val="visible"/>
                                      </p:to>
                                    </p:set>
                                    <p:animEffect transition="in" filter="checkerboard(across)">
                                      <p:cBhvr>
                                        <p:cTn id="7" dur="500"/>
                                        <p:tgtEl>
                                          <p:spTgt spid="16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INK_FAB"/>
          <p:cNvPicPr>
            <a:picLocks noChangeAspect="1"/>
          </p:cNvPicPr>
          <p:nvPr/>
        </p:nvPicPr>
        <p:blipFill>
          <a:blip r:embed="rId2"/>
          <a:stretch>
            <a:fillRect/>
          </a:stretch>
        </p:blipFill>
        <p:spPr>
          <a:xfrm>
            <a:off x="0" y="0"/>
            <a:ext cx="9144000" cy="6858000"/>
          </a:xfrm>
          <a:prstGeom prst="rect">
            <a:avLst/>
          </a:prstGeom>
          <a:noFill/>
          <a:ln w="9525">
            <a:noFill/>
          </a:ln>
        </p:spPr>
      </p:pic>
      <p:sp>
        <p:nvSpPr>
          <p:cNvPr id="7171" name="Text Box 3"/>
          <p:cNvSpPr txBox="1"/>
          <p:nvPr/>
        </p:nvSpPr>
        <p:spPr>
          <a:xfrm>
            <a:off x="1584325" y="1212850"/>
            <a:ext cx="550863" cy="7016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4000" b="1" dirty="0">
                <a:solidFill>
                  <a:schemeClr val="tx2"/>
                </a:solidFill>
              </a:rPr>
              <a:t>A</a:t>
            </a:r>
          </a:p>
        </p:txBody>
      </p:sp>
      <p:sp>
        <p:nvSpPr>
          <p:cNvPr id="7172" name="Text Box 4"/>
          <p:cNvSpPr txBox="1"/>
          <p:nvPr/>
        </p:nvSpPr>
        <p:spPr>
          <a:xfrm>
            <a:off x="152400" y="3581400"/>
            <a:ext cx="550863" cy="7016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4000" b="1" dirty="0">
                <a:solidFill>
                  <a:schemeClr val="tx2"/>
                </a:solidFill>
              </a:rPr>
              <a:t>B</a:t>
            </a:r>
          </a:p>
        </p:txBody>
      </p:sp>
      <p:grpSp>
        <p:nvGrpSpPr>
          <p:cNvPr id="7173" name="Group 5"/>
          <p:cNvGrpSpPr/>
          <p:nvPr/>
        </p:nvGrpSpPr>
        <p:grpSpPr>
          <a:xfrm>
            <a:off x="533400" y="1905000"/>
            <a:ext cx="4133850" cy="2362200"/>
            <a:chOff x="288" y="1200"/>
            <a:chExt cx="2604" cy="1488"/>
          </a:xfrm>
        </p:grpSpPr>
        <p:sp>
          <p:nvSpPr>
            <p:cNvPr id="7180" name="AutoShape 6"/>
            <p:cNvSpPr/>
            <p:nvPr/>
          </p:nvSpPr>
          <p:spPr>
            <a:xfrm>
              <a:off x="288" y="1200"/>
              <a:ext cx="1680" cy="1104"/>
            </a:xfrm>
            <a:prstGeom prst="triangle">
              <a:avLst>
                <a:gd name="adj" fmla="val 50000"/>
              </a:avLst>
            </a:prstGeom>
            <a:solidFill>
              <a:schemeClr val="bg1"/>
            </a:solidFill>
            <a:ln w="508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p>
          </p:txBody>
        </p:sp>
        <p:sp>
          <p:nvSpPr>
            <p:cNvPr id="7181" name="Text Box 7"/>
            <p:cNvSpPr txBox="1"/>
            <p:nvPr/>
          </p:nvSpPr>
          <p:spPr>
            <a:xfrm>
              <a:off x="2005" y="2160"/>
              <a:ext cx="347" cy="44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4000" b="1" dirty="0">
                  <a:solidFill>
                    <a:schemeClr val="tx2"/>
                  </a:solidFill>
                </a:rPr>
                <a:t>C</a:t>
              </a:r>
            </a:p>
          </p:txBody>
        </p:sp>
        <p:sp>
          <p:nvSpPr>
            <p:cNvPr id="7182" name="Text Box 8"/>
            <p:cNvSpPr txBox="1"/>
            <p:nvPr/>
          </p:nvSpPr>
          <p:spPr>
            <a:xfrm>
              <a:off x="353" y="1847"/>
              <a:ext cx="319" cy="519"/>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2800" b="1" dirty="0">
                  <a:solidFill>
                    <a:schemeClr val="tx2"/>
                  </a:solidFill>
                </a:rPr>
                <a:t>)</a:t>
              </a:r>
              <a:r>
                <a:rPr lang="en-US" altLang="en-US" sz="4800" b="1" dirty="0">
                  <a:solidFill>
                    <a:schemeClr val="tx2"/>
                  </a:solidFill>
                </a:rPr>
                <a:t>)</a:t>
              </a:r>
            </a:p>
          </p:txBody>
        </p:sp>
        <p:sp>
          <p:nvSpPr>
            <p:cNvPr id="7183" name="Text Box 9"/>
            <p:cNvSpPr txBox="1"/>
            <p:nvPr/>
          </p:nvSpPr>
          <p:spPr>
            <a:xfrm>
              <a:off x="1632" y="1920"/>
              <a:ext cx="223" cy="44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4000" b="1" dirty="0">
                  <a:solidFill>
                    <a:schemeClr val="tx2"/>
                  </a:solidFill>
                </a:rPr>
                <a:t>(</a:t>
              </a:r>
            </a:p>
          </p:txBody>
        </p:sp>
        <p:sp>
          <p:nvSpPr>
            <p:cNvPr id="7184" name="Arc 10"/>
            <p:cNvSpPr/>
            <p:nvPr/>
          </p:nvSpPr>
          <p:spPr>
            <a:xfrm flipV="1">
              <a:off x="912" y="1392"/>
              <a:ext cx="336" cy="96"/>
            </a:xfrm>
            <a:custGeom>
              <a:avLst/>
              <a:gdLst>
                <a:gd name="txL" fmla="*/ 0 w 21600"/>
                <a:gd name="txT" fmla="*/ 0 h 21600"/>
                <a:gd name="txR" fmla="*/ 21600 w 21600"/>
                <a:gd name="txB" fmla="*/ 21600 h 21600"/>
              </a:gdLst>
              <a:ahLst/>
              <a:cxnLst>
                <a:cxn ang="0">
                  <a:pos x="0" y="0"/>
                </a:cxn>
                <a:cxn ang="0">
                  <a:pos x="5" y="0"/>
                </a:cxn>
                <a:cxn ang="0">
                  <a:pos x="0" y="0"/>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50800" cap="flat" cmpd="sng">
              <a:solidFill>
                <a:schemeClr val="tx1">
                  <a:alpha val="100000"/>
                </a:schemeClr>
              </a:solidFill>
              <a:prstDash val="solid"/>
              <a:round/>
              <a:headEnd type="none" w="med" len="med"/>
              <a:tailEnd type="none" w="med" len="med"/>
            </a:ln>
          </p:spPr>
          <p:txBody>
            <a:bodyPr/>
            <a:lstStyle/>
            <a:p>
              <a:endParaRPr lang="en-US"/>
            </a:p>
          </p:txBody>
        </p:sp>
        <p:sp>
          <p:nvSpPr>
            <p:cNvPr id="7185" name="Line 11"/>
            <p:cNvSpPr/>
            <p:nvPr/>
          </p:nvSpPr>
          <p:spPr>
            <a:xfrm>
              <a:off x="1104" y="1440"/>
              <a:ext cx="0" cy="96"/>
            </a:xfrm>
            <a:prstGeom prst="line">
              <a:avLst/>
            </a:prstGeom>
            <a:ln w="50800" cap="flat" cmpd="sng">
              <a:solidFill>
                <a:schemeClr val="tx1"/>
              </a:solidFill>
              <a:prstDash val="solid"/>
              <a:headEnd type="none" w="med" len="med"/>
              <a:tailEnd type="none" w="med" len="med"/>
            </a:ln>
          </p:spPr>
        </p:sp>
        <p:sp>
          <p:nvSpPr>
            <p:cNvPr id="7186" name="Text Box 12"/>
            <p:cNvSpPr txBox="1"/>
            <p:nvPr/>
          </p:nvSpPr>
          <p:spPr>
            <a:xfrm>
              <a:off x="2776" y="2246"/>
              <a:ext cx="116" cy="44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4000" b="1" dirty="0">
                <a:solidFill>
                  <a:schemeClr val="tx2"/>
                </a:solidFill>
              </a:endParaRPr>
            </a:p>
          </p:txBody>
        </p:sp>
      </p:grpSp>
      <p:grpSp>
        <p:nvGrpSpPr>
          <p:cNvPr id="3" name="Group 13"/>
          <p:cNvGrpSpPr/>
          <p:nvPr/>
        </p:nvGrpSpPr>
        <p:grpSpPr>
          <a:xfrm>
            <a:off x="533400" y="1905000"/>
            <a:ext cx="2667000" cy="1828800"/>
            <a:chOff x="3123" y="1210"/>
            <a:chExt cx="1680" cy="1152"/>
          </a:xfrm>
        </p:grpSpPr>
        <p:sp>
          <p:nvSpPr>
            <p:cNvPr id="7175" name="AutoShape 14"/>
            <p:cNvSpPr/>
            <p:nvPr/>
          </p:nvSpPr>
          <p:spPr>
            <a:xfrm>
              <a:off x="3123" y="1210"/>
              <a:ext cx="1680" cy="1104"/>
            </a:xfrm>
            <a:prstGeom prst="triangle">
              <a:avLst>
                <a:gd name="adj" fmla="val 50000"/>
              </a:avLst>
            </a:prstGeom>
            <a:solidFill>
              <a:srgbClr val="0000FF"/>
            </a:solidFill>
            <a:ln w="508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p>
          </p:txBody>
        </p:sp>
        <p:sp>
          <p:nvSpPr>
            <p:cNvPr id="7176" name="Text Box 15"/>
            <p:cNvSpPr txBox="1"/>
            <p:nvPr/>
          </p:nvSpPr>
          <p:spPr>
            <a:xfrm>
              <a:off x="3236" y="1843"/>
              <a:ext cx="319" cy="519"/>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2800" b="1" dirty="0">
                  <a:solidFill>
                    <a:schemeClr val="tx2"/>
                  </a:solidFill>
                </a:rPr>
                <a:t>)</a:t>
              </a:r>
              <a:r>
                <a:rPr lang="en-US" altLang="en-US" sz="4800" b="1" dirty="0">
                  <a:solidFill>
                    <a:schemeClr val="tx2"/>
                  </a:solidFill>
                </a:rPr>
                <a:t>)</a:t>
              </a:r>
            </a:p>
          </p:txBody>
        </p:sp>
        <p:sp>
          <p:nvSpPr>
            <p:cNvPr id="7177" name="Text Box 16"/>
            <p:cNvSpPr txBox="1"/>
            <p:nvPr/>
          </p:nvSpPr>
          <p:spPr>
            <a:xfrm>
              <a:off x="4467" y="1920"/>
              <a:ext cx="223" cy="44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4000" b="1" dirty="0">
                  <a:solidFill>
                    <a:schemeClr val="tx2"/>
                  </a:solidFill>
                </a:rPr>
                <a:t>(</a:t>
              </a:r>
            </a:p>
          </p:txBody>
        </p:sp>
        <p:sp>
          <p:nvSpPr>
            <p:cNvPr id="7178" name="Arc 17"/>
            <p:cNvSpPr/>
            <p:nvPr/>
          </p:nvSpPr>
          <p:spPr>
            <a:xfrm flipV="1">
              <a:off x="3747" y="1402"/>
              <a:ext cx="336" cy="96"/>
            </a:xfrm>
            <a:custGeom>
              <a:avLst/>
              <a:gdLst>
                <a:gd name="txL" fmla="*/ 0 w 21600"/>
                <a:gd name="txT" fmla="*/ 0 h 21600"/>
                <a:gd name="txR" fmla="*/ 21600 w 21600"/>
                <a:gd name="txB" fmla="*/ 21600 h 21600"/>
              </a:gdLst>
              <a:ahLst/>
              <a:cxnLst>
                <a:cxn ang="0">
                  <a:pos x="0" y="0"/>
                </a:cxn>
                <a:cxn ang="0">
                  <a:pos x="5" y="0"/>
                </a:cxn>
                <a:cxn ang="0">
                  <a:pos x="0" y="0"/>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50800" cap="flat" cmpd="sng">
              <a:solidFill>
                <a:schemeClr val="tx1">
                  <a:alpha val="100000"/>
                </a:schemeClr>
              </a:solidFill>
              <a:prstDash val="solid"/>
              <a:round/>
              <a:headEnd type="none" w="med" len="med"/>
              <a:tailEnd type="none" w="med" len="med"/>
            </a:ln>
          </p:spPr>
          <p:txBody>
            <a:bodyPr/>
            <a:lstStyle/>
            <a:p>
              <a:endParaRPr lang="en-US"/>
            </a:p>
          </p:txBody>
        </p:sp>
        <p:sp>
          <p:nvSpPr>
            <p:cNvPr id="7179" name="Line 18"/>
            <p:cNvSpPr/>
            <p:nvPr/>
          </p:nvSpPr>
          <p:spPr>
            <a:xfrm>
              <a:off x="3939" y="1402"/>
              <a:ext cx="48" cy="144"/>
            </a:xfrm>
            <a:prstGeom prst="line">
              <a:avLst/>
            </a:prstGeom>
            <a:ln w="50800" cap="flat" cmpd="sng">
              <a:solidFill>
                <a:schemeClr val="tx1"/>
              </a:solidFill>
              <a:prstDash val="soli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4583 -9.15395E-7 L 0.5125 0.0111 " pathEditMode="relative" rAng="0" ptsTypes="AA">
                                      <p:cBhvr>
                                        <p:cTn id="6" dur="2000" fill="hold"/>
                                        <p:tgtEl>
                                          <p:spTgt spid="3"/>
                                        </p:tgtEl>
                                        <p:attrNameLst>
                                          <p:attrName>ppt_x</p:attrName>
                                          <p:attrName>ppt_y</p:attrName>
                                        </p:attrNameLst>
                                      </p:cBhvr>
                                      <p:rCtr x="23300" y="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457200" y="0"/>
            <a:ext cx="8229600" cy="2286000"/>
          </a:xfrm>
          <a:ln/>
        </p:spPr>
        <p:txBody>
          <a:bodyPr vert="horz" wrap="square" lIns="91440" tIns="45720" rIns="91440" bIns="45720" anchor="ctr"/>
          <a:lstStyle/>
          <a:p>
            <a:pPr marL="838200" indent="-838200" algn="l" eaLnBrk="1" hangingPunct="1">
              <a:buFontTx/>
              <a:buAutoNum type="arabicPeriod"/>
            </a:pPr>
            <a:r>
              <a:rPr lang="en-US" altLang="en-US" b="1" u="sng" dirty="0">
                <a:solidFill>
                  <a:srgbClr val="0000FF"/>
                </a:solidFill>
                <a:latin typeface="Times New Roman" panose="02020603050405020304" pitchFamily="18" charset="0"/>
                <a:cs typeface="Times New Roman" panose="02020603050405020304" pitchFamily="18" charset="0"/>
              </a:rPr>
              <a:t>Tam giác đồng dạng</a:t>
            </a:r>
            <a:br>
              <a:rPr lang="en-US" altLang="en-US" b="1" u="sng"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a. Định nghĩa</a:t>
            </a: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b.Tính chất</a:t>
            </a:r>
            <a:endParaRPr lang="en-US" altLang="en-US" dirty="0">
              <a:solidFill>
                <a:srgbClr val="0000FF"/>
              </a:solidFill>
              <a:latin typeface="Times New Roman" panose="02020603050405020304" pitchFamily="18" charset="0"/>
              <a:ea typeface="Times New Roman" panose="02020603050405020304" pitchFamily="18" charset="0"/>
            </a:endParaRPr>
          </a:p>
        </p:txBody>
      </p:sp>
      <p:sp>
        <p:nvSpPr>
          <p:cNvPr id="8195" name="Rectangle 3"/>
          <p:cNvSpPr>
            <a:spLocks noGrp="1"/>
          </p:cNvSpPr>
          <p:nvPr>
            <p:ph idx="1"/>
          </p:nvPr>
        </p:nvSpPr>
        <p:spPr>
          <a:xfrm>
            <a:off x="457200" y="3124200"/>
            <a:ext cx="8686800" cy="3001963"/>
          </a:xfrm>
          <a:ln/>
        </p:spPr>
        <p:txBody>
          <a:bodyPr vert="horz" wrap="square" lIns="91440" tIns="45720" rIns="91440" bIns="45720" anchor="t"/>
          <a:lstStyle/>
          <a:p>
            <a:pPr eaLnBrk="1" hangingPunct="1">
              <a:buNone/>
            </a:pPr>
            <a:r>
              <a:rPr lang="en-US" altLang="en-US" dirty="0">
                <a:latin typeface="Times New Roman" panose="02020603050405020304" pitchFamily="18" charset="0"/>
                <a:cs typeface="Times New Roman" panose="02020603050405020304" pitchFamily="18" charset="0"/>
              </a:rPr>
              <a:t>- Mỗi tam giác đồng dạng với chính nó</a:t>
            </a:r>
          </a:p>
          <a:p>
            <a:pPr eaLnBrk="1" hangingPunct="1">
              <a:buNone/>
            </a:pPr>
            <a:r>
              <a:rPr lang="en-US" altLang="en-US" dirty="0">
                <a:latin typeface="Times New Roman" panose="02020603050405020304" pitchFamily="18" charset="0"/>
                <a:cs typeface="Times New Roman" panose="02020603050405020304" pitchFamily="18" charset="0"/>
              </a:rPr>
              <a:t>- Nếu    A’B’C’        ABC thì   ABC         A’B’C’</a:t>
            </a:r>
          </a:p>
          <a:p>
            <a:pPr eaLnBrk="1" hangingPunct="1">
              <a:buNone/>
            </a:pPr>
            <a:r>
              <a:rPr lang="en-US" altLang="en-US" dirty="0">
                <a:latin typeface="Times New Roman" panose="02020603050405020304" pitchFamily="18" charset="0"/>
                <a:cs typeface="Times New Roman" panose="02020603050405020304" pitchFamily="18" charset="0"/>
              </a:rPr>
              <a:t>- Nếu    A’B’C’        MNPv</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MNP         ABC</a:t>
            </a:r>
          </a:p>
          <a:p>
            <a:pPr eaLnBrk="1" hangingPunct="1">
              <a:buNone/>
            </a:pPr>
            <a:r>
              <a:rPr lang="en-US" altLang="en-US" dirty="0">
                <a:latin typeface="Times New Roman" panose="02020603050405020304" pitchFamily="18" charset="0"/>
                <a:cs typeface="Times New Roman" panose="02020603050405020304" pitchFamily="18" charset="0"/>
              </a:rPr>
              <a:t>thì    A’B’C’           ABC  </a:t>
            </a:r>
          </a:p>
          <a:p>
            <a:pPr eaLnBrk="1" hangingPunct="1">
              <a:buNone/>
            </a:pPr>
            <a:r>
              <a:rPr lang="en-US" altLang="en-US" sz="3600" dirty="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ea typeface="Times New Roman" panose="02020603050405020304" pitchFamily="18" charset="0"/>
            </a:endParaRPr>
          </a:p>
        </p:txBody>
      </p:sp>
      <p:sp>
        <p:nvSpPr>
          <p:cNvPr id="8196" name="AutoShape 4"/>
          <p:cNvSpPr/>
          <p:nvPr/>
        </p:nvSpPr>
        <p:spPr>
          <a:xfrm>
            <a:off x="1600200" y="3886200"/>
            <a:ext cx="304800" cy="228600"/>
          </a:xfrm>
          <a:prstGeom prst="triangle">
            <a:avLst>
              <a:gd name="adj" fmla="val 50000"/>
            </a:avLst>
          </a:prstGeom>
          <a:solidFill>
            <a:schemeClr val="bg1"/>
          </a:solidFill>
          <a:ln w="381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8197" name="AutoShape 5"/>
          <p:cNvSpPr/>
          <p:nvPr/>
        </p:nvSpPr>
        <p:spPr>
          <a:xfrm>
            <a:off x="3581400" y="3886200"/>
            <a:ext cx="304800" cy="228600"/>
          </a:xfrm>
          <a:prstGeom prst="triangle">
            <a:avLst>
              <a:gd name="adj" fmla="val 50000"/>
            </a:avLst>
          </a:prstGeom>
          <a:solidFill>
            <a:schemeClr val="bg1"/>
          </a:solidFill>
          <a:ln w="381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8198" name="AutoShape 6"/>
          <p:cNvSpPr/>
          <p:nvPr/>
        </p:nvSpPr>
        <p:spPr>
          <a:xfrm>
            <a:off x="5334000" y="3886200"/>
            <a:ext cx="304800" cy="228600"/>
          </a:xfrm>
          <a:prstGeom prst="triangle">
            <a:avLst>
              <a:gd name="adj" fmla="val 50000"/>
            </a:avLst>
          </a:prstGeom>
          <a:solidFill>
            <a:schemeClr val="bg1"/>
          </a:solidFill>
          <a:ln w="381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8199" name="AutoShape 7"/>
          <p:cNvSpPr/>
          <p:nvPr/>
        </p:nvSpPr>
        <p:spPr>
          <a:xfrm>
            <a:off x="7010400" y="3886200"/>
            <a:ext cx="304800" cy="228600"/>
          </a:xfrm>
          <a:prstGeom prst="triangle">
            <a:avLst>
              <a:gd name="adj" fmla="val 50000"/>
            </a:avLst>
          </a:prstGeom>
          <a:solidFill>
            <a:schemeClr val="bg1"/>
          </a:solidFill>
          <a:ln w="381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8200" name="AutoShape 8"/>
          <p:cNvSpPr/>
          <p:nvPr/>
        </p:nvSpPr>
        <p:spPr>
          <a:xfrm>
            <a:off x="5410200" y="4495800"/>
            <a:ext cx="304800" cy="228600"/>
          </a:xfrm>
          <a:prstGeom prst="triangle">
            <a:avLst>
              <a:gd name="adj" fmla="val 50000"/>
            </a:avLst>
          </a:prstGeom>
          <a:solidFill>
            <a:schemeClr val="bg1"/>
          </a:solidFill>
          <a:ln w="381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8201" name="AutoShape 9"/>
          <p:cNvSpPr/>
          <p:nvPr/>
        </p:nvSpPr>
        <p:spPr>
          <a:xfrm>
            <a:off x="1066800" y="5029200"/>
            <a:ext cx="304800" cy="228600"/>
          </a:xfrm>
          <a:prstGeom prst="triangle">
            <a:avLst>
              <a:gd name="adj" fmla="val 50000"/>
            </a:avLst>
          </a:prstGeom>
          <a:solidFill>
            <a:schemeClr val="bg1"/>
          </a:solidFill>
          <a:ln w="381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8202" name="AutoShape 10"/>
          <p:cNvSpPr/>
          <p:nvPr/>
        </p:nvSpPr>
        <p:spPr>
          <a:xfrm>
            <a:off x="3429000" y="5029200"/>
            <a:ext cx="304800" cy="228600"/>
          </a:xfrm>
          <a:prstGeom prst="triangle">
            <a:avLst>
              <a:gd name="adj" fmla="val 50000"/>
            </a:avLst>
          </a:prstGeom>
          <a:solidFill>
            <a:schemeClr val="bg1"/>
          </a:solidFill>
          <a:ln w="381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8203" name="AutoShape 11"/>
          <p:cNvSpPr/>
          <p:nvPr/>
        </p:nvSpPr>
        <p:spPr>
          <a:xfrm>
            <a:off x="1524000" y="4495800"/>
            <a:ext cx="304800" cy="228600"/>
          </a:xfrm>
          <a:prstGeom prst="triangle">
            <a:avLst>
              <a:gd name="adj" fmla="val 50000"/>
            </a:avLst>
          </a:prstGeom>
          <a:solidFill>
            <a:schemeClr val="bg1"/>
          </a:solidFill>
          <a:ln w="381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8204" name="AutoShape 12"/>
          <p:cNvSpPr/>
          <p:nvPr/>
        </p:nvSpPr>
        <p:spPr>
          <a:xfrm>
            <a:off x="3581400" y="4495800"/>
            <a:ext cx="304800" cy="228600"/>
          </a:xfrm>
          <a:prstGeom prst="triangle">
            <a:avLst>
              <a:gd name="adj" fmla="val 50000"/>
            </a:avLst>
          </a:prstGeom>
          <a:solidFill>
            <a:schemeClr val="bg1"/>
          </a:solidFill>
          <a:ln w="381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eaLnBrk="1" hangingPunct="1">
              <a:spcBef>
                <a:spcPct val="0"/>
              </a:spcBef>
              <a:buNone/>
            </a:pPr>
            <a:r>
              <a:rPr lang="en-US" altLang="en-US" sz="4000" dirty="0">
                <a:solidFill>
                  <a:schemeClr val="tx2"/>
                </a:solidFill>
                <a:latin typeface="Times New Roman" panose="02020603050405020304" pitchFamily="18" charset="0"/>
                <a:cs typeface="Times New Roman" panose="02020603050405020304" pitchFamily="18" charset="0"/>
              </a:rPr>
              <a:t> </a:t>
            </a:r>
            <a:endParaRPr lang="en-US" altLang="en-US" sz="4000" dirty="0">
              <a:solidFill>
                <a:schemeClr val="tx2"/>
              </a:solidFill>
              <a:latin typeface="Times New Roman" panose="02020603050405020304" pitchFamily="18" charset="0"/>
              <a:ea typeface="Times New Roman" panose="02020603050405020304" pitchFamily="18" charset="0"/>
            </a:endParaRPr>
          </a:p>
        </p:txBody>
      </p:sp>
      <p:sp>
        <p:nvSpPr>
          <p:cNvPr id="8205" name="AutoShape 13"/>
          <p:cNvSpPr/>
          <p:nvPr/>
        </p:nvSpPr>
        <p:spPr>
          <a:xfrm>
            <a:off x="7239000" y="4495800"/>
            <a:ext cx="304800" cy="228600"/>
          </a:xfrm>
          <a:prstGeom prst="triangle">
            <a:avLst>
              <a:gd name="adj" fmla="val 50000"/>
            </a:avLst>
          </a:prstGeom>
          <a:solidFill>
            <a:schemeClr val="bg1"/>
          </a:solidFill>
          <a:ln w="38100"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latin typeface="Times New Roman" panose="02020603050405020304" pitchFamily="18" charset="0"/>
              <a:ea typeface="Times New Roman" panose="02020603050405020304" pitchFamily="18" charset="0"/>
            </a:endParaRPr>
          </a:p>
        </p:txBody>
      </p:sp>
      <p:sp>
        <p:nvSpPr>
          <p:cNvPr id="8206" name="Freeform 14"/>
          <p:cNvSpPr/>
          <p:nvPr/>
        </p:nvSpPr>
        <p:spPr>
          <a:xfrm>
            <a:off x="2743200" y="5029200"/>
            <a:ext cx="533400" cy="304800"/>
          </a:xfrm>
          <a:custGeom>
            <a:avLst/>
            <a:gdLst>
              <a:gd name="txL" fmla="*/ 0 w 336"/>
              <a:gd name="txT" fmla="*/ 0 h 240"/>
              <a:gd name="txR" fmla="*/ 336 w 336"/>
              <a:gd name="txB" fmla="*/ 240 h 240"/>
            </a:gdLst>
            <a:ahLst/>
            <a:cxnLst>
              <a:cxn ang="0">
                <a:pos x="0" y="304800"/>
              </a:cxn>
              <a:cxn ang="0">
                <a:pos x="76200" y="0"/>
              </a:cxn>
              <a:cxn ang="0">
                <a:pos x="304800" y="304800"/>
              </a:cxn>
              <a:cxn ang="0">
                <a:pos x="533400" y="0"/>
              </a:cxn>
            </a:cxnLst>
            <a:rect l="txL" t="txT" r="txR" b="txB"/>
            <a:pathLst>
              <a:path w="336" h="240">
                <a:moveTo>
                  <a:pt x="0" y="240"/>
                </a:moveTo>
                <a:cubicBezTo>
                  <a:pt x="8" y="120"/>
                  <a:pt x="16" y="0"/>
                  <a:pt x="48" y="0"/>
                </a:cubicBezTo>
                <a:cubicBezTo>
                  <a:pt x="80" y="0"/>
                  <a:pt x="144" y="240"/>
                  <a:pt x="192" y="240"/>
                </a:cubicBezTo>
                <a:cubicBezTo>
                  <a:pt x="240" y="240"/>
                  <a:pt x="312" y="40"/>
                  <a:pt x="336" y="0"/>
                </a:cubicBezTo>
              </a:path>
            </a:pathLst>
          </a:custGeom>
          <a:noFill/>
          <a:ln w="50800" cap="flat" cmpd="sng">
            <a:solidFill>
              <a:schemeClr val="tx1">
                <a:alpha val="100000"/>
              </a:schemeClr>
            </a:solidFill>
            <a:prstDash val="solid"/>
            <a:round/>
            <a:headEnd type="none" w="med" len="med"/>
            <a:tailEnd type="none" w="med" len="med"/>
          </a:ln>
        </p:spPr>
        <p:txBody>
          <a:bodyPr/>
          <a:lstStyle/>
          <a:p>
            <a:endParaRPr lang="en-US"/>
          </a:p>
        </p:txBody>
      </p:sp>
      <p:sp>
        <p:nvSpPr>
          <p:cNvPr id="8207" name="Freeform 15"/>
          <p:cNvSpPr/>
          <p:nvPr/>
        </p:nvSpPr>
        <p:spPr>
          <a:xfrm>
            <a:off x="3124200" y="4419600"/>
            <a:ext cx="457200" cy="304800"/>
          </a:xfrm>
          <a:custGeom>
            <a:avLst/>
            <a:gdLst>
              <a:gd name="txL" fmla="*/ 0 w 336"/>
              <a:gd name="txT" fmla="*/ 0 h 240"/>
              <a:gd name="txR" fmla="*/ 336 w 336"/>
              <a:gd name="txB" fmla="*/ 240 h 240"/>
            </a:gdLst>
            <a:ahLst/>
            <a:cxnLst>
              <a:cxn ang="0">
                <a:pos x="0" y="304800"/>
              </a:cxn>
              <a:cxn ang="0">
                <a:pos x="65314" y="0"/>
              </a:cxn>
              <a:cxn ang="0">
                <a:pos x="261257" y="304800"/>
              </a:cxn>
              <a:cxn ang="0">
                <a:pos x="457200" y="0"/>
              </a:cxn>
            </a:cxnLst>
            <a:rect l="txL" t="txT" r="txR" b="txB"/>
            <a:pathLst>
              <a:path w="336" h="240">
                <a:moveTo>
                  <a:pt x="0" y="240"/>
                </a:moveTo>
                <a:cubicBezTo>
                  <a:pt x="8" y="120"/>
                  <a:pt x="16" y="0"/>
                  <a:pt x="48" y="0"/>
                </a:cubicBezTo>
                <a:cubicBezTo>
                  <a:pt x="80" y="0"/>
                  <a:pt x="144" y="240"/>
                  <a:pt x="192" y="240"/>
                </a:cubicBezTo>
                <a:cubicBezTo>
                  <a:pt x="240" y="240"/>
                  <a:pt x="312" y="40"/>
                  <a:pt x="336" y="0"/>
                </a:cubicBezTo>
              </a:path>
            </a:pathLst>
          </a:custGeom>
          <a:noFill/>
          <a:ln w="50800" cap="flat" cmpd="sng">
            <a:solidFill>
              <a:schemeClr val="tx1">
                <a:alpha val="100000"/>
              </a:schemeClr>
            </a:solidFill>
            <a:prstDash val="solid"/>
            <a:round/>
            <a:headEnd type="none" w="med" len="med"/>
            <a:tailEnd type="none" w="med" len="med"/>
          </a:ln>
        </p:spPr>
        <p:txBody>
          <a:bodyPr/>
          <a:lstStyle/>
          <a:p>
            <a:endParaRPr lang="en-US"/>
          </a:p>
        </p:txBody>
      </p:sp>
      <p:sp>
        <p:nvSpPr>
          <p:cNvPr id="8208" name="Freeform 16"/>
          <p:cNvSpPr/>
          <p:nvPr/>
        </p:nvSpPr>
        <p:spPr>
          <a:xfrm>
            <a:off x="3048000" y="3886200"/>
            <a:ext cx="533400" cy="304800"/>
          </a:xfrm>
          <a:custGeom>
            <a:avLst/>
            <a:gdLst>
              <a:gd name="txL" fmla="*/ 0 w 336"/>
              <a:gd name="txT" fmla="*/ 0 h 240"/>
              <a:gd name="txR" fmla="*/ 336 w 336"/>
              <a:gd name="txB" fmla="*/ 240 h 240"/>
            </a:gdLst>
            <a:ahLst/>
            <a:cxnLst>
              <a:cxn ang="0">
                <a:pos x="0" y="304800"/>
              </a:cxn>
              <a:cxn ang="0">
                <a:pos x="76200" y="0"/>
              </a:cxn>
              <a:cxn ang="0">
                <a:pos x="304800" y="304800"/>
              </a:cxn>
              <a:cxn ang="0">
                <a:pos x="533400" y="0"/>
              </a:cxn>
            </a:cxnLst>
            <a:rect l="txL" t="txT" r="txR" b="txB"/>
            <a:pathLst>
              <a:path w="336" h="240">
                <a:moveTo>
                  <a:pt x="0" y="240"/>
                </a:moveTo>
                <a:cubicBezTo>
                  <a:pt x="8" y="120"/>
                  <a:pt x="16" y="0"/>
                  <a:pt x="48" y="0"/>
                </a:cubicBezTo>
                <a:cubicBezTo>
                  <a:pt x="80" y="0"/>
                  <a:pt x="144" y="240"/>
                  <a:pt x="192" y="240"/>
                </a:cubicBezTo>
                <a:cubicBezTo>
                  <a:pt x="240" y="240"/>
                  <a:pt x="312" y="40"/>
                  <a:pt x="336" y="0"/>
                </a:cubicBezTo>
              </a:path>
            </a:pathLst>
          </a:custGeom>
          <a:noFill/>
          <a:ln w="50800" cap="flat" cmpd="sng">
            <a:solidFill>
              <a:schemeClr val="tx1">
                <a:alpha val="100000"/>
              </a:schemeClr>
            </a:solidFill>
            <a:prstDash val="solid"/>
            <a:round/>
            <a:headEnd type="none" w="med" len="med"/>
            <a:tailEnd type="none" w="med" len="med"/>
          </a:ln>
        </p:spPr>
        <p:txBody>
          <a:bodyPr/>
          <a:lstStyle/>
          <a:p>
            <a:endParaRPr lang="en-US"/>
          </a:p>
        </p:txBody>
      </p:sp>
      <p:sp>
        <p:nvSpPr>
          <p:cNvPr id="8209" name="Freeform 17"/>
          <p:cNvSpPr/>
          <p:nvPr/>
        </p:nvSpPr>
        <p:spPr>
          <a:xfrm>
            <a:off x="6477000" y="3886200"/>
            <a:ext cx="533400" cy="304800"/>
          </a:xfrm>
          <a:custGeom>
            <a:avLst/>
            <a:gdLst>
              <a:gd name="txL" fmla="*/ 0 w 336"/>
              <a:gd name="txT" fmla="*/ 0 h 240"/>
              <a:gd name="txR" fmla="*/ 336 w 336"/>
              <a:gd name="txB" fmla="*/ 240 h 240"/>
            </a:gdLst>
            <a:ahLst/>
            <a:cxnLst>
              <a:cxn ang="0">
                <a:pos x="0" y="304800"/>
              </a:cxn>
              <a:cxn ang="0">
                <a:pos x="76200" y="0"/>
              </a:cxn>
              <a:cxn ang="0">
                <a:pos x="304800" y="304800"/>
              </a:cxn>
              <a:cxn ang="0">
                <a:pos x="533400" y="0"/>
              </a:cxn>
            </a:cxnLst>
            <a:rect l="txL" t="txT" r="txR" b="txB"/>
            <a:pathLst>
              <a:path w="336" h="240">
                <a:moveTo>
                  <a:pt x="0" y="240"/>
                </a:moveTo>
                <a:cubicBezTo>
                  <a:pt x="8" y="120"/>
                  <a:pt x="16" y="0"/>
                  <a:pt x="48" y="0"/>
                </a:cubicBezTo>
                <a:cubicBezTo>
                  <a:pt x="80" y="0"/>
                  <a:pt x="144" y="240"/>
                  <a:pt x="192" y="240"/>
                </a:cubicBezTo>
                <a:cubicBezTo>
                  <a:pt x="240" y="240"/>
                  <a:pt x="312" y="40"/>
                  <a:pt x="336" y="0"/>
                </a:cubicBezTo>
              </a:path>
            </a:pathLst>
          </a:custGeom>
          <a:noFill/>
          <a:ln w="50800" cap="flat" cmpd="sng">
            <a:solidFill>
              <a:schemeClr val="tx1">
                <a:alpha val="100000"/>
              </a:schemeClr>
            </a:solidFill>
            <a:prstDash val="solid"/>
            <a:round/>
            <a:headEnd type="none" w="med" len="med"/>
            <a:tailEnd type="none" w="med" len="med"/>
          </a:ln>
        </p:spPr>
        <p:txBody>
          <a:bodyPr/>
          <a:lstStyle/>
          <a:p>
            <a:endParaRPr lang="en-US"/>
          </a:p>
        </p:txBody>
      </p:sp>
      <p:sp>
        <p:nvSpPr>
          <p:cNvPr id="8210" name="Freeform 18"/>
          <p:cNvSpPr/>
          <p:nvPr/>
        </p:nvSpPr>
        <p:spPr>
          <a:xfrm>
            <a:off x="6705600" y="4495800"/>
            <a:ext cx="533400" cy="304800"/>
          </a:xfrm>
          <a:custGeom>
            <a:avLst/>
            <a:gdLst>
              <a:gd name="txL" fmla="*/ 0 w 336"/>
              <a:gd name="txT" fmla="*/ 0 h 240"/>
              <a:gd name="txR" fmla="*/ 336 w 336"/>
              <a:gd name="txB" fmla="*/ 240 h 240"/>
            </a:gdLst>
            <a:ahLst/>
            <a:cxnLst>
              <a:cxn ang="0">
                <a:pos x="0" y="304800"/>
              </a:cxn>
              <a:cxn ang="0">
                <a:pos x="76200" y="0"/>
              </a:cxn>
              <a:cxn ang="0">
                <a:pos x="304800" y="304800"/>
              </a:cxn>
              <a:cxn ang="0">
                <a:pos x="533400" y="0"/>
              </a:cxn>
            </a:cxnLst>
            <a:rect l="txL" t="txT" r="txR" b="txB"/>
            <a:pathLst>
              <a:path w="336" h="240">
                <a:moveTo>
                  <a:pt x="0" y="240"/>
                </a:moveTo>
                <a:cubicBezTo>
                  <a:pt x="8" y="120"/>
                  <a:pt x="16" y="0"/>
                  <a:pt x="48" y="0"/>
                </a:cubicBezTo>
                <a:cubicBezTo>
                  <a:pt x="80" y="0"/>
                  <a:pt x="144" y="240"/>
                  <a:pt x="192" y="240"/>
                </a:cubicBezTo>
                <a:cubicBezTo>
                  <a:pt x="240" y="240"/>
                  <a:pt x="312" y="40"/>
                  <a:pt x="336" y="0"/>
                </a:cubicBezTo>
              </a:path>
            </a:pathLst>
          </a:custGeom>
          <a:noFill/>
          <a:ln w="50800" cap="flat" cmpd="sng">
            <a:solidFill>
              <a:schemeClr val="tx1">
                <a:alpha val="100000"/>
              </a:schemeClr>
            </a:solidFill>
            <a:prstDash val="solid"/>
            <a:round/>
            <a:headEnd type="none" w="med" len="med"/>
            <a:tailEnd type="none" w="med" len="med"/>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0" y="0"/>
            <a:ext cx="9144000" cy="4800600"/>
          </a:xfrm>
          <a:ln/>
        </p:spPr>
        <p:txBody>
          <a:bodyPr vert="horz" wrap="square" lIns="91440" tIns="45720" rIns="91440" bIns="45720" anchor="ctr"/>
          <a:lstStyle/>
          <a:p>
            <a:pPr algn="just" eaLnBrk="1" hangingPunct="1"/>
            <a:r>
              <a:rPr lang="en-US" altLang="en-US" sz="3600" b="1" dirty="0">
                <a:solidFill>
                  <a:srgbClr val="0000FF"/>
                </a:solidFill>
                <a:latin typeface="Times New Roman" panose="02020603050405020304" pitchFamily="18" charset="0"/>
                <a:cs typeface="Times New Roman" panose="02020603050405020304" pitchFamily="18" charset="0"/>
              </a:rPr>
              <a:t>B</a:t>
            </a:r>
            <a:r>
              <a:rPr lang="en-US" altLang="en-US" sz="3600" b="1" dirty="0">
                <a:solidFill>
                  <a:srgbClr val="0000FF"/>
                </a:solidFill>
                <a:latin typeface="Times New Roman" panose="02020603050405020304" pitchFamily="18" charset="0"/>
                <a:ea typeface="Times New Roman" panose="02020603050405020304" pitchFamily="18" charset="0"/>
              </a:rPr>
              <a:t>à</a:t>
            </a:r>
            <a:r>
              <a:rPr lang="en-US" altLang="en-US" sz="3600" b="1" dirty="0">
                <a:solidFill>
                  <a:srgbClr val="0000FF"/>
                </a:solidFill>
                <a:latin typeface="Times New Roman" panose="02020603050405020304" pitchFamily="18" charset="0"/>
                <a:cs typeface="Times New Roman" panose="02020603050405020304" pitchFamily="18" charset="0"/>
              </a:rPr>
              <a:t>i tập:Cho tam giác ABC</a:t>
            </a:r>
            <a:r>
              <a:rPr lang="en-US" altLang="en-US" sz="3600" dirty="0">
                <a:solidFill>
                  <a:srgbClr val="0000FF"/>
                </a:solidFill>
                <a:latin typeface="Times New Roman" panose="02020603050405020304" pitchFamily="18" charset="0"/>
                <a:cs typeface="Times New Roman" panose="02020603050405020304" pitchFamily="18" charset="0"/>
              </a:rPr>
              <a:t>. K</a:t>
            </a:r>
            <a:r>
              <a:rPr lang="en-US" altLang="en-US" dirty="0">
                <a:solidFill>
                  <a:srgbClr val="0000FF"/>
                </a:solidFill>
                <a:latin typeface="Times New Roman" panose="02020603050405020304" pitchFamily="18" charset="0"/>
                <a:cs typeface="Times New Roman" panose="02020603050405020304" pitchFamily="18" charset="0"/>
              </a:rPr>
              <a:t>ẻ đường thẳng a song song với cạnh BC v</a:t>
            </a:r>
            <a:r>
              <a:rPr lang="en-US" altLang="en-US" dirty="0">
                <a:solidFill>
                  <a:srgbClr val="0000FF"/>
                </a:solidFill>
                <a:latin typeface="Times New Roman" panose="02020603050405020304" pitchFamily="18" charset="0"/>
                <a:ea typeface="Times New Roman" panose="02020603050405020304" pitchFamily="18" charset="0"/>
              </a:rPr>
              <a:t>à</a:t>
            </a:r>
            <a:r>
              <a:rPr lang="en-US" altLang="en-US" dirty="0">
                <a:solidFill>
                  <a:srgbClr val="0000FF"/>
                </a:solidFill>
                <a:latin typeface="Times New Roman" panose="02020603050405020304" pitchFamily="18" charset="0"/>
                <a:cs typeface="Times New Roman" panose="02020603050405020304" pitchFamily="18" charset="0"/>
              </a:rPr>
              <a:t> cắt hai cạnh AB,AC theo thứ tự tại M v</a:t>
            </a:r>
            <a:r>
              <a:rPr lang="en-US" altLang="en-US" dirty="0">
                <a:solidFill>
                  <a:srgbClr val="0000FF"/>
                </a:solidFill>
                <a:latin typeface="Times New Roman" panose="02020603050405020304" pitchFamily="18" charset="0"/>
                <a:ea typeface="Times New Roman" panose="02020603050405020304" pitchFamily="18" charset="0"/>
              </a:rPr>
              <a:t>à</a:t>
            </a:r>
            <a:r>
              <a:rPr lang="en-US" altLang="en-US" dirty="0">
                <a:solidFill>
                  <a:srgbClr val="0000FF"/>
                </a:solidFill>
                <a:latin typeface="Times New Roman" panose="02020603050405020304" pitchFamily="18" charset="0"/>
                <a:cs typeface="Times New Roman" panose="02020603050405020304" pitchFamily="18" charset="0"/>
              </a:rPr>
              <a:t> N. Hai tam giác AMN v</a:t>
            </a:r>
            <a:r>
              <a:rPr lang="en-US" altLang="en-US" dirty="0">
                <a:solidFill>
                  <a:srgbClr val="0000FF"/>
                </a:solidFill>
                <a:latin typeface="Times New Roman" panose="02020603050405020304" pitchFamily="18" charset="0"/>
                <a:ea typeface="Times New Roman" panose="02020603050405020304" pitchFamily="18" charset="0"/>
              </a:rPr>
              <a:t>à</a:t>
            </a:r>
            <a:r>
              <a:rPr lang="en-US" altLang="en-US" dirty="0">
                <a:solidFill>
                  <a:srgbClr val="0000FF"/>
                </a:solidFill>
                <a:latin typeface="Times New Roman" panose="02020603050405020304" pitchFamily="18" charset="0"/>
                <a:cs typeface="Times New Roman" panose="02020603050405020304" pitchFamily="18" charset="0"/>
              </a:rPr>
              <a:t> ABC có các góc v</a:t>
            </a:r>
            <a:r>
              <a:rPr lang="en-US" altLang="en-US" dirty="0">
                <a:solidFill>
                  <a:srgbClr val="0000FF"/>
                </a:solidFill>
                <a:latin typeface="Times New Roman" panose="02020603050405020304" pitchFamily="18" charset="0"/>
                <a:ea typeface="Times New Roman" panose="02020603050405020304" pitchFamily="18" charset="0"/>
              </a:rPr>
              <a:t>à</a:t>
            </a:r>
            <a:r>
              <a:rPr lang="en-US" altLang="en-US" dirty="0">
                <a:solidFill>
                  <a:srgbClr val="0000FF"/>
                </a:solidFill>
                <a:latin typeface="Times New Roman" panose="02020603050405020304" pitchFamily="18" charset="0"/>
                <a:cs typeface="Times New Roman" panose="02020603050405020304" pitchFamily="18" charset="0"/>
              </a:rPr>
              <a:t> các cạnh tương ứng như thế n</a:t>
            </a:r>
            <a:r>
              <a:rPr lang="en-US" altLang="en-US" dirty="0">
                <a:solidFill>
                  <a:srgbClr val="0000FF"/>
                </a:solidFill>
                <a:latin typeface="Times New Roman" panose="02020603050405020304" pitchFamily="18" charset="0"/>
                <a:ea typeface="Times New Roman" panose="02020603050405020304" pitchFamily="18" charset="0"/>
              </a:rPr>
              <a:t>à</a:t>
            </a:r>
            <a:r>
              <a:rPr lang="en-US" altLang="en-US" dirty="0">
                <a:solidFill>
                  <a:srgbClr val="0000FF"/>
                </a:solidFill>
                <a:latin typeface="Times New Roman" panose="02020603050405020304" pitchFamily="18" charset="0"/>
                <a:cs typeface="Times New Roman" panose="02020603050405020304" pitchFamily="18" charset="0"/>
              </a:rPr>
              <a:t>o?</a:t>
            </a:r>
            <a:endParaRPr lang="en-US" altLang="en-US"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58"/>
                                        </p:tgtEl>
                                        <p:attrNameLst>
                                          <p:attrName>style.visibility</p:attrName>
                                        </p:attrNameLst>
                                      </p:cBhvr>
                                      <p:to>
                                        <p:strVal val="visible"/>
                                      </p:to>
                                    </p:set>
                                    <p:anim calcmode="discrete" valueType="clr">
                                      <p:cBhvr override="childStyle">
                                        <p:cTn id="7" dur="80"/>
                                        <p:tgtEl>
                                          <p:spTgt spid="194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8"/>
                                        </p:tgtEl>
                                        <p:attrNameLst>
                                          <p:attrName>fillcolor</p:attrName>
                                        </p:attrNameLst>
                                      </p:cBhvr>
                                      <p:tavLst>
                                        <p:tav tm="0">
                                          <p:val>
                                            <p:clrVal>
                                              <a:schemeClr val="accent2"/>
                                            </p:clrVal>
                                          </p:val>
                                        </p:tav>
                                        <p:tav tm="50000">
                                          <p:val>
                                            <p:clrVal>
                                              <a:schemeClr val="hlink"/>
                                            </p:clrVal>
                                          </p:val>
                                        </p:tav>
                                      </p:tavLst>
                                    </p:anim>
                                    <p:set>
                                      <p:cBhvr>
                                        <p:cTn id="9" dur="80"/>
                                        <p:tgtEl>
                                          <p:spTgt spid="194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322</Words>
  <Application>Microsoft Office PowerPoint</Application>
  <PresentationFormat>On-screen Show (4:3)</PresentationFormat>
  <Paragraphs>93</Paragraphs>
  <Slides>14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Times New Roman</vt:lpstr>
      <vt:lpstr>Webdings</vt:lpstr>
      <vt:lpstr>Default Design</vt:lpstr>
      <vt:lpstr>Microsoft Equation 3.0</vt:lpstr>
      <vt:lpstr>PowerPoint Presentation</vt:lpstr>
      <vt:lpstr>PowerPoint Presentation</vt:lpstr>
      <vt:lpstr>PowerPoint Presentation</vt:lpstr>
      <vt:lpstr>PowerPoint Presentation</vt:lpstr>
      <vt:lpstr>Bài1:Hãy vào ô trống để được kết quả đúng sau:  Nếu    AMN           DEF thì:</vt:lpstr>
      <vt:lpstr>Bài 2:Nếu    MNP           EGF.Kết quả nào sau đây là sai:</vt:lpstr>
      <vt:lpstr>PowerPoint Presentation</vt:lpstr>
      <vt:lpstr>Tam giác đồng dạng a. Định nghĩa b.Tính chất</vt:lpstr>
      <vt:lpstr>Bài tập:Cho tam giác ABC. Kẻ đường thẳng a song song với cạnh BC và cắt hai cạnh AB,AC theo thứ tự tại M và N. Hai tam giác AMN và ABC có các góc và các cạnh tương ứng như thế nào?</vt:lpstr>
      <vt:lpstr>PowerPoint Presentation</vt:lpstr>
      <vt:lpstr>2.Định lý  Nếu một đường thẳng cắt hai cạnh của tam giác và song song với cạnh còn lại thì nó tạo thành một tam giác mới đồng dạng với tam giác đã cho.</vt:lpstr>
      <vt:lpstr>PowerPoint Presentation</vt:lpstr>
      <vt:lpstr>PowerPoint Presentation</vt:lpstr>
      <vt:lpstr>Bài tập 2: Cho EF// BC,FP//AB.Hãy tìm các cặp tam giác đồng dạng ở hình vẽ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TIEN NGUYEN THANH</cp:lastModifiedBy>
  <cp:revision>3</cp:revision>
  <dcterms:created xsi:type="dcterms:W3CDTF">2010-02-02T07:11:28Z</dcterms:created>
  <dcterms:modified xsi:type="dcterms:W3CDTF">2022-09-04T14:55:12Z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