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  <p:sldMasterId id="2147484125" r:id="rId2"/>
    <p:sldMasterId id="2147484127" r:id="rId3"/>
    <p:sldMasterId id="2147484130" r:id="rId4"/>
    <p:sldMasterId id="2147484132" r:id="rId5"/>
    <p:sldMasterId id="2147484134" r:id="rId6"/>
    <p:sldMasterId id="2147484143" r:id="rId7"/>
  </p:sldMasterIdLst>
  <p:notesMasterIdLst>
    <p:notesMasterId r:id="rId73"/>
  </p:notesMasterIdLst>
  <p:handoutMasterIdLst>
    <p:handoutMasterId r:id="rId74"/>
  </p:handoutMasterIdLst>
  <p:sldIdLst>
    <p:sldId id="397" r:id="rId8"/>
    <p:sldId id="424" r:id="rId9"/>
    <p:sldId id="394" r:id="rId10"/>
    <p:sldId id="392" r:id="rId11"/>
    <p:sldId id="391" r:id="rId12"/>
    <p:sldId id="319" r:id="rId13"/>
    <p:sldId id="393" r:id="rId14"/>
    <p:sldId id="395" r:id="rId15"/>
    <p:sldId id="321" r:id="rId16"/>
    <p:sldId id="406" r:id="rId17"/>
    <p:sldId id="398" r:id="rId18"/>
    <p:sldId id="402" r:id="rId19"/>
    <p:sldId id="326" r:id="rId20"/>
    <p:sldId id="371" r:id="rId21"/>
    <p:sldId id="466" r:id="rId22"/>
    <p:sldId id="327" r:id="rId23"/>
    <p:sldId id="328" r:id="rId24"/>
    <p:sldId id="409" r:id="rId25"/>
    <p:sldId id="330" r:id="rId26"/>
    <p:sldId id="408" r:id="rId27"/>
    <p:sldId id="331" r:id="rId28"/>
    <p:sldId id="332" r:id="rId29"/>
    <p:sldId id="333" r:id="rId30"/>
    <p:sldId id="343" r:id="rId31"/>
    <p:sldId id="334" r:id="rId32"/>
    <p:sldId id="335" r:id="rId33"/>
    <p:sldId id="344" r:id="rId34"/>
    <p:sldId id="390" r:id="rId35"/>
    <p:sldId id="431" r:id="rId36"/>
    <p:sldId id="410" r:id="rId37"/>
    <p:sldId id="465" r:id="rId38"/>
    <p:sldId id="347" r:id="rId39"/>
    <p:sldId id="412" r:id="rId40"/>
    <p:sldId id="348" r:id="rId41"/>
    <p:sldId id="417" r:id="rId42"/>
    <p:sldId id="418" r:id="rId43"/>
    <p:sldId id="419" r:id="rId44"/>
    <p:sldId id="352" r:id="rId45"/>
    <p:sldId id="353" r:id="rId46"/>
    <p:sldId id="354" r:id="rId47"/>
    <p:sldId id="355" r:id="rId48"/>
    <p:sldId id="356" r:id="rId49"/>
    <p:sldId id="430" r:id="rId50"/>
    <p:sldId id="423" r:id="rId51"/>
    <p:sldId id="432" r:id="rId52"/>
    <p:sldId id="433" r:id="rId53"/>
    <p:sldId id="434" r:id="rId54"/>
    <p:sldId id="435" r:id="rId55"/>
    <p:sldId id="437" r:id="rId56"/>
    <p:sldId id="438" r:id="rId57"/>
    <p:sldId id="439" r:id="rId58"/>
    <p:sldId id="440" r:id="rId59"/>
    <p:sldId id="441" r:id="rId60"/>
    <p:sldId id="442" r:id="rId61"/>
    <p:sldId id="443" r:id="rId62"/>
    <p:sldId id="444" r:id="rId63"/>
    <p:sldId id="445" r:id="rId64"/>
    <p:sldId id="446" r:id="rId65"/>
    <p:sldId id="447" r:id="rId66"/>
    <p:sldId id="464" r:id="rId67"/>
    <p:sldId id="455" r:id="rId68"/>
    <p:sldId id="457" r:id="rId69"/>
    <p:sldId id="458" r:id="rId70"/>
    <p:sldId id="459" r:id="rId71"/>
    <p:sldId id="463" r:id="rId7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33CC"/>
    <a:srgbClr val="FF0000"/>
    <a:srgbClr val="0000CC"/>
    <a:srgbClr val="6666FF"/>
    <a:srgbClr val="FF9933"/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74592" autoAdjust="0"/>
  </p:normalViewPr>
  <p:slideViewPr>
    <p:cSldViewPr>
      <p:cViewPr varScale="1">
        <p:scale>
          <a:sx n="91" d="100"/>
          <a:sy n="91" d="100"/>
        </p:scale>
        <p:origin x="48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ADCC-3938-4C15-90A6-854E5CBF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5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DB6ADA4-41AE-425A-B943-E3EE5924B0D3}" type="datetimeFigureOut">
              <a:rPr lang="vi-VN"/>
              <a:pPr>
                <a:defRPr/>
              </a:pPr>
              <a:t>20/09/2022</a:t>
            </a:fld>
            <a:endParaRPr lang="vi-V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0015E6-D9C5-4A1C-A60D-F2495676CC4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92618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DD4D-D03C-4098-9EDE-6029C28189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DD4D-D03C-4098-9EDE-6029C28189C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7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DD4D-D03C-4098-9EDE-6029C28189C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3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0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6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763448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6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57C7-06B9-4A01-93A8-1592F3B5F72C}" type="datetime4">
              <a:rPr lang="en-US" smtClean="0"/>
              <a:t>September 20,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708D-6A88-43FB-BEFD-93E8F11EAF29}" type="datetime4">
              <a:rPr lang="en-US" smtClean="0"/>
              <a:t>September 20,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174D-4181-4FE2-8DA7-4D2F8DED985F}" type="datetime4">
              <a:rPr lang="en-US" smtClean="0"/>
              <a:t>September 20,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297-2040-4E60-BCE6-207E794DE969}" type="datetime4">
              <a:rPr lang="en-US" smtClean="0"/>
              <a:t>September 20,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3BB-EC3A-477A-916F-8D568CDB79B3}" type="datetime4">
              <a:rPr lang="en-US" smtClean="0"/>
              <a:t>September 20,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D025-B309-46F7-B02C-2FEF23602FF2}" type="datetime4">
              <a:rPr lang="en-US" smtClean="0"/>
              <a:t>September 20,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335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ED82-407B-400C-9B9F-92970228BA8F}" type="datetime4">
              <a:rPr lang="en-US" smtClean="0"/>
              <a:t>September 20,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65D1-079E-41EF-B22B-6A02B65D829C}" type="datetime4">
              <a:rPr lang="en-US" smtClean="0"/>
              <a:t>September 20,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36A-A333-49FC-BB13-56FD9D28E2FF}" type="datetime4">
              <a:rPr lang="en-US" smtClean="0"/>
              <a:t>September 20,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1739-7BA8-4097-98E9-1C99510DBF0A}" type="datetime4">
              <a:rPr lang="en-US" smtClean="0"/>
              <a:t>September 20,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2ADC-FA18-431D-97AE-AEC6C6464788}" type="datetime4">
              <a:rPr lang="en-US" smtClean="0"/>
              <a:t>September 20,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25706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25706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25706"/>
      </p:ext>
    </p:extLst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335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335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25706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A9BF-C463-4FE9-9F48-372754CAA333}" type="datetime4">
              <a:rPr lang="en-US" smtClean="0"/>
              <a:t>September 20, 2022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425EA-C414-47D7-9E82-B8A898230D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/>
              <a:t>Tăng Thành Đạt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19355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0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80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5216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1E9A4-E63A-4ABD-AF58-BC449D8367C6}" type="datetime4">
              <a:rPr lang="en-US" altLang="en-US" smtClean="0"/>
              <a:t>September 20, 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89D3B-6301-4F67-9497-28768AEEE1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8745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2FCB64-9AE7-4D7A-BF9D-EDA1A370ADC6}" type="datetime4">
              <a:rPr lang="en-US" altLang="en-US" smtClean="0"/>
              <a:t>September 20, 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7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8.wmf"/><Relationship Id="rId4" Type="http://schemas.openxmlformats.org/officeDocument/2006/relationships/hyperlink" Target="../User/My%20Documents/132%20-%20Bong%20dien%20dien%20-%20Phi%20Nhung.mp3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53440" y="6583274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7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352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vi-VN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thư điện tử.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49425" y="304800"/>
            <a:ext cx="1072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14-&gt;18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05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42" r:id="rId4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6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870200" y="17526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870200" y="27432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853267" y="37465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836334" y="47371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844800" y="57277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876426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0320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0"/>
            <a:ext cx="1219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0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2" y="2484439"/>
            <a:ext cx="687917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5" y="2544763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1" y="3646414"/>
            <a:ext cx="505884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5" y="4821160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5" y="5870495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19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2" y="3576565"/>
            <a:ext cx="687917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19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2" y="4710036"/>
            <a:ext cx="687917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19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2" y="5746670"/>
            <a:ext cx="687917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19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09" y="2133634"/>
            <a:ext cx="9804291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1" y="3284112"/>
            <a:ext cx="9804291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1" y="4419574"/>
            <a:ext cx="9804291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1" y="5575220"/>
            <a:ext cx="9804291" cy="113029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09" y="622336"/>
            <a:ext cx="9804291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18" y="984250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8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9" r:id="rId2"/>
    <p:sldLayoutId id="2147484140" r:id="rId3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0"/>
            <a:ext cx="12192000" cy="5494338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29EE40B9-F70F-494C-86B3-0737C1B29CE6}" type="datetime4">
              <a:rPr lang="en-US" altLang="en-US" smtClean="0"/>
              <a:t>September 20, 2022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1" y="6477000"/>
            <a:ext cx="534246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33" y="6511926"/>
            <a:ext cx="298026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6511926"/>
            <a:ext cx="4078816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352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vi-VN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thư điện tử.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11049425" y="304800"/>
            <a:ext cx="1072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14-&gt;18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8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1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6" r:id="rId2"/>
    <p:sldLayoutId id="2147484137" r:id="rId3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88917" y="6507166"/>
            <a:ext cx="3299883" cy="349251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500">
                <a:cs typeface="+mn-cs"/>
              </a:defRPr>
            </a:lvl1pPr>
          </a:lstStyle>
          <a:p>
            <a:pPr>
              <a:defRPr/>
            </a:pPr>
            <a:r>
              <a:rPr lang="vi-VN" altLang="en-US" smtClean="0"/>
              <a:t>Tăng Thành Đạt</a:t>
            </a:r>
            <a:endParaRPr lang="en-US" altLang="en-US" dirty="0"/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1016000" y="609600"/>
            <a:ext cx="1016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27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27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4165600" y="2819400"/>
            <a:ext cx="4064000" cy="2895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 smtClean="0">
              <a:cs typeface="+mn-cs"/>
            </a:endParaRPr>
          </a:p>
        </p:txBody>
      </p:sp>
      <p:pic>
        <p:nvPicPr>
          <p:cNvPr id="4101" name="Picture 4" descr="SO00828_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5" y="4419600"/>
            <a:ext cx="247014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9" y="5335591"/>
            <a:ext cx="145203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7" y="5715000"/>
            <a:ext cx="10900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8" y="4114800"/>
            <a:ext cx="2324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9" y="5029206"/>
            <a:ext cx="174201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5" y="5562606"/>
            <a:ext cx="12319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31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39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47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8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40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41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42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43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7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44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45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46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 dirty="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34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35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36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352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9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vi-VN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thư điện tử.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11049425" y="304800"/>
            <a:ext cx="1072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14-&gt;18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94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3D754B-08AE-494A-BFC4-E081FC649BA0}" type="datetime4">
              <a:rPr lang="en-US" smtClean="0"/>
              <a:t>September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10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16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24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17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18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19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20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1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1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22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23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11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12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13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352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vi-VN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thư điện tử.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1049425" y="304800"/>
            <a:ext cx="1072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14-&gt;18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6" r:id="rId12"/>
    <p:sldLayoutId id="2147484157" r:id="rId13"/>
    <p:sldLayoutId id="2147484158" r:id="rId14"/>
    <p:sldLayoutId id="2147484159" r:id="rId15"/>
    <p:sldLayoutId id="2147484160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thutrang@gmail.com" TargetMode="External"/><Relationship Id="rId2" Type="http://schemas.openxmlformats.org/officeDocument/2006/relationships/hyperlink" Target="http://mail.google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hoo.com/" TargetMode="External"/><Relationship Id="rId2" Type="http://schemas.openxmlformats.org/officeDocument/2006/relationships/hyperlink" Target="http://www.google.com.v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hyperlink" Target="http://www.wikipedia.org/" TargetMode="External"/><Relationship Id="rId4" Type="http://schemas.openxmlformats.org/officeDocument/2006/relationships/hyperlink" Target="http://www.msn.com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google.com.vn/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google.com.vn/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mail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mail.google.com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il.google.com/" TargetMode="Externa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173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28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TÌM HIỂU THƯ ĐIỆN TỬ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14400" y="762000"/>
            <a:ext cx="10363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eaLnBrk="1" hangingPunct="1">
              <a:lnSpc>
                <a:spcPct val="150000"/>
              </a:lnSpc>
            </a:pP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0" eaLnBrk="1" hangingPunct="1">
              <a:lnSpc>
                <a:spcPct val="150000"/>
              </a:lnSpc>
            </a:pP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lâu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lnSpc>
                <a:spcPct val="150000"/>
              </a:lnSpc>
            </a:pP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lnSpc>
                <a:spcPct val="150000"/>
              </a:lnSpc>
            </a:pP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- Chi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lnSpc>
                <a:spcPct val="150000"/>
              </a:lnSpc>
            </a:pP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lnSpc>
                <a:spcPct val="150000"/>
              </a:lnSpc>
            </a:pP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228600" y="0"/>
            <a:ext cx="4495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1.Thư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1196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69985" y="1623655"/>
            <a:ext cx="5181600" cy="715089"/>
          </a:xfrm>
          <a:prstGeom prst="wedgeRoundRectCallout">
            <a:avLst>
              <a:gd name="adj1" fmla="val 43654"/>
              <a:gd name="adj2" fmla="val 1544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Hình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ảnh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minh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họa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gì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6248400"/>
            <a:ext cx="11963400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3200" b="1" dirty="0">
              <a:solidFill>
                <a:srgbClr val="CD1F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28600" y="0"/>
            <a:ext cx="4495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1.Thư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990600"/>
            <a:ext cx="1165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5657671"/>
            <a:ext cx="12192000" cy="107721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CD1F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228600" y="0"/>
            <a:ext cx="4495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1.Thư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5"/>
          <p:cNvSpPr>
            <a:spLocks noChangeArrowheads="1"/>
          </p:cNvSpPr>
          <p:nvPr/>
        </p:nvSpPr>
        <p:spPr bwMode="auto">
          <a:xfrm>
            <a:off x="381000" y="2187019"/>
            <a:ext cx="11430000" cy="183078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6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vi-VN" altLang="en-US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 </a:t>
            </a:r>
            <a:r>
              <a:rPr lang="vi-VN" alt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điện tử là dịch vụ</a:t>
            </a:r>
            <a:r>
              <a:rPr lang="en-US" alt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chuyển thư dưới dạng số trên mạng máy tính thông qua các “hộp thư điện tử”.</a:t>
            </a:r>
            <a:endParaRPr lang="en-US" alt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914400" y="457200"/>
            <a:ext cx="8762999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 </a:t>
            </a:r>
            <a:r>
              <a:rPr lang="en-US" altLang="en-US" sz="3600" b="1" dirty="0" err="1" smtClean="0">
                <a:solidFill>
                  <a:srgbClr val="000099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ailmar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30638"/>
            <a:ext cx="4800600" cy="25701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ava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30638"/>
            <a:ext cx="3657600" cy="25701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e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667000" cy="2590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email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05" y="1001469"/>
            <a:ext cx="3116264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200981916462_email1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73015"/>
            <a:ext cx="3657600" cy="27813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52400" y="1981200"/>
            <a:ext cx="5391966" cy="1191816"/>
          </a:xfrm>
          <a:prstGeom prst="wedgeRoundRectCallout">
            <a:avLst>
              <a:gd name="adj1" fmla="val -1886"/>
              <a:gd name="adj2" fmla="val 817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Em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hãy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nêu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ưu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điểm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của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thư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điện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tử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?</a:t>
            </a:r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152400" y="0"/>
            <a:ext cx="4495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1.Thư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>
            <a:spLocks noChangeArrowheads="1"/>
          </p:cNvSpPr>
          <p:nvPr/>
        </p:nvSpPr>
        <p:spPr bwMode="auto">
          <a:xfrm>
            <a:off x="533400" y="1147763"/>
            <a:ext cx="11430000" cy="41883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* </a:t>
            </a: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-Chi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228600" y="0"/>
            <a:ext cx="4495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1.Thư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304800" y="990600"/>
            <a:ext cx="1127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Minh.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80492"/>
            <a:ext cx="1059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3276600" y="6324600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601200" y="2819400"/>
            <a:ext cx="2133600" cy="2261533"/>
          </a:xfrm>
          <a:prstGeom prst="wedgeRoundRectCallout">
            <a:avLst>
              <a:gd name="adj1" fmla="val -85927"/>
              <a:gd name="adj2" fmla="val 441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457200" y="6901"/>
            <a:ext cx="5257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2.Hệ </a:t>
            </a:r>
            <a:r>
              <a:rPr lang="en-US" altLang="en-US" sz="3600" b="1" dirty="0" err="1" smtClean="0">
                <a:solidFill>
                  <a:srgbClr val="CC00FF"/>
                </a:solidFill>
                <a:cs typeface="Times New Roman" pitchFamily="18" charset="0"/>
              </a:rPr>
              <a:t>thống</a:t>
            </a:r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.</a:t>
            </a:r>
            <a:endParaRPr lang="en-US" altLang="en-US" sz="3600" dirty="0">
              <a:solidFill>
                <a:srgbClr val="CC00FF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ounded Rectangle 5"/>
          <p:cNvSpPr>
            <a:spLocks noChangeArrowheads="1"/>
          </p:cNvSpPr>
          <p:nvPr/>
        </p:nvSpPr>
        <p:spPr bwMode="auto">
          <a:xfrm>
            <a:off x="515815" y="838200"/>
            <a:ext cx="11201400" cy="50053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Minh qua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457200" y="6901"/>
            <a:ext cx="5257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2.Hệ </a:t>
            </a:r>
            <a:r>
              <a:rPr lang="en-US" altLang="en-US" sz="3600" b="1" dirty="0" err="1" smtClean="0">
                <a:solidFill>
                  <a:srgbClr val="CC00FF"/>
                </a:solidFill>
                <a:cs typeface="Times New Roman" pitchFamily="18" charset="0"/>
              </a:rPr>
              <a:t>thống</a:t>
            </a:r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.</a:t>
            </a:r>
            <a:endParaRPr lang="en-US" altLang="en-US" sz="3600" dirty="0">
              <a:solidFill>
                <a:srgbClr val="CC00FF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1"/>
            <a:ext cx="11125200" cy="435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3429000" y="6334780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943600" y="789385"/>
            <a:ext cx="4800600" cy="1191816"/>
          </a:xfrm>
          <a:prstGeom prst="wedgeRoundRectCallout">
            <a:avLst>
              <a:gd name="adj1" fmla="val -45730"/>
              <a:gd name="adj2" fmla="val 1706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57200" y="6901"/>
            <a:ext cx="5257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2.Hệ </a:t>
            </a:r>
            <a:r>
              <a:rPr lang="en-US" altLang="en-US" sz="3600" b="1" dirty="0" err="1" smtClean="0">
                <a:solidFill>
                  <a:srgbClr val="CC00FF"/>
                </a:solidFill>
                <a:cs typeface="Times New Roman" pitchFamily="18" charset="0"/>
              </a:rPr>
              <a:t>thống</a:t>
            </a:r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.</a:t>
            </a:r>
            <a:endParaRPr lang="en-US" altLang="en-US" sz="3600" dirty="0">
              <a:solidFill>
                <a:srgbClr val="CC00FF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>
            <a:spLocks noChangeArrowheads="1"/>
          </p:cNvSpPr>
          <p:nvPr/>
        </p:nvSpPr>
        <p:spPr bwMode="auto">
          <a:xfrm>
            <a:off x="457200" y="859155"/>
            <a:ext cx="11582400" cy="555045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(Internet).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57200" y="6901"/>
            <a:ext cx="5257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2.Hệ </a:t>
            </a:r>
            <a:r>
              <a:rPr lang="en-US" altLang="en-US" sz="3600" b="1" dirty="0" err="1" smtClean="0">
                <a:solidFill>
                  <a:srgbClr val="CC00FF"/>
                </a:solidFill>
                <a:cs typeface="Times New Roman" pitchFamily="18" charset="0"/>
              </a:rPr>
              <a:t>thống</a:t>
            </a:r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.</a:t>
            </a:r>
            <a:endParaRPr lang="en-US" altLang="en-US" sz="3600" dirty="0">
              <a:solidFill>
                <a:srgbClr val="CC00FF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1444105"/>
            <a:ext cx="17383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4"/>
          <p:cNvSpPr>
            <a:spLocks noChangeArrowheads="1"/>
          </p:cNvSpPr>
          <p:nvPr/>
        </p:nvSpPr>
        <p:spPr bwMode="gray">
          <a:xfrm>
            <a:off x="2057398" y="2809042"/>
            <a:ext cx="8382001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CC00FF"/>
                </a:solidFill>
                <a:cs typeface="Times New Roman" pitchFamily="18" charset="0"/>
              </a:rPr>
              <a:t>Hệ</a:t>
            </a:r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00FF"/>
                </a:solidFill>
                <a:cs typeface="Times New Roman" pitchFamily="18" charset="0"/>
              </a:rPr>
              <a:t>thống</a:t>
            </a:r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.</a:t>
            </a:r>
            <a:endParaRPr lang="en-US" altLang="en-US" sz="3600" dirty="0">
              <a:solidFill>
                <a:srgbClr val="CC00FF"/>
              </a:solidFill>
              <a:cs typeface="Times New Roman" pitchFamily="18" charset="0"/>
            </a:endParaRP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gray">
          <a:xfrm>
            <a:off x="1676398" y="1834336"/>
            <a:ext cx="8762999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6632" name="AutoShape 21"/>
          <p:cNvSpPr>
            <a:spLocks noChangeArrowheads="1"/>
          </p:cNvSpPr>
          <p:nvPr/>
        </p:nvSpPr>
        <p:spPr bwMode="gray">
          <a:xfrm>
            <a:off x="2057399" y="3799642"/>
            <a:ext cx="8381999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Mở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tài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khoản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gửi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9" name="Rectangle 20"/>
          <p:cNvSpPr txBox="1">
            <a:spLocks noChangeArrowheads="1"/>
          </p:cNvSpPr>
          <p:nvPr/>
        </p:nvSpPr>
        <p:spPr bwMode="auto">
          <a:xfrm>
            <a:off x="210860" y="2059404"/>
            <a:ext cx="1401762" cy="23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 HIỂU THƯ ĐIỆN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8610" y="2070171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612622" y="3006239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08104" y="3972974"/>
            <a:ext cx="50169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599"/>
            <a:ext cx="8534400" cy="390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85800" y="5972651"/>
            <a:ext cx="10972800" cy="578882"/>
          </a:xfrm>
          <a:prstGeom prst="wedgeRoundRectCallout">
            <a:avLst>
              <a:gd name="adj1" fmla="val -9005"/>
              <a:gd name="adj2" fmla="val -6914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217152" y="1143000"/>
            <a:ext cx="2895600" cy="2826306"/>
          </a:xfrm>
          <a:prstGeom prst="wedgeRoundRectCallout">
            <a:avLst>
              <a:gd name="adj1" fmla="val -82506"/>
              <a:gd name="adj2" fmla="val -91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57200" y="6901"/>
            <a:ext cx="5257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2.Hệ </a:t>
            </a:r>
            <a:r>
              <a:rPr lang="en-US" altLang="en-US" sz="3600" b="1" dirty="0" err="1" smtClean="0">
                <a:solidFill>
                  <a:srgbClr val="CC00FF"/>
                </a:solidFill>
                <a:cs typeface="Times New Roman" pitchFamily="18" charset="0"/>
              </a:rPr>
              <a:t>thống</a:t>
            </a:r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.</a:t>
            </a:r>
            <a:endParaRPr lang="en-US" altLang="en-US" sz="3600" dirty="0">
              <a:solidFill>
                <a:srgbClr val="CC00FF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57200" y="882442"/>
            <a:ext cx="10972800" cy="443583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vi-VN" altLang="en-US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457200" y="6901"/>
            <a:ext cx="5257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2.Hệ </a:t>
            </a:r>
            <a:r>
              <a:rPr lang="en-US" altLang="en-US" sz="3600" b="1" dirty="0" err="1" smtClean="0">
                <a:solidFill>
                  <a:srgbClr val="CC00FF"/>
                </a:solidFill>
                <a:cs typeface="Times New Roman" pitchFamily="18" charset="0"/>
              </a:rPr>
              <a:t>thống</a:t>
            </a:r>
            <a:r>
              <a:rPr lang="en-US" altLang="en-US" sz="3600" b="1" dirty="0" smtClean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FF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CC00FF"/>
                </a:solidFill>
                <a:cs typeface="Times New Roman" pitchFamily="18" charset="0"/>
              </a:rPr>
              <a:t>.</a:t>
            </a:r>
            <a:endParaRPr lang="en-US" altLang="en-US" sz="3600" dirty="0">
              <a:solidFill>
                <a:srgbClr val="CC00FF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800" y="2986088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alt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58000" y="2909888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81000" y="3532188"/>
            <a:ext cx="495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28600" y="4191000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91200" y="4768850"/>
            <a:ext cx="6172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52400" y="4800600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3.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867400" y="4129088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04800" y="5410200"/>
            <a:ext cx="510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791200" y="3505200"/>
            <a:ext cx="60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495800" y="5334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 algn="just"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n-lt"/>
                <a:ea typeface="Times New Roman" pitchFamily="18" charset="0"/>
              </a:rPr>
              <a:t>Bài tập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n-lt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04800" y="1448256"/>
            <a:ext cx="11887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60000"/>
              </a:spcBef>
            </a:pP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A                                             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5486400" y="2743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3200">
              <a:latin typeface="+mn-lt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588977" y="5846068"/>
            <a:ext cx="55098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5181599" y="3886200"/>
            <a:ext cx="1038225" cy="20701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3200">
              <a:latin typeface="+mn-lt"/>
            </a:endParaRPr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5334000" y="4572000"/>
            <a:ext cx="762000" cy="3175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3200">
              <a:latin typeface="+mn-lt"/>
            </a:endParaRP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V="1">
            <a:off x="4800600" y="4495800"/>
            <a:ext cx="12954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3200">
              <a:latin typeface="+mn-lt"/>
            </a:endParaRPr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 flipV="1">
            <a:off x="5105400" y="3810000"/>
            <a:ext cx="990600" cy="17526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320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10668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Câu2./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A.Bỏ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495800" y="5562600"/>
            <a:ext cx="3048000" cy="5847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smtClean="0">
                <a:solidFill>
                  <a:srgbClr val="FF0000"/>
                </a:solidFill>
                <a:latin typeface="+mn-lt"/>
              </a:rPr>
              <a:t>B  - A -  D - C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5562600"/>
            <a:ext cx="3048000" cy="5847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smtClean="0">
                <a:solidFill>
                  <a:srgbClr val="FF0000"/>
                </a:solidFill>
                <a:latin typeface="+mn-lt"/>
              </a:rPr>
              <a:t>B  - C -  D - A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77200" y="5562600"/>
            <a:ext cx="3048000" cy="5847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smtClean="0">
                <a:solidFill>
                  <a:srgbClr val="FF0000"/>
                </a:solidFill>
                <a:latin typeface="+mn-lt"/>
              </a:rPr>
              <a:t>A  - C -  D - B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219200" y="1828800"/>
            <a:ext cx="381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alt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7315200" y="1828800"/>
            <a:ext cx="2570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685800" y="2652714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endParaRPr lang="en-US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5105400" y="2905125"/>
            <a:ext cx="1295400" cy="204788"/>
          </a:xfrm>
          <a:prstGeom prst="leftRightArrow">
            <a:avLst>
              <a:gd name="adj1" fmla="val 50000"/>
              <a:gd name="adj2" fmla="val 1646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6629400" y="2667001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685800" y="3429000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5105400" y="3681412"/>
            <a:ext cx="1295400" cy="204788"/>
          </a:xfrm>
          <a:prstGeom prst="leftRightArrow">
            <a:avLst>
              <a:gd name="adj1" fmla="val 50000"/>
              <a:gd name="adj2" fmla="val 1646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629400" y="3306764"/>
            <a:ext cx="510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685800" y="4368225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5" name="AutoShape 13"/>
          <p:cNvSpPr>
            <a:spLocks noChangeArrowheads="1"/>
          </p:cNvSpPr>
          <p:nvPr/>
        </p:nvSpPr>
        <p:spPr bwMode="auto">
          <a:xfrm>
            <a:off x="5181600" y="4572000"/>
            <a:ext cx="1219200" cy="242887"/>
          </a:xfrm>
          <a:prstGeom prst="leftRightArrow">
            <a:avLst>
              <a:gd name="adj1" fmla="val 50000"/>
              <a:gd name="adj2" fmla="val 1646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6629400" y="4368225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7" name="Text Box 15"/>
          <p:cNvSpPr txBox="1">
            <a:spLocks noChangeArrowheads="1"/>
          </p:cNvSpPr>
          <p:nvPr/>
        </p:nvSpPr>
        <p:spPr bwMode="auto">
          <a:xfrm>
            <a:off x="685800" y="5029200"/>
            <a:ext cx="441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  <p:sp>
        <p:nvSpPr>
          <p:cNvPr id="85008" name="AutoShape 16"/>
          <p:cNvSpPr>
            <a:spLocks noChangeArrowheads="1"/>
          </p:cNvSpPr>
          <p:nvPr/>
        </p:nvSpPr>
        <p:spPr bwMode="auto">
          <a:xfrm>
            <a:off x="5257800" y="5395912"/>
            <a:ext cx="1143000" cy="242888"/>
          </a:xfrm>
          <a:prstGeom prst="leftRightArrow">
            <a:avLst>
              <a:gd name="adj1" fmla="val 50000"/>
              <a:gd name="adj2" fmla="val 164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6634162" y="5108576"/>
            <a:ext cx="487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0" name="Text Box 3"/>
          <p:cNvSpPr txBox="1">
            <a:spLocks noChangeArrowheads="1"/>
          </p:cNvSpPr>
          <p:nvPr/>
        </p:nvSpPr>
        <p:spPr bwMode="auto">
          <a:xfrm>
            <a:off x="1143000" y="1157289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Câu3./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/>
      <p:bldP spid="85003" grpId="0"/>
      <p:bldP spid="85006" grpId="0"/>
      <p:bldP spid="850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11887200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3251" name="Text Box 19"/>
          <p:cNvSpPr txBox="1">
            <a:spLocks noChangeArrowheads="1"/>
          </p:cNvSpPr>
          <p:nvPr/>
        </p:nvSpPr>
        <p:spPr bwMode="auto">
          <a:xfrm>
            <a:off x="2520462" y="2009726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Text Box 19"/>
          <p:cNvSpPr txBox="1">
            <a:spLocks noChangeArrowheads="1"/>
          </p:cNvSpPr>
          <p:nvPr/>
        </p:nvSpPr>
        <p:spPr bwMode="auto">
          <a:xfrm>
            <a:off x="2438400" y="508703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19"/>
          <p:cNvSpPr txBox="1">
            <a:spLocks noChangeArrowheads="1"/>
          </p:cNvSpPr>
          <p:nvPr/>
        </p:nvSpPr>
        <p:spPr bwMode="auto">
          <a:xfrm>
            <a:off x="2514600" y="2971800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Text Box 19"/>
          <p:cNvSpPr txBox="1">
            <a:spLocks noChangeArrowheads="1"/>
          </p:cNvSpPr>
          <p:nvPr/>
        </p:nvSpPr>
        <p:spPr bwMode="auto">
          <a:xfrm>
            <a:off x="2514600" y="3925669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Phim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92" y="4793565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828800" y="9906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50375"/>
              </p:ext>
            </p:extLst>
          </p:nvPr>
        </p:nvGraphicFramePr>
        <p:xfrm>
          <a:off x="381000" y="1676400"/>
          <a:ext cx="11277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041">
                  <a:extLst>
                    <a:ext uri="{9D8B030D-6E8A-4147-A177-3AD203B41FA5}">
                      <a16:colId xmlns:a16="http://schemas.microsoft.com/office/drawing/2014/main" val="2923165180"/>
                    </a:ext>
                  </a:extLst>
                </a:gridCol>
                <a:gridCol w="1313145">
                  <a:extLst>
                    <a:ext uri="{9D8B030D-6E8A-4147-A177-3AD203B41FA5}">
                      <a16:colId xmlns:a16="http://schemas.microsoft.com/office/drawing/2014/main" val="4149767605"/>
                    </a:ext>
                  </a:extLst>
                </a:gridCol>
                <a:gridCol w="1081414">
                  <a:extLst>
                    <a:ext uri="{9D8B030D-6E8A-4147-A177-3AD203B41FA5}">
                      <a16:colId xmlns:a16="http://schemas.microsoft.com/office/drawing/2014/main" val="3173896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n w="1270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3000" baseline="0" dirty="0" smtClean="0">
                          <a:ln w="1270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n w="1270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endParaRPr lang="en-US" sz="3000" dirty="0">
                        <a:ln w="1270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n w="1270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3000" dirty="0">
                        <a:ln w="1270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n w="1270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3000" dirty="0">
                        <a:ln w="1270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57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A./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mạng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3000" dirty="0">
                        <a:ln w="12700"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3000" b="1" dirty="0">
                        <a:ln w="12700"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n w="12700"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265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B./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ta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gởi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n w="12700"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3000" b="1" dirty="0">
                        <a:ln w="12700"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75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C./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ưu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: chi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nhanh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gửi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n w="12700"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 smtClean="0">
                        <a:ln w="12700"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="1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3000" b="1" dirty="0">
                        <a:ln w="12700"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34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D./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mạng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altLang="en-US" sz="3000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n w="12700"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3000" b="1" dirty="0">
                        <a:ln w="12700"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n w="12700"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62066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9372600" y="2286000"/>
            <a:ext cx="990600" cy="685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668000" y="3352800"/>
            <a:ext cx="914400" cy="685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820400" y="4648200"/>
            <a:ext cx="762000" cy="685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525000" y="5791200"/>
            <a:ext cx="914400" cy="685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42900" y="482026"/>
            <a:ext cx="1150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So sánh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 thư điện tử 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1493043"/>
            <a:ext cx="3733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 thông thường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229600" y="1534074"/>
            <a:ext cx="22098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 điện tử</a:t>
            </a: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3992"/>
            <a:ext cx="5654677" cy="422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Line 34"/>
          <p:cNvSpPr>
            <a:spLocks noChangeShapeType="1"/>
          </p:cNvSpPr>
          <p:nvPr/>
        </p:nvSpPr>
        <p:spPr bwMode="auto">
          <a:xfrm>
            <a:off x="6096000" y="2195513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2173287" cy="259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124">
            <a:off x="5902605" y="1569776"/>
            <a:ext cx="1762294" cy="208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1" y="3654857"/>
            <a:ext cx="2370138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AutoShape 13"/>
          <p:cNvSpPr>
            <a:spLocks noChangeArrowheads="1"/>
          </p:cNvSpPr>
          <p:nvPr/>
        </p:nvSpPr>
        <p:spPr bwMode="auto">
          <a:xfrm>
            <a:off x="7010400" y="2670391"/>
            <a:ext cx="4699001" cy="343852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-Chi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49160" name="AutoShape 16"/>
          <p:cNvSpPr>
            <a:spLocks noChangeArrowheads="1"/>
          </p:cNvSpPr>
          <p:nvPr/>
        </p:nvSpPr>
        <p:spPr bwMode="auto">
          <a:xfrm>
            <a:off x="7318493" y="527538"/>
            <a:ext cx="4721105" cy="1736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Khái niêm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: Thư điện tử là dịch vụ chuyển thư dưới dạng số trên mạng máy tính thông qua các hộp thư điện tử.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9" name="AutoShape 16"/>
          <p:cNvSpPr>
            <a:spLocks noChangeArrowheads="1"/>
          </p:cNvSpPr>
          <p:nvPr/>
        </p:nvSpPr>
        <p:spPr bwMode="auto">
          <a:xfrm>
            <a:off x="210402" y="527538"/>
            <a:ext cx="4056798" cy="520594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201732" y="1295400"/>
            <a:ext cx="34944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3366CC"/>
              </a:buClr>
            </a:pPr>
            <a:r>
              <a:rPr lang="en-US" altLang="en-US" sz="4000" dirty="0" smtClean="0">
                <a:solidFill>
                  <a:srgbClr val="000000"/>
                </a:solidFill>
                <a:latin typeface="+mn-lt"/>
              </a:rPr>
              <a:t>CÂU HỎI</a:t>
            </a:r>
            <a:endParaRPr lang="en-US" altLang="en-US" sz="4000" dirty="0">
              <a:latin typeface="+mn-lt"/>
            </a:endParaRP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838200" y="2477805"/>
            <a:ext cx="108204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altLang="en-US" sz="3600" dirty="0" err="1">
                <a:solidFill>
                  <a:srgbClr val="FF0000"/>
                </a:solidFill>
                <a:cs typeface="Times New Roman" pitchFamily="18" charset="0"/>
              </a:rPr>
              <a:t>Thư</a:t>
            </a:r>
            <a:r>
              <a:rPr lang="en-US" alt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cs typeface="Times New Roman" pitchFamily="18" charset="0"/>
              </a:rPr>
              <a:t>điện</a:t>
            </a:r>
            <a:r>
              <a:rPr lang="en-US" alt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cs typeface="Times New Roman" pitchFamily="18" charset="0"/>
              </a:rPr>
              <a:t>tử</a:t>
            </a:r>
            <a:r>
              <a:rPr lang="en-US" alt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altLang="en-US" sz="3600" dirty="0" smtClean="0">
                <a:solidFill>
                  <a:srgbClr val="FF0000"/>
                </a:solidFill>
                <a:cs typeface="Times New Roman" pitchFamily="18" charset="0"/>
              </a:rPr>
              <a:t>? </a:t>
            </a:r>
            <a:r>
              <a:rPr lang="en-US" altLang="en-US" sz="3600" dirty="0" err="1">
                <a:solidFill>
                  <a:srgbClr val="FF0000"/>
                </a:solidFill>
                <a:cs typeface="Times New Roman" pitchFamily="18" charset="0"/>
              </a:rPr>
              <a:t>Ưu</a:t>
            </a:r>
            <a:r>
              <a:rPr lang="en-US" alt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cs typeface="Times New Roman" pitchFamily="18" charset="0"/>
              </a:rPr>
              <a:t>điểm</a:t>
            </a:r>
            <a:r>
              <a:rPr lang="en-US" alt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alt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cs typeface="Times New Roman" pitchFamily="18" charset="0"/>
              </a:rPr>
              <a:t>thư</a:t>
            </a:r>
            <a:r>
              <a:rPr lang="en-US" alt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cs typeface="Times New Roman" pitchFamily="18" charset="0"/>
              </a:rPr>
              <a:t>điện</a:t>
            </a:r>
            <a:r>
              <a:rPr lang="en-US" alt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cs typeface="Times New Roman" pitchFamily="18" charset="0"/>
              </a:rPr>
              <a:t>tử</a:t>
            </a:r>
            <a:r>
              <a:rPr lang="en-US" altLang="en-US" sz="3600" dirty="0" smtClean="0">
                <a:solidFill>
                  <a:srgbClr val="FF0000"/>
                </a:solidFill>
                <a:cs typeface="Times New Roman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>
            <a:off x="762000" y="3733800"/>
            <a:ext cx="108966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CC"/>
                </a:solidFill>
                <a:cs typeface="Times New Roman" pitchFamily="18" charset="0"/>
              </a:rPr>
              <a:t>2. </a:t>
            </a:r>
            <a:r>
              <a:rPr lang="vi-VN" altLang="en-US" sz="3600" dirty="0">
                <a:solidFill>
                  <a:srgbClr val="0000CC"/>
                </a:solidFill>
                <a:cs typeface="Times New Roman" pitchFamily="18" charset="0"/>
              </a:rPr>
              <a:t>So sánh </a:t>
            </a:r>
            <a:r>
              <a:rPr lang="en-US" altLang="en-US" sz="3600" dirty="0" err="1">
                <a:solidFill>
                  <a:srgbClr val="0000CC"/>
                </a:solidFill>
                <a:cs typeface="Times New Roman" pitchFamily="18" charset="0"/>
              </a:rPr>
              <a:t>quá</a:t>
            </a:r>
            <a:r>
              <a:rPr lang="en-US" alt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Times New Roman" pitchFamily="18" charset="0"/>
              </a:rPr>
              <a:t>trình</a:t>
            </a:r>
            <a:r>
              <a:rPr lang="en-US" alt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Times New Roman" pitchFamily="18" charset="0"/>
              </a:rPr>
              <a:t>chuyển</a:t>
            </a:r>
            <a:r>
              <a:rPr lang="en-US" alt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0000CC"/>
                </a:solidFill>
                <a:cs typeface="Times New Roman" pitchFamily="18" charset="0"/>
              </a:rPr>
              <a:t>thư </a:t>
            </a:r>
            <a:r>
              <a:rPr lang="en-US" altLang="en-US" sz="3600" dirty="0" err="1">
                <a:solidFill>
                  <a:srgbClr val="0000CC"/>
                </a:solidFill>
                <a:cs typeface="Times New Roman" pitchFamily="18" charset="0"/>
              </a:rPr>
              <a:t>tay</a:t>
            </a:r>
            <a:r>
              <a:rPr lang="en-US" alt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0000CC"/>
                </a:solidFill>
                <a:cs typeface="Times New Roman" pitchFamily="18" charset="0"/>
              </a:rPr>
              <a:t>và thư điện tử </a:t>
            </a:r>
            <a:r>
              <a:rPr lang="en-US" altLang="en-US" sz="3600" dirty="0">
                <a:solidFill>
                  <a:srgbClr val="0000CC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457200" y="2604848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52" name="Oval 51"/>
          <p:cNvSpPr/>
          <p:nvPr/>
        </p:nvSpPr>
        <p:spPr>
          <a:xfrm>
            <a:off x="457200" y="3900248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1615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1"/>
            <a:ext cx="121920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324600" y="152400"/>
            <a:ext cx="4343400" cy="646986"/>
          </a:xfrm>
          <a:prstGeom prst="wedgeRoundRectCallout">
            <a:avLst>
              <a:gd name="adj1" fmla="val -34601"/>
              <a:gd name="adj2" fmla="val 915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sz="3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Hình</a:t>
            </a:r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ảnh</a:t>
            </a:r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minh </a:t>
            </a:r>
            <a:r>
              <a:rPr lang="en-US" sz="3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họa</a:t>
            </a:r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gì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?</a:t>
            </a:r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273800"/>
            <a:ext cx="12192000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3200" b="1" dirty="0">
              <a:solidFill>
                <a:srgbClr val="CD1F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28600" y="0"/>
            <a:ext cx="4495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1.Thư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2"/>
          <p:cNvSpPr txBox="1">
            <a:spLocks/>
          </p:cNvSpPr>
          <p:nvPr/>
        </p:nvSpPr>
        <p:spPr bwMode="auto">
          <a:xfrm>
            <a:off x="1600200" y="2069812"/>
            <a:ext cx="9601200" cy="23575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3.Mở </a:t>
            </a:r>
            <a:r>
              <a:rPr lang="en-US" altLang="en-US" sz="32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2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32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0038"/>
            <a:ext cx="1181100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2234625"/>
            <a:ext cx="640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458200" y="1828800"/>
            <a:ext cx="3352800" cy="2281476"/>
          </a:xfrm>
          <a:prstGeom prst="wedgeRoundRectCallout">
            <a:avLst>
              <a:gd name="adj1" fmla="val -64302"/>
              <a:gd name="adj2" fmla="val 356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57200" y="4114800"/>
            <a:ext cx="3352800" cy="2281476"/>
          </a:xfrm>
          <a:prstGeom prst="wedgeRoundRectCallout">
            <a:avLst>
              <a:gd name="adj1" fmla="val 66803"/>
              <a:gd name="adj2" fmla="val 373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gray">
          <a:xfrm>
            <a:off x="427892" y="81736"/>
            <a:ext cx="8716108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3.Mở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tài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khoản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gửi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398687"/>
            <a:ext cx="11353800" cy="507831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682625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lnSpc>
                <a:spcPct val="150000"/>
              </a:lnSpc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indent="0" algn="just">
              <a:lnSpc>
                <a:spcPct val="150000"/>
              </a:lnSpc>
              <a:defRPr/>
            </a:pPr>
            <a:r>
              <a:rPr lang="vi-VN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algn="just">
              <a:lnSpc>
                <a:spcPct val="150000"/>
              </a:lnSpc>
              <a:defRPr/>
            </a:pPr>
            <a:r>
              <a:rPr lang="vi-VN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Yahoo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Microsoft, …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427892" y="81736"/>
            <a:ext cx="8716108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3.Mở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tài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khoản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gửi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038"/>
            <a:ext cx="1219200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457200" y="2239963"/>
            <a:ext cx="5153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696200" y="1905111"/>
            <a:ext cx="3352800" cy="2281476"/>
          </a:xfrm>
          <a:prstGeom prst="wedgeRoundRectCallout">
            <a:avLst>
              <a:gd name="adj1" fmla="val -68157"/>
              <a:gd name="adj2" fmla="val 373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nguyên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cứu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bày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tạo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tài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khoản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thư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57200" y="4419600"/>
            <a:ext cx="3402013" cy="1736646"/>
          </a:xfrm>
          <a:prstGeom prst="wedgeRoundRectCallout">
            <a:avLst>
              <a:gd name="adj1" fmla="val 66803"/>
              <a:gd name="adj2" fmla="val 373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gray">
          <a:xfrm>
            <a:off x="427892" y="81736"/>
            <a:ext cx="8716108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3.Mở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tài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khoản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gửi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09600" y="1524000"/>
            <a:ext cx="11125200" cy="353943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682625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indent="0" algn="just">
              <a:defRPr/>
            </a:pP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defRPr/>
            </a:pP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0" algn="just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@ &lt;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defRPr/>
            </a:pP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gray">
          <a:xfrm>
            <a:off x="427892" y="81736"/>
            <a:ext cx="8716108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3.Mở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tài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khoản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gửi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09600" y="848996"/>
            <a:ext cx="10134600" cy="507831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682625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lnSpc>
                <a:spcPct val="150000"/>
              </a:lnSpc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indent="0" algn="just">
              <a:lnSpc>
                <a:spcPct val="150000"/>
              </a:lnSpc>
              <a:defRPr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Ví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:</a:t>
            </a:r>
          </a:p>
          <a:p>
            <a:pPr indent="0" algn="just">
              <a:lnSpc>
                <a:spcPct val="150000"/>
              </a:lnSpc>
              <a:defRPr/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tinhoc@computer.ac.vn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defRPr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Thanhbv@vnn.vn</a:t>
            </a:r>
          </a:p>
          <a:p>
            <a:pPr indent="0" algn="just">
              <a:lnSpc>
                <a:spcPct val="150000"/>
              </a:lnSpc>
              <a:defRPr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Sunrise.tqb@gmail.com</a:t>
            </a:r>
          </a:p>
          <a:p>
            <a:pPr indent="0" algn="just">
              <a:lnSpc>
                <a:spcPct val="150000"/>
              </a:lnSpc>
              <a:defRPr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Sunrise.tqb@Hotmail.com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228600" y="228600"/>
            <a:ext cx="8716108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3.Mở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tài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khoản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gửi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038"/>
            <a:ext cx="1219200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381000" y="220980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610600" y="574655"/>
            <a:ext cx="3481387" cy="2281476"/>
          </a:xfrm>
          <a:prstGeom prst="wedgeRoundRectCallout">
            <a:avLst>
              <a:gd name="adj1" fmla="val -68157"/>
              <a:gd name="adj2" fmla="val 517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pt-BR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nêu các bước thực hiện để truy cập vào hộp thư điện tử?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81354" y="2807181"/>
            <a:ext cx="11430000" cy="41883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vi-VN" altLang="en-US" sz="32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Enter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gray">
          <a:xfrm>
            <a:off x="17585" y="152400"/>
            <a:ext cx="8716108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3.Mở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tài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khoản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gửi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0038"/>
            <a:ext cx="1150620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7"/>
          <p:cNvSpPr>
            <a:spLocks noChangeArrowheads="1"/>
          </p:cNvSpPr>
          <p:nvPr/>
        </p:nvSpPr>
        <p:spPr bwMode="auto">
          <a:xfrm>
            <a:off x="381000" y="2209800"/>
            <a:ext cx="36054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924800" y="1030141"/>
            <a:ext cx="3562350" cy="1328023"/>
          </a:xfrm>
          <a:prstGeom prst="wedgeRoundRectCallout">
            <a:avLst>
              <a:gd name="adj1" fmla="val -66183"/>
              <a:gd name="adj2" fmla="val 773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2834891"/>
            <a:ext cx="11582400" cy="39159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defRPr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gray">
          <a:xfrm>
            <a:off x="298938" y="240250"/>
            <a:ext cx="8716108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3.Mở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tài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khoản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gửi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/>
          </p:cNvSpPr>
          <p:nvPr/>
        </p:nvSpPr>
        <p:spPr bwMode="auto">
          <a:xfrm>
            <a:off x="2133600" y="762000"/>
            <a:ext cx="9220200" cy="1200329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3600">
                <a:solidFill>
                  <a:srgbClr val="0000FF"/>
                </a:solidFill>
              </a:rPr>
              <a:t>Trong số các địa chỉ dưới đây, địa chỉ nào là địa chỉ thư điện tử?</a:t>
            </a:r>
          </a:p>
        </p:txBody>
      </p:sp>
      <p:sp>
        <p:nvSpPr>
          <p:cNvPr id="70659" name="Rectangle 5"/>
          <p:cNvSpPr>
            <a:spLocks/>
          </p:cNvSpPr>
          <p:nvPr/>
        </p:nvSpPr>
        <p:spPr bwMode="auto">
          <a:xfrm>
            <a:off x="2362200" y="5562600"/>
            <a:ext cx="5867400" cy="86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3600" dirty="0" err="1" smtClean="0"/>
              <a:t>thcstamquanbac.vtv</a:t>
            </a:r>
            <a:endParaRPr lang="en-US" altLang="en-US" sz="3600" dirty="0"/>
          </a:p>
        </p:txBody>
      </p:sp>
      <p:sp>
        <p:nvSpPr>
          <p:cNvPr id="70660" name="Rectangle 5"/>
          <p:cNvSpPr>
            <a:spLocks/>
          </p:cNvSpPr>
          <p:nvPr/>
        </p:nvSpPr>
        <p:spPr bwMode="auto">
          <a:xfrm>
            <a:off x="2438400" y="4419600"/>
            <a:ext cx="57912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3600" dirty="0"/>
              <a:t>http://mail.google.com</a:t>
            </a:r>
          </a:p>
        </p:txBody>
      </p:sp>
      <p:sp>
        <p:nvSpPr>
          <p:cNvPr id="70661" name="Rectangle 5"/>
          <p:cNvSpPr>
            <a:spLocks/>
          </p:cNvSpPr>
          <p:nvPr/>
        </p:nvSpPr>
        <p:spPr bwMode="auto">
          <a:xfrm>
            <a:off x="2514600" y="3235326"/>
            <a:ext cx="5791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3600" dirty="0"/>
              <a:t>tamquanbac@gmail.com</a:t>
            </a:r>
          </a:p>
        </p:txBody>
      </p:sp>
      <p:sp>
        <p:nvSpPr>
          <p:cNvPr id="70662" name="Rectangle 5"/>
          <p:cNvSpPr>
            <a:spLocks/>
          </p:cNvSpPr>
          <p:nvPr/>
        </p:nvSpPr>
        <p:spPr bwMode="auto">
          <a:xfrm>
            <a:off x="2438400" y="2214564"/>
            <a:ext cx="58674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3600" dirty="0"/>
              <a:t>www.vnexpress.net</a:t>
            </a:r>
          </a:p>
        </p:txBody>
      </p:sp>
      <p:pic>
        <p:nvPicPr>
          <p:cNvPr id="9" name="Picture 8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898821" y="1107957"/>
            <a:ext cx="2282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 algn="just">
              <a:defRPr/>
            </a:pPr>
            <a:r>
              <a:rPr lang="pt-BR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</a:rPr>
              <a:t>Củng cố.</a:t>
            </a:r>
            <a:endParaRPr lang="pt-BR" sz="32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133600" y="228600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SzPts val="2100"/>
            </a:pPr>
            <a:endParaRPr lang="vi-VN" altLang="en-US" sz="3200">
              <a:latin typeface="+mn-lt"/>
            </a:endParaRP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>
            <a:off x="838200" y="1981200"/>
            <a:ext cx="10515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ï"/>
            </a:pP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sử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dụng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cụm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: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tử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hộp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hộp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tử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máy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chủ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tử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dịch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vụ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tử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điền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chỗ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trống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(…)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đúng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762000" y="3886200"/>
            <a:ext cx="10820399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200" dirty="0">
                <a:latin typeface="+mn-lt"/>
              </a:rPr>
              <a:t>A. </a:t>
            </a:r>
            <a:r>
              <a:rPr lang="en-US" altLang="en-US" sz="3200" dirty="0" err="1">
                <a:latin typeface="+mn-lt"/>
              </a:rPr>
              <a:t>Người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gửi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và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người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nhận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phải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đăng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 smtClean="0">
                <a:latin typeface="+mn-lt"/>
              </a:rPr>
              <a:t>kí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 smtClean="0">
                <a:latin typeface="+mn-lt"/>
              </a:rPr>
              <a:t>một</a:t>
            </a:r>
            <a:r>
              <a:rPr lang="en-US" altLang="en-US" sz="3200" dirty="0">
                <a:latin typeface="+mn-lt"/>
              </a:rPr>
              <a:t>…………………..</a:t>
            </a:r>
            <a:r>
              <a:rPr lang="en-US" altLang="en-US" sz="3200" dirty="0" err="1">
                <a:latin typeface="+mn-lt"/>
              </a:rPr>
              <a:t>tại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một</a:t>
            </a:r>
            <a:r>
              <a:rPr lang="en-US" altLang="en-US" sz="3200" dirty="0">
                <a:latin typeface="+mn-lt"/>
              </a:rPr>
              <a:t> ………………………….</a:t>
            </a:r>
            <a:r>
              <a:rPr lang="en-US" altLang="en-US" sz="3200" dirty="0" err="1">
                <a:latin typeface="+mn-lt"/>
              </a:rPr>
              <a:t>của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nhà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cung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cấp</a:t>
            </a:r>
            <a:r>
              <a:rPr lang="en-US" altLang="en-US" sz="3200" dirty="0">
                <a:latin typeface="+mn-lt"/>
              </a:rPr>
              <a:t>…………………………….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838200" y="2590800"/>
            <a:ext cx="3679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66"/>
                </a:solidFill>
                <a:latin typeface="+mn-lt"/>
              </a:rPr>
              <a:t>hộp thư điện tử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3810000" y="2590800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66"/>
                </a:solidFill>
                <a:latin typeface="+mn-lt"/>
              </a:rPr>
              <a:t>máy chủ thư điện tử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7620000" y="25146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9966"/>
                </a:solidFill>
                <a:latin typeface="+mn-lt"/>
              </a:rPr>
              <a:t>dịch</a:t>
            </a:r>
            <a:r>
              <a:rPr lang="en-US" altLang="en-US" sz="3200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9966"/>
                </a:solidFill>
                <a:latin typeface="+mn-lt"/>
              </a:rPr>
              <a:t>vụ</a:t>
            </a:r>
            <a:r>
              <a:rPr lang="en-US" altLang="en-US" sz="3200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9966"/>
                </a:solidFill>
                <a:latin typeface="+mn-lt"/>
              </a:rPr>
              <a:t>tử</a:t>
            </a:r>
            <a:endParaRPr lang="en-US" altLang="en-US" sz="3200" dirty="0">
              <a:solidFill>
                <a:srgbClr val="FF9966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09284 0.3240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0.2 0.3240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29375 0.4351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  <p:bldP spid="98310" grpId="1"/>
      <p:bldP spid="98311" grpId="0"/>
      <p:bldP spid="98311" grpId="1"/>
      <p:bldP spid="98312" grpId="0"/>
      <p:bldP spid="983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00554"/>
            <a:ext cx="11963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7467600" y="-61555"/>
            <a:ext cx="4572000" cy="830997"/>
          </a:xfrm>
          <a:prstGeom prst="wedgeRectCallout">
            <a:avLst>
              <a:gd name="adj1" fmla="val -38946"/>
              <a:gd name="adj2" fmla="val 1344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 rot="19140000">
            <a:off x="1253135" y="3035755"/>
            <a:ext cx="8680704" cy="32918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28600" y="0"/>
            <a:ext cx="4495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1.Thư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971846" y="1031757"/>
            <a:ext cx="2282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 algn="just">
              <a:defRPr/>
            </a:pPr>
            <a:r>
              <a:rPr lang="pt-BR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</a:rPr>
              <a:t>Củng cố.</a:t>
            </a:r>
            <a:endParaRPr lang="pt-BR" sz="32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133600" y="220980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SzPts val="2100"/>
            </a:pPr>
            <a:endParaRPr lang="vi-VN" altLang="en-US" sz="3200">
              <a:latin typeface="+mn-lt"/>
            </a:endParaRPr>
          </a:p>
        </p:txBody>
      </p:sp>
      <p:sp>
        <p:nvSpPr>
          <p:cNvPr id="72708" name="Rectangle 4"/>
          <p:cNvSpPr>
            <a:spLocks/>
          </p:cNvSpPr>
          <p:nvPr/>
        </p:nvSpPr>
        <p:spPr bwMode="auto">
          <a:xfrm>
            <a:off x="685800" y="1905000"/>
            <a:ext cx="10820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ï"/>
            </a:pP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sử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dụng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cụm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: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tử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hộp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tử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máy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chủ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tử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dịch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vụ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tử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trang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Web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điền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chỗ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trống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(…)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đúng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72709" name="Rectangle 5"/>
          <p:cNvSpPr>
            <a:spLocks/>
          </p:cNvSpPr>
          <p:nvPr/>
        </p:nvSpPr>
        <p:spPr bwMode="auto">
          <a:xfrm>
            <a:off x="914400" y="3832226"/>
            <a:ext cx="10744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6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200" dirty="0">
                <a:latin typeface="+mn-lt"/>
              </a:rPr>
              <a:t>B. </a:t>
            </a:r>
            <a:r>
              <a:rPr lang="en-US" altLang="en-US" sz="3200" dirty="0" err="1">
                <a:latin typeface="+mn-lt"/>
              </a:rPr>
              <a:t>Người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gửi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truy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cập</a:t>
            </a:r>
            <a:r>
              <a:rPr lang="en-US" altLang="en-US" sz="3200" dirty="0">
                <a:latin typeface="+mn-lt"/>
              </a:rPr>
              <a:t>………………………</a:t>
            </a:r>
            <a:r>
              <a:rPr lang="en-US" altLang="en-US" sz="3200" dirty="0" err="1">
                <a:latin typeface="+mn-lt"/>
              </a:rPr>
              <a:t>cung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cấp</a:t>
            </a:r>
            <a:r>
              <a:rPr lang="en-US" altLang="en-US" sz="3200" dirty="0">
                <a:latin typeface="+mn-lt"/>
              </a:rPr>
              <a:t>…………………………….</a:t>
            </a:r>
            <a:r>
              <a:rPr lang="en-US" altLang="en-US" sz="3200" dirty="0" err="1">
                <a:latin typeface="+mn-lt"/>
              </a:rPr>
              <a:t>và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đăng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nhập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vào</a:t>
            </a:r>
            <a:r>
              <a:rPr lang="en-US" altLang="en-US" sz="3200" dirty="0">
                <a:latin typeface="+mn-lt"/>
              </a:rPr>
              <a:t>…………………………………….</a:t>
            </a:r>
            <a:r>
              <a:rPr lang="en-US" altLang="en-US" sz="3200" dirty="0" err="1">
                <a:latin typeface="+mn-lt"/>
              </a:rPr>
              <a:t>của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mình</a:t>
            </a:r>
            <a:r>
              <a:rPr lang="en-US" altLang="en-US" sz="3200" dirty="0">
                <a:latin typeface="+mn-lt"/>
              </a:rPr>
              <a:t>.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914400" y="3048000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66"/>
                </a:solidFill>
                <a:latin typeface="+mn-lt"/>
              </a:rPr>
              <a:t>trang Web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762000" y="2514600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66"/>
                </a:solidFill>
                <a:latin typeface="+mn-lt"/>
              </a:rPr>
              <a:t>hộp thư điện tử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7543800" y="2514600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66"/>
                </a:solidFill>
                <a:latin typeface="+mn-lt"/>
              </a:rPr>
              <a:t>dịch vụ thư điện tử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55938 0.13518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43438 0.3240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9375 0.4351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58" grpId="1"/>
      <p:bldP spid="100359" grpId="0"/>
      <p:bldP spid="100359" grpId="1"/>
      <p:bldP spid="100360" grpId="0"/>
      <p:bldP spid="100360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971846" y="1107957"/>
            <a:ext cx="2282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 algn="just">
              <a:defRPr/>
            </a:pPr>
            <a:r>
              <a:rPr lang="pt-BR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</a:rPr>
              <a:t>Củng cố.</a:t>
            </a:r>
            <a:endParaRPr lang="pt-BR" sz="32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133600" y="236220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SzPts val="2100"/>
            </a:pPr>
            <a:endParaRPr lang="vi-VN" altLang="en-US" sz="3200">
              <a:latin typeface="+mn-lt"/>
            </a:endParaRPr>
          </a:p>
        </p:txBody>
      </p:sp>
      <p:sp>
        <p:nvSpPr>
          <p:cNvPr id="73732" name="Rectangle 4"/>
          <p:cNvSpPr>
            <a:spLocks/>
          </p:cNvSpPr>
          <p:nvPr/>
        </p:nvSpPr>
        <p:spPr bwMode="auto">
          <a:xfrm>
            <a:off x="685800" y="1752600"/>
            <a:ext cx="10896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ï"/>
            </a:pP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sử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dụng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cụm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: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tử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hộp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tử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máy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chủ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tử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dịch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vụ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thư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điện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tử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, </a:t>
            </a:r>
            <a:r>
              <a:rPr lang="en-US" altLang="en-US" sz="3200" i="1" dirty="0" err="1">
                <a:solidFill>
                  <a:srgbClr val="FF9966"/>
                </a:solidFill>
                <a:latin typeface="+mn-lt"/>
              </a:rPr>
              <a:t>trang</a:t>
            </a:r>
            <a:r>
              <a:rPr lang="en-US" altLang="en-US" sz="3200" i="1" dirty="0">
                <a:solidFill>
                  <a:srgbClr val="FF9966"/>
                </a:solidFill>
                <a:latin typeface="+mn-lt"/>
              </a:rPr>
              <a:t> Web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điền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chỗ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trống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(…)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đúng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73733" name="Rectangle 5"/>
          <p:cNvSpPr>
            <a:spLocks/>
          </p:cNvSpPr>
          <p:nvPr/>
        </p:nvSpPr>
        <p:spPr bwMode="auto">
          <a:xfrm>
            <a:off x="533400" y="3984626"/>
            <a:ext cx="1082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200" dirty="0">
                <a:latin typeface="+mn-lt"/>
              </a:rPr>
              <a:t>C. </a:t>
            </a:r>
            <a:r>
              <a:rPr lang="en-US" altLang="en-US" sz="3200" dirty="0" err="1">
                <a:latin typeface="+mn-lt"/>
              </a:rPr>
              <a:t>Người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gửi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soạn</a:t>
            </a:r>
            <a:r>
              <a:rPr lang="en-US" altLang="en-US" sz="3200" dirty="0">
                <a:latin typeface="+mn-lt"/>
              </a:rPr>
              <a:t>……………………..</a:t>
            </a:r>
            <a:r>
              <a:rPr lang="en-US" altLang="en-US" sz="3200" dirty="0" err="1">
                <a:latin typeface="+mn-lt"/>
              </a:rPr>
              <a:t>và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gửi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nó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đến</a:t>
            </a:r>
            <a:r>
              <a:rPr lang="en-US" altLang="en-US" sz="3200" dirty="0">
                <a:latin typeface="+mn-lt"/>
              </a:rPr>
              <a:t>………………………………..</a:t>
            </a:r>
            <a:r>
              <a:rPr lang="en-US" altLang="en-US" sz="3200" dirty="0" err="1">
                <a:latin typeface="+mn-lt"/>
              </a:rPr>
              <a:t>mình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đăng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kí</a:t>
            </a:r>
            <a:r>
              <a:rPr lang="en-US" altLang="en-US" sz="3200" dirty="0">
                <a:latin typeface="+mn-lt"/>
              </a:rPr>
              <a:t>.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5867400" y="1752600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66"/>
                </a:solidFill>
                <a:latin typeface="+mn-lt"/>
              </a:rPr>
              <a:t>thư điện tử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581400" y="2362200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66"/>
                </a:solidFill>
                <a:latin typeface="+mn-lt"/>
              </a:rPr>
              <a:t>máy chủ thư điện tử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0313 0.34629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14063 0.3685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  <p:bldP spid="101382" grpId="1"/>
      <p:bldP spid="101384" grpId="0"/>
      <p:bldP spid="10138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393963" y="770276"/>
            <a:ext cx="3438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 algn="just"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Củng cố.</a:t>
            </a:r>
            <a:endParaRPr lang="pt-BR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133600" y="2239963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SzPts val="2100"/>
            </a:pPr>
            <a:endParaRPr lang="vi-VN" altLang="en-US" sz="3200"/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533400" y="1676400"/>
            <a:ext cx="112776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ï"/>
            </a:pP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sử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dụng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cụm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en-US" altLang="en-US" sz="3200" i="1" dirty="0" err="1">
                <a:solidFill>
                  <a:srgbClr val="FF0000"/>
                </a:solidFill>
              </a:rPr>
              <a:t>thư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điện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tử</a:t>
            </a:r>
            <a:r>
              <a:rPr lang="en-US" altLang="en-US" sz="3200" i="1" dirty="0">
                <a:solidFill>
                  <a:srgbClr val="FF0000"/>
                </a:solidFill>
              </a:rPr>
              <a:t>,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200" i="1" dirty="0" err="1">
                <a:solidFill>
                  <a:srgbClr val="FF0000"/>
                </a:solidFill>
              </a:rPr>
              <a:t>hộp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thư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điện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tử</a:t>
            </a:r>
            <a:r>
              <a:rPr lang="en-US" altLang="en-US" sz="3200" i="1" dirty="0">
                <a:solidFill>
                  <a:srgbClr val="FF0000"/>
                </a:solidFill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</a:rPr>
              <a:t>máy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chủ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thư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điện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tử</a:t>
            </a:r>
            <a:r>
              <a:rPr lang="en-US" altLang="en-US" sz="3200" i="1" dirty="0">
                <a:solidFill>
                  <a:srgbClr val="FF0000"/>
                </a:solidFill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</a:rPr>
              <a:t>dịch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vụ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thư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điện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tử</a:t>
            </a:r>
            <a:r>
              <a:rPr lang="en-US" altLang="en-US" sz="3200" i="1" dirty="0">
                <a:solidFill>
                  <a:srgbClr val="FF0000"/>
                </a:solidFill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i="1" dirty="0">
                <a:solidFill>
                  <a:srgbClr val="FF0000"/>
                </a:solidFill>
              </a:rPr>
              <a:t> Web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điền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chỗ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trống</a:t>
            </a:r>
            <a:r>
              <a:rPr lang="en-US" altLang="en-US" sz="3200" dirty="0">
                <a:solidFill>
                  <a:srgbClr val="0000FF"/>
                </a:solidFill>
              </a:rPr>
              <a:t> (…) </a:t>
            </a:r>
            <a:r>
              <a:rPr lang="en-US" altLang="en-US" sz="3200" dirty="0" err="1">
                <a:solidFill>
                  <a:srgbClr val="0000FF"/>
                </a:solidFill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đúng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457200" y="3505200"/>
            <a:ext cx="113538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200" dirty="0"/>
              <a:t>D.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nhận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đăng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nhập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vào</a:t>
            </a:r>
            <a:r>
              <a:rPr lang="en-US" altLang="en-US" sz="3200" dirty="0"/>
              <a:t>………………………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trên</a:t>
            </a:r>
            <a:r>
              <a:rPr lang="en-US" altLang="en-US" sz="3200" dirty="0"/>
              <a:t>………………………………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cung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cấp</a:t>
            </a:r>
            <a:r>
              <a:rPr lang="en-US" altLang="en-US" sz="3200" dirty="0"/>
              <a:t> …………………………</a:t>
            </a:r>
            <a:r>
              <a:rPr lang="en-US" altLang="en-US" sz="3200" dirty="0" err="1"/>
              <a:t>để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nhận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đọc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mình</a:t>
            </a:r>
            <a:r>
              <a:rPr lang="en-US" altLang="en-US" sz="3200" dirty="0"/>
              <a:t>.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762000" y="2743200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9966"/>
                </a:solidFill>
              </a:rPr>
              <a:t>trang</a:t>
            </a:r>
            <a:r>
              <a:rPr lang="en-US" altLang="en-US" sz="3200" dirty="0">
                <a:solidFill>
                  <a:srgbClr val="FF9966"/>
                </a:solidFill>
              </a:rPr>
              <a:t> Web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33400" y="2286000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66"/>
                </a:solidFill>
              </a:rPr>
              <a:t>hộp thư điện tử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7315200" y="2286000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9966"/>
                </a:solidFill>
              </a:rPr>
              <a:t>dịch</a:t>
            </a:r>
            <a:r>
              <a:rPr lang="en-US" altLang="en-US" sz="3200" dirty="0">
                <a:solidFill>
                  <a:srgbClr val="FF9966"/>
                </a:solidFill>
              </a:rPr>
              <a:t> </a:t>
            </a:r>
            <a:r>
              <a:rPr lang="en-US" altLang="en-US" sz="3200" dirty="0" err="1">
                <a:solidFill>
                  <a:srgbClr val="FF9966"/>
                </a:solidFill>
              </a:rPr>
              <a:t>vụ</a:t>
            </a:r>
            <a:r>
              <a:rPr lang="en-US" altLang="en-US" sz="3200" dirty="0">
                <a:solidFill>
                  <a:srgbClr val="FF9966"/>
                </a:solidFill>
              </a:rPr>
              <a:t> </a:t>
            </a:r>
            <a:r>
              <a:rPr lang="en-US" altLang="en-US" sz="3200" dirty="0" err="1">
                <a:solidFill>
                  <a:srgbClr val="FF9966"/>
                </a:solidFill>
              </a:rPr>
              <a:t>thư</a:t>
            </a:r>
            <a:r>
              <a:rPr lang="en-US" altLang="en-US" sz="3200" dirty="0">
                <a:solidFill>
                  <a:srgbClr val="FF9966"/>
                </a:solidFill>
              </a:rPr>
              <a:t> </a:t>
            </a:r>
            <a:r>
              <a:rPr lang="en-US" altLang="en-US" sz="3200" dirty="0" err="1">
                <a:solidFill>
                  <a:srgbClr val="FF9966"/>
                </a:solidFill>
              </a:rPr>
              <a:t>điện</a:t>
            </a:r>
            <a:r>
              <a:rPr lang="en-US" altLang="en-US" sz="3200" dirty="0">
                <a:solidFill>
                  <a:srgbClr val="FF9966"/>
                </a:solidFill>
              </a:rPr>
              <a:t> </a:t>
            </a:r>
            <a:r>
              <a:rPr lang="en-US" altLang="en-US" sz="3200" dirty="0" err="1">
                <a:solidFill>
                  <a:srgbClr val="FF9966"/>
                </a:solidFill>
              </a:rPr>
              <a:t>tử</a:t>
            </a:r>
            <a:endParaRPr lang="en-US" altLang="en-US" sz="3200" dirty="0">
              <a:solidFill>
                <a:srgbClr val="FF99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46875 0.19074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5938 0.2351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52188 0.4240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  <p:bldP spid="102406" grpId="1"/>
      <p:bldP spid="102407" grpId="0"/>
      <p:bldP spid="102407" grpId="1"/>
      <p:bldP spid="102408" grpId="0"/>
      <p:bldP spid="10240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201733" y="1295400"/>
            <a:ext cx="2895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3366CC"/>
              </a:buClr>
            </a:pPr>
            <a:r>
              <a:rPr lang="en-US" altLang="en-US" sz="4000" dirty="0" smtClean="0">
                <a:solidFill>
                  <a:srgbClr val="000000"/>
                </a:solidFill>
                <a:latin typeface="+mn-lt"/>
              </a:rPr>
              <a:t>CÂU HỎI</a:t>
            </a:r>
            <a:endParaRPr lang="en-US" altLang="en-US" sz="4000" dirty="0">
              <a:latin typeface="+mn-lt"/>
            </a:endParaRP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1066800" y="2109601"/>
            <a:ext cx="10210800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tài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khoản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cung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cấp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>
            <a:off x="990600" y="3022695"/>
            <a:ext cx="10286999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685800" y="2193364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52" name="Oval 51"/>
          <p:cNvSpPr/>
          <p:nvPr/>
        </p:nvSpPr>
        <p:spPr>
          <a:xfrm>
            <a:off x="685800" y="3145864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1066799" y="3920549"/>
            <a:ext cx="10210800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tạo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tài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khoản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685799" y="4065012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990600" y="4876800"/>
            <a:ext cx="10286999" cy="77902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nhiều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tài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khoản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30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altLang="en-US" sz="3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799" y="4961166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7437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201733" y="1295400"/>
            <a:ext cx="2895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3366CC"/>
              </a:buClr>
            </a:pPr>
            <a:r>
              <a:rPr lang="en-US" altLang="en-US" sz="4000" dirty="0" smtClean="0">
                <a:solidFill>
                  <a:srgbClr val="000000"/>
                </a:solidFill>
                <a:latin typeface="+mn-lt"/>
              </a:rPr>
              <a:t>CÂU HỎI</a:t>
            </a:r>
            <a:endParaRPr lang="en-US" altLang="en-US" sz="4000" dirty="0">
              <a:latin typeface="+mn-lt"/>
            </a:endParaRP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990600" y="2477805"/>
            <a:ext cx="97536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 err="1" smtClean="0">
                <a:cs typeface="Times New Roman" panose="02020603050405020304" pitchFamily="18" charset="0"/>
              </a:rPr>
              <a:t>Trình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bày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tạo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tài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khoản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thư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điện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tử</a:t>
            </a:r>
            <a:r>
              <a:rPr lang="en-US" altLang="en-US" sz="36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>
            <a:off x="917813" y="3516760"/>
            <a:ext cx="9826387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3600" dirty="0" err="1" smtClean="0"/>
              <a:t>Trình</a:t>
            </a:r>
            <a:r>
              <a:rPr lang="en-US" sz="3600" dirty="0" smtClean="0"/>
              <a:t> </a:t>
            </a:r>
            <a:r>
              <a:rPr lang="en-US" sz="3600" dirty="0" err="1"/>
              <a:t>bày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chức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chính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dịch</a:t>
            </a:r>
            <a:r>
              <a:rPr lang="en-US" sz="3600" dirty="0"/>
              <a:t> </a:t>
            </a:r>
            <a:r>
              <a:rPr lang="en-US" sz="3600" dirty="0" err="1"/>
              <a:t>vụ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609600" y="2604848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52" name="Oval 51"/>
          <p:cNvSpPr/>
          <p:nvPr/>
        </p:nvSpPr>
        <p:spPr>
          <a:xfrm>
            <a:off x="613013" y="4072720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6677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62"/>
            <a:ext cx="11582400" cy="57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133704" y="762070"/>
            <a:ext cx="9448552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địa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, </a:t>
            </a:r>
            <a:r>
              <a:rPr lang="en-US" sz="3600" dirty="0" err="1"/>
              <a:t>đâu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địa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33704" y="2362228"/>
            <a:ext cx="9372353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u="sng" dirty="0"/>
              <a:t>thanhhang@yahoo.com</a:t>
            </a:r>
            <a:endParaRPr lang="en-US" sz="36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33704" y="3581397"/>
            <a:ext cx="9448551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/>
              <a:t>vnexpress.net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09902" y="4648169"/>
            <a:ext cx="9372353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u="sng" dirty="0">
                <a:hlinkClick r:id="rId2"/>
              </a:rPr>
              <a:t>http://mail.google.com</a:t>
            </a:r>
            <a:endParaRPr lang="en-US" sz="36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133704" y="5867336"/>
            <a:ext cx="9296155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u="sng" dirty="0">
                <a:hlinkClick r:id="rId3"/>
              </a:rPr>
              <a:t>thutrang@gmail.com</a:t>
            </a:r>
            <a:endParaRPr lang="en-US" altLang="en-US" sz="3600" b="1" dirty="0"/>
          </a:p>
        </p:txBody>
      </p:sp>
      <p:pic>
        <p:nvPicPr>
          <p:cNvPr id="8" name="Picture 7" descr="flowers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213363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lowers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541014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0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133704" y="762070"/>
            <a:ext cx="9448552" cy="10066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web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cụ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,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kí</a:t>
            </a:r>
            <a:r>
              <a:rPr lang="en-US" sz="3200" dirty="0"/>
              <a:t> tài </a:t>
            </a:r>
            <a:r>
              <a:rPr lang="en-US" sz="3200" dirty="0" err="1"/>
              <a:t>khoản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33704" y="2362228"/>
            <a:ext cx="9372353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Googe</a:t>
            </a:r>
            <a:r>
              <a:rPr lang="en-US" sz="3200" dirty="0"/>
              <a:t>: </a:t>
            </a:r>
            <a:r>
              <a:rPr lang="en-US" sz="3200" u="sng" dirty="0">
                <a:hlinkClick r:id="rId2"/>
              </a:rPr>
              <a:t>http://www.google.com.vn/</a:t>
            </a:r>
            <a:endParaRPr lang="en-US" sz="40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33704" y="3581397"/>
            <a:ext cx="9448551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/>
              <a:t>Yahoo: </a:t>
            </a:r>
            <a:r>
              <a:rPr lang="en-US" sz="3200" u="sng" dirty="0">
                <a:hlinkClick r:id="rId3"/>
              </a:rPr>
              <a:t>http://www.yahoo.com/</a:t>
            </a:r>
            <a:endParaRPr lang="en-US" sz="32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09902" y="4648169"/>
            <a:ext cx="9372353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/>
              <a:t>MSN: </a:t>
            </a:r>
            <a:r>
              <a:rPr lang="en-US" sz="3200" u="sng" dirty="0">
                <a:hlinkClick r:id="rId4"/>
              </a:rPr>
              <a:t>http://www.msn.com/</a:t>
            </a:r>
            <a:endParaRPr lang="en-US" sz="32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133704" y="5867336"/>
            <a:ext cx="9296155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/>
              <a:t>Wikipedia: </a:t>
            </a:r>
            <a:r>
              <a:rPr lang="en-US" sz="3200" u="sng" dirty="0">
                <a:hlinkClick r:id="rId5"/>
              </a:rPr>
              <a:t>http://www.wikipedia.org/</a:t>
            </a:r>
            <a:endParaRPr lang="en-US" altLang="en-US" sz="4000" b="1" dirty="0"/>
          </a:p>
        </p:txBody>
      </p:sp>
      <p:pic>
        <p:nvPicPr>
          <p:cNvPr id="8" name="Picture 7" descr="flowers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213363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lowers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327660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lowers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4495772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4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506" y="609674"/>
            <a:ext cx="9448552" cy="1499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sai</a:t>
            </a:r>
            <a:r>
              <a:rPr lang="en-US" sz="3200" dirty="0"/>
              <a:t>?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/>
              <a:t>trang</a:t>
            </a:r>
            <a:r>
              <a:rPr lang="en-US" sz="3200" dirty="0"/>
              <a:t> web </a:t>
            </a:r>
            <a:r>
              <a:rPr lang="en-US" sz="3200" u="sng" dirty="0">
                <a:hlinkClick r:id="rId2"/>
              </a:rPr>
              <a:t>www.google.com.vn</a:t>
            </a:r>
            <a:r>
              <a:rPr lang="en-US" sz="3200" dirty="0"/>
              <a:t>.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, ta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rằng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endParaRPr lang="en-US" sz="3200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33704" y="2381361"/>
            <a:ext cx="9372353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cài</a:t>
            </a:r>
            <a:r>
              <a:rPr lang="en-US" sz="3200" dirty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dịch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Gmail.</a:t>
            </a:r>
            <a:endParaRPr lang="en-US" sz="40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57506" y="3276604"/>
            <a:ext cx="9448551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cung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dịch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Yahoo.</a:t>
            </a:r>
            <a:endParaRPr lang="en-US" sz="40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981308" y="4419574"/>
            <a:ext cx="9829542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kí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tài </a:t>
            </a:r>
            <a:r>
              <a:rPr lang="en-US" sz="3200" dirty="0" err="1"/>
              <a:t>khoản</a:t>
            </a:r>
            <a:r>
              <a:rPr lang="en-US" sz="3200" dirty="0"/>
              <a:t> (account)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Gmail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gửi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.</a:t>
            </a:r>
            <a:endParaRPr lang="en-US" sz="40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57506" y="5543527"/>
            <a:ext cx="9524750" cy="131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nhập</a:t>
            </a:r>
            <a:r>
              <a:rPr lang="en-US" sz="2800" dirty="0"/>
              <a:t> tài </a:t>
            </a:r>
            <a:r>
              <a:rPr lang="en-US" sz="2800" dirty="0" err="1"/>
              <a:t>khoản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Gmail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mạng</a:t>
            </a:r>
            <a:r>
              <a:rPr lang="en-US" sz="2800" dirty="0"/>
              <a:t> internet.</a:t>
            </a:r>
          </a:p>
        </p:txBody>
      </p:sp>
      <p:pic>
        <p:nvPicPr>
          <p:cNvPr id="8" name="Picture 7" descr="flowers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213363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lowers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327660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02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506" y="609674"/>
            <a:ext cx="9448552" cy="1499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tốt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,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trao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33704" y="2381361"/>
            <a:ext cx="9372353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danh</a:t>
            </a:r>
            <a:r>
              <a:rPr lang="en-US" sz="3200" dirty="0"/>
              <a:t> </a:t>
            </a:r>
            <a:r>
              <a:rPr lang="en-US" sz="3200" dirty="0" err="1"/>
              <a:t>bạ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thống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.</a:t>
            </a:r>
            <a:endParaRPr lang="en-US" sz="54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57506" y="3505198"/>
            <a:ext cx="9448551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Thử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bất</a:t>
            </a:r>
            <a:r>
              <a:rPr lang="en-US" sz="3200" dirty="0"/>
              <a:t> </a:t>
            </a:r>
            <a:r>
              <a:rPr lang="en-US" sz="3200" dirty="0" err="1"/>
              <a:t>kì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.</a:t>
            </a:r>
            <a:endParaRPr lang="en-US" sz="40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57506" y="4724366"/>
            <a:ext cx="952475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.</a:t>
            </a:r>
            <a:endParaRPr lang="en-US" sz="54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57506" y="5867336"/>
            <a:ext cx="952475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Google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Internet.</a:t>
            </a:r>
            <a:endParaRPr lang="en-US" sz="4000" dirty="0"/>
          </a:p>
        </p:txBody>
      </p:sp>
      <p:pic>
        <p:nvPicPr>
          <p:cNvPr id="8" name="Picture 7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213363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37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ngua dua 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88" y="1219200"/>
            <a:ext cx="9753600" cy="48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170688" y="6211669"/>
            <a:ext cx="117348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228600" y="0"/>
            <a:ext cx="4495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1.Thư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506" y="609674"/>
            <a:ext cx="9448552" cy="1499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gửi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gửi</a:t>
            </a:r>
            <a:r>
              <a:rPr lang="en-US" sz="3200" dirty="0"/>
              <a:t> </a:t>
            </a:r>
            <a:r>
              <a:rPr lang="en-US" sz="3200" dirty="0" err="1"/>
              <a:t>tới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.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lý</a:t>
            </a:r>
            <a:r>
              <a:rPr lang="en-US" sz="3200" dirty="0"/>
              <a:t> do </a:t>
            </a:r>
            <a:r>
              <a:rPr lang="en-US" sz="3200" dirty="0" err="1"/>
              <a:t>đúng</a:t>
            </a:r>
            <a:r>
              <a:rPr lang="en-US" sz="3200" dirty="0"/>
              <a:t>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57506" y="2209832"/>
            <a:ext cx="9372353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sai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tồn</a:t>
            </a:r>
            <a:r>
              <a:rPr lang="en-US" sz="3200" dirty="0"/>
              <a:t> </a:t>
            </a:r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mạng</a:t>
            </a:r>
            <a:r>
              <a:rPr lang="en-US" sz="3200" dirty="0"/>
              <a:t>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57506" y="3505198"/>
            <a:ext cx="9448551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.</a:t>
            </a:r>
            <a:endParaRPr lang="en-US" sz="44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57506" y="4724366"/>
            <a:ext cx="952475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nhận</a:t>
            </a:r>
            <a:r>
              <a:rPr lang="en-US" sz="3600" dirty="0"/>
              <a:t> </a:t>
            </a:r>
            <a:r>
              <a:rPr lang="en-US" sz="3600" dirty="0" err="1"/>
              <a:t>chưa</a:t>
            </a:r>
            <a:r>
              <a:rPr lang="en-US" sz="3600" dirty="0"/>
              <a:t> </a:t>
            </a:r>
            <a:r>
              <a:rPr lang="en-US" sz="3600" dirty="0" err="1"/>
              <a:t>mở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57506" y="5867336"/>
            <a:ext cx="952475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Hộp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nhận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đầy</a:t>
            </a:r>
            <a:endParaRPr lang="en-US" sz="4800" dirty="0"/>
          </a:p>
        </p:txBody>
      </p:sp>
      <p:pic>
        <p:nvPicPr>
          <p:cNvPr id="8" name="Picture 7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213363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541014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39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506" y="602723"/>
            <a:ext cx="9448552" cy="1499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kí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cung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dịch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Google.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rằng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/>
              <a:t>gửi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?</a:t>
            </a:r>
            <a:endParaRPr lang="en-US" sz="4800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57506" y="2209832"/>
            <a:ext cx="9372353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/>
              <a:t>cung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dịch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Google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hiển</a:t>
            </a:r>
            <a:r>
              <a:rPr lang="en-US" sz="3200" dirty="0"/>
              <a:t> </a:t>
            </a:r>
            <a:r>
              <a:rPr lang="en-US" sz="3200" dirty="0" err="1"/>
              <a:t>thị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màn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.</a:t>
            </a:r>
            <a:endParaRPr lang="en-US" sz="48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57506" y="3352802"/>
            <a:ext cx="9448551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Windows </a:t>
            </a:r>
            <a:r>
              <a:rPr lang="en-US" sz="3200" dirty="0" err="1"/>
              <a:t>hiển</a:t>
            </a:r>
            <a:r>
              <a:rPr lang="en-US" sz="3200" dirty="0"/>
              <a:t> </a:t>
            </a:r>
            <a:r>
              <a:rPr lang="en-US" sz="3200" dirty="0" err="1"/>
              <a:t>thị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màn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981307" y="4450365"/>
            <a:ext cx="9775263" cy="8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 smtClean="0"/>
              <a:t>Truy</a:t>
            </a:r>
            <a:r>
              <a:rPr lang="en-US" sz="2800" dirty="0" smtClean="0"/>
              <a:t> </a:t>
            </a:r>
            <a:r>
              <a:rPr lang="en-US" sz="2800" dirty="0" err="1"/>
              <a:t>cập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web </a:t>
            </a:r>
            <a:r>
              <a:rPr lang="en-US" sz="2800" u="sng" dirty="0">
                <a:hlinkClick r:id="rId2"/>
              </a:rPr>
              <a:t>www.google.com.vn</a:t>
            </a:r>
            <a:r>
              <a:rPr lang="en-US" sz="2800" dirty="0"/>
              <a:t> .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Google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hiển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81308" y="5562544"/>
            <a:ext cx="9677146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400" dirty="0" err="1" smtClean="0"/>
              <a:t>Truy</a:t>
            </a:r>
            <a:r>
              <a:rPr lang="en-US" sz="2400" dirty="0" smtClean="0"/>
              <a:t> </a:t>
            </a:r>
            <a:r>
              <a:rPr lang="en-US" sz="2400" dirty="0" err="1"/>
              <a:t>cập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web </a:t>
            </a:r>
            <a:r>
              <a:rPr lang="en-US" sz="2400" u="sng" dirty="0">
                <a:hlinkClick r:id="rId2"/>
              </a:rPr>
              <a:t>www.google.com.vn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Gmail.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mật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.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gửi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liệt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đậm</a:t>
            </a:r>
            <a:r>
              <a:rPr lang="en-US" sz="2400" dirty="0"/>
              <a:t>.</a:t>
            </a:r>
            <a:endParaRPr lang="en-US" sz="4400" dirty="0"/>
          </a:p>
        </p:txBody>
      </p:sp>
      <p:pic>
        <p:nvPicPr>
          <p:cNvPr id="8" name="Picture 7" descr="flowers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541014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75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506" y="699035"/>
            <a:ext cx="9448552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gửi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,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này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chuyển</a:t>
            </a:r>
            <a:r>
              <a:rPr lang="en-US" sz="3600" dirty="0"/>
              <a:t>:</a:t>
            </a:r>
            <a:endParaRPr lang="en-US" sz="4000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57506" y="2054464"/>
            <a:ext cx="9600948" cy="122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600" dirty="0" err="1"/>
              <a:t>Trực</a:t>
            </a:r>
            <a:r>
              <a:rPr lang="en-US" sz="2600" dirty="0"/>
              <a:t> </a:t>
            </a:r>
            <a:r>
              <a:rPr lang="en-US" sz="2600" dirty="0" err="1"/>
              <a:t>tiếp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máy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gửi</a:t>
            </a:r>
            <a:r>
              <a:rPr lang="en-US" sz="2600" dirty="0"/>
              <a:t> </a:t>
            </a:r>
            <a:r>
              <a:rPr lang="en-US" sz="2600" dirty="0" err="1"/>
              <a:t>thông</a:t>
            </a:r>
            <a:r>
              <a:rPr lang="en-US" sz="2600" dirty="0"/>
              <a:t> qua </a:t>
            </a:r>
            <a:r>
              <a:rPr lang="en-US" sz="2600" dirty="0" err="1"/>
              <a:t>mạng</a:t>
            </a:r>
            <a:r>
              <a:rPr lang="en-US" sz="2600" dirty="0"/>
              <a:t> internet </a:t>
            </a:r>
            <a:r>
              <a:rPr lang="en-US" sz="2600" dirty="0" err="1"/>
              <a:t>rồi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thẳng</a:t>
            </a:r>
            <a:r>
              <a:rPr lang="en-US" sz="2600" dirty="0"/>
              <a:t> </a:t>
            </a:r>
            <a:r>
              <a:rPr lang="en-US" sz="2600" dirty="0" err="1"/>
              <a:t>máy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nhận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khi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nhận</a:t>
            </a:r>
            <a:r>
              <a:rPr lang="en-US" sz="2600" dirty="0"/>
              <a:t> </a:t>
            </a:r>
            <a:r>
              <a:rPr lang="en-US" sz="2600" dirty="0" err="1"/>
              <a:t>đăng</a:t>
            </a:r>
            <a:r>
              <a:rPr lang="en-US" sz="2600" dirty="0"/>
              <a:t> </a:t>
            </a:r>
            <a:r>
              <a:rPr lang="en-US" sz="2600" dirty="0" err="1"/>
              <a:t>nhập</a:t>
            </a:r>
            <a:r>
              <a:rPr lang="en-US" sz="2600" dirty="0"/>
              <a:t> </a:t>
            </a:r>
            <a:r>
              <a:rPr lang="en-US" sz="2600" dirty="0" err="1"/>
              <a:t>hộp</a:t>
            </a:r>
            <a:r>
              <a:rPr lang="en-US" sz="2600" dirty="0"/>
              <a:t> </a:t>
            </a:r>
            <a:r>
              <a:rPr lang="en-US" sz="2600" dirty="0" err="1"/>
              <a:t>thư</a:t>
            </a:r>
            <a:r>
              <a:rPr lang="en-US" sz="2600" dirty="0"/>
              <a:t>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981308" y="3352802"/>
            <a:ext cx="9753344" cy="8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smtClean="0"/>
              <a:t>MC </a:t>
            </a:r>
            <a:r>
              <a:rPr lang="en-US" sz="2800" dirty="0"/>
              <a:t>TĐT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.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nhập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, </a:t>
            </a:r>
            <a:r>
              <a:rPr lang="en-US" sz="2800" dirty="0" smtClean="0"/>
              <a:t>MC </a:t>
            </a:r>
            <a:r>
              <a:rPr lang="en-US" sz="2800" dirty="0"/>
              <a:t>TĐT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905110" y="4526563"/>
            <a:ext cx="10058136" cy="8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smtClean="0"/>
              <a:t>MC </a:t>
            </a:r>
            <a:r>
              <a:rPr lang="en-US" sz="2800" dirty="0"/>
              <a:t>TĐT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.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nhập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, </a:t>
            </a:r>
            <a:r>
              <a:rPr lang="en-US" sz="2800" dirty="0" smtClean="0"/>
              <a:t>MC </a:t>
            </a:r>
            <a:r>
              <a:rPr lang="en-US" sz="2800" dirty="0"/>
              <a:t>TĐT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smtClean="0"/>
              <a:t>MT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81307" y="5562544"/>
            <a:ext cx="9758935" cy="122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smtClean="0"/>
              <a:t>MC TĐT </a:t>
            </a:r>
            <a:r>
              <a:rPr lang="en-US" sz="2600" dirty="0" err="1" smtClean="0"/>
              <a:t>mà</a:t>
            </a:r>
            <a:r>
              <a:rPr lang="en-US" sz="2600" dirty="0" smtClean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gửi</a:t>
            </a:r>
            <a:r>
              <a:rPr lang="en-US" sz="2600" dirty="0"/>
              <a:t> </a:t>
            </a:r>
            <a:r>
              <a:rPr lang="en-US" sz="2600" dirty="0" err="1"/>
              <a:t>đăng</a:t>
            </a:r>
            <a:r>
              <a:rPr lang="en-US" sz="2600" dirty="0"/>
              <a:t> </a:t>
            </a:r>
            <a:r>
              <a:rPr lang="en-US" sz="2600" dirty="0" err="1" smtClean="0"/>
              <a:t>kí</a:t>
            </a:r>
            <a:r>
              <a:rPr lang="en-US" sz="2600" dirty="0" smtClean="0"/>
              <a:t>.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 </a:t>
            </a:r>
            <a:r>
              <a:rPr lang="en-US" sz="2600" dirty="0" smtClean="0"/>
              <a:t>MC TĐT </a:t>
            </a:r>
            <a:r>
              <a:rPr lang="en-US" sz="2600" dirty="0" err="1"/>
              <a:t>sẽ</a:t>
            </a:r>
            <a:r>
              <a:rPr lang="en-US" sz="2600" dirty="0"/>
              <a:t> </a:t>
            </a:r>
            <a:r>
              <a:rPr lang="en-US" sz="2600" dirty="0" err="1"/>
              <a:t>gửi</a:t>
            </a:r>
            <a:r>
              <a:rPr lang="en-US" sz="2600" dirty="0"/>
              <a:t> </a:t>
            </a:r>
            <a:r>
              <a:rPr lang="en-US" sz="2600" dirty="0" err="1"/>
              <a:t>thư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smtClean="0"/>
              <a:t>MC TĐT </a:t>
            </a:r>
            <a:r>
              <a:rPr lang="en-US" sz="2600" dirty="0" err="1" smtClean="0"/>
              <a:t>của</a:t>
            </a:r>
            <a:r>
              <a:rPr lang="en-US" sz="2600" dirty="0" smtClean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nhận</a:t>
            </a:r>
            <a:r>
              <a:rPr lang="en-US" sz="2600" dirty="0"/>
              <a:t>. </a:t>
            </a:r>
            <a:r>
              <a:rPr lang="en-US" sz="2600" dirty="0" err="1"/>
              <a:t>Khi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nhận</a:t>
            </a:r>
            <a:r>
              <a:rPr lang="en-US" sz="2600" dirty="0"/>
              <a:t> </a:t>
            </a:r>
            <a:r>
              <a:rPr lang="en-US" sz="2600" dirty="0" err="1"/>
              <a:t>đăng</a:t>
            </a:r>
            <a:r>
              <a:rPr lang="en-US" sz="2600" dirty="0"/>
              <a:t> </a:t>
            </a:r>
            <a:r>
              <a:rPr lang="en-US" sz="2600" dirty="0" err="1"/>
              <a:t>nhập</a:t>
            </a:r>
            <a:r>
              <a:rPr lang="en-US" sz="2600" dirty="0"/>
              <a:t> </a:t>
            </a:r>
            <a:r>
              <a:rPr lang="en-US" sz="2600" dirty="0" err="1"/>
              <a:t>hộp</a:t>
            </a:r>
            <a:r>
              <a:rPr lang="en-US" sz="2600" dirty="0"/>
              <a:t> </a:t>
            </a:r>
            <a:r>
              <a:rPr lang="en-US" sz="2600" dirty="0" err="1"/>
              <a:t>thư</a:t>
            </a:r>
            <a:r>
              <a:rPr lang="en-US" sz="2600" dirty="0"/>
              <a:t>, </a:t>
            </a:r>
            <a:r>
              <a:rPr lang="en-US" sz="2600" dirty="0" smtClean="0"/>
              <a:t>MC TĐT </a:t>
            </a:r>
            <a:r>
              <a:rPr lang="en-US" sz="2600" dirty="0" err="1" smtClean="0"/>
              <a:t>của</a:t>
            </a:r>
            <a:r>
              <a:rPr lang="en-US" sz="2600" dirty="0" smtClean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nhận</a:t>
            </a:r>
            <a:r>
              <a:rPr lang="en-US" sz="2600" dirty="0"/>
              <a:t> </a:t>
            </a:r>
            <a:r>
              <a:rPr lang="en-US" sz="2600" dirty="0" err="1"/>
              <a:t>sẽ</a:t>
            </a:r>
            <a:r>
              <a:rPr lang="en-US" sz="2600" dirty="0"/>
              <a:t> </a:t>
            </a:r>
            <a:r>
              <a:rPr lang="en-US" sz="2600" dirty="0" err="1"/>
              <a:t>gửi</a:t>
            </a:r>
            <a:r>
              <a:rPr lang="en-US" sz="2600" dirty="0"/>
              <a:t> </a:t>
            </a:r>
            <a:r>
              <a:rPr lang="en-US" sz="2600" dirty="0" err="1"/>
              <a:t>thư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smtClean="0"/>
              <a:t>MT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nhận</a:t>
            </a:r>
            <a:r>
              <a:rPr lang="en-US" sz="2600" dirty="0"/>
              <a:t>.</a:t>
            </a:r>
          </a:p>
        </p:txBody>
      </p:sp>
      <p:pic>
        <p:nvPicPr>
          <p:cNvPr id="8" name="Picture 7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541014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15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506" y="1024439"/>
            <a:ext cx="9448552" cy="5758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phát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phát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981308" y="2038329"/>
            <a:ext cx="9600948" cy="122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biết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gửi</a:t>
            </a:r>
            <a:r>
              <a:rPr lang="en-US" sz="2600" dirty="0"/>
              <a:t> </a:t>
            </a:r>
            <a:r>
              <a:rPr lang="en-US" sz="2600" dirty="0" err="1"/>
              <a:t>thư</a:t>
            </a:r>
            <a:r>
              <a:rPr lang="en-US" sz="2600" dirty="0"/>
              <a:t> </a:t>
            </a:r>
            <a:r>
              <a:rPr lang="en-US" sz="2600" dirty="0" err="1"/>
              <a:t>điện</a:t>
            </a:r>
            <a:r>
              <a:rPr lang="en-US" sz="2600" dirty="0"/>
              <a:t> </a:t>
            </a:r>
            <a:r>
              <a:rPr lang="en-US" sz="2600" dirty="0" err="1"/>
              <a:t>tử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mình</a:t>
            </a:r>
            <a:r>
              <a:rPr lang="en-US" sz="2600" dirty="0"/>
              <a:t> hay </a:t>
            </a:r>
            <a:r>
              <a:rPr lang="en-US" sz="2600" dirty="0" err="1"/>
              <a:t>không</a:t>
            </a:r>
            <a:r>
              <a:rPr lang="en-US" sz="2600" dirty="0"/>
              <a:t>,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cần</a:t>
            </a:r>
            <a:r>
              <a:rPr lang="en-US" sz="2600" dirty="0"/>
              <a:t> </a:t>
            </a:r>
            <a:r>
              <a:rPr lang="en-US" sz="2600" dirty="0" err="1"/>
              <a:t>đăng</a:t>
            </a:r>
            <a:r>
              <a:rPr lang="en-US" sz="2600" dirty="0"/>
              <a:t> </a:t>
            </a:r>
            <a:r>
              <a:rPr lang="en-US" sz="2600" dirty="0" err="1"/>
              <a:t>nhập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hộp</a:t>
            </a:r>
            <a:r>
              <a:rPr lang="en-US" sz="2600" dirty="0"/>
              <a:t> </a:t>
            </a:r>
            <a:r>
              <a:rPr lang="en-US" sz="2600" dirty="0" err="1"/>
              <a:t>thư</a:t>
            </a:r>
            <a:r>
              <a:rPr lang="en-US" sz="2600" dirty="0"/>
              <a:t>. </a:t>
            </a:r>
            <a:r>
              <a:rPr lang="en-US" sz="2600" dirty="0" err="1"/>
              <a:t>Những</a:t>
            </a:r>
            <a:r>
              <a:rPr lang="en-US" sz="2600" dirty="0"/>
              <a:t> </a:t>
            </a:r>
            <a:r>
              <a:rPr lang="en-US" sz="2600" dirty="0" err="1"/>
              <a:t>thư</a:t>
            </a:r>
            <a:r>
              <a:rPr lang="en-US" sz="2600" dirty="0"/>
              <a:t> </a:t>
            </a:r>
            <a:r>
              <a:rPr lang="en-US" sz="2600" dirty="0" err="1"/>
              <a:t>điện</a:t>
            </a:r>
            <a:r>
              <a:rPr lang="en-US" sz="2600" dirty="0"/>
              <a:t> </a:t>
            </a:r>
            <a:r>
              <a:rPr lang="en-US" sz="2600" dirty="0" err="1"/>
              <a:t>tử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chưa</a:t>
            </a:r>
            <a:r>
              <a:rPr lang="en-US" sz="2600" dirty="0"/>
              <a:t> </a:t>
            </a:r>
            <a:r>
              <a:rPr lang="en-US" sz="2600" dirty="0" err="1"/>
              <a:t>đọc</a:t>
            </a:r>
            <a:r>
              <a:rPr lang="en-US" sz="2600" dirty="0"/>
              <a:t> </a:t>
            </a:r>
            <a:r>
              <a:rPr lang="en-US" sz="2600" dirty="0" err="1"/>
              <a:t>sẽ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liệt</a:t>
            </a:r>
            <a:r>
              <a:rPr lang="en-US" sz="2600" dirty="0"/>
              <a:t> </a:t>
            </a:r>
            <a:r>
              <a:rPr lang="en-US" sz="2600" dirty="0" err="1"/>
              <a:t>kê</a:t>
            </a:r>
            <a:r>
              <a:rPr lang="en-US" sz="2600" dirty="0"/>
              <a:t> </a:t>
            </a:r>
            <a:r>
              <a:rPr lang="en-US" sz="2600" dirty="0" err="1"/>
              <a:t>dưới</a:t>
            </a:r>
            <a:r>
              <a:rPr lang="en-US" sz="2600" dirty="0"/>
              <a:t> </a:t>
            </a:r>
            <a:r>
              <a:rPr lang="en-US" sz="2600" dirty="0" err="1"/>
              <a:t>dạng</a:t>
            </a:r>
            <a:r>
              <a:rPr lang="en-US" sz="2600" dirty="0"/>
              <a:t> </a:t>
            </a:r>
            <a:r>
              <a:rPr lang="en-US" sz="2600" dirty="0" err="1"/>
              <a:t>chữ</a:t>
            </a:r>
            <a:r>
              <a:rPr lang="en-US" sz="2600" dirty="0"/>
              <a:t> </a:t>
            </a:r>
            <a:r>
              <a:rPr lang="en-US" sz="2600" dirty="0" err="1"/>
              <a:t>đậm</a:t>
            </a:r>
            <a:r>
              <a:rPr lang="en-US" sz="2600" dirty="0"/>
              <a:t>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905110" y="3429000"/>
            <a:ext cx="10058136" cy="8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xuyên</a:t>
            </a:r>
            <a:r>
              <a:rPr lang="en-US" sz="2800" dirty="0"/>
              <a:t> </a:t>
            </a: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nhập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.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xóa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bảy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905110" y="4526563"/>
            <a:ext cx="10210692" cy="8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 smtClean="0"/>
              <a:t>gửi</a:t>
            </a:r>
            <a:r>
              <a:rPr lang="en-US" sz="2800" dirty="0" smtClean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soạn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81308" y="5638742"/>
            <a:ext cx="9677146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,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gửi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.</a:t>
            </a:r>
            <a:endParaRPr lang="en-US" dirty="0"/>
          </a:p>
        </p:txBody>
      </p:sp>
      <p:pic>
        <p:nvPicPr>
          <p:cNvPr id="8" name="Picture 7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2209832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30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506" y="822146"/>
            <a:ext cx="9448552" cy="10066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tệp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rõ</a:t>
            </a:r>
            <a:r>
              <a:rPr lang="en-US" sz="3200" dirty="0"/>
              <a:t> </a:t>
            </a:r>
            <a:r>
              <a:rPr lang="en-US" sz="3200" dirty="0" err="1"/>
              <a:t>nguồn</a:t>
            </a:r>
            <a:r>
              <a:rPr lang="en-US" sz="3200" dirty="0"/>
              <a:t> </a:t>
            </a:r>
            <a:r>
              <a:rPr lang="en-US" sz="3200" dirty="0" err="1"/>
              <a:t>gốc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hại</a:t>
            </a:r>
            <a:r>
              <a:rPr lang="en-US" sz="3200" dirty="0"/>
              <a:t> </a:t>
            </a:r>
            <a:r>
              <a:rPr lang="en-US" sz="3200" dirty="0" err="1"/>
              <a:t>nguy</a:t>
            </a:r>
            <a:r>
              <a:rPr lang="en-US" sz="3200" dirty="0"/>
              <a:t> </a:t>
            </a:r>
            <a:r>
              <a:rPr lang="en-US" sz="3200" dirty="0" err="1"/>
              <a:t>hiểm</a:t>
            </a:r>
            <a:r>
              <a:rPr lang="en-US" sz="3200" dirty="0"/>
              <a:t>?</a:t>
            </a:r>
            <a:endParaRPr lang="en-US" sz="4000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981308" y="2193710"/>
            <a:ext cx="9600948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tệp</a:t>
            </a:r>
            <a:r>
              <a:rPr lang="en-US" sz="3200" dirty="0"/>
              <a:t> </a:t>
            </a:r>
            <a:r>
              <a:rPr lang="en-US" sz="3200" dirty="0" err="1"/>
              <a:t>đính</a:t>
            </a:r>
            <a:r>
              <a:rPr lang="en-US" sz="3200" dirty="0"/>
              <a:t> </a:t>
            </a:r>
            <a:r>
              <a:rPr lang="en-US" sz="3200" dirty="0" err="1"/>
              <a:t>kèm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nguồn</a:t>
            </a:r>
            <a:r>
              <a:rPr lang="en-US" sz="3200" dirty="0"/>
              <a:t> </a:t>
            </a:r>
            <a:r>
              <a:rPr lang="en-US" sz="3200" dirty="0" err="1"/>
              <a:t>lây</a:t>
            </a:r>
            <a:r>
              <a:rPr lang="en-US" sz="3200" dirty="0"/>
              <a:t> </a:t>
            </a:r>
            <a:r>
              <a:rPr lang="en-US" sz="3200" dirty="0" err="1"/>
              <a:t>nhiễm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virus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905110" y="3524331"/>
            <a:ext cx="10058136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tệp</a:t>
            </a:r>
            <a:r>
              <a:rPr lang="en-US" sz="3200" dirty="0"/>
              <a:t> </a:t>
            </a:r>
            <a:r>
              <a:rPr lang="en-US" sz="3200" dirty="0" err="1"/>
              <a:t>đính</a:t>
            </a:r>
            <a:r>
              <a:rPr lang="en-US" sz="3200" dirty="0"/>
              <a:t> </a:t>
            </a:r>
            <a:r>
              <a:rPr lang="en-US" sz="3200" dirty="0" err="1"/>
              <a:t>kèm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</a:t>
            </a:r>
            <a:r>
              <a:rPr lang="en-US" sz="3200" dirty="0" err="1"/>
              <a:t>tiền</a:t>
            </a:r>
            <a:r>
              <a:rPr lang="en-US" sz="3200" dirty="0"/>
              <a:t> </a:t>
            </a:r>
            <a:r>
              <a:rPr lang="en-US" sz="3200" dirty="0" err="1"/>
              <a:t>dịch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981308" y="4419574"/>
            <a:ext cx="9677146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tệp</a:t>
            </a:r>
            <a:r>
              <a:rPr lang="en-US" sz="3200" dirty="0"/>
              <a:t> </a:t>
            </a:r>
            <a:r>
              <a:rPr lang="en-US" sz="3200" dirty="0" err="1"/>
              <a:t>đính</a:t>
            </a:r>
            <a:r>
              <a:rPr lang="en-US" sz="3200" dirty="0"/>
              <a:t> </a:t>
            </a:r>
            <a:r>
              <a:rPr lang="en-US" sz="3200" dirty="0" err="1"/>
              <a:t>kèm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chiếm</a:t>
            </a:r>
            <a:r>
              <a:rPr lang="en-US" sz="3200" dirty="0"/>
              <a:t> dung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đĩa</a:t>
            </a:r>
            <a:r>
              <a:rPr lang="en-US" sz="3200" dirty="0"/>
              <a:t> </a:t>
            </a:r>
            <a:r>
              <a:rPr lang="en-US" sz="3200" dirty="0" err="1"/>
              <a:t>cứng</a:t>
            </a:r>
            <a:endParaRPr lang="en-US" sz="32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81308" y="5467239"/>
            <a:ext cx="9677146" cy="131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tệp</a:t>
            </a:r>
            <a:r>
              <a:rPr lang="en-US" sz="2800" dirty="0"/>
              <a:t> </a:t>
            </a:r>
            <a:r>
              <a:rPr lang="en-US" sz="2800" dirty="0" err="1"/>
              <a:t>đính</a:t>
            </a:r>
            <a:r>
              <a:rPr lang="en-US" sz="2800" dirty="0"/>
              <a:t> </a:t>
            </a:r>
            <a:r>
              <a:rPr lang="en-US" sz="2800" dirty="0" err="1"/>
              <a:t>kèm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chiếm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dung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 smtClean="0"/>
              <a:t>truyền</a:t>
            </a:r>
            <a:r>
              <a:rPr lang="en-US" sz="2800" dirty="0" smtClean="0"/>
              <a:t> </a:t>
            </a:r>
            <a:r>
              <a:rPr lang="en-US" sz="2800" dirty="0" err="1" smtClean="0"/>
              <a:t>nên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truy</a:t>
            </a:r>
            <a:r>
              <a:rPr lang="en-US" sz="2800" dirty="0"/>
              <a:t> </a:t>
            </a:r>
            <a:r>
              <a:rPr lang="en-US" sz="2800" dirty="0" err="1"/>
              <a:t>cập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web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khởi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 smtClean="0"/>
              <a:t>tính</a:t>
            </a:r>
            <a:endParaRPr lang="en-US" sz="2800" dirty="0"/>
          </a:p>
        </p:txBody>
      </p:sp>
      <p:pic>
        <p:nvPicPr>
          <p:cNvPr id="8" name="Picture 7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2209832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97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506" y="762070"/>
            <a:ext cx="9448552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bao</a:t>
            </a:r>
            <a:r>
              <a:rPr lang="en-US" sz="3600" dirty="0"/>
              <a:t> </a:t>
            </a:r>
            <a:r>
              <a:rPr lang="en-US" sz="3600" dirty="0" err="1"/>
              <a:t>gồm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tối</a:t>
            </a:r>
            <a:r>
              <a:rPr lang="en-US" sz="3600" dirty="0"/>
              <a:t> </a:t>
            </a:r>
            <a:r>
              <a:rPr lang="en-US" sz="3600" dirty="0" err="1"/>
              <a:t>thiểu</a:t>
            </a:r>
            <a:r>
              <a:rPr lang="en-US" sz="3600" dirty="0"/>
              <a:t>?</a:t>
            </a:r>
            <a:endParaRPr lang="en-US" sz="4000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57506" y="2133634"/>
            <a:ext cx="9600948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Chủ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; </a:t>
            </a:r>
            <a:r>
              <a:rPr lang="en-US" sz="3600" dirty="0" err="1"/>
              <a:t>địa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gửi</a:t>
            </a:r>
            <a:r>
              <a:rPr lang="en-US" sz="3600" dirty="0"/>
              <a:t>; </a:t>
            </a:r>
            <a:r>
              <a:rPr lang="en-US" sz="3600" dirty="0" err="1"/>
              <a:t>Địa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nhận</a:t>
            </a:r>
            <a:r>
              <a:rPr lang="en-US" sz="3600" dirty="0"/>
              <a:t>; </a:t>
            </a:r>
            <a:r>
              <a:rPr lang="en-US" sz="3600" dirty="0" err="1"/>
              <a:t>Nội</a:t>
            </a:r>
            <a:r>
              <a:rPr lang="en-US" sz="3600" dirty="0"/>
              <a:t> dung </a:t>
            </a:r>
            <a:r>
              <a:rPr lang="en-US" sz="3600" dirty="0" err="1"/>
              <a:t>thư</a:t>
            </a:r>
            <a:r>
              <a:rPr lang="en-US" sz="3600" dirty="0"/>
              <a:t>; </a:t>
            </a:r>
            <a:r>
              <a:rPr lang="en-US" sz="3600" dirty="0" err="1"/>
              <a:t>tệp</a:t>
            </a:r>
            <a:r>
              <a:rPr lang="en-US" sz="3600" dirty="0"/>
              <a:t> </a:t>
            </a:r>
            <a:r>
              <a:rPr lang="en-US" sz="3600" dirty="0" err="1"/>
              <a:t>đính</a:t>
            </a:r>
            <a:r>
              <a:rPr lang="en-US" sz="3600" dirty="0"/>
              <a:t> </a:t>
            </a:r>
            <a:r>
              <a:rPr lang="en-US" sz="3600" dirty="0" err="1"/>
              <a:t>kèm</a:t>
            </a:r>
            <a:r>
              <a:rPr lang="en-US" sz="3600" dirty="0"/>
              <a:t>.</a:t>
            </a:r>
            <a:endParaRPr lang="en-US" sz="48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57506" y="3336680"/>
            <a:ext cx="952475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;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gửi</a:t>
            </a:r>
            <a:r>
              <a:rPr lang="en-US" sz="3200" dirty="0"/>
              <a:t>;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;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thư</a:t>
            </a:r>
            <a:endParaRPr lang="en-US" sz="44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57506" y="4419574"/>
            <a:ext cx="952475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gửi</a:t>
            </a:r>
            <a:r>
              <a:rPr lang="en-US" sz="3200" dirty="0"/>
              <a:t>;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;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thư</a:t>
            </a:r>
            <a:r>
              <a:rPr lang="en-US" sz="3200" dirty="0"/>
              <a:t>; </a:t>
            </a:r>
            <a:r>
              <a:rPr lang="en-US" sz="3200" dirty="0" err="1"/>
              <a:t>Tệp</a:t>
            </a:r>
            <a:r>
              <a:rPr lang="en-US" sz="3200" dirty="0"/>
              <a:t> </a:t>
            </a:r>
            <a:r>
              <a:rPr lang="en-US" sz="3200" dirty="0" err="1"/>
              <a:t>đính</a:t>
            </a:r>
            <a:r>
              <a:rPr lang="en-US" sz="3200" dirty="0"/>
              <a:t> </a:t>
            </a:r>
            <a:r>
              <a:rPr lang="en-US" sz="3200" dirty="0" err="1"/>
              <a:t>kèm</a:t>
            </a:r>
            <a:r>
              <a:rPr lang="en-US" sz="3200" dirty="0"/>
              <a:t>.</a:t>
            </a:r>
            <a:endParaRPr lang="en-US" sz="44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57506" y="5562544"/>
            <a:ext cx="9677146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Chủ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; </a:t>
            </a:r>
            <a:r>
              <a:rPr lang="en-US" sz="3600" dirty="0" err="1"/>
              <a:t>Địa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gửi</a:t>
            </a:r>
            <a:r>
              <a:rPr lang="en-US" sz="3600" dirty="0"/>
              <a:t>; </a:t>
            </a:r>
            <a:r>
              <a:rPr lang="en-US" sz="3600" dirty="0" err="1"/>
              <a:t>Nội</a:t>
            </a:r>
            <a:r>
              <a:rPr lang="en-US" sz="3600" dirty="0"/>
              <a:t> dung </a:t>
            </a:r>
            <a:r>
              <a:rPr lang="en-US" sz="3600" dirty="0" err="1"/>
              <a:t>thư</a:t>
            </a:r>
            <a:r>
              <a:rPr lang="en-US" sz="3600" dirty="0"/>
              <a:t>; </a:t>
            </a:r>
            <a:r>
              <a:rPr lang="en-US" sz="3600" dirty="0" err="1"/>
              <a:t>Tệp</a:t>
            </a:r>
            <a:r>
              <a:rPr lang="en-US" sz="3600" dirty="0"/>
              <a:t> </a:t>
            </a:r>
            <a:r>
              <a:rPr lang="en-US" sz="3600" dirty="0" err="1"/>
              <a:t>đính</a:t>
            </a:r>
            <a:r>
              <a:rPr lang="en-US" sz="3600" dirty="0"/>
              <a:t> </a:t>
            </a:r>
            <a:r>
              <a:rPr lang="en-US" sz="3600" dirty="0" err="1"/>
              <a:t>kèm</a:t>
            </a:r>
            <a:endParaRPr lang="en-US" sz="4400" dirty="0"/>
          </a:p>
        </p:txBody>
      </p:sp>
      <p:pic>
        <p:nvPicPr>
          <p:cNvPr id="8" name="Picture 7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327660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1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90"/>
            <a:ext cx="12192000" cy="83817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phát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đúng</a:t>
            </a:r>
            <a:r>
              <a:rPr lang="en-US" sz="3200" b="1" dirty="0"/>
              <a:t> hay </a:t>
            </a:r>
            <a:r>
              <a:rPr lang="en-US" sz="3200" b="1" dirty="0" err="1"/>
              <a:t>sai</a:t>
            </a:r>
            <a:r>
              <a:rPr lang="en-US" sz="3200" b="1" dirty="0"/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347" y="769534"/>
          <a:ext cx="11353503" cy="5935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9245">
                  <a:extLst>
                    <a:ext uri="{9D8B030D-6E8A-4147-A177-3AD203B41FA5}">
                      <a16:colId xmlns:a16="http://schemas.microsoft.com/office/drawing/2014/main" val="1487017681"/>
                    </a:ext>
                  </a:extLst>
                </a:gridCol>
                <a:gridCol w="767129">
                  <a:extLst>
                    <a:ext uri="{9D8B030D-6E8A-4147-A177-3AD203B41FA5}">
                      <a16:colId xmlns:a16="http://schemas.microsoft.com/office/drawing/2014/main" val="1723903049"/>
                    </a:ext>
                  </a:extLst>
                </a:gridCol>
                <a:gridCol w="767129">
                  <a:extLst>
                    <a:ext uri="{9D8B030D-6E8A-4147-A177-3AD203B41FA5}">
                      <a16:colId xmlns:a16="http://schemas.microsoft.com/office/drawing/2014/main" val="2556856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phát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biểu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Đ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Sai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01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1./Thư điện tử là dịch vụ chuyển thư dưới dạng số trên mạng máy tính thông qua các hộp thư điện tử.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155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2./Sử dụng thư điện tử, chúng ta chỉ có thể gửi được nội dung dạng văn bản.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6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3./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4./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khoản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miễn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Yahoo, Google, …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5./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tệp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67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63088" y="1371654"/>
            <a:ext cx="53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5068" y="2286030"/>
            <a:ext cx="53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9286" y="3581396"/>
            <a:ext cx="53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9286" y="4571970"/>
            <a:ext cx="53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01266" y="5791138"/>
            <a:ext cx="53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1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8754" y="51513"/>
          <a:ext cx="11429705" cy="68064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6932">
                  <a:extLst>
                    <a:ext uri="{9D8B030D-6E8A-4147-A177-3AD203B41FA5}">
                      <a16:colId xmlns:a16="http://schemas.microsoft.com/office/drawing/2014/main" val="1487017681"/>
                    </a:ext>
                  </a:extLst>
                </a:gridCol>
                <a:gridCol w="4190892">
                  <a:extLst>
                    <a:ext uri="{9D8B030D-6E8A-4147-A177-3AD203B41FA5}">
                      <a16:colId xmlns:a16="http://schemas.microsoft.com/office/drawing/2014/main" val="1723903049"/>
                    </a:ext>
                  </a:extLst>
                </a:gridCol>
                <a:gridCol w="4571881">
                  <a:extLst>
                    <a:ext uri="{9D8B030D-6E8A-4147-A177-3AD203B41FA5}">
                      <a16:colId xmlns:a16="http://schemas.microsoft.com/office/drawing/2014/main" val="2556856606"/>
                    </a:ext>
                  </a:extLst>
                </a:gridCol>
              </a:tblGrid>
              <a:tr h="4929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Điền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vào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chố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trống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nội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dung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tương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ứng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011247"/>
                  </a:ext>
                </a:extLst>
              </a:tr>
              <a:tr h="402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bưu</a:t>
                      </a: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155213"/>
                  </a:ext>
                </a:extLst>
              </a:tr>
              <a:tr h="848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1./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02310"/>
                  </a:ext>
                </a:extLst>
              </a:tr>
              <a:tr h="402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2./Soạn thư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 dụng giấy và bút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64109"/>
                  </a:ext>
                </a:extLst>
              </a:tr>
              <a:tr h="837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3./Gửi thư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Bỏ thư vào thùng thư của bưu điện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5037"/>
                  </a:ext>
                </a:extLst>
              </a:tr>
              <a:tr h="214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4./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bưu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bưu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bưu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6662"/>
                  </a:ext>
                </a:extLst>
              </a:tr>
              <a:tr h="1205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5./NHận và đọc thư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bưu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67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62772" y="1143060"/>
            <a:ext cx="449568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772" y="2057436"/>
            <a:ext cx="4419484" cy="33855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2772" y="2514624"/>
            <a:ext cx="4419484" cy="76944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….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772" y="3471156"/>
            <a:ext cx="4419484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…</a:t>
            </a:r>
          </a:p>
          <a:p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7162771" y="5714940"/>
            <a:ext cx="4397857" cy="92333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258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556" y="152486"/>
            <a:ext cx="11886887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điền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cụm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(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,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,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, </a:t>
            </a:r>
            <a:r>
              <a:rPr lang="en-US" sz="3200" dirty="0" err="1"/>
              <a:t>dịch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)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chỗ</a:t>
            </a:r>
            <a:r>
              <a:rPr lang="en-US" sz="3200" dirty="0"/>
              <a:t> </a:t>
            </a:r>
            <a:r>
              <a:rPr lang="en-US" sz="3200" dirty="0" err="1"/>
              <a:t>trống</a:t>
            </a:r>
            <a:r>
              <a:rPr lang="en-US" sz="3200" dirty="0"/>
              <a:t> (….)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952" y="1752644"/>
            <a:ext cx="11429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a./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nhận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tài </a:t>
            </a:r>
            <a:r>
              <a:rPr lang="en-US" sz="2800" dirty="0" err="1"/>
              <a:t>khoản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dịch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b./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 </a:t>
            </a:r>
            <a:r>
              <a:rPr lang="en-US" sz="2800" dirty="0" err="1"/>
              <a:t>truy</a:t>
            </a:r>
            <a:r>
              <a:rPr lang="en-US" sz="2800" dirty="0"/>
              <a:t> </a:t>
            </a:r>
            <a:r>
              <a:rPr lang="en-US" sz="2800" dirty="0" err="1"/>
              <a:t>cập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web </a:t>
            </a: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 smtClean="0"/>
              <a:t>cấp</a:t>
            </a:r>
            <a:r>
              <a:rPr lang="en-US" sz="2800" dirty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vụ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tử</a:t>
            </a:r>
            <a:r>
              <a:rPr lang="en-US" sz="2800" dirty="0" smtClean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nhập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hộp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c./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 </a:t>
            </a:r>
            <a:r>
              <a:rPr lang="en-US" sz="2800" dirty="0" err="1"/>
              <a:t>soạn</a:t>
            </a:r>
            <a:r>
              <a:rPr lang="en-US" sz="2800" dirty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tử</a:t>
            </a:r>
            <a:r>
              <a:rPr lang="en-US" sz="2800" dirty="0" smtClean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 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máy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chủ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tử</a:t>
            </a:r>
            <a:r>
              <a:rPr lang="en-US" sz="2800" dirty="0" smtClean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kí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d./ </a:t>
            </a:r>
            <a:r>
              <a:rPr lang="en-US" sz="2800" dirty="0" err="1" smtClean="0">
                <a:solidFill>
                  <a:srgbClr val="FF0000"/>
                </a:solidFill>
              </a:rPr>
              <a:t>Máy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chủ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qua </a:t>
            </a:r>
            <a:r>
              <a:rPr lang="en-US" sz="2800" dirty="0" err="1"/>
              <a:t>mạng</a:t>
            </a:r>
            <a:r>
              <a:rPr lang="en-US" sz="2800" dirty="0"/>
              <a:t> internet </a:t>
            </a:r>
            <a:r>
              <a:rPr lang="en-US" sz="2800" dirty="0" err="1" smtClean="0"/>
              <a:t>đến</a:t>
            </a: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máy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chủ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e./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nhập</a:t>
            </a:r>
            <a:r>
              <a:rPr lang="en-US" sz="2800" dirty="0"/>
              <a:t> </a:t>
            </a:r>
            <a:r>
              <a:rPr lang="en-US" sz="2800" dirty="0" err="1" smtClean="0"/>
              <a:t>vào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hộp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web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cung</a:t>
            </a:r>
            <a:r>
              <a:rPr lang="en-US" sz="2800" dirty="0" smtClean="0"/>
              <a:t> </a:t>
            </a:r>
            <a:r>
              <a:rPr lang="en-US" sz="2800" dirty="0" err="1"/>
              <a:t>cấp</a:t>
            </a:r>
            <a:r>
              <a:rPr lang="en-US" sz="2800" dirty="0"/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vụ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80" y="1834069"/>
            <a:ext cx="1904950" cy="3809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574" y="2672246"/>
            <a:ext cx="3200316" cy="3757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506" y="3053237"/>
            <a:ext cx="2590732" cy="457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64" y="3586623"/>
            <a:ext cx="1828752" cy="3809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7148" y="3510425"/>
            <a:ext cx="3581306" cy="457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338" y="4348603"/>
            <a:ext cx="3352712" cy="3809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94" y="4805791"/>
            <a:ext cx="3428910" cy="457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14" y="5262979"/>
            <a:ext cx="2666930" cy="3809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48" y="5714940"/>
            <a:ext cx="3276514" cy="457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105916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 smtClean="0"/>
              <a:t>Bài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tập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thực</a:t>
            </a:r>
            <a:r>
              <a:rPr lang="en-US" sz="3600" b="1" u="sng" dirty="0" smtClean="0"/>
              <a:t> </a:t>
            </a:r>
            <a:r>
              <a:rPr lang="en-US" sz="3600" b="1" u="sng" dirty="0" err="1"/>
              <a:t>hành</a:t>
            </a:r>
            <a:r>
              <a:rPr lang="en-US" sz="36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/>
              <a:t>a</a:t>
            </a:r>
            <a:r>
              <a:rPr lang="en-US" sz="3600" b="1" dirty="0"/>
              <a:t>./ </a:t>
            </a:r>
            <a:r>
              <a:rPr lang="en-US" sz="3600" b="1" dirty="0" err="1"/>
              <a:t>Truy</a:t>
            </a:r>
            <a:r>
              <a:rPr lang="en-US" sz="3600" b="1" dirty="0"/>
              <a:t> </a:t>
            </a:r>
            <a:r>
              <a:rPr lang="en-US" sz="3600" b="1" dirty="0" err="1"/>
              <a:t>cập</a:t>
            </a:r>
            <a:r>
              <a:rPr lang="en-US" sz="3600" b="1" dirty="0"/>
              <a:t> </a:t>
            </a:r>
            <a:r>
              <a:rPr lang="en-US" sz="3600" b="1" dirty="0" err="1"/>
              <a:t>máy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kiếm</a:t>
            </a:r>
            <a:r>
              <a:rPr lang="en-US" sz="3600" b="1" dirty="0"/>
              <a:t> Google.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/>
              <a:t>b</a:t>
            </a:r>
            <a:r>
              <a:rPr lang="en-US" sz="3600" b="1" dirty="0"/>
              <a:t>./ </a:t>
            </a:r>
            <a:r>
              <a:rPr lang="en-US" sz="3600" b="1" dirty="0" err="1" smtClean="0"/>
              <a:t>Tìm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kiếm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khóa</a:t>
            </a:r>
            <a:r>
              <a:rPr lang="en-US" sz="3600" b="1" dirty="0" smtClean="0"/>
              <a:t>  “</a:t>
            </a:r>
            <a:r>
              <a:rPr lang="en-US" sz="3600" b="1" dirty="0" err="1" smtClean="0"/>
              <a:t>Thư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điện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tử</a:t>
            </a:r>
            <a:r>
              <a:rPr lang="en-US" sz="3600" b="1" dirty="0" smtClean="0"/>
              <a:t>”</a:t>
            </a:r>
            <a:endParaRPr lang="en-US" sz="3600" b="1" dirty="0"/>
          </a:p>
          <a:p>
            <a:pPr algn="just">
              <a:lnSpc>
                <a:spcPct val="150000"/>
              </a:lnSpc>
            </a:pPr>
            <a:r>
              <a:rPr lang="en-US" sz="3600" b="1" dirty="0"/>
              <a:t>c./ </a:t>
            </a:r>
            <a:r>
              <a:rPr lang="en-US" sz="3600" b="1" dirty="0" err="1" smtClean="0"/>
              <a:t>Mở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xem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thông</a:t>
            </a:r>
            <a:r>
              <a:rPr lang="en-US" sz="3600" b="1" dirty="0" smtClean="0"/>
              <a:t> tin </a:t>
            </a:r>
            <a:r>
              <a:rPr lang="en-US" sz="3600" b="1" dirty="0" err="1" smtClean="0"/>
              <a:t>vài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trang</a:t>
            </a:r>
            <a:r>
              <a:rPr lang="en-US" sz="3600" b="1" dirty="0" smtClean="0"/>
              <a:t> WEB </a:t>
            </a:r>
            <a:r>
              <a:rPr lang="en-US" sz="3600" b="1" dirty="0" err="1" smtClean="0"/>
              <a:t>về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điện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tử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0346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bo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2" y="1066800"/>
            <a:ext cx="1188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152400" y="6187285"/>
            <a:ext cx="118872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228600" y="0"/>
            <a:ext cx="4495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1.Thư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90169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THỰC HÀNH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6172200" cy="492443"/>
          </a:xfrm>
          <a:prstGeom prst="rect">
            <a:avLst/>
          </a:prstGeom>
          <a:noFill/>
        </p:spPr>
        <p:txBody>
          <a:bodyPr wrap="square" lIns="182880" tIns="0" bIns="0" rtlCol="0">
            <a:spAutoFit/>
          </a:bodyPr>
          <a:lstStyle/>
          <a:p>
            <a:r>
              <a:rPr lang="en-US" sz="3200" dirty="0" err="1" smtClean="0"/>
              <a:t>Bài</a:t>
            </a:r>
            <a:r>
              <a:rPr lang="en-US" sz="3200" dirty="0" smtClean="0"/>
              <a:t> 1.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khoản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78330"/>
            <a:ext cx="11506200" cy="4924425"/>
          </a:xfrm>
          <a:prstGeom prst="rect">
            <a:avLst/>
          </a:prstGeom>
          <a:noFill/>
        </p:spPr>
        <p:txBody>
          <a:bodyPr wrap="square" lIns="182880" tIns="0" bIns="0" rtlCol="0">
            <a:spAutoFit/>
          </a:bodyPr>
          <a:lstStyle/>
          <a:p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khoản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website </a:t>
            </a:r>
            <a:r>
              <a:rPr lang="en-US" sz="3200" dirty="0" err="1" smtClean="0"/>
              <a:t>như</a:t>
            </a:r>
            <a:r>
              <a:rPr lang="en-US" sz="3200" dirty="0" smtClean="0"/>
              <a:t>: </a:t>
            </a:r>
            <a:r>
              <a:rPr lang="en-US" sz="3200" dirty="0" smtClean="0">
                <a:hlinkClick r:id="rId2"/>
              </a:rPr>
              <a:t>www.yahoo.com</a:t>
            </a:r>
            <a:r>
              <a:rPr lang="en-US" sz="3200" dirty="0" smtClean="0"/>
              <a:t>, </a:t>
            </a:r>
            <a:r>
              <a:rPr lang="en-US" sz="3200" dirty="0" smtClean="0">
                <a:hlinkClick r:id="rId3"/>
              </a:rPr>
              <a:t>www.Hotmail.com</a:t>
            </a:r>
            <a:r>
              <a:rPr lang="en-US" sz="3200" dirty="0" smtClean="0"/>
              <a:t>, </a:t>
            </a:r>
            <a:r>
              <a:rPr lang="en-US" sz="3200" dirty="0" smtClean="0">
                <a:hlinkClick r:id="rId4"/>
              </a:rPr>
              <a:t>www.mail.google.com</a:t>
            </a:r>
            <a:r>
              <a:rPr lang="en-US" sz="3200" dirty="0" smtClean="0"/>
              <a:t>, …</a:t>
            </a:r>
          </a:p>
          <a:p>
            <a:r>
              <a:rPr lang="en-US" sz="3200" dirty="0" smtClean="0"/>
              <a:t>*</a:t>
            </a:r>
            <a:r>
              <a:rPr lang="en-US" sz="3200" dirty="0" err="1" smtClean="0"/>
              <a:t>Ví</a:t>
            </a:r>
            <a:r>
              <a:rPr lang="en-US" sz="3200" dirty="0" smtClean="0"/>
              <a:t> </a:t>
            </a:r>
            <a:r>
              <a:rPr lang="en-US" sz="3200" dirty="0" err="1" smtClean="0"/>
              <a:t>dụ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khoản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Gmail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B1. </a:t>
            </a:r>
            <a:r>
              <a:rPr lang="en-US" sz="3200" dirty="0" err="1" smtClean="0"/>
              <a:t>Khởi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duyệt</a:t>
            </a:r>
            <a:r>
              <a:rPr lang="en-US" sz="3200" dirty="0" smtClean="0"/>
              <a:t> web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truy</a:t>
            </a:r>
            <a:r>
              <a:rPr lang="en-US" sz="3200" dirty="0" smtClean="0"/>
              <a:t> </a:t>
            </a:r>
            <a:r>
              <a:rPr lang="en-US" sz="3200" dirty="0" err="1" smtClean="0"/>
              <a:t>cập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4"/>
              </a:rPr>
              <a:t>www.mail.google.com</a:t>
            </a:r>
            <a:endParaRPr lang="en-US" sz="3200" dirty="0" smtClean="0"/>
          </a:p>
          <a:p>
            <a:r>
              <a:rPr lang="en-US" sz="3200" dirty="0" smtClean="0"/>
              <a:t>B2.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khoản</a:t>
            </a:r>
            <a:r>
              <a:rPr lang="en-US" sz="3200" dirty="0" smtClean="0"/>
              <a:t>, </a:t>
            </a:r>
            <a:r>
              <a:rPr lang="en-US" sz="3200" dirty="0" err="1" smtClean="0"/>
              <a:t>điền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mẫu</a:t>
            </a:r>
            <a:r>
              <a:rPr lang="en-US" sz="3200" dirty="0" smtClean="0"/>
              <a:t> </a:t>
            </a:r>
            <a:r>
              <a:rPr lang="en-US" sz="3200" dirty="0" err="1" smtClean="0"/>
              <a:t>cung</a:t>
            </a:r>
            <a:r>
              <a:rPr lang="en-US" sz="3200" dirty="0" smtClean="0"/>
              <a:t> </a:t>
            </a:r>
            <a:r>
              <a:rPr lang="en-US" sz="3200" dirty="0" err="1" smtClean="0"/>
              <a:t>cấp</a:t>
            </a:r>
            <a:r>
              <a:rPr lang="en-US" sz="3200" dirty="0" smtClean="0"/>
              <a:t> (</a:t>
            </a:r>
            <a:r>
              <a:rPr lang="en-US" sz="3200" dirty="0" err="1" smtClean="0"/>
              <a:t>Ghi</a:t>
            </a:r>
            <a:r>
              <a:rPr lang="en-US" sz="3200" dirty="0" smtClean="0"/>
              <a:t> </a:t>
            </a:r>
            <a:r>
              <a:rPr lang="en-US" sz="3200" dirty="0" err="1" smtClean="0"/>
              <a:t>nhớ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khẩu</a:t>
            </a:r>
            <a:r>
              <a:rPr lang="en-US" sz="3200" dirty="0" smtClean="0"/>
              <a:t> </a:t>
            </a:r>
            <a:r>
              <a:rPr lang="en-US" sz="3200" dirty="0" err="1" smtClean="0"/>
              <a:t>truy</a:t>
            </a:r>
            <a:r>
              <a:rPr lang="en-US" sz="3200" dirty="0" smtClean="0"/>
              <a:t> </a:t>
            </a:r>
            <a:r>
              <a:rPr lang="en-US" sz="3200" dirty="0" err="1" smtClean="0"/>
              <a:t>cập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B3.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“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” </a:t>
            </a:r>
            <a:r>
              <a:rPr lang="en-US" sz="3200" dirty="0" err="1" smtClean="0"/>
              <a:t>phía</a:t>
            </a:r>
            <a:r>
              <a:rPr lang="en-US" sz="3200" dirty="0" smtClean="0"/>
              <a:t> </a:t>
            </a:r>
            <a:r>
              <a:rPr lang="en-US" sz="3200" dirty="0" err="1" smtClean="0"/>
              <a:t>dưới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>B4.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dẫn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web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6166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381000" y="1050925"/>
            <a:ext cx="79565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 2. </a:t>
            </a: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Đăng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nhập</a:t>
            </a:r>
            <a:r>
              <a:rPr lang="en-US" altLang="en-US" sz="3200" b="1" i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thư</a:t>
            </a:r>
            <a:endParaRPr lang="en-US" altLang="en-US" sz="3200" b="1" i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11506200" cy="4431983"/>
          </a:xfrm>
          <a:prstGeom prst="rect">
            <a:avLst/>
          </a:prstGeom>
          <a:noFill/>
        </p:spPr>
        <p:txBody>
          <a:bodyPr wrap="square" lIns="182880" t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B1. </a:t>
            </a:r>
            <a:r>
              <a:rPr lang="en-US" sz="3200" dirty="0" err="1" smtClean="0"/>
              <a:t>Khởi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duyệt</a:t>
            </a:r>
            <a:r>
              <a:rPr lang="en-US" sz="3200" dirty="0" smtClean="0"/>
              <a:t> web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truy</a:t>
            </a:r>
            <a:r>
              <a:rPr lang="en-US" sz="3200" dirty="0" smtClean="0"/>
              <a:t> </a:t>
            </a:r>
            <a:r>
              <a:rPr lang="en-US" sz="3200" dirty="0" err="1" smtClean="0"/>
              <a:t>cập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2"/>
              </a:rPr>
              <a:t>www.mail.google.com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B2. </a:t>
            </a:r>
            <a:r>
              <a:rPr lang="en-US" sz="3200" dirty="0" err="1" smtClean="0"/>
              <a:t>Gõ</a:t>
            </a:r>
            <a:r>
              <a:rPr lang="en-US" sz="3200" dirty="0" smtClean="0"/>
              <a:t> </a:t>
            </a:r>
            <a:r>
              <a:rPr lang="en-US" sz="3200" dirty="0" err="1" smtClean="0"/>
              <a:t>chính</a:t>
            </a:r>
            <a:r>
              <a:rPr lang="en-US" sz="3200" dirty="0" smtClean="0"/>
              <a:t> </a:t>
            </a:r>
            <a:r>
              <a:rPr lang="en-US" sz="3200" dirty="0" err="1" smtClean="0"/>
              <a:t>xác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nhập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ô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mật</a:t>
            </a:r>
            <a:r>
              <a:rPr lang="en-US" sz="3200" dirty="0"/>
              <a:t> </a:t>
            </a:r>
            <a:r>
              <a:rPr lang="en-US" sz="3200" dirty="0" err="1"/>
              <a:t>khẩu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ô </a:t>
            </a:r>
            <a:r>
              <a:rPr lang="en-US" sz="3200" dirty="0" err="1"/>
              <a:t>mật</a:t>
            </a:r>
            <a:r>
              <a:rPr lang="en-US" sz="3200" dirty="0"/>
              <a:t> </a:t>
            </a:r>
            <a:r>
              <a:rPr lang="en-US" sz="3200" dirty="0" err="1"/>
              <a:t>khẩu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nhấn</a:t>
            </a:r>
            <a:r>
              <a:rPr lang="en-US" sz="3200" dirty="0"/>
              <a:t> Enter (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nháy</a:t>
            </a:r>
            <a:r>
              <a:rPr lang="en-US" sz="3200" dirty="0"/>
              <a:t> </a:t>
            </a:r>
            <a:r>
              <a:rPr lang="en-US" sz="3200" dirty="0" err="1"/>
              <a:t>nút</a:t>
            </a:r>
            <a:r>
              <a:rPr lang="en-US" sz="3200" dirty="0"/>
              <a:t> </a:t>
            </a:r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nhập</a:t>
            </a:r>
            <a:r>
              <a:rPr lang="en-US" sz="3200" dirty="0"/>
              <a:t>).</a:t>
            </a:r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200" dirty="0"/>
              <a:t>B3. </a:t>
            </a:r>
            <a:r>
              <a:rPr lang="en-US" sz="3200" dirty="0" err="1"/>
              <a:t>Nháy</a:t>
            </a:r>
            <a:r>
              <a:rPr lang="en-US" sz="3200" dirty="0"/>
              <a:t> </a:t>
            </a:r>
            <a:r>
              <a:rPr lang="en-US" sz="3200" dirty="0" err="1"/>
              <a:t>chuột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tiêu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.</a:t>
            </a:r>
            <a:endParaRPr lang="en-US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2" name="Oval 6"/>
          <p:cNvSpPr>
            <a:spLocks noChangeArrowheads="1"/>
          </p:cNvSpPr>
          <p:nvPr/>
        </p:nvSpPr>
        <p:spPr bwMode="auto">
          <a:xfrm>
            <a:off x="2429671" y="2819400"/>
            <a:ext cx="1608929" cy="18859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+mn-lt"/>
            </a:endParaRPr>
          </a:p>
        </p:txBody>
      </p:sp>
      <p:sp>
        <p:nvSpPr>
          <p:cNvPr id="132103" name="AutoShape 7"/>
          <p:cNvSpPr>
            <a:spLocks noChangeArrowheads="1"/>
          </p:cNvSpPr>
          <p:nvPr/>
        </p:nvSpPr>
        <p:spPr bwMode="auto">
          <a:xfrm>
            <a:off x="2865438" y="4678212"/>
            <a:ext cx="3136900" cy="1514773"/>
          </a:xfrm>
          <a:prstGeom prst="wedgeEllipseCallout">
            <a:avLst>
              <a:gd name="adj1" fmla="val -23755"/>
              <a:gd name="adj2" fmla="val -7109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+mn-lt"/>
              </a:rPr>
              <a:t>Tên người gửi</a:t>
            </a:r>
          </a:p>
        </p:txBody>
      </p:sp>
      <p:sp>
        <p:nvSpPr>
          <p:cNvPr id="132104" name="Oval 8"/>
          <p:cNvSpPr>
            <a:spLocks noChangeArrowheads="1"/>
          </p:cNvSpPr>
          <p:nvPr/>
        </p:nvSpPr>
        <p:spPr bwMode="auto">
          <a:xfrm>
            <a:off x="3962400" y="2647650"/>
            <a:ext cx="4038599" cy="959149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105" name="AutoShape 9"/>
          <p:cNvSpPr>
            <a:spLocks noChangeArrowheads="1"/>
          </p:cNvSpPr>
          <p:nvPr/>
        </p:nvSpPr>
        <p:spPr bwMode="auto">
          <a:xfrm>
            <a:off x="6096000" y="4114800"/>
            <a:ext cx="2087563" cy="1514773"/>
          </a:xfrm>
          <a:prstGeom prst="wedgeEllipseCallout">
            <a:avLst>
              <a:gd name="adj1" fmla="val -39506"/>
              <a:gd name="adj2" fmla="val -9750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+mn-lt"/>
              </a:rPr>
              <a:t>Tiêu đề thư</a:t>
            </a:r>
          </a:p>
        </p:txBody>
      </p:sp>
      <p:sp>
        <p:nvSpPr>
          <p:cNvPr id="132106" name="Oval 10"/>
          <p:cNvSpPr>
            <a:spLocks noChangeArrowheads="1"/>
          </p:cNvSpPr>
          <p:nvPr/>
        </p:nvSpPr>
        <p:spPr bwMode="auto">
          <a:xfrm>
            <a:off x="11049002" y="2990850"/>
            <a:ext cx="844548" cy="12763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107" name="AutoShape 11"/>
          <p:cNvSpPr>
            <a:spLocks noChangeArrowheads="1"/>
          </p:cNvSpPr>
          <p:nvPr/>
        </p:nvSpPr>
        <p:spPr bwMode="auto">
          <a:xfrm>
            <a:off x="8974137" y="4233862"/>
            <a:ext cx="2825751" cy="1514773"/>
          </a:xfrm>
          <a:prstGeom prst="wedgeEllipseCallout">
            <a:avLst>
              <a:gd name="adj1" fmla="val 28156"/>
              <a:gd name="adj2" fmla="val -66154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+mn-lt"/>
              </a:rPr>
              <a:t>Thời gian gửi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990600"/>
            <a:ext cx="12163425" cy="5867400"/>
          </a:xfrm>
          <a:prstGeom prst="rect">
            <a:avLst/>
          </a:prstGeom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429000" y="990600"/>
            <a:ext cx="61722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 3. </a:t>
            </a: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Soạn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gửi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thư</a:t>
            </a:r>
            <a:r>
              <a:rPr lang="en-US" altLang="en-US" sz="3200" b="1" i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điện</a:t>
            </a:r>
            <a:r>
              <a:rPr lang="en-US" altLang="en-US" sz="3200" b="1" i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tử</a:t>
            </a:r>
            <a:endParaRPr lang="en-US" altLang="en-US" sz="3200" b="1" i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33127" name="Oval 7"/>
          <p:cNvSpPr>
            <a:spLocks noChangeArrowheads="1"/>
          </p:cNvSpPr>
          <p:nvPr/>
        </p:nvSpPr>
        <p:spPr bwMode="auto">
          <a:xfrm>
            <a:off x="304800" y="2319337"/>
            <a:ext cx="1676400" cy="5361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28" name="AutoShape 8"/>
          <p:cNvSpPr>
            <a:spLocks noChangeArrowheads="1"/>
          </p:cNvSpPr>
          <p:nvPr/>
        </p:nvSpPr>
        <p:spPr bwMode="auto">
          <a:xfrm>
            <a:off x="1752600" y="2604991"/>
            <a:ext cx="4876800" cy="2077403"/>
          </a:xfrm>
          <a:prstGeom prst="wedgeEllipseCallout">
            <a:avLst>
              <a:gd name="adj1" fmla="val -52463"/>
              <a:gd name="adj2" fmla="val -4452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Đăng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nhập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hộp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thư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nháy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soạn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thư</a:t>
            </a:r>
            <a:endParaRPr lang="en-US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11887200" cy="5867400"/>
          </a:xfrm>
          <a:prstGeom prst="rect">
            <a:avLst/>
          </a:prstGeom>
        </p:spPr>
      </p:pic>
      <p:sp>
        <p:nvSpPr>
          <p:cNvPr id="134150" name="Oval 6"/>
          <p:cNvSpPr>
            <a:spLocks noChangeArrowheads="1"/>
          </p:cNvSpPr>
          <p:nvPr/>
        </p:nvSpPr>
        <p:spPr bwMode="auto">
          <a:xfrm>
            <a:off x="6858000" y="3202010"/>
            <a:ext cx="2209800" cy="33151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+mn-lt"/>
            </a:endParaRPr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auto">
          <a:xfrm>
            <a:off x="3725863" y="1848738"/>
            <a:ext cx="3284537" cy="1211818"/>
          </a:xfrm>
          <a:prstGeom prst="wedgeEllipseCallout">
            <a:avLst>
              <a:gd name="adj1" fmla="val 58102"/>
              <a:gd name="adj2" fmla="val 6582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Nhập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địa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nhận</a:t>
            </a:r>
            <a:endParaRPr lang="en-US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4152" name="Oval 8"/>
          <p:cNvSpPr>
            <a:spLocks noChangeArrowheads="1"/>
          </p:cNvSpPr>
          <p:nvPr/>
        </p:nvSpPr>
        <p:spPr bwMode="auto">
          <a:xfrm>
            <a:off x="6972300" y="3533520"/>
            <a:ext cx="2095500" cy="227896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+mn-lt"/>
            </a:endParaRPr>
          </a:p>
        </p:txBody>
      </p:sp>
      <p:sp>
        <p:nvSpPr>
          <p:cNvPr id="134153" name="AutoShape 9"/>
          <p:cNvSpPr>
            <a:spLocks noChangeArrowheads="1"/>
          </p:cNvSpPr>
          <p:nvPr/>
        </p:nvSpPr>
        <p:spPr bwMode="auto">
          <a:xfrm>
            <a:off x="3158332" y="3176124"/>
            <a:ext cx="3513136" cy="1211818"/>
          </a:xfrm>
          <a:prstGeom prst="wedgeEllipseCallout">
            <a:avLst>
              <a:gd name="adj1" fmla="val 64692"/>
              <a:gd name="adj2" fmla="val -1454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Nhập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tiêu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thư</a:t>
            </a:r>
            <a:endParaRPr lang="en-US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4154" name="AutoShape 10"/>
          <p:cNvSpPr>
            <a:spLocks noChangeArrowheads="1"/>
          </p:cNvSpPr>
          <p:nvPr/>
        </p:nvSpPr>
        <p:spPr bwMode="auto">
          <a:xfrm>
            <a:off x="2630486" y="4479449"/>
            <a:ext cx="4341814" cy="1211818"/>
          </a:xfrm>
          <a:prstGeom prst="wedgeEllipseCallout">
            <a:avLst>
              <a:gd name="adj1" fmla="val 61567"/>
              <a:gd name="adj2" fmla="val -80691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Nhập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dung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đây</a:t>
            </a:r>
            <a:endParaRPr lang="en-US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4155" name="Oval 11"/>
          <p:cNvSpPr>
            <a:spLocks noChangeArrowheads="1"/>
          </p:cNvSpPr>
          <p:nvPr/>
        </p:nvSpPr>
        <p:spPr bwMode="auto">
          <a:xfrm>
            <a:off x="7010400" y="6089115"/>
            <a:ext cx="990600" cy="43981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+mn-lt"/>
            </a:endParaRPr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>
            <a:off x="2274303" y="5793185"/>
            <a:ext cx="4430502" cy="735747"/>
          </a:xfrm>
          <a:prstGeom prst="wedgeEllipseCallout">
            <a:avLst>
              <a:gd name="adj1" fmla="val 61964"/>
              <a:gd name="adj2" fmla="val 250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Nhấn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nút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gửi</a:t>
            </a:r>
            <a:endParaRPr lang="en-US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350834" y="6024196"/>
            <a:ext cx="183566" cy="59451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+mn-lt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8761415" y="4335925"/>
            <a:ext cx="3278185" cy="1947565"/>
          </a:xfrm>
          <a:prstGeom prst="wedgeEllipseCallout">
            <a:avLst>
              <a:gd name="adj1" fmla="val -56537"/>
              <a:gd name="adj2" fmla="val 4353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+mn-lt"/>
              </a:rPr>
              <a:t>Nhấn vào đây để đính kèm tệp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429000" y="990600"/>
            <a:ext cx="61722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 3. </a:t>
            </a: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Soạn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gửi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thư</a:t>
            </a:r>
            <a:r>
              <a:rPr lang="en-US" altLang="en-US" sz="3200" b="1" i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điện</a:t>
            </a:r>
            <a:r>
              <a:rPr lang="en-US" altLang="en-US" sz="3200" b="1" i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tử</a:t>
            </a:r>
            <a:endParaRPr lang="en-US" altLang="en-US" sz="3200" b="1" i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81000" y="1143000"/>
            <a:ext cx="11430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600" b="1" dirty="0" err="1"/>
              <a:t>Bài</a:t>
            </a:r>
            <a:r>
              <a:rPr lang="en-US" sz="3600" b="1" dirty="0"/>
              <a:t> 4.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thư</a:t>
            </a:r>
            <a:r>
              <a:rPr lang="en-US" sz="3600" b="1" dirty="0"/>
              <a:t>:</a:t>
            </a:r>
          </a:p>
          <a:p>
            <a:pPr algn="just"/>
            <a:r>
              <a:rPr lang="en-US" sz="3600" dirty="0"/>
              <a:t>B1. </a:t>
            </a:r>
            <a:r>
              <a:rPr lang="en-US" sz="3600" dirty="0" err="1"/>
              <a:t>Đăng</a:t>
            </a:r>
            <a:r>
              <a:rPr lang="en-US" sz="3600" dirty="0"/>
              <a:t> </a:t>
            </a:r>
            <a:r>
              <a:rPr lang="en-US" sz="3600" dirty="0" err="1"/>
              <a:t>nhập</a:t>
            </a:r>
            <a:r>
              <a:rPr lang="en-US" sz="3600" dirty="0"/>
              <a:t> </a:t>
            </a:r>
            <a:r>
              <a:rPr lang="en-US" sz="3600" dirty="0" err="1"/>
              <a:t>hộp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1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cụ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.</a:t>
            </a:r>
            <a:endParaRPr lang="en-US" sz="3600" b="1" dirty="0"/>
          </a:p>
          <a:p>
            <a:pPr algn="just"/>
            <a:r>
              <a:rPr lang="en-US" sz="3600" dirty="0"/>
              <a:t>B2.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lệnh</a:t>
            </a:r>
            <a:r>
              <a:rPr lang="en-US" sz="3600" dirty="0"/>
              <a:t> Reply (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)</a:t>
            </a:r>
            <a:endParaRPr lang="en-US" sz="3600" b="1" dirty="0"/>
          </a:p>
          <a:p>
            <a:pPr algn="just"/>
            <a:r>
              <a:rPr lang="en-US" sz="3600" dirty="0"/>
              <a:t>B3. </a:t>
            </a:r>
            <a:r>
              <a:rPr lang="en-US" sz="3600" dirty="0" err="1"/>
              <a:t>Soạn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nháy</a:t>
            </a:r>
            <a:r>
              <a:rPr lang="en-US" sz="3600" dirty="0"/>
              <a:t> </a:t>
            </a:r>
            <a:r>
              <a:rPr lang="en-US" sz="3600" dirty="0" err="1"/>
              <a:t>nút</a:t>
            </a:r>
            <a:r>
              <a:rPr lang="en-US" sz="3600" dirty="0"/>
              <a:t> send (</a:t>
            </a:r>
            <a:r>
              <a:rPr lang="en-US" sz="3600" dirty="0" err="1"/>
              <a:t>Gửi</a:t>
            </a:r>
            <a:r>
              <a:rPr lang="en-US" sz="3600" dirty="0"/>
              <a:t>).</a:t>
            </a:r>
            <a:endParaRPr lang="en-US" sz="3600" b="1" dirty="0"/>
          </a:p>
          <a:p>
            <a:pPr algn="just"/>
            <a:r>
              <a:rPr lang="en-US" sz="3600" dirty="0" err="1"/>
              <a:t>Lưu</a:t>
            </a:r>
            <a:r>
              <a:rPr lang="en-US" sz="3600" dirty="0"/>
              <a:t> ý: 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Tại</a:t>
            </a:r>
            <a:r>
              <a:rPr lang="en-US" sz="3600" dirty="0" smtClean="0"/>
              <a:t> </a:t>
            </a:r>
            <a:r>
              <a:rPr lang="en-US" sz="3600" dirty="0" err="1" smtClean="0"/>
              <a:t>dòng</a:t>
            </a:r>
            <a:r>
              <a:rPr lang="en-US" sz="3600" dirty="0" smtClean="0"/>
              <a:t> To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địa</a:t>
            </a:r>
            <a:r>
              <a:rPr lang="en-US" sz="3600" dirty="0" smtClean="0"/>
              <a:t> </a:t>
            </a:r>
            <a:r>
              <a:rPr lang="en-US" sz="3600" dirty="0" err="1" smtClean="0"/>
              <a:t>chỉ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hay </a:t>
            </a:r>
            <a:r>
              <a:rPr lang="en-US" sz="3600" dirty="0" err="1" smtClean="0"/>
              <a:t>nhiều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nhận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Relly</a:t>
            </a:r>
            <a:r>
              <a:rPr lang="en-US" sz="3600" dirty="0" smtClean="0"/>
              <a:t>: </a:t>
            </a:r>
            <a:r>
              <a:rPr lang="en-US" sz="3600" dirty="0" err="1" smtClean="0"/>
              <a:t>Trả</a:t>
            </a:r>
            <a:r>
              <a:rPr lang="en-US" sz="3600" dirty="0" smtClean="0"/>
              <a:t> </a:t>
            </a:r>
            <a:r>
              <a:rPr lang="en-US" sz="3600" dirty="0" err="1" smtClean="0"/>
              <a:t>lời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gửi</a:t>
            </a:r>
            <a:endParaRPr lang="en-US" sz="3600" dirty="0"/>
          </a:p>
          <a:p>
            <a:pPr algn="just"/>
            <a:r>
              <a:rPr lang="en-US" sz="3600" dirty="0" smtClean="0"/>
              <a:t>Reply All: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gửi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tất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nhận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.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638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43266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6211669"/>
            <a:ext cx="118872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6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6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36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altLang="en-US" sz="36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3600" b="1" dirty="0">
              <a:solidFill>
                <a:srgbClr val="CD1F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28600" y="0"/>
            <a:ext cx="4495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1.Thư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1203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2400" y="6211669"/>
            <a:ext cx="118872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6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6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36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altLang="en-US" sz="36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 smtClean="0">
                <a:solidFill>
                  <a:srgbClr val="CD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3600" b="1" dirty="0">
              <a:solidFill>
                <a:srgbClr val="CD1F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228600" y="0"/>
            <a:ext cx="4495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1.Thư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thu%20gui%20Truong%20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433763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7" descr="Imag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61" y="1219200"/>
            <a:ext cx="393055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8" descr="images1735795_th%C6%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85" y="1219200"/>
            <a:ext cx="444817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33400" y="5486400"/>
            <a:ext cx="1127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dirty="0" err="1">
                <a:solidFill>
                  <a:srgbClr val="CD1F0D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247185" y="55675"/>
            <a:ext cx="3581400" cy="646986"/>
          </a:xfrm>
          <a:prstGeom prst="wedgeRoundRectCallout">
            <a:avLst>
              <a:gd name="adj1" fmla="val -24289"/>
              <a:gd name="adj2" fmla="val 4505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Theo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em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thư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là</a:t>
            </a:r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gì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?</a:t>
            </a:r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228600" y="0"/>
            <a:ext cx="44958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1.Thư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điện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en-US" smtClean="0"/>
              <a:t>Tăng Thành Đạt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</p:bld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28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478</TotalTime>
  <Words>4213</Words>
  <Application>Microsoft Office PowerPoint</Application>
  <PresentationFormat>Widescreen</PresentationFormat>
  <Paragraphs>481</Paragraphs>
  <Slides>65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65</vt:i4>
      </vt:variant>
    </vt:vector>
  </HeadingPairs>
  <TitlesOfParts>
    <vt:vector size="83" baseType="lpstr">
      <vt:lpstr>Arial</vt:lpstr>
      <vt:lpstr>Arial Black</vt:lpstr>
      <vt:lpstr>Arial Unicode MS</vt:lpstr>
      <vt:lpstr>Calibri</vt:lpstr>
      <vt:lpstr>Calibri Light</vt:lpstr>
      <vt:lpstr>Franklin Gothic Book</vt:lpstr>
      <vt:lpstr>Franklin Gothic Medium</vt:lpstr>
      <vt:lpstr>Times New Roman</vt:lpstr>
      <vt:lpstr>Tunga</vt:lpstr>
      <vt:lpstr>Wingdings</vt:lpstr>
      <vt:lpstr>Wingdings 2</vt:lpstr>
      <vt:lpstr>28_MAU</vt:lpstr>
      <vt:lpstr>4_Default Design</vt:lpstr>
      <vt:lpstr>6_Default Design</vt:lpstr>
      <vt:lpstr>13_Custom Design</vt:lpstr>
      <vt:lpstr>14_Custom Design</vt:lpstr>
      <vt:lpstr>15_Custom Design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Sunrise.tqb@hotmail.com</dc:creator>
  <cp:lastModifiedBy>Admin</cp:lastModifiedBy>
  <cp:revision>86</cp:revision>
  <dcterms:created xsi:type="dcterms:W3CDTF">2018-10-04T17:18:27Z</dcterms:created>
  <dcterms:modified xsi:type="dcterms:W3CDTF">2022-09-20T11:33:12Z</dcterms:modified>
</cp:coreProperties>
</file>