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9" r:id="rId3"/>
    <p:sldId id="260" r:id="rId4"/>
    <p:sldId id="261" r:id="rId5"/>
    <p:sldId id="262" r:id="rId6"/>
    <p:sldId id="266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hyperlink" Target="DVD.gsp" TargetMode="External"/><Relationship Id="rId7" Type="http://schemas.openxmlformats.org/officeDocument/2006/relationships/slide" Target="slide7.xml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slide" Target="slide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19" Type="http://schemas.openxmlformats.org/officeDocument/2006/relationships/hyperlink" Target="BT-1.gsp" TargetMode="External"/><Relationship Id="rId4" Type="http://schemas.openxmlformats.org/officeDocument/2006/relationships/image" Target="../media/image2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12.wmf"/><Relationship Id="rId5" Type="http://schemas.openxmlformats.org/officeDocument/2006/relationships/slide" Target="slide4.xml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hyperlink" Target="BT-29.gsp" TargetMode="External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slide" Target="slide3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slide" Target="slide3.xm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image" Target="../media/image21.wmf"/><Relationship Id="rId5" Type="http://schemas.openxmlformats.org/officeDocument/2006/relationships/slide" Target="slide7.xml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.wmf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70535"/>
            <a:ext cx="8229600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470025" y="4692015"/>
            <a:ext cx="64547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: Toán</a:t>
            </a:r>
          </a:p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 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13447"/>
            <a:ext cx="9144000" cy="6165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223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/>
          <p:nvPr/>
        </p:nvSpPr>
        <p:spPr>
          <a:xfrm>
            <a:off x="0" y="188913"/>
            <a:ext cx="9144000" cy="4635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THỨ 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144463" y="620713"/>
            <a:ext cx="26987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</a:t>
            </a:r>
            <a:endParaRPr lang="en-US" altLang="en-US" sz="2400" b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1116013" y="2636838"/>
            <a:ext cx="3168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</a:t>
            </a:r>
            <a:r>
              <a:rPr lang="el-GR" altLang="en-US" sz="20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15900" y="1700213"/>
            <a:ext cx="4284663" cy="1511300"/>
            <a:chOff x="192" y="2448"/>
            <a:chExt cx="3504" cy="1152"/>
          </a:xfrm>
        </p:grpSpPr>
        <p:sp>
          <p:nvSpPr>
            <p:cNvPr id="2087" name="Line 7"/>
            <p:cNvSpPr/>
            <p:nvPr/>
          </p:nvSpPr>
          <p:spPr>
            <a:xfrm>
              <a:off x="720" y="2448"/>
              <a:ext cx="0" cy="11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88" name="Text Box 8"/>
            <p:cNvSpPr txBox="1"/>
            <p:nvPr/>
          </p:nvSpPr>
          <p:spPr>
            <a:xfrm>
              <a:off x="192" y="2640"/>
              <a:ext cx="434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89" name="Text Box 9"/>
            <p:cNvSpPr txBox="1"/>
            <p:nvPr/>
          </p:nvSpPr>
          <p:spPr>
            <a:xfrm>
              <a:off x="192" y="3264"/>
              <a:ext cx="434" cy="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KL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90" name="Line 10"/>
            <p:cNvSpPr/>
            <p:nvPr/>
          </p:nvSpPr>
          <p:spPr>
            <a:xfrm>
              <a:off x="240" y="3168"/>
              <a:ext cx="34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146175" y="1773238"/>
          <a:ext cx="22828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1308100" imgH="609600" progId="Equation.3">
                  <p:embed/>
                </p:oleObj>
              </mc:Choice>
              <mc:Fallback>
                <p:oleObj r:id="rId3" imgW="1308100" imgH="6096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175" y="1773238"/>
                        <a:ext cx="2282825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2916238" y="45085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6238" y="450850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3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750" y="1484313"/>
            <a:ext cx="403225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Text Box 14"/>
          <p:cNvSpPr txBox="1"/>
          <p:nvPr/>
        </p:nvSpPr>
        <p:spPr>
          <a:xfrm>
            <a:off x="250825" y="4327525"/>
            <a:ext cx="50069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Nên: ∆AMN </a:t>
            </a:r>
            <a:r>
              <a:rPr lang="en-US" altLang="en-US" sz="2000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∆ABC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(®Þnh lí T71 b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77838" y="4797425"/>
          <a:ext cx="2068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9" imgW="1345565" imgH="393700" progId="Equation.3">
                  <p:embed/>
                </p:oleObj>
              </mc:Choice>
              <mc:Fallback>
                <p:oleObj r:id="rId9" imgW="1345565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838" y="4797425"/>
                        <a:ext cx="2068512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6"/>
          <p:cNvSpPr txBox="1"/>
          <p:nvPr/>
        </p:nvSpPr>
        <p:spPr>
          <a:xfrm>
            <a:off x="2627313" y="4797425"/>
            <a:ext cx="19446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= A’B’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468313" y="5373688"/>
          <a:ext cx="21256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11" imgW="1384300" imgH="393700" progId="Equation.3">
                  <p:embed/>
                </p:oleObj>
              </mc:Choice>
              <mc:Fallback>
                <p:oleObj r:id="rId11" imgW="13843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313" y="5373688"/>
                        <a:ext cx="2125662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18"/>
          <p:cNvSpPr txBox="1"/>
          <p:nvPr/>
        </p:nvSpPr>
        <p:spPr>
          <a:xfrm>
            <a:off x="4787900" y="3341688"/>
            <a:ext cx="13843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khác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9" name="Line 19"/>
          <p:cNvSpPr/>
          <p:nvPr/>
        </p:nvSpPr>
        <p:spPr>
          <a:xfrm>
            <a:off x="4572000" y="3355975"/>
            <a:ext cx="0" cy="2736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5902325" y="3400425"/>
          <a:ext cx="23415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13" imgW="1524000" imgH="393700" progId="Equation.3">
                  <p:embed/>
                </p:oleObj>
              </mc:Choice>
              <mc:Fallback>
                <p:oleObj r:id="rId13" imgW="1524000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02325" y="3400425"/>
                        <a:ext cx="2341563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Text Box 21"/>
          <p:cNvSpPr txBox="1"/>
          <p:nvPr/>
        </p:nvSpPr>
        <p:spPr>
          <a:xfrm>
            <a:off x="4787900" y="3860800"/>
            <a:ext cx="37449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suy ra: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4752975" y="5178425"/>
          <a:ext cx="33194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15" imgW="1765300" imgH="203200" progId="Equation.3">
                  <p:embed/>
                </p:oleObj>
              </mc:Choice>
              <mc:Fallback>
                <p:oleObj r:id="rId15" imgW="1765300" imgH="2032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52975" y="5178425"/>
                        <a:ext cx="3319463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3" name="Text Box 23"/>
          <p:cNvSpPr txBox="1"/>
          <p:nvPr/>
        </p:nvSpPr>
        <p:spPr>
          <a:xfrm>
            <a:off x="4679950" y="5810250"/>
            <a:ext cx="446405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Nên:  ∆A’B’C’ </a:t>
            </a:r>
            <a:r>
              <a:rPr lang="en-US" altLang="en-US" sz="22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∆ABC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4" name="Text Box 24"/>
          <p:cNvSpPr txBox="1"/>
          <p:nvPr/>
        </p:nvSpPr>
        <p:spPr>
          <a:xfrm>
            <a:off x="107950" y="3141663"/>
            <a:ext cx="1152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5" name="Line 25"/>
          <p:cNvSpPr/>
          <p:nvPr/>
        </p:nvSpPr>
        <p:spPr>
          <a:xfrm>
            <a:off x="5257800" y="2295525"/>
            <a:ext cx="10795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6" name="Text Box 26"/>
          <p:cNvSpPr txBox="1"/>
          <p:nvPr/>
        </p:nvSpPr>
        <p:spPr>
          <a:xfrm>
            <a:off x="4876800" y="2095500"/>
            <a:ext cx="431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6324600" y="2060575"/>
            <a:ext cx="431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8" name="Text Box 28"/>
          <p:cNvSpPr txBox="1"/>
          <p:nvPr/>
        </p:nvSpPr>
        <p:spPr>
          <a:xfrm>
            <a:off x="2843213" y="5373688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9" name="Text Box 29"/>
          <p:cNvSpPr txBox="1"/>
          <p:nvPr/>
        </p:nvSpPr>
        <p:spPr>
          <a:xfrm>
            <a:off x="7956550" y="3429000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50" name="Object 30"/>
          <p:cNvGraphicFramePr>
            <a:graphicFrameLocks noChangeAspect="1"/>
          </p:cNvGraphicFramePr>
          <p:nvPr/>
        </p:nvGraphicFramePr>
        <p:xfrm>
          <a:off x="5272088" y="4292600"/>
          <a:ext cx="246856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17" imgW="1739900" imgH="393700" progId="Equation.3">
                  <p:embed/>
                </p:oleObj>
              </mc:Choice>
              <mc:Fallback>
                <p:oleObj r:id="rId17" imgW="1739900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72088" y="4292600"/>
                        <a:ext cx="2468562" cy="534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Line 31"/>
          <p:cNvSpPr/>
          <p:nvPr/>
        </p:nvSpPr>
        <p:spPr>
          <a:xfrm>
            <a:off x="5334000" y="1989138"/>
            <a:ext cx="287338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2" name="Line 32"/>
          <p:cNvSpPr/>
          <p:nvPr/>
        </p:nvSpPr>
        <p:spPr>
          <a:xfrm>
            <a:off x="7543800" y="2493963"/>
            <a:ext cx="287338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3" name="Text Box 33"/>
          <p:cNvSpPr txBox="1"/>
          <p:nvPr/>
        </p:nvSpPr>
        <p:spPr>
          <a:xfrm>
            <a:off x="250825" y="3429000"/>
            <a:ext cx="43211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trên tia AB đoạn thẳng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A’B’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4" name="Text Box 34"/>
          <p:cNvSpPr txBox="1"/>
          <p:nvPr/>
        </p:nvSpPr>
        <p:spPr>
          <a:xfrm>
            <a:off x="250825" y="3773488"/>
            <a:ext cx="4321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thẳng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(N € AC)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5" name="Text Box 35"/>
          <p:cNvSpPr txBox="1"/>
          <p:nvPr/>
        </p:nvSpPr>
        <p:spPr>
          <a:xfrm>
            <a:off x="5146675" y="4797425"/>
            <a:ext cx="3313113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Hay:  AN = A’C’ ; MN = B’C’</a:t>
            </a:r>
            <a:endParaRPr lang="en-US" alt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9" name="Text Box 36"/>
          <p:cNvSpPr txBox="1"/>
          <p:nvPr/>
        </p:nvSpPr>
        <p:spPr>
          <a:xfrm>
            <a:off x="8027988" y="6338888"/>
            <a:ext cx="11160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9" name="Text Box 39"/>
          <p:cNvSpPr txBox="1"/>
          <p:nvPr/>
        </p:nvSpPr>
        <p:spPr>
          <a:xfrm>
            <a:off x="395288" y="998538"/>
            <a:ext cx="7705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ba cạnh của tam giác n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ba cạnh của tam giác kia thỡ hai tam giác đó đồng dạng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0" name="Rectangle 40"/>
          <p:cNvSpPr/>
          <p:nvPr/>
        </p:nvSpPr>
        <p:spPr>
          <a:xfrm>
            <a:off x="4716463" y="5449888"/>
            <a:ext cx="3511550" cy="430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∆AMN </a:t>
            </a:r>
            <a:r>
              <a:rPr lang="en-US" altLang="en-US" sz="22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∆ABC (cmt )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3" name="AutoShape 43"/>
          <p:cNvSpPr/>
          <p:nvPr/>
        </p:nvSpPr>
        <p:spPr>
          <a:xfrm flipV="1">
            <a:off x="5257800" y="2209800"/>
            <a:ext cx="76200" cy="76200"/>
          </a:xfrm>
          <a:prstGeom prst="flowChartConnector">
            <a:avLst/>
          </a:prstGeom>
          <a:solidFill>
            <a:schemeClr val="tx1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5" name="AutoShape 45"/>
          <p:cNvSpPr/>
          <p:nvPr/>
        </p:nvSpPr>
        <p:spPr>
          <a:xfrm flipV="1">
            <a:off x="6248400" y="2209800"/>
            <a:ext cx="76200" cy="76200"/>
          </a:xfrm>
          <a:prstGeom prst="flowChartConnector">
            <a:avLst/>
          </a:prstGeom>
          <a:solidFill>
            <a:schemeClr val="tx1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4" name="Text Box 46">
            <a:hlinkClick r:id="rId19" action="ppaction://hlinkfile"/>
          </p:cNvPr>
          <p:cNvSpPr txBox="1"/>
          <p:nvPr/>
        </p:nvSpPr>
        <p:spPr>
          <a:xfrm>
            <a:off x="7772400" y="6477000"/>
            <a:ext cx="533400" cy="366713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5" name="Text Box 47">
            <a:hlinkClick r:id="rId20" action="ppaction://hlinksldjump"/>
          </p:cNvPr>
          <p:cNvSpPr txBox="1"/>
          <p:nvPr/>
        </p:nvSpPr>
        <p:spPr>
          <a:xfrm>
            <a:off x="8382000" y="6477000"/>
            <a:ext cx="762000" cy="366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CM2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6" name="Text Box 49">
            <a:hlinkClick r:id="rId21" action="ppaction://hlinkfile"/>
          </p:cNvPr>
          <p:cNvSpPr txBox="1"/>
          <p:nvPr/>
        </p:nvSpPr>
        <p:spPr>
          <a:xfrm>
            <a:off x="6858000" y="6491288"/>
            <a:ext cx="762000" cy="366712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§V§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34" grpId="0"/>
      <p:bldP spid="5136" grpId="0"/>
      <p:bldP spid="5138" grpId="0"/>
      <p:bldP spid="5141" grpId="0"/>
      <p:bldP spid="5143" grpId="0"/>
      <p:bldP spid="5144" grpId="0"/>
      <p:bldP spid="5146" grpId="0"/>
      <p:bldP spid="5147" grpId="0"/>
      <p:bldP spid="5148" grpId="0"/>
      <p:bldP spid="5149" grpId="0"/>
      <p:bldP spid="5153" grpId="0"/>
      <p:bldP spid="5154" grpId="0"/>
      <p:bldP spid="5155" grpId="0"/>
      <p:bldP spid="5159" grpId="0"/>
      <p:bldP spid="5160" grpId="0"/>
      <p:bldP spid="5163" grpId="0" animBg="1"/>
      <p:bldP spid="5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/>
          <p:nvPr/>
        </p:nvSpPr>
        <p:spPr>
          <a:xfrm>
            <a:off x="611188" y="2781300"/>
            <a:ext cx="403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250825" y="2641600"/>
            <a:ext cx="7885113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các cặp tam giác đồng dạng ở các 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vẽ sau?</a:t>
            </a:r>
            <a:endParaRPr lang="vi-VN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144463" y="523875"/>
            <a:ext cx="17637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</a:t>
            </a:r>
            <a:endParaRPr lang="en-US" altLang="en-US" sz="2000" b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1116013" y="1917700"/>
            <a:ext cx="3168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</a:t>
            </a:r>
            <a:r>
              <a:rPr lang="el-GR" altLang="en-US" sz="18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l-GR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58775" y="1270000"/>
            <a:ext cx="4141788" cy="1169988"/>
            <a:chOff x="192" y="2448"/>
            <a:chExt cx="3504" cy="1187"/>
          </a:xfrm>
        </p:grpSpPr>
        <p:sp>
          <p:nvSpPr>
            <p:cNvPr id="3091" name="Line 8"/>
            <p:cNvSpPr/>
            <p:nvPr/>
          </p:nvSpPr>
          <p:spPr>
            <a:xfrm>
              <a:off x="720" y="2448"/>
              <a:ext cx="0" cy="11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2" name="Text Box 9"/>
            <p:cNvSpPr txBox="1"/>
            <p:nvPr/>
          </p:nvSpPr>
          <p:spPr>
            <a:xfrm>
              <a:off x="192" y="2641"/>
              <a:ext cx="434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3" name="Text Box 10"/>
            <p:cNvSpPr txBox="1"/>
            <p:nvPr/>
          </p:nvSpPr>
          <p:spPr>
            <a:xfrm>
              <a:off x="192" y="3263"/>
              <a:ext cx="434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KL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4" name="Line 11"/>
            <p:cNvSpPr/>
            <p:nvPr/>
          </p:nvSpPr>
          <p:spPr>
            <a:xfrm>
              <a:off x="240" y="3168"/>
              <a:ext cx="34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146175" y="1268413"/>
          <a:ext cx="2130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308100" imgH="609600" progId="Equation.3">
                  <p:embed/>
                </p:oleObj>
              </mc:Choice>
              <mc:Fallback>
                <p:oleObj r:id="rId3" imgW="1308100" imgH="6096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175" y="1268413"/>
                        <a:ext cx="21304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0" y="908050"/>
            <a:ext cx="4032250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Text Box 14"/>
          <p:cNvSpPr txBox="1"/>
          <p:nvPr/>
        </p:nvSpPr>
        <p:spPr>
          <a:xfrm>
            <a:off x="215900" y="2349500"/>
            <a:ext cx="2339975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</a:t>
            </a:r>
            <a:endParaRPr lang="en-US" altLang="en-US" sz="2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9" name="Text Box 15"/>
          <p:cNvSpPr txBox="1"/>
          <p:nvPr/>
        </p:nvSpPr>
        <p:spPr>
          <a:xfrm>
            <a:off x="323850" y="3886200"/>
            <a:ext cx="61198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DFE </a:t>
            </a:r>
            <a:r>
              <a:rPr lang="el-GR" altLang="en-US" sz="20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 định lí)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0" name="Text Box 16"/>
          <p:cNvSpPr txBox="1"/>
          <p:nvPr/>
        </p:nvSpPr>
        <p:spPr>
          <a:xfrm>
            <a:off x="323850" y="2971800"/>
            <a:ext cx="13684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Ta có: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479425" y="3352800"/>
          <a:ext cx="2873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7" imgW="1333500" imgH="393700" progId="Equation.3">
                  <p:embed/>
                </p:oleObj>
              </mc:Choice>
              <mc:Fallback>
                <p:oleObj r:id="rId7" imgW="1333500" imgH="3937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425" y="3352800"/>
                        <a:ext cx="2873375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2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2590800"/>
            <a:ext cx="540067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3" name="Text Box 19"/>
          <p:cNvSpPr txBox="1"/>
          <p:nvPr/>
        </p:nvSpPr>
        <p:spPr>
          <a:xfrm>
            <a:off x="1404938" y="566738"/>
            <a:ext cx="74152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ba cạnh của tam giác n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ba cạnh của tam giác kia thỡ hai tam giác đó đồng dạng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295275" y="4343400"/>
          <a:ext cx="24193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0" imgW="1612900" imgH="1447800" progId="Equation.3">
                  <p:embed/>
                </p:oleObj>
              </mc:Choice>
              <mc:Fallback>
                <p:oleObj r:id="rId10" imgW="1612900" imgH="14478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5275" y="4343400"/>
                        <a:ext cx="2419350" cy="190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Text Box 21"/>
          <p:cNvSpPr txBox="1"/>
          <p:nvPr/>
        </p:nvSpPr>
        <p:spPr>
          <a:xfrm>
            <a:off x="2667000" y="4953000"/>
            <a:ext cx="2895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∆IKH 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dạng 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∆ABC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6" name="Text Box 22"/>
          <p:cNvSpPr txBox="1"/>
          <p:nvPr/>
        </p:nvSpPr>
        <p:spPr>
          <a:xfrm>
            <a:off x="304800" y="6019800"/>
            <a:ext cx="61198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Vậy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DFE 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dạng với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IKH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0" name="Rectangle 2"/>
          <p:cNvSpPr/>
          <p:nvPr/>
        </p:nvSpPr>
        <p:spPr>
          <a:xfrm>
            <a:off x="0" y="76200"/>
            <a:ext cx="9144000" cy="4635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THỨ 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  <p:bldP spid="6158" grpId="0"/>
      <p:bldP spid="6159" grpId="0"/>
      <p:bldP spid="6160" grpId="0"/>
      <p:bldP spid="6163" grpId="0"/>
      <p:bldP spid="6165" grpId="0"/>
      <p:bldP spid="6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144463" y="620713"/>
            <a:ext cx="17637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900113" y="2838450"/>
            <a:ext cx="3168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</a:t>
            </a:r>
            <a:r>
              <a:rPr lang="el-GR" altLang="en-US" sz="20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42875" y="1846263"/>
            <a:ext cx="4284663" cy="1511300"/>
            <a:chOff x="192" y="2448"/>
            <a:chExt cx="3504" cy="1152"/>
          </a:xfrm>
        </p:grpSpPr>
        <p:sp>
          <p:nvSpPr>
            <p:cNvPr id="4113" name="Line 6"/>
            <p:cNvSpPr/>
            <p:nvPr/>
          </p:nvSpPr>
          <p:spPr>
            <a:xfrm>
              <a:off x="720" y="2448"/>
              <a:ext cx="0" cy="11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4" name="Text Box 7"/>
            <p:cNvSpPr txBox="1"/>
            <p:nvPr/>
          </p:nvSpPr>
          <p:spPr>
            <a:xfrm>
              <a:off x="192" y="2640"/>
              <a:ext cx="434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15" name="Text Box 8"/>
            <p:cNvSpPr txBox="1"/>
            <p:nvPr/>
          </p:nvSpPr>
          <p:spPr>
            <a:xfrm>
              <a:off x="192" y="3264"/>
              <a:ext cx="434" cy="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KL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16" name="Line 9"/>
            <p:cNvSpPr/>
            <p:nvPr/>
          </p:nvSpPr>
          <p:spPr>
            <a:xfrm>
              <a:off x="240" y="3168"/>
              <a:ext cx="34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930275" y="1844675"/>
          <a:ext cx="2817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1308100" imgH="609600" progId="Equation.3">
                  <p:embed/>
                </p:oleObj>
              </mc:Choice>
              <mc:Fallback>
                <p:oleObj r:id="rId3" imgW="1308100" imgH="6096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275" y="1844675"/>
                        <a:ext cx="2817813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1"/>
          <p:cNvGraphicFramePr>
            <a:graphicFrameLocks noChangeAspect="1"/>
          </p:cNvGraphicFramePr>
          <p:nvPr/>
        </p:nvGraphicFramePr>
        <p:xfrm>
          <a:off x="2916238" y="45085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6238" y="450850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0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484313"/>
            <a:ext cx="403225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Text Box 13"/>
          <p:cNvSpPr txBox="1"/>
          <p:nvPr/>
        </p:nvSpPr>
        <p:spPr>
          <a:xfrm>
            <a:off x="215900" y="3414713"/>
            <a:ext cx="23399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82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375" y="3500438"/>
            <a:ext cx="5124450" cy="166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Text Box 15"/>
          <p:cNvSpPr txBox="1"/>
          <p:nvPr/>
        </p:nvSpPr>
        <p:spPr>
          <a:xfrm>
            <a:off x="280988" y="5013325"/>
            <a:ext cx="611981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DFE </a:t>
            </a:r>
            <a:r>
              <a:rPr lang="el-GR" altLang="en-US" sz="20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 (định lí)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Text Box 16"/>
          <p:cNvSpPr txBox="1"/>
          <p:nvPr/>
        </p:nvSpPr>
        <p:spPr>
          <a:xfrm>
            <a:off x="381000" y="3860800"/>
            <a:ext cx="1512888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403225" y="4383088"/>
          <a:ext cx="2873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9" imgW="1333500" imgH="393700" progId="Equation.3">
                  <p:embed/>
                </p:oleObj>
              </mc:Choice>
              <mc:Fallback>
                <p:oleObj r:id="rId9" imgW="1333500" imgH="3937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225" y="4383088"/>
                        <a:ext cx="2873375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19">
            <a:hlinkClick r:id="" action="ppaction://noaction"/>
          </p:cNvPr>
          <p:cNvSpPr txBox="1"/>
          <p:nvPr/>
        </p:nvSpPr>
        <p:spPr>
          <a:xfrm>
            <a:off x="215900" y="5357813"/>
            <a:ext cx="23399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9" name="Rectangle 21"/>
          <p:cNvSpPr/>
          <p:nvPr/>
        </p:nvSpPr>
        <p:spPr>
          <a:xfrm>
            <a:off x="0" y="188913"/>
            <a:ext cx="9144000" cy="4635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THỨ NHẤT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0" name="Text Box 22"/>
          <p:cNvSpPr txBox="1"/>
          <p:nvPr/>
        </p:nvSpPr>
        <p:spPr>
          <a:xfrm>
            <a:off x="539750" y="998538"/>
            <a:ext cx="7415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ba cạnh của tam giác n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ba cạnh của tam giác kia thỡ hai tam giác đó đồng dạng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2" name="Text Box 23">
            <a:hlinkClick r:id="rId11" action="ppaction://hlinkfile"/>
          </p:cNvPr>
          <p:cNvSpPr txBox="1"/>
          <p:nvPr/>
        </p:nvSpPr>
        <p:spPr>
          <a:xfrm>
            <a:off x="8610600" y="6400800"/>
            <a:ext cx="533400" cy="366713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81" grpId="0"/>
      <p:bldP spid="7183" grpId="0"/>
      <p:bldP spid="7184" grpId="0"/>
      <p:bldP spid="7187" grpId="0"/>
      <p:bldP spid="7189" grpId="0"/>
      <p:bldP spid="7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/>
          <p:nvPr/>
        </p:nvSpPr>
        <p:spPr>
          <a:xfrm>
            <a:off x="1042988" y="333375"/>
            <a:ext cx="6626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8196" name="Text Box 4"/>
          <p:cNvSpPr txBox="1"/>
          <p:nvPr/>
        </p:nvSpPr>
        <p:spPr>
          <a:xfrm>
            <a:off x="250825" y="1052513"/>
            <a:ext cx="9039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chắc định lý trường hợp đồng dạng thứ nhất của tam 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250825" y="3384550"/>
            <a:ext cx="83597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 31 trang 75 SGK.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b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“Trường hợp đồng dạng thứ hai của tam giác”.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thước thẳng, compa, êke, thước đo 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Rectangle 6"/>
          <p:cNvSpPr/>
          <p:nvPr/>
        </p:nvSpPr>
        <p:spPr>
          <a:xfrm>
            <a:off x="250825" y="1485900"/>
            <a:ext cx="59975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2 bước chứng minh định lý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Dựng: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AMN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AMN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A’B’C’.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250825" y="2606675"/>
            <a:ext cx="81375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trường hợp đồng dạng thứ nhất của hai tam giác với trường hợp bằng nhau thứ nhất của hai tam 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>
            <a:hlinkClick r:id="" action="ppaction://noaction"/>
          </p:cNvPr>
          <p:cNvSpPr txBox="1"/>
          <p:nvPr/>
        </p:nvSpPr>
        <p:spPr>
          <a:xfrm>
            <a:off x="304800" y="609600"/>
            <a:ext cx="86106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30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 ABC có độ d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l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3cm,  AC = 5cm, BC = 7cm. Tam giác A’B’C’ đồng dạng với tam giác ABC v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chu vi bằng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55cm.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tính độ d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của tam giác A’B’C’ (l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tròn đến chữ số thập phân thứ hai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363538" y="2105025"/>
            <a:ext cx="75612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H­íng dÉn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 ∆A’B’C’ </a:t>
            </a:r>
            <a:r>
              <a:rPr lang="en-US" altLang="en-US" sz="2000" b="1" dirty="0">
                <a:latin typeface="Times New Roman" panose="02020603050405020304" pitchFamily="18" charset="0"/>
                <a:ea typeface="MS Song" pitchFamily="49" charset="-122"/>
              </a:rPr>
              <a:t>∽∆</a:t>
            </a:r>
            <a:r>
              <a:rPr lang="en-US" altLang="en-US" sz="2000" dirty="0">
                <a:latin typeface="Times New Roman" panose="02020603050405020304" pitchFamily="18" charset="0"/>
                <a:ea typeface="MS Song" pitchFamily="49" charset="-122"/>
              </a:rPr>
              <a:t>ABC (gt)</a:t>
            </a:r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795338" y="4167188"/>
          <a:ext cx="51482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3594100" imgH="393700" progId="Equation.3">
                  <p:embed/>
                </p:oleObj>
              </mc:Choice>
              <mc:Fallback>
                <p:oleObj r:id="rId3" imgW="3594100" imgH="3937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338" y="4167188"/>
                        <a:ext cx="5148262" cy="557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866775" y="3040063"/>
          <a:ext cx="25622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5" imgW="1524000" imgH="393700" progId="Equation.3">
                  <p:embed/>
                </p:oleObj>
              </mc:Choice>
              <mc:Fallback>
                <p:oleObj r:id="rId5" imgW="1524000" imgH="3937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6775" y="3040063"/>
                        <a:ext cx="2562225" cy="541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12"/>
          <p:cNvSpPr txBox="1"/>
          <p:nvPr/>
        </p:nvSpPr>
        <p:spPr>
          <a:xfrm>
            <a:off x="363538" y="3641725"/>
            <a:ext cx="51847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tính chất dãy tỉ số bằng nhau ta 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363538" y="4784725"/>
            <a:ext cx="51847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tính 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A’B’ ;  B’C’ ;  A’C’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4" grpId="0"/>
      <p:bldP spid="133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/>
          <p:nvPr/>
        </p:nvSpPr>
        <p:spPr>
          <a:xfrm>
            <a:off x="1474788" y="2565400"/>
            <a:ext cx="6769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638425" y="3048000"/>
          <a:ext cx="24288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384300" imgH="393700" progId="Equation.3">
                  <p:embed/>
                </p:oleObj>
              </mc:Choice>
              <mc:Fallback>
                <p:oleObj r:id="rId3" imgW="1384300" imgH="3937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8425" y="3048000"/>
                        <a:ext cx="2428875" cy="601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>
            <a:hlinkClick r:id="rId5" action="ppaction://hlinksldjump"/>
          </p:cNvPr>
          <p:cNvSpPr txBox="1"/>
          <p:nvPr/>
        </p:nvSpPr>
        <p:spPr>
          <a:xfrm>
            <a:off x="1331913" y="3733800"/>
            <a:ext cx="4895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∆MNP </a:t>
            </a:r>
            <a:r>
              <a:rPr lang="en-US" altLang="en-US" sz="2400" b="1" dirty="0">
                <a:latin typeface="Times New Roman" panose="02020603050405020304" pitchFamily="18" charset="0"/>
                <a:ea typeface="MS Song" pitchFamily="49" charset="-122"/>
              </a:rPr>
              <a:t>∽∆</a:t>
            </a:r>
            <a:r>
              <a:rPr lang="en-US" altLang="en-US" sz="2400" dirty="0">
                <a:latin typeface="Times New Roman" panose="02020603050405020304" pitchFamily="18" charset="0"/>
                <a:ea typeface="MS Song" pitchFamily="49" charset="-122"/>
              </a:rPr>
              <a:t>DEF  (định lí)</a:t>
            </a:r>
            <a:r>
              <a:rPr lang="en-US" altLang="en-US" sz="2200" dirty="0">
                <a:latin typeface="Times New Roman" panose="02020603050405020304" pitchFamily="18" charset="0"/>
                <a:ea typeface="MS Song" pitchFamily="49" charset="-122"/>
              </a:rPr>
              <a:t> </a:t>
            </a:r>
          </a:p>
        </p:txBody>
      </p:sp>
      <p:pic>
        <p:nvPicPr>
          <p:cNvPr id="7173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04800"/>
            <a:ext cx="7696200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/>
          <p:nvPr/>
        </p:nvSpPr>
        <p:spPr>
          <a:xfrm>
            <a:off x="0" y="188913"/>
            <a:ext cx="9144000" cy="4635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THỨ NHẤT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 Box 7"/>
          <p:cNvSpPr txBox="1"/>
          <p:nvPr/>
        </p:nvSpPr>
        <p:spPr>
          <a:xfrm>
            <a:off x="144463" y="620713"/>
            <a:ext cx="17637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</a:t>
            </a:r>
            <a:endParaRPr lang="en-US" altLang="en-US" sz="2400" b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8"/>
          <p:cNvSpPr txBox="1"/>
          <p:nvPr/>
        </p:nvSpPr>
        <p:spPr>
          <a:xfrm>
            <a:off x="1116013" y="2636838"/>
            <a:ext cx="3168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</a:t>
            </a:r>
            <a:r>
              <a:rPr lang="el-GR" altLang="en-US" sz="20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8197" name="Group 9"/>
          <p:cNvGrpSpPr/>
          <p:nvPr/>
        </p:nvGrpSpPr>
        <p:grpSpPr>
          <a:xfrm>
            <a:off x="215900" y="1700213"/>
            <a:ext cx="4284663" cy="1511300"/>
            <a:chOff x="192" y="2448"/>
            <a:chExt cx="3504" cy="1152"/>
          </a:xfrm>
        </p:grpSpPr>
        <p:sp>
          <p:nvSpPr>
            <p:cNvPr id="8228" name="Line 10"/>
            <p:cNvSpPr/>
            <p:nvPr/>
          </p:nvSpPr>
          <p:spPr>
            <a:xfrm>
              <a:off x="720" y="2448"/>
              <a:ext cx="0" cy="11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9" name="Text Box 11"/>
            <p:cNvSpPr txBox="1"/>
            <p:nvPr/>
          </p:nvSpPr>
          <p:spPr>
            <a:xfrm>
              <a:off x="192" y="2640"/>
              <a:ext cx="434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30" name="Text Box 12"/>
            <p:cNvSpPr txBox="1"/>
            <p:nvPr/>
          </p:nvSpPr>
          <p:spPr>
            <a:xfrm>
              <a:off x="192" y="3264"/>
              <a:ext cx="434" cy="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KL</a:t>
              </a:r>
              <a:endPara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31" name="Line 13"/>
            <p:cNvSpPr/>
            <p:nvPr/>
          </p:nvSpPr>
          <p:spPr>
            <a:xfrm>
              <a:off x="240" y="3168"/>
              <a:ext cx="34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1146175" y="1773238"/>
          <a:ext cx="2817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3" imgW="1308100" imgH="609600" progId="Equation.3">
                  <p:embed/>
                </p:oleObj>
              </mc:Choice>
              <mc:Fallback>
                <p:oleObj r:id="rId3" imgW="1308100" imgH="6096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175" y="1773238"/>
                        <a:ext cx="2817813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750" y="1466850"/>
            <a:ext cx="403225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0" name="Line 16"/>
          <p:cNvSpPr/>
          <p:nvPr/>
        </p:nvSpPr>
        <p:spPr>
          <a:xfrm>
            <a:off x="4572000" y="3355975"/>
            <a:ext cx="0" cy="2736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1" name="Text Box 17"/>
          <p:cNvSpPr txBox="1"/>
          <p:nvPr/>
        </p:nvSpPr>
        <p:spPr>
          <a:xfrm>
            <a:off x="107950" y="3141663"/>
            <a:ext cx="1152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2" name="Line 18"/>
          <p:cNvSpPr/>
          <p:nvPr/>
        </p:nvSpPr>
        <p:spPr>
          <a:xfrm>
            <a:off x="5257800" y="228600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3" name="Text Box 19"/>
          <p:cNvSpPr txBox="1"/>
          <p:nvPr/>
        </p:nvSpPr>
        <p:spPr>
          <a:xfrm>
            <a:off x="4876800" y="2095500"/>
            <a:ext cx="431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/>
          <p:nvPr/>
        </p:nvSpPr>
        <p:spPr>
          <a:xfrm>
            <a:off x="6324600" y="2060575"/>
            <a:ext cx="431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5" name="Line 21"/>
          <p:cNvSpPr/>
          <p:nvPr/>
        </p:nvSpPr>
        <p:spPr>
          <a:xfrm>
            <a:off x="5334000" y="1989138"/>
            <a:ext cx="287338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6" name="Line 22"/>
          <p:cNvSpPr/>
          <p:nvPr/>
        </p:nvSpPr>
        <p:spPr>
          <a:xfrm>
            <a:off x="7543800" y="2493963"/>
            <a:ext cx="287338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7" name="Text Box 23">
            <a:hlinkClick r:id="rId7" action="ppaction://hlinksldjump"/>
          </p:cNvPr>
          <p:cNvSpPr txBox="1"/>
          <p:nvPr/>
        </p:nvSpPr>
        <p:spPr>
          <a:xfrm>
            <a:off x="395288" y="998538"/>
            <a:ext cx="7705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ba cạnh của tam giác n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ba cạnh của tam giác kia thỡ hai tam giác đó đồng dạng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8" name="AutoShape 24"/>
          <p:cNvSpPr/>
          <p:nvPr/>
        </p:nvSpPr>
        <p:spPr>
          <a:xfrm flipV="1">
            <a:off x="6248400" y="2209800"/>
            <a:ext cx="76200" cy="76200"/>
          </a:xfrm>
          <a:prstGeom prst="flowChartConnector">
            <a:avLst/>
          </a:prstGeom>
          <a:solidFill>
            <a:schemeClr val="tx1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9" name="AutoShape 25"/>
          <p:cNvSpPr/>
          <p:nvPr/>
        </p:nvSpPr>
        <p:spPr>
          <a:xfrm flipV="1">
            <a:off x="5257800" y="2209800"/>
            <a:ext cx="76200" cy="76200"/>
          </a:xfrm>
          <a:prstGeom prst="flowChartConnector">
            <a:avLst/>
          </a:prstGeom>
          <a:solidFill>
            <a:schemeClr val="tx1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0" name="Text Box 26"/>
          <p:cNvSpPr txBox="1"/>
          <p:nvPr/>
        </p:nvSpPr>
        <p:spPr>
          <a:xfrm>
            <a:off x="163513" y="3565525"/>
            <a:ext cx="43211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AB v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lần lượt lấy hai điểm M v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sao cho: AM=A’B’; AN=A’C’ 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1" name="Text Box 27"/>
          <p:cNvSpPr txBox="1"/>
          <p:nvPr/>
        </p:nvSpPr>
        <p:spPr>
          <a:xfrm>
            <a:off x="152400" y="4251325"/>
            <a:ext cx="43211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MN ta cã: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392113" y="4648200"/>
          <a:ext cx="3646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8" imgW="2374900" imgH="393700" progId="Equation.3">
                  <p:embed/>
                </p:oleObj>
              </mc:Choice>
              <mc:Fallback>
                <p:oleObj r:id="rId8" imgW="2374900" imgH="3937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113" y="4648200"/>
                        <a:ext cx="3646487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3" name="Text Box 29"/>
          <p:cNvSpPr txBox="1"/>
          <p:nvPr/>
        </p:nvSpPr>
        <p:spPr>
          <a:xfrm>
            <a:off x="163513" y="5119688"/>
            <a:ext cx="4321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 MN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(định lí Talet đảo)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4" name="Text Box 30"/>
          <p:cNvSpPr txBox="1"/>
          <p:nvPr/>
        </p:nvSpPr>
        <p:spPr>
          <a:xfrm>
            <a:off x="163513" y="5638800"/>
            <a:ext cx="50069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∆AMN </a:t>
            </a:r>
            <a:r>
              <a:rPr lang="en-US" altLang="en-US" sz="2000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∆ABC </a:t>
            </a:r>
            <a:r>
              <a:rPr lang="de-DE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lí T71 b</a:t>
            </a:r>
            <a:r>
              <a:rPr lang="de-DE" altLang="x-non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de-DE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15" name="Object 31"/>
          <p:cNvGraphicFramePr>
            <a:graphicFrameLocks noChangeAspect="1"/>
          </p:cNvGraphicFramePr>
          <p:nvPr/>
        </p:nvGraphicFramePr>
        <p:xfrm>
          <a:off x="5184775" y="3429000"/>
          <a:ext cx="1444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10" imgW="939165" imgH="393700" progId="Equation.3">
                  <p:embed/>
                </p:oleObj>
              </mc:Choice>
              <mc:Fallback>
                <p:oleObj r:id="rId10" imgW="939165" imgH="3937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4775" y="3429000"/>
                        <a:ext cx="1444625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6" name="Object 32"/>
          <p:cNvGraphicFramePr>
            <a:graphicFrameLocks noChangeAspect="1"/>
          </p:cNvGraphicFramePr>
          <p:nvPr/>
        </p:nvGraphicFramePr>
        <p:xfrm>
          <a:off x="4724400" y="3962400"/>
          <a:ext cx="2557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12" imgW="1663700" imgH="393700" progId="Equation.3">
                  <p:embed/>
                </p:oleObj>
              </mc:Choice>
              <mc:Fallback>
                <p:oleObj r:id="rId12" imgW="1663700" imgH="3937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24400" y="3962400"/>
                        <a:ext cx="2557463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Text Box 33"/>
          <p:cNvSpPr txBox="1"/>
          <p:nvPr/>
        </p:nvSpPr>
        <p:spPr>
          <a:xfrm>
            <a:off x="4648200" y="4495800"/>
            <a:ext cx="281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đó: MN = B’C’ 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18" name="Object 34"/>
          <p:cNvGraphicFramePr>
            <a:graphicFrameLocks noChangeAspect="1"/>
          </p:cNvGraphicFramePr>
          <p:nvPr/>
        </p:nvGraphicFramePr>
        <p:xfrm>
          <a:off x="4953000" y="5300663"/>
          <a:ext cx="33909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14" imgW="1803400" imgH="203200" progId="Equation.3">
                  <p:embed/>
                </p:oleObj>
              </mc:Choice>
              <mc:Fallback>
                <p:oleObj r:id="rId14" imgW="1803400" imgH="2032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53000" y="5300663"/>
                        <a:ext cx="3390900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9" name="Text Box 35"/>
          <p:cNvSpPr txBox="1"/>
          <p:nvPr/>
        </p:nvSpPr>
        <p:spPr>
          <a:xfrm>
            <a:off x="4648200" y="4876800"/>
            <a:ext cx="37449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suy ra: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20" name="Text Box 36"/>
          <p:cNvSpPr txBox="1"/>
          <p:nvPr/>
        </p:nvSpPr>
        <p:spPr>
          <a:xfrm>
            <a:off x="4679950" y="5638800"/>
            <a:ext cx="44640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∆A’B’C’ </a:t>
            </a:r>
            <a:r>
              <a:rPr lang="en-US" altLang="en-US" sz="2200" b="1" dirty="0">
                <a:latin typeface="Times New Roman" panose="02020603050405020304" pitchFamily="18" charset="0"/>
                <a:ea typeface="MS Song" pitchFamily="49" charset="-122"/>
              </a:rPr>
              <a:t>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∆ABC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21" name="Line 37"/>
          <p:cNvSpPr/>
          <p:nvPr/>
        </p:nvSpPr>
        <p:spPr>
          <a:xfrm flipH="1">
            <a:off x="5791200" y="1905000"/>
            <a:ext cx="3048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2" name="Line 38"/>
          <p:cNvSpPr/>
          <p:nvPr/>
        </p:nvSpPr>
        <p:spPr>
          <a:xfrm flipH="1">
            <a:off x="8077200" y="2438400"/>
            <a:ext cx="3048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3" name="Line 39"/>
          <p:cNvSpPr/>
          <p:nvPr/>
        </p:nvSpPr>
        <p:spPr>
          <a:xfrm flipH="1">
            <a:off x="5867400" y="1981200"/>
            <a:ext cx="3048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4" name="Line 40"/>
          <p:cNvSpPr/>
          <p:nvPr/>
        </p:nvSpPr>
        <p:spPr>
          <a:xfrm flipH="1">
            <a:off x="8001000" y="2362200"/>
            <a:ext cx="3048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5" name="Text Box 41"/>
          <p:cNvSpPr txBox="1"/>
          <p:nvPr/>
        </p:nvSpPr>
        <p:spPr>
          <a:xfrm>
            <a:off x="3886200" y="3870325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26" name="Text Box 42"/>
          <p:cNvSpPr txBox="1"/>
          <p:nvPr/>
        </p:nvSpPr>
        <p:spPr>
          <a:xfrm>
            <a:off x="6934200" y="44958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27" name="Text Box 43"/>
          <p:cNvSpPr txBox="1"/>
          <p:nvPr/>
        </p:nvSpPr>
        <p:spPr>
          <a:xfrm>
            <a:off x="4114800" y="56388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16404" grpId="0"/>
      <p:bldP spid="16408" grpId="0" animBg="1"/>
      <p:bldP spid="16409" grpId="0" animBg="1"/>
      <p:bldP spid="16410" grpId="0"/>
      <p:bldP spid="16411" grpId="0"/>
      <p:bldP spid="16413" grpId="0"/>
      <p:bldP spid="16414" grpId="0"/>
      <p:bldP spid="16417" grpId="0"/>
      <p:bldP spid="16419" grpId="0"/>
      <p:bldP spid="16420" grpId="0"/>
      <p:bldP spid="16425" grpId="0"/>
      <p:bldP spid="16426" grpId="0"/>
      <p:bldP spid="164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MS Song</vt:lpstr>
      <vt:lpstr>Symbol</vt:lpstr>
      <vt:lpstr>Times New Roman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binhqt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50</cp:revision>
  <dcterms:created xsi:type="dcterms:W3CDTF">2007-03-04T08:30:05Z</dcterms:created>
  <dcterms:modified xsi:type="dcterms:W3CDTF">2022-09-04T14:57:33Z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