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gif" ContentType="image/gi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0" r:id="rId3"/>
    <p:sldId id="262" r:id="rId4"/>
    <p:sldId id="261" r:id="rId5"/>
    <p:sldId id="264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8" r:id="rId16"/>
    <p:sldId id="275" r:id="rId17"/>
  </p:sldIdLst>
  <p:sldSz cx="9144000" cy="6858000" type="screen4x3"/>
  <p:notesSz cx="9942830" cy="6815455"/>
  <p:defaultTextStyle>
    <a:defPPr>
      <a:defRPr lang="vi-V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6600" b="1" i="0" u="none" kern="1200" baseline="0">
        <a:solidFill>
          <a:srgbClr val="FF3300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  <a:srgbClr val="990000"/>
    <a:srgbClr val="99FFCC"/>
    <a:srgbClr val="CC3399"/>
    <a:srgbClr val="4D4D4D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 showGuides="1"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7" Type="http://schemas.openxmlformats.org/officeDocument/2006/relationships/image" Target="../media/image39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2450" y="0"/>
            <a:ext cx="4308475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73825"/>
            <a:ext cx="4308475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2450" y="6473825"/>
            <a:ext cx="4308475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vi-VN" sz="1200" b="0" dirty="0">
                <a:solidFill>
                  <a:schemeClr val="tx1"/>
                </a:solidFill>
                <a:latin typeface="Arial" panose="020B0604020202020204" pitchFamily="34" charset="0"/>
              </a:rPr>
            </a:fld>
            <a:endParaRPr lang="vi-VN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8475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2450" y="0"/>
            <a:ext cx="4308475" cy="3413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88" name="Rectangle 4"/>
          <p:cNvSpPr>
            <a:spLocks noRot="1" noTextEdit="1"/>
          </p:cNvSpPr>
          <p:nvPr>
            <p:ph type="sldImg" idx="2"/>
          </p:nvPr>
        </p:nvSpPr>
        <p:spPr>
          <a:xfrm>
            <a:off x="3267075" y="511175"/>
            <a:ext cx="3408363" cy="2555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6913"/>
            <a:ext cx="7954963" cy="30670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vi-V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73825"/>
            <a:ext cx="4308475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 smtClean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2450" y="6473825"/>
            <a:ext cx="4308475" cy="339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vi-VN" sz="1200" b="0" dirty="0">
                <a:solidFill>
                  <a:schemeClr val="tx1"/>
                </a:solidFill>
                <a:latin typeface="Arial" panose="020B0604020202020204" pitchFamily="34" charset="0"/>
              </a:rPr>
            </a:fld>
            <a:endParaRPr lang="vi-VN" sz="12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vi-VN" altLang="en-US" dirty="0"/>
              <a:t>Click to edit Master title style</a:t>
            </a:r>
            <a:endParaRPr lang="vi-V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vi-VN" altLang="en-US" dirty="0"/>
              <a:t>Click to edit Master text styles</a:t>
            </a:r>
            <a:endParaRPr lang="vi-VN" altLang="en-US" dirty="0"/>
          </a:p>
          <a:p>
            <a:pPr lvl="1"/>
            <a:r>
              <a:rPr lang="vi-VN" altLang="en-US" dirty="0"/>
              <a:t>Second level</a:t>
            </a:r>
            <a:endParaRPr lang="vi-VN" altLang="en-US" dirty="0"/>
          </a:p>
          <a:p>
            <a:pPr lvl="2"/>
            <a:r>
              <a:rPr lang="vi-VN" altLang="en-US" dirty="0"/>
              <a:t>Third level</a:t>
            </a:r>
            <a:endParaRPr lang="vi-VN" altLang="en-US" dirty="0"/>
          </a:p>
          <a:p>
            <a:pPr lvl="3"/>
            <a:r>
              <a:rPr lang="vi-VN" altLang="en-US" dirty="0"/>
              <a:t>Fourth level</a:t>
            </a:r>
            <a:endParaRPr lang="vi-VN" altLang="en-US" dirty="0"/>
          </a:p>
          <a:p>
            <a:pPr lvl="4"/>
            <a:r>
              <a:rPr lang="vi-VN" altLang="en-US" dirty="0"/>
              <a:t>Fifth level</a:t>
            </a:r>
            <a:endParaRPr lang="vi-V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b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vi-VN" dirty="0"/>
            </a:fld>
            <a:endParaRPr lang="vi-VN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Arial" panose="020B060402020202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Arial" panose="020B0604020202020204" pitchFamily="34" charset="0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8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6.wmf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Relationship Id="rId3" Type="http://schemas.openxmlformats.org/officeDocument/2006/relationships/image" Target="../media/image24.wmf"/><Relationship Id="rId2" Type="http://schemas.openxmlformats.org/officeDocument/2006/relationships/oleObject" Target="../embeddings/oleObject19.bin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9.v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8.wmf"/><Relationship Id="rId3" Type="http://schemas.openxmlformats.org/officeDocument/2006/relationships/oleObject" Target="../embeddings/oleObject23.bin"/><Relationship Id="rId2" Type="http://schemas.openxmlformats.org/officeDocument/2006/relationships/image" Target="../media/image27.wmf"/><Relationship Id="rId1" Type="http://schemas.openxmlformats.org/officeDocument/2006/relationships/oleObject" Target="../embeddings/oleObject2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0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32.wmf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5.bin"/><Relationship Id="rId3" Type="http://schemas.openxmlformats.org/officeDocument/2006/relationships/image" Target="../media/image30.wmf"/><Relationship Id="rId2" Type="http://schemas.openxmlformats.org/officeDocument/2006/relationships/oleObject" Target="../embeddings/oleObject24.bin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wmf"/><Relationship Id="rId8" Type="http://schemas.openxmlformats.org/officeDocument/2006/relationships/oleObject" Target="../embeddings/oleObject30.bin"/><Relationship Id="rId7" Type="http://schemas.openxmlformats.org/officeDocument/2006/relationships/image" Target="../media/image29.png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8.bin"/><Relationship Id="rId2" Type="http://schemas.openxmlformats.org/officeDocument/2006/relationships/image" Target="../media/image33.wmf"/><Relationship Id="rId19" Type="http://schemas.openxmlformats.org/officeDocument/2006/relationships/vmlDrawing" Target="../drawings/vmlDrawing11.vml"/><Relationship Id="rId18" Type="http://schemas.openxmlformats.org/officeDocument/2006/relationships/slideLayout" Target="../slideLayouts/slideLayout12.xml"/><Relationship Id="rId17" Type="http://schemas.openxmlformats.org/officeDocument/2006/relationships/image" Target="../media/image40.wmf"/><Relationship Id="rId16" Type="http://schemas.openxmlformats.org/officeDocument/2006/relationships/oleObject" Target="../embeddings/oleObject34.bin"/><Relationship Id="rId15" Type="http://schemas.openxmlformats.org/officeDocument/2006/relationships/image" Target="../media/image39.wmf"/><Relationship Id="rId14" Type="http://schemas.openxmlformats.org/officeDocument/2006/relationships/oleObject" Target="../embeddings/oleObject33.bin"/><Relationship Id="rId13" Type="http://schemas.openxmlformats.org/officeDocument/2006/relationships/image" Target="../media/image38.wmf"/><Relationship Id="rId12" Type="http://schemas.openxmlformats.org/officeDocument/2006/relationships/oleObject" Target="../embeddings/oleObject32.bin"/><Relationship Id="rId11" Type="http://schemas.openxmlformats.org/officeDocument/2006/relationships/image" Target="../media/image37.wmf"/><Relationship Id="rId10" Type="http://schemas.openxmlformats.org/officeDocument/2006/relationships/oleObject" Target="../embeddings/oleObject31.bin"/><Relationship Id="rId1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4.x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.emf"/><Relationship Id="rId1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8" Type="http://schemas.openxmlformats.org/officeDocument/2006/relationships/image" Target="../media/image9.wmf"/><Relationship Id="rId7" Type="http://schemas.openxmlformats.org/officeDocument/2006/relationships/oleObject" Target="../embeddings/oleObject7.bin"/><Relationship Id="rId6" Type="http://schemas.openxmlformats.org/officeDocument/2006/relationships/image" Target="../media/image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2" Type="http://schemas.openxmlformats.org/officeDocument/2006/relationships/image" Target="../media/image6.wmf"/><Relationship Id="rId17" Type="http://schemas.openxmlformats.org/officeDocument/2006/relationships/vmlDrawing" Target="../drawings/vmlDrawing2.vml"/><Relationship Id="rId16" Type="http://schemas.openxmlformats.org/officeDocument/2006/relationships/slideLayout" Target="../slideLayouts/slideLayout4.xml"/><Relationship Id="rId15" Type="http://schemas.openxmlformats.org/officeDocument/2006/relationships/image" Target="../media/image13.png"/><Relationship Id="rId14" Type="http://schemas.openxmlformats.org/officeDocument/2006/relationships/image" Target="../media/image12.wmf"/><Relationship Id="rId13" Type="http://schemas.openxmlformats.org/officeDocument/2006/relationships/oleObject" Target="../embeddings/oleObject10.bin"/><Relationship Id="rId12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10" Type="http://schemas.openxmlformats.org/officeDocument/2006/relationships/image" Target="../media/image10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4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5.vml"/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0.wmf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3" Type="http://schemas.openxmlformats.org/officeDocument/2006/relationships/image" Target="../media/image18.wmf"/><Relationship Id="rId2" Type="http://schemas.openxmlformats.org/officeDocument/2006/relationships/oleObject" Target="../embeddings/oleObject13.bin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6.v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3.png"/><Relationship Id="rId2" Type="http://schemas.openxmlformats.org/officeDocument/2006/relationships/image" Target="../media/image21.wmf"/><Relationship Id="rId1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7.v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23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22.wmf"/><Relationship Id="rId1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5440" y="483870"/>
            <a:ext cx="8684895" cy="42926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323975" y="4855845"/>
            <a:ext cx="69056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3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</a:rPr>
              <a:t>Tổ Toán</a:t>
            </a:r>
            <a:endParaRPr lang="en-US" sz="3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1143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l"/>
            <a:r>
              <a:rPr lang="en-US" sz="36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50800" dist="114300" dir="2700000" algn="tl" rotWithShape="0">
                    <a:prstClr val="black">
                      <a:alpha val="40000"/>
                    </a:prstClr>
                  </a:outerShdw>
                </a:effectLst>
              </a:rPr>
              <a:t>Giáo Viên :</a:t>
            </a:r>
            <a:endParaRPr lang="en-US" sz="360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50800" dist="1143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433388" y="-9525"/>
            <a:ext cx="3490913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4000" b="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DỤNG:</a:t>
            </a:r>
            <a:endParaRPr sz="4000" b="0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17600" y="692150"/>
            <a:ext cx="7775575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30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chỉ ra các cặp tam giác đồng dạng với nhau từ các tam giác sau</a:t>
            </a:r>
            <a:r>
              <a:rPr lang="en-US" altLang="x-none" sz="30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000" i="1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20663" y="793750"/>
            <a:ext cx="615950" cy="4921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?2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9388" y="4149725"/>
            <a:ext cx="24479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3200" b="0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x-none" sz="3200" i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r>
              <a:rPr sz="3200" i="1" dirty="0">
                <a:solidFill>
                  <a:srgbClr val="FF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i="1" dirty="0">
              <a:solidFill>
                <a:srgbClr val="FF0066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0246" name="Group 6"/>
          <p:cNvGrpSpPr/>
          <p:nvPr/>
        </p:nvGrpSpPr>
        <p:grpSpPr>
          <a:xfrm>
            <a:off x="381000" y="1828800"/>
            <a:ext cx="2097088" cy="1995488"/>
            <a:chOff x="349" y="1115"/>
            <a:chExt cx="1321" cy="1257"/>
          </a:xfrm>
        </p:grpSpPr>
        <p:sp>
          <p:nvSpPr>
            <p:cNvPr id="24583" name="AutoShape 7"/>
            <p:cNvSpPr>
              <a:spLocks noChangeArrowheads="1"/>
            </p:cNvSpPr>
            <p:nvPr/>
          </p:nvSpPr>
          <p:spPr bwMode="auto">
            <a:xfrm>
              <a:off x="575" y="1480"/>
              <a:ext cx="852" cy="612"/>
            </a:xfrm>
            <a:prstGeom prst="triangle">
              <a:avLst>
                <a:gd name="adj" fmla="val 30815"/>
              </a:avLst>
            </a:prstGeom>
            <a:noFill/>
            <a:ln w="38100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763" y="1115"/>
              <a:ext cx="303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383" y="2006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86" name="Text Box 10"/>
            <p:cNvSpPr txBox="1">
              <a:spLocks noChangeArrowheads="1"/>
            </p:cNvSpPr>
            <p:nvPr/>
          </p:nvSpPr>
          <p:spPr bwMode="auto">
            <a:xfrm>
              <a:off x="349" y="2007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87" name="Arc 11"/>
            <p:cNvSpPr/>
            <p:nvPr/>
          </p:nvSpPr>
          <p:spPr bwMode="auto">
            <a:xfrm rot="8225955">
              <a:off x="793" y="1555"/>
              <a:ext cx="181" cy="181"/>
            </a:xfrm>
            <a:custGeom>
              <a:avLst/>
              <a:gdLst>
                <a:gd name="G0" fmla="+- 5038 0 0"/>
                <a:gd name="G1" fmla="+- 21600 0 0"/>
                <a:gd name="G2" fmla="+- 21600 0 0"/>
                <a:gd name="T0" fmla="*/ 0 w 26638"/>
                <a:gd name="T1" fmla="*/ 596 h 21600"/>
                <a:gd name="T2" fmla="*/ 26638 w 26638"/>
                <a:gd name="T3" fmla="*/ 21600 h 21600"/>
                <a:gd name="T4" fmla="*/ 5038 w 2663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638" h="21600" fill="none" extrusionOk="0">
                  <a:moveTo>
                    <a:pt x="-1" y="595"/>
                  </a:moveTo>
                  <a:cubicBezTo>
                    <a:pt x="1650" y="199"/>
                    <a:pt x="3341" y="-1"/>
                    <a:pt x="5038" y="0"/>
                  </a:cubicBezTo>
                  <a:cubicBezTo>
                    <a:pt x="16967" y="0"/>
                    <a:pt x="26638" y="9670"/>
                    <a:pt x="26638" y="21600"/>
                  </a:cubicBezTo>
                </a:path>
                <a:path w="26638" h="21600" stroke="0" extrusionOk="0">
                  <a:moveTo>
                    <a:pt x="-1" y="595"/>
                  </a:moveTo>
                  <a:cubicBezTo>
                    <a:pt x="1650" y="199"/>
                    <a:pt x="3341" y="-1"/>
                    <a:pt x="5038" y="0"/>
                  </a:cubicBezTo>
                  <a:cubicBezTo>
                    <a:pt x="16967" y="0"/>
                    <a:pt x="26638" y="9670"/>
                    <a:pt x="26638" y="21600"/>
                  </a:cubicBezTo>
                  <a:lnTo>
                    <a:pt x="5038" y="2160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88" name="Text Box 12"/>
            <p:cNvSpPr txBox="1">
              <a:spLocks noChangeArrowheads="1"/>
            </p:cNvSpPr>
            <p:nvPr/>
          </p:nvSpPr>
          <p:spPr bwMode="auto">
            <a:xfrm>
              <a:off x="737" y="1706"/>
              <a:ext cx="377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4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70</a:t>
              </a:r>
              <a:r>
                <a:rPr kumimoji="0" lang="en-US" sz="24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4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89" name="Text Box 13"/>
            <p:cNvSpPr txBox="1">
              <a:spLocks noChangeArrowheads="1"/>
            </p:cNvSpPr>
            <p:nvPr/>
          </p:nvSpPr>
          <p:spPr bwMode="auto">
            <a:xfrm>
              <a:off x="439" y="1600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>
              <a:off x="1164" y="151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7" name="Group 15"/>
          <p:cNvGrpSpPr/>
          <p:nvPr/>
        </p:nvGrpSpPr>
        <p:grpSpPr>
          <a:xfrm>
            <a:off x="2590800" y="1447800"/>
            <a:ext cx="3417888" cy="2452688"/>
            <a:chOff x="1725" y="1341"/>
            <a:chExt cx="2153" cy="1545"/>
          </a:xfrm>
        </p:grpSpPr>
        <p:sp>
          <p:nvSpPr>
            <p:cNvPr id="24592" name="AutoShape 16"/>
            <p:cNvSpPr>
              <a:spLocks noChangeArrowheads="1"/>
            </p:cNvSpPr>
            <p:nvPr/>
          </p:nvSpPr>
          <p:spPr bwMode="auto">
            <a:xfrm>
              <a:off x="1978" y="1570"/>
              <a:ext cx="1655" cy="1023"/>
            </a:xfrm>
            <a:prstGeom prst="triangle">
              <a:avLst>
                <a:gd name="adj" fmla="val 20856"/>
              </a:avLst>
            </a:prstGeom>
            <a:noFill/>
            <a:ln w="38100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93" name="Text Box 17"/>
            <p:cNvSpPr txBox="1">
              <a:spLocks noChangeArrowheads="1"/>
            </p:cNvSpPr>
            <p:nvPr/>
          </p:nvSpPr>
          <p:spPr bwMode="auto">
            <a:xfrm>
              <a:off x="2018" y="1341"/>
              <a:ext cx="276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3620" y="2430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95" name="Text Box 19"/>
            <p:cNvSpPr txBox="1">
              <a:spLocks noChangeArrowheads="1"/>
            </p:cNvSpPr>
            <p:nvPr/>
          </p:nvSpPr>
          <p:spPr bwMode="auto">
            <a:xfrm>
              <a:off x="1725" y="2475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96" name="Arc 20"/>
            <p:cNvSpPr/>
            <p:nvPr/>
          </p:nvSpPr>
          <p:spPr bwMode="auto">
            <a:xfrm rot="468094">
              <a:off x="2055" y="2313"/>
              <a:ext cx="281" cy="255"/>
            </a:xfrm>
            <a:custGeom>
              <a:avLst/>
              <a:gdLst>
                <a:gd name="G0" fmla="+- 1963 0 0"/>
                <a:gd name="G1" fmla="+- 21600 0 0"/>
                <a:gd name="G2" fmla="+- 21600 0 0"/>
                <a:gd name="T0" fmla="*/ 0 w 23563"/>
                <a:gd name="T1" fmla="*/ 89 h 21600"/>
                <a:gd name="T2" fmla="*/ 23563 w 23563"/>
                <a:gd name="T3" fmla="*/ 21600 h 21600"/>
                <a:gd name="T4" fmla="*/ 1963 w 2356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63" h="21600" fill="none" extrusionOk="0">
                  <a:moveTo>
                    <a:pt x="0" y="89"/>
                  </a:moveTo>
                  <a:cubicBezTo>
                    <a:pt x="652" y="29"/>
                    <a:pt x="1307" y="-1"/>
                    <a:pt x="1963" y="0"/>
                  </a:cubicBezTo>
                  <a:cubicBezTo>
                    <a:pt x="13892" y="0"/>
                    <a:pt x="23563" y="9670"/>
                    <a:pt x="23563" y="21600"/>
                  </a:cubicBezTo>
                </a:path>
                <a:path w="23563" h="21600" stroke="0" extrusionOk="0">
                  <a:moveTo>
                    <a:pt x="0" y="89"/>
                  </a:moveTo>
                  <a:cubicBezTo>
                    <a:pt x="652" y="29"/>
                    <a:pt x="1307" y="-1"/>
                    <a:pt x="1963" y="0"/>
                  </a:cubicBezTo>
                  <a:cubicBezTo>
                    <a:pt x="13892" y="0"/>
                    <a:pt x="23563" y="9670"/>
                    <a:pt x="23563" y="21600"/>
                  </a:cubicBezTo>
                  <a:lnTo>
                    <a:pt x="1963" y="2160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2244" y="2160"/>
              <a:ext cx="377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4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70</a:t>
              </a:r>
              <a:r>
                <a:rPr kumimoji="0" lang="en-US" sz="24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4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98" name="Text Box 22"/>
            <p:cNvSpPr txBox="1">
              <a:spLocks noChangeArrowheads="1"/>
            </p:cNvSpPr>
            <p:nvPr/>
          </p:nvSpPr>
          <p:spPr bwMode="auto">
            <a:xfrm>
              <a:off x="1828" y="1878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599" name="Text Box 23"/>
            <p:cNvSpPr txBox="1">
              <a:spLocks noChangeArrowheads="1"/>
            </p:cNvSpPr>
            <p:nvPr/>
          </p:nvSpPr>
          <p:spPr bwMode="auto">
            <a:xfrm>
              <a:off x="2608" y="2559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248" name="Group 24"/>
          <p:cNvGrpSpPr/>
          <p:nvPr/>
        </p:nvGrpSpPr>
        <p:grpSpPr>
          <a:xfrm>
            <a:off x="6211888" y="1600200"/>
            <a:ext cx="2932112" cy="2311400"/>
            <a:chOff x="3936" y="1069"/>
            <a:chExt cx="1847" cy="1456"/>
          </a:xfrm>
        </p:grpSpPr>
        <p:sp>
          <p:nvSpPr>
            <p:cNvPr id="24601" name="AutoShape 25"/>
            <p:cNvSpPr>
              <a:spLocks noChangeArrowheads="1"/>
            </p:cNvSpPr>
            <p:nvPr/>
          </p:nvSpPr>
          <p:spPr bwMode="auto">
            <a:xfrm>
              <a:off x="4090" y="1344"/>
              <a:ext cx="1542" cy="861"/>
            </a:xfrm>
            <a:prstGeom prst="triangle">
              <a:avLst>
                <a:gd name="adj" fmla="val 14301"/>
              </a:avLst>
            </a:prstGeom>
            <a:noFill/>
            <a:ln w="38100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602" name="Arc 26"/>
            <p:cNvSpPr/>
            <p:nvPr/>
          </p:nvSpPr>
          <p:spPr bwMode="auto">
            <a:xfrm rot="-485274">
              <a:off x="4090" y="2024"/>
              <a:ext cx="202" cy="210"/>
            </a:xfrm>
            <a:custGeom>
              <a:avLst/>
              <a:gdLst>
                <a:gd name="G0" fmla="+- 0 0 0"/>
                <a:gd name="G1" fmla="+- 21028 0 0"/>
                <a:gd name="G2" fmla="+- 21600 0 0"/>
                <a:gd name="T0" fmla="*/ 4939 w 21600"/>
                <a:gd name="T1" fmla="*/ 0 h 21028"/>
                <a:gd name="T2" fmla="*/ 21600 w 21600"/>
                <a:gd name="T3" fmla="*/ 21028 h 21028"/>
                <a:gd name="T4" fmla="*/ 0 w 21600"/>
                <a:gd name="T5" fmla="*/ 21028 h 2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28" fill="none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</a:path>
                <a:path w="21600" h="21028" stroke="0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  <a:lnTo>
                    <a:pt x="0" y="21028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4362" y="1069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Q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604" name="Text Box 28"/>
            <p:cNvSpPr txBox="1">
              <a:spLocks noChangeArrowheads="1"/>
            </p:cNvSpPr>
            <p:nvPr/>
          </p:nvSpPr>
          <p:spPr bwMode="auto">
            <a:xfrm>
              <a:off x="3954" y="2160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605" name="Text Box 29"/>
            <p:cNvSpPr txBox="1">
              <a:spLocks noChangeArrowheads="1"/>
            </p:cNvSpPr>
            <p:nvPr/>
          </p:nvSpPr>
          <p:spPr bwMode="auto">
            <a:xfrm>
              <a:off x="5496" y="2158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R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606" name="Text Box 30"/>
            <p:cNvSpPr txBox="1">
              <a:spLocks noChangeArrowheads="1"/>
            </p:cNvSpPr>
            <p:nvPr/>
          </p:nvSpPr>
          <p:spPr bwMode="auto">
            <a:xfrm>
              <a:off x="4314" y="1842"/>
              <a:ext cx="422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75</a:t>
              </a:r>
              <a:r>
                <a:rPr kumimoji="0" lang="en-US" sz="28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8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607" name="Text Box 31"/>
            <p:cNvSpPr txBox="1">
              <a:spLocks noChangeArrowheads="1"/>
            </p:cNvSpPr>
            <p:nvPr/>
          </p:nvSpPr>
          <p:spPr bwMode="auto">
            <a:xfrm>
              <a:off x="3936" y="1616"/>
              <a:ext cx="24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608" name="Text Box 32"/>
            <p:cNvSpPr txBox="1">
              <a:spLocks noChangeArrowheads="1"/>
            </p:cNvSpPr>
            <p:nvPr/>
          </p:nvSpPr>
          <p:spPr bwMode="auto">
            <a:xfrm>
              <a:off x="4752" y="2160"/>
              <a:ext cx="24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4609" name="Arc 33"/>
            <p:cNvSpPr/>
            <p:nvPr/>
          </p:nvSpPr>
          <p:spPr bwMode="auto">
            <a:xfrm rot="-485274">
              <a:off x="4090" y="1971"/>
              <a:ext cx="245" cy="252"/>
            </a:xfrm>
            <a:custGeom>
              <a:avLst/>
              <a:gdLst>
                <a:gd name="G0" fmla="+- 0 0 0"/>
                <a:gd name="G1" fmla="+- 21028 0 0"/>
                <a:gd name="G2" fmla="+- 21600 0 0"/>
                <a:gd name="T0" fmla="*/ 4939 w 21600"/>
                <a:gd name="T1" fmla="*/ 0 h 21028"/>
                <a:gd name="T2" fmla="*/ 21600 w 21600"/>
                <a:gd name="T3" fmla="*/ 21028 h 21028"/>
                <a:gd name="T4" fmla="*/ 0 w 21600"/>
                <a:gd name="T5" fmla="*/ 21028 h 2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28" fill="none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</a:path>
                <a:path w="21600" h="21028" stroke="0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  <a:lnTo>
                    <a:pt x="0" y="21028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827088" y="3789363"/>
            <a:ext cx="8459788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vi-VN" sz="24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			b)				c)</a:t>
            </a:r>
            <a:endParaRPr kumimoji="0" lang="vi-VN" sz="24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" name="Group 35"/>
          <p:cNvGrpSpPr/>
          <p:nvPr/>
        </p:nvGrpSpPr>
        <p:grpSpPr>
          <a:xfrm>
            <a:off x="0" y="4495800"/>
            <a:ext cx="4464050" cy="641350"/>
            <a:chOff x="-23" y="2886"/>
            <a:chExt cx="2812" cy="404"/>
          </a:xfrm>
        </p:grpSpPr>
        <p:sp>
          <p:nvSpPr>
            <p:cNvPr id="24612" name="Text Box 36"/>
            <p:cNvSpPr txBox="1">
              <a:spLocks noChangeArrowheads="1"/>
            </p:cNvSpPr>
            <p:nvPr/>
          </p:nvSpPr>
          <p:spPr bwMode="auto">
            <a:xfrm>
              <a:off x="-23" y="2886"/>
              <a:ext cx="281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just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sz="36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*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       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DEF </a:t>
              </a:r>
              <a:r>
                <a:rPr kumimoji="0" lang="en-US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vì có</a:t>
              </a:r>
              <a:r>
                <a:rPr kumimoji="0" lang="vi-VN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vi-VN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0257" name="Picture 3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051" y="3022"/>
              <a:ext cx="318" cy="166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24614" name="Object 38"/>
          <p:cNvGraphicFramePr>
            <a:graphicFrameLocks noChangeAspect="1"/>
          </p:cNvGraphicFramePr>
          <p:nvPr/>
        </p:nvGraphicFramePr>
        <p:xfrm>
          <a:off x="4240213" y="4292600"/>
          <a:ext cx="337978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2" imgW="1473200" imgH="431800" progId="Equation.DSMT4">
                  <p:embed/>
                </p:oleObj>
              </mc:Choice>
              <mc:Fallback>
                <p:oleObj name="" r:id="rId2" imgW="1473200" imgH="431800" progId="Equation.DSMT4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40213" y="4292600"/>
                        <a:ext cx="3379787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15" name="Object 39"/>
          <p:cNvGraphicFramePr>
            <a:graphicFrameLocks noChangeAspect="1"/>
          </p:cNvGraphicFramePr>
          <p:nvPr/>
        </p:nvGraphicFramePr>
        <p:xfrm>
          <a:off x="7524750" y="4437063"/>
          <a:ext cx="15827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4" imgW="660400" imgH="228600" progId="Equation.DSMT4">
                  <p:embed/>
                </p:oleObj>
              </mc:Choice>
              <mc:Fallback>
                <p:oleObj name="" r:id="rId4" imgW="660400" imgH="228600" progId="Equation.DSMT4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24750" y="4437063"/>
                        <a:ext cx="1582738" cy="547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-19050" y="5164138"/>
            <a:ext cx="73453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36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 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dạng với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PQR vì: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4617" name="Object 41"/>
          <p:cNvGraphicFramePr>
            <a:graphicFrameLocks noChangeAspect="1"/>
          </p:cNvGraphicFramePr>
          <p:nvPr/>
        </p:nvGraphicFramePr>
        <p:xfrm>
          <a:off x="6451600" y="5157788"/>
          <a:ext cx="2652713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" r:id="rId6" imgW="1155700" imgH="419100" progId="Equation.DSMT4">
                  <p:embed/>
                </p:oleObj>
              </mc:Choice>
              <mc:Fallback>
                <p:oleObj name="" r:id="rId6" imgW="1155700" imgH="419100" progId="Equation.DSMT4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51600" y="5157788"/>
                        <a:ext cx="2652713" cy="962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0" y="5883275"/>
            <a:ext cx="73453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36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x-none" sz="36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ABC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dạng với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PQR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 animBg="1"/>
      <p:bldP spid="24581" grpId="0"/>
      <p:bldP spid="24616" grpId="0"/>
      <p:bldP spid="246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3388" y="207963"/>
            <a:ext cx="493077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4000" b="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DỤNG:</a:t>
            </a:r>
            <a:endParaRPr sz="4000" b="0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20663" y="1011238"/>
            <a:ext cx="615950" cy="4921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92163" y="909638"/>
            <a:ext cx="8243888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pl-PL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tam giác ABC có góc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BAC = 50</a:t>
            </a:r>
            <a:r>
              <a:rPr lang="en-US" altLang="x-none" sz="2800" baseline="300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AB = 5 cm, AC = 7,5 cm.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755650" y="1701800"/>
            <a:ext cx="8243888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Lấy trên các cạnh AB, AC lần lượt hai điểm D, E sao cho AD = 3 cm, AE = 2 cm. Hai tam giác AED v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 có đồng dạng với nhau không? Vì sao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2514600" y="3109913"/>
            <a:ext cx="5064125" cy="3748087"/>
            <a:chOff x="2548" y="1749"/>
            <a:chExt cx="3190" cy="2361"/>
          </a:xfrm>
        </p:grpSpPr>
        <p:sp>
          <p:nvSpPr>
            <p:cNvPr id="25607" name="AutoShape 7"/>
            <p:cNvSpPr>
              <a:spLocks noChangeArrowheads="1"/>
            </p:cNvSpPr>
            <p:nvPr/>
          </p:nvSpPr>
          <p:spPr bwMode="auto">
            <a:xfrm>
              <a:off x="2956" y="2112"/>
              <a:ext cx="2514" cy="1706"/>
            </a:xfrm>
            <a:prstGeom prst="triangle">
              <a:avLst>
                <a:gd name="adj" fmla="val 9347"/>
              </a:avLst>
            </a:prstGeom>
            <a:noFill/>
            <a:ln w="38100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2972" y="1749"/>
              <a:ext cx="303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32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5451" y="3697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32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0" name="Text Box 10"/>
            <p:cNvSpPr txBox="1">
              <a:spLocks noChangeArrowheads="1"/>
            </p:cNvSpPr>
            <p:nvPr/>
          </p:nvSpPr>
          <p:spPr bwMode="auto">
            <a:xfrm>
              <a:off x="2729" y="3745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32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1" name="Arc 11"/>
            <p:cNvSpPr/>
            <p:nvPr/>
          </p:nvSpPr>
          <p:spPr bwMode="auto">
            <a:xfrm rot="6708495">
              <a:off x="3163" y="2219"/>
              <a:ext cx="213" cy="186"/>
            </a:xfrm>
            <a:custGeom>
              <a:avLst/>
              <a:gdLst>
                <a:gd name="G0" fmla="+- 1963 0 0"/>
                <a:gd name="G1" fmla="+- 21600 0 0"/>
                <a:gd name="G2" fmla="+- 21600 0 0"/>
                <a:gd name="T0" fmla="*/ 0 w 23563"/>
                <a:gd name="T1" fmla="*/ 89 h 21600"/>
                <a:gd name="T2" fmla="*/ 23563 w 23563"/>
                <a:gd name="T3" fmla="*/ 21600 h 21600"/>
                <a:gd name="T4" fmla="*/ 1963 w 2356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563" h="21600" fill="none" extrusionOk="0">
                  <a:moveTo>
                    <a:pt x="0" y="89"/>
                  </a:moveTo>
                  <a:cubicBezTo>
                    <a:pt x="652" y="29"/>
                    <a:pt x="1307" y="-1"/>
                    <a:pt x="1963" y="0"/>
                  </a:cubicBezTo>
                  <a:cubicBezTo>
                    <a:pt x="13892" y="0"/>
                    <a:pt x="23563" y="9670"/>
                    <a:pt x="23563" y="21600"/>
                  </a:cubicBezTo>
                </a:path>
                <a:path w="23563" h="21600" stroke="0" extrusionOk="0">
                  <a:moveTo>
                    <a:pt x="0" y="89"/>
                  </a:moveTo>
                  <a:cubicBezTo>
                    <a:pt x="652" y="29"/>
                    <a:pt x="1307" y="-1"/>
                    <a:pt x="1963" y="0"/>
                  </a:cubicBezTo>
                  <a:cubicBezTo>
                    <a:pt x="13892" y="0"/>
                    <a:pt x="23563" y="9670"/>
                    <a:pt x="23563" y="21600"/>
                  </a:cubicBezTo>
                  <a:lnTo>
                    <a:pt x="1963" y="2160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3180" y="2338"/>
              <a:ext cx="390" cy="28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4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50</a:t>
              </a:r>
              <a:r>
                <a:rPr kumimoji="0" lang="en-US" sz="2800" b="0" kern="1200" cap="none" spc="0" normalizeH="0" baseline="3000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800" b="0" kern="1200" cap="none" spc="0" normalizeH="0" baseline="3000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4586" y="2384"/>
              <a:ext cx="402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7,5</a:t>
              </a:r>
              <a:endParaRPr kumimoji="0" lang="vi-VN" sz="28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3501" y="2066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endParaRPr kumimoji="0" lang="vi-VN" sz="28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2548" y="2873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28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6" name="Text Box 16"/>
            <p:cNvSpPr txBox="1">
              <a:spLocks noChangeArrowheads="1"/>
            </p:cNvSpPr>
            <p:nvPr/>
          </p:nvSpPr>
          <p:spPr bwMode="auto">
            <a:xfrm>
              <a:off x="2910" y="238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28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7" name="Line 17"/>
            <p:cNvSpPr>
              <a:spLocks noChangeShapeType="1"/>
            </p:cNvSpPr>
            <p:nvPr/>
          </p:nvSpPr>
          <p:spPr bwMode="auto">
            <a:xfrm flipH="1">
              <a:off x="3047" y="2098"/>
              <a:ext cx="146" cy="10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8" name="Line 18"/>
            <p:cNvSpPr>
              <a:spLocks noChangeShapeType="1"/>
            </p:cNvSpPr>
            <p:nvPr/>
          </p:nvSpPr>
          <p:spPr bwMode="auto">
            <a:xfrm flipV="1">
              <a:off x="3060" y="2557"/>
              <a:ext cx="703" cy="59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 flipH="1">
              <a:off x="2730" y="2112"/>
              <a:ext cx="136" cy="1633"/>
            </a:xfrm>
            <a:prstGeom prst="line">
              <a:avLst/>
            </a:prstGeom>
            <a:noFill/>
            <a:ln w="47625">
              <a:solidFill>
                <a:srgbClr val="FF00FF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20" name="Line 20"/>
            <p:cNvSpPr>
              <a:spLocks noChangeShapeType="1"/>
            </p:cNvSpPr>
            <p:nvPr/>
          </p:nvSpPr>
          <p:spPr bwMode="auto">
            <a:xfrm>
              <a:off x="3455" y="1954"/>
              <a:ext cx="2268" cy="1633"/>
            </a:xfrm>
            <a:prstGeom prst="line">
              <a:avLst/>
            </a:prstGeom>
            <a:noFill/>
            <a:ln w="47625">
              <a:solidFill>
                <a:srgbClr val="FF00FF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21" name="Text Box 21"/>
            <p:cNvSpPr txBox="1">
              <a:spLocks noChangeArrowheads="1"/>
            </p:cNvSpPr>
            <p:nvPr/>
          </p:nvSpPr>
          <p:spPr bwMode="auto">
            <a:xfrm>
              <a:off x="3773" y="2272"/>
              <a:ext cx="276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32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22" name="Text Box 22"/>
            <p:cNvSpPr txBox="1">
              <a:spLocks noChangeArrowheads="1"/>
            </p:cNvSpPr>
            <p:nvPr/>
          </p:nvSpPr>
          <p:spPr bwMode="auto">
            <a:xfrm>
              <a:off x="2775" y="2837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CC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vi-VN" sz="3200" b="0" kern="1200" cap="none" spc="0" normalizeH="0" baseline="0" noProof="0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 flipH="1" flipV="1">
              <a:off x="3189" y="2106"/>
              <a:ext cx="590" cy="4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4283075" y="544513"/>
            <a:ext cx="3990975" cy="2708275"/>
          </a:xfrm>
          <a:prstGeom prst="triangle">
            <a:avLst>
              <a:gd name="adj" fmla="val 9347"/>
            </a:avLst>
          </a:prstGeom>
          <a:noFill/>
          <a:ln w="38100">
            <a:solidFill>
              <a:srgbClr val="0000FF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4308475" y="-31750"/>
            <a:ext cx="4826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243888" y="3060700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922713" y="3136900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0" name="Arc 6"/>
          <p:cNvSpPr/>
          <p:nvPr/>
        </p:nvSpPr>
        <p:spPr bwMode="auto">
          <a:xfrm rot="6708495">
            <a:off x="4609306" y="715169"/>
            <a:ext cx="338138" cy="295275"/>
          </a:xfrm>
          <a:custGeom>
            <a:avLst/>
            <a:gdLst>
              <a:gd name="G0" fmla="+- 1963 0 0"/>
              <a:gd name="G1" fmla="+- 21600 0 0"/>
              <a:gd name="G2" fmla="+- 21600 0 0"/>
              <a:gd name="T0" fmla="*/ 0 w 23563"/>
              <a:gd name="T1" fmla="*/ 89 h 21600"/>
              <a:gd name="T2" fmla="*/ 23563 w 23563"/>
              <a:gd name="T3" fmla="*/ 21600 h 21600"/>
              <a:gd name="T4" fmla="*/ 1963 w 2356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563" h="21600" fill="none" extrusionOk="0">
                <a:moveTo>
                  <a:pt x="0" y="89"/>
                </a:moveTo>
                <a:cubicBezTo>
                  <a:pt x="652" y="29"/>
                  <a:pt x="1307" y="-1"/>
                  <a:pt x="1963" y="0"/>
                </a:cubicBezTo>
                <a:cubicBezTo>
                  <a:pt x="13892" y="0"/>
                  <a:pt x="23563" y="9670"/>
                  <a:pt x="23563" y="21600"/>
                </a:cubicBezTo>
              </a:path>
              <a:path w="23563" h="21600" stroke="0" extrusionOk="0">
                <a:moveTo>
                  <a:pt x="0" y="89"/>
                </a:moveTo>
                <a:cubicBezTo>
                  <a:pt x="652" y="29"/>
                  <a:pt x="1307" y="-1"/>
                  <a:pt x="1963" y="0"/>
                </a:cubicBezTo>
                <a:cubicBezTo>
                  <a:pt x="13892" y="0"/>
                  <a:pt x="23563" y="9670"/>
                  <a:pt x="23563" y="21600"/>
                </a:cubicBezTo>
                <a:lnTo>
                  <a:pt x="1963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43438" y="903288"/>
            <a:ext cx="609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4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</a:t>
            </a:r>
            <a:r>
              <a:rPr kumimoji="0" lang="en-US" sz="28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</a:t>
            </a:r>
            <a:endParaRPr kumimoji="0" lang="vi-VN" sz="2800" b="0" kern="1200" cap="none" spc="0" normalizeH="0" baseline="3000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875463" y="976313"/>
            <a:ext cx="6286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7,5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5148263" y="471488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3635375" y="175260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4210050" y="976313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 flipH="1">
            <a:off x="4427538" y="522288"/>
            <a:ext cx="231775" cy="16541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tailEnd type="oval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4448175" y="1250950"/>
            <a:ext cx="1116013" cy="936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tailEnd type="oval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 flipH="1">
            <a:off x="3924300" y="549275"/>
            <a:ext cx="287338" cy="2587625"/>
          </a:xfrm>
          <a:prstGeom prst="line">
            <a:avLst/>
          </a:prstGeom>
          <a:noFill/>
          <a:ln w="47625">
            <a:solidFill>
              <a:srgbClr val="FF33CC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5075238" y="293688"/>
            <a:ext cx="3600450" cy="2592388"/>
          </a:xfrm>
          <a:prstGeom prst="line">
            <a:avLst/>
          </a:prstGeom>
          <a:noFill/>
          <a:ln w="47625">
            <a:solidFill>
              <a:srgbClr val="FF33CC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5580063" y="798513"/>
            <a:ext cx="4381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3995738" y="1695450"/>
            <a:ext cx="4778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 flipH="1" flipV="1">
            <a:off x="4652963" y="534988"/>
            <a:ext cx="936625" cy="7191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3" name="Rectangle 19"/>
          <p:cNvSpPr>
            <a:spLocks noChangeArrowheads="1"/>
          </p:cNvSpPr>
          <p:nvPr/>
        </p:nvSpPr>
        <p:spPr bwMode="auto">
          <a:xfrm>
            <a:off x="293688" y="333375"/>
            <a:ext cx="615950" cy="4921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?3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644" name="Text Box 20"/>
          <p:cNvSpPr txBox="1">
            <a:spLocks noChangeArrowheads="1"/>
          </p:cNvSpPr>
          <p:nvPr/>
        </p:nvSpPr>
        <p:spPr bwMode="auto">
          <a:xfrm>
            <a:off x="323850" y="981075"/>
            <a:ext cx="36004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360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sz="3600" i="1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altLang="x-none" sz="3600" i="1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i="1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5" name="Text Box 21"/>
          <p:cNvSpPr txBox="1">
            <a:spLocks noChangeArrowheads="1"/>
          </p:cNvSpPr>
          <p:nvPr/>
        </p:nvSpPr>
        <p:spPr bwMode="auto">
          <a:xfrm>
            <a:off x="395288" y="3846513"/>
            <a:ext cx="7993063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Hai tam giác ABC v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AED đều có góc A chung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395288" y="4816475"/>
            <a:ext cx="74898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So sánh tỉ số 		    rồi rút ra kết luận</a:t>
            </a:r>
            <a:endParaRPr lang="en-US" altLang="x-none"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aphicFrame>
        <p:nvGraphicFramePr>
          <p:cNvPr id="26647" name="Object 23"/>
          <p:cNvGraphicFramePr>
            <a:graphicFrameLocks noChangeAspect="1"/>
          </p:cNvGraphicFramePr>
          <p:nvPr/>
        </p:nvGraphicFramePr>
        <p:xfrm>
          <a:off x="2752725" y="4686300"/>
          <a:ext cx="173355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" r:id="rId1" imgW="609600" imgH="393700" progId="Equation.DSMT4">
                  <p:embed/>
                </p:oleObj>
              </mc:Choice>
              <mc:Fallback>
                <p:oleObj name="" r:id="rId1" imgW="609600" imgH="3937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52725" y="4686300"/>
                        <a:ext cx="1733550" cy="903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539750" y="1844675"/>
            <a:ext cx="244792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3200" dirty="0">
                <a:solidFill>
                  <a:srgbClr val="66FF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+ </a:t>
            </a:r>
            <a:r>
              <a:rPr lang="en-US" altLang="x-non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Vẽ hình</a:t>
            </a:r>
            <a:endParaRPr sz="320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395288" y="2849563"/>
            <a:ext cx="36004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320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sz="3200" i="1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x-none" sz="3200" i="1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ứng minh:</a:t>
            </a:r>
            <a:endParaRPr sz="2400" i="1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539750" y="3789363"/>
            <a:ext cx="493236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+ Xét ABC và AED có: </a:t>
            </a:r>
            <a:endParaRPr kumimoji="0" lang="en-US" sz="2800" kern="1200" cap="none" spc="0" normalizeH="0" baseline="0" noProof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561975" y="4292600"/>
            <a:ext cx="3384550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* </a:t>
            </a:r>
            <a:r>
              <a:rPr kumimoji="0" lang="en-US" sz="30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Â chung</a:t>
            </a:r>
            <a:endParaRPr kumimoji="0" lang="vi-VN" sz="2800" kern="1200" cap="none" spc="0" normalizeH="0" baseline="0" noProof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aphicFrame>
        <p:nvGraphicFramePr>
          <p:cNvPr id="26652" name="Object 28"/>
          <p:cNvGraphicFramePr>
            <a:graphicFrameLocks noChangeAspect="1"/>
          </p:cNvGraphicFramePr>
          <p:nvPr/>
        </p:nvGraphicFramePr>
        <p:xfrm>
          <a:off x="603250" y="4868863"/>
          <a:ext cx="469423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3" imgW="1651000" imgH="457200" progId="Equation.DSMT4">
                  <p:embed/>
                </p:oleObj>
              </mc:Choice>
              <mc:Fallback>
                <p:oleObj name="" r:id="rId3" imgW="1651000" imgH="4572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250" y="4868863"/>
                        <a:ext cx="4694238" cy="10493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9"/>
          <p:cNvGrpSpPr/>
          <p:nvPr/>
        </p:nvGrpSpPr>
        <p:grpSpPr>
          <a:xfrm>
            <a:off x="539750" y="5876925"/>
            <a:ext cx="7200900" cy="519113"/>
            <a:chOff x="340" y="3738"/>
            <a:chExt cx="4536" cy="327"/>
          </a:xfrm>
        </p:grpSpPr>
        <p:sp>
          <p:nvSpPr>
            <p:cNvPr id="26654" name="Text Box 30"/>
            <p:cNvSpPr txBox="1">
              <a:spLocks noChangeArrowheads="1"/>
            </p:cNvSpPr>
            <p:nvPr/>
          </p:nvSpPr>
          <p:spPr bwMode="auto">
            <a:xfrm>
              <a:off x="340" y="3738"/>
              <a:ext cx="453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just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 	    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AED (c-g-c)</a:t>
              </a:r>
              <a:endParaRPr kumimoji="0" lang="vi-VN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2319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74" y="3838"/>
              <a:ext cx="318" cy="166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/>
      <p:bldP spid="26628" grpId="0"/>
      <p:bldP spid="26629" grpId="0"/>
      <p:bldP spid="26631" grpId="0"/>
      <p:bldP spid="26632" grpId="0"/>
      <p:bldP spid="26633" grpId="0"/>
      <p:bldP spid="26634" grpId="0"/>
      <p:bldP spid="26635" grpId="0"/>
      <p:bldP spid="26640" grpId="0"/>
      <p:bldP spid="26641" grpId="0"/>
      <p:bldP spid="26644" grpId="0"/>
      <p:bldP spid="26644" grpId="1"/>
      <p:bldP spid="26645" grpId="0"/>
      <p:bldP spid="26645" grpId="1"/>
      <p:bldP spid="26646" grpId="0"/>
      <p:bldP spid="26646" grpId="1"/>
      <p:bldP spid="26648" grpId="0"/>
      <p:bldP spid="26648" grpId="1"/>
      <p:bldP spid="26649" grpId="0"/>
      <p:bldP spid="26650" grpId="0"/>
      <p:bldP spid="266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042988" y="115888"/>
            <a:ext cx="7596188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4000" b="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CỦNG CỐ</a:t>
            </a:r>
            <a:endParaRPr lang="en-US" altLang="x-none" sz="4000" b="0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288925" y="836613"/>
            <a:ext cx="3338513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66FF66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* Bài 32 SGK - 77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8569325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một cạnh của góc xOy (khác 1800), đặt các đoạn thẳng, OA = 5 cm, OB = 16 cm. Trên cạnh thứ hai của góc đó, đặt các đoạn thẳng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OC = 8cm, OD = 10 cm.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3850" y="2879725"/>
            <a:ext cx="86756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hai tam giác OCB v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OAD đồng dạng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15913" y="3311525"/>
            <a:ext cx="8432800" cy="1373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Gọi giao điểm của các cạnh AD v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BC l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I, chứng minh rằng hai tam giác IAB v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ICD có các góc bằng nhau từng đôi một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2843213" y="4895850"/>
            <a:ext cx="3816350" cy="549274"/>
          </a:xfrm>
          <a:prstGeom prst="rect">
            <a:avLst/>
          </a:prstGeom>
          <a:gradFill rotWithShape="1">
            <a:gsLst>
              <a:gs pos="0">
                <a:srgbClr val="0101D9">
                  <a:alpha val="87000"/>
                </a:srgbClr>
              </a:gs>
              <a:gs pos="50000">
                <a:srgbClr val="66FF66">
                  <a:alpha val="83000"/>
                </a:srgbClr>
              </a:gs>
              <a:gs pos="100000">
                <a:srgbClr val="0101D9">
                  <a:alpha val="87000"/>
                </a:srgbClr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p>
            <a:r>
              <a:rPr sz="36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gi</a:t>
            </a:r>
            <a:r>
              <a:rPr lang="en-US" altLang="x-none" sz="36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sz="36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36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276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042988" y="44450"/>
            <a:ext cx="7596188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4000" b="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CỦNG CỐ</a:t>
            </a:r>
            <a:endParaRPr lang="en-US" altLang="x-none" sz="4000" b="0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5076825" y="1052513"/>
            <a:ext cx="3600450" cy="2159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5076825" y="3213100"/>
            <a:ext cx="4103688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5105400" y="1447800"/>
            <a:ext cx="2879725" cy="17287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oval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5075238" y="3206750"/>
            <a:ext cx="2952750" cy="265113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tailEnd type="oval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940425" y="1412875"/>
            <a:ext cx="5397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16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5364163" y="2420938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8027988" y="3429000"/>
            <a:ext cx="4778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6248400" y="2514600"/>
            <a:ext cx="1728788" cy="93662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7086600" y="1524000"/>
            <a:ext cx="863600" cy="1871663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tailEnd type="oval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4932363" y="1123950"/>
            <a:ext cx="2663825" cy="1655763"/>
          </a:xfrm>
          <a:prstGeom prst="line">
            <a:avLst/>
          </a:prstGeom>
          <a:noFill/>
          <a:ln w="47625">
            <a:solidFill>
              <a:srgbClr val="FF33CC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 flipV="1">
            <a:off x="5148263" y="3644900"/>
            <a:ext cx="2808288" cy="287338"/>
          </a:xfrm>
          <a:prstGeom prst="line">
            <a:avLst/>
          </a:prstGeom>
          <a:noFill/>
          <a:ln w="47625">
            <a:solidFill>
              <a:srgbClr val="FF33CC"/>
            </a:solidFill>
            <a:prstDash val="dash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8243888" y="476250"/>
            <a:ext cx="4127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endParaRPr kumimoji="0" lang="vi-VN" sz="36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8748713" y="3429000"/>
            <a:ext cx="41751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</a:t>
            </a:r>
            <a:endParaRPr kumimoji="0" lang="vi-VN" sz="36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7751763" y="836613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7466013" y="2438400"/>
            <a:ext cx="3238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4572000" y="3008313"/>
            <a:ext cx="4794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5795963" y="1987550"/>
            <a:ext cx="47942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6708775" y="3284538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5724525" y="3213100"/>
            <a:ext cx="3619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94" name="Text Box 22"/>
          <p:cNvSpPr txBox="1">
            <a:spLocks noChangeArrowheads="1"/>
          </p:cNvSpPr>
          <p:nvPr/>
        </p:nvSpPr>
        <p:spPr bwMode="auto">
          <a:xfrm>
            <a:off x="6084888" y="3716338"/>
            <a:ext cx="53975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95" name="Arc 23"/>
          <p:cNvSpPr/>
          <p:nvPr/>
        </p:nvSpPr>
        <p:spPr bwMode="auto">
          <a:xfrm rot="-3709336">
            <a:off x="7077075" y="2636838"/>
            <a:ext cx="358775" cy="5048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760"/>
              <a:gd name="T1" fmla="*/ 0 h 21600"/>
              <a:gd name="T2" fmla="*/ 19760 w 19760"/>
              <a:gd name="T3" fmla="*/ 12877 h 21600"/>
              <a:gd name="T4" fmla="*/ 0 w 197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60" h="21600" fill="none" extrusionOk="0">
                <a:moveTo>
                  <a:pt x="-1" y="0"/>
                </a:moveTo>
                <a:cubicBezTo>
                  <a:pt x="8555" y="0"/>
                  <a:pt x="16305" y="5049"/>
                  <a:pt x="19760" y="12876"/>
                </a:cubicBezTo>
              </a:path>
              <a:path w="19760" h="21600" stroke="0" extrusionOk="0">
                <a:moveTo>
                  <a:pt x="-1" y="0"/>
                </a:moveTo>
                <a:cubicBezTo>
                  <a:pt x="8555" y="0"/>
                  <a:pt x="16305" y="5049"/>
                  <a:pt x="19760" y="1287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96" name="Arc 24"/>
          <p:cNvSpPr/>
          <p:nvPr/>
        </p:nvSpPr>
        <p:spPr bwMode="auto">
          <a:xfrm rot="12818672" flipH="1">
            <a:off x="7227888" y="2925763"/>
            <a:ext cx="166688" cy="3603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9760"/>
              <a:gd name="T1" fmla="*/ 0 h 21600"/>
              <a:gd name="T2" fmla="*/ 19760 w 19760"/>
              <a:gd name="T3" fmla="*/ 12877 h 21600"/>
              <a:gd name="T4" fmla="*/ 0 w 197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760" h="21600" fill="none" extrusionOk="0">
                <a:moveTo>
                  <a:pt x="-1" y="0"/>
                </a:moveTo>
                <a:cubicBezTo>
                  <a:pt x="8555" y="0"/>
                  <a:pt x="16305" y="5049"/>
                  <a:pt x="19760" y="12876"/>
                </a:cubicBezTo>
              </a:path>
              <a:path w="19760" h="21600" stroke="0" extrusionOk="0">
                <a:moveTo>
                  <a:pt x="-1" y="0"/>
                </a:moveTo>
                <a:cubicBezTo>
                  <a:pt x="8555" y="0"/>
                  <a:pt x="16305" y="5049"/>
                  <a:pt x="19760" y="12876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33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697" name="Rectangle 25"/>
          <p:cNvSpPr>
            <a:spLocks noChangeArrowheads="1"/>
          </p:cNvSpPr>
          <p:nvPr/>
        </p:nvSpPr>
        <p:spPr bwMode="auto">
          <a:xfrm>
            <a:off x="3706813" y="692150"/>
            <a:ext cx="2305050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99CC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p>
            <a:r>
              <a:rPr sz="3200" dirty="0">
                <a:solidFill>
                  <a:schemeClr val="bg2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endParaRPr sz="3200" dirty="0">
              <a:solidFill>
                <a:schemeClr val="bg2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0" y="2693988"/>
            <a:ext cx="5616575" cy="519112"/>
            <a:chOff x="0" y="1570"/>
            <a:chExt cx="3538" cy="327"/>
          </a:xfrm>
        </p:grpSpPr>
        <p:sp>
          <p:nvSpPr>
            <p:cNvPr id="28699" name="Text Box 27"/>
            <p:cNvSpPr txBox="1">
              <a:spLocks noChangeArrowheads="1"/>
            </p:cNvSpPr>
            <p:nvPr/>
          </p:nvSpPr>
          <p:spPr bwMode="auto">
            <a:xfrm>
              <a:off x="0" y="1570"/>
              <a:ext cx="353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just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+ </a:t>
              </a:r>
              <a:r>
                <a:rPr kumimoji="0" lang="en-US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Vì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OCB      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OAD</a:t>
              </a:r>
              <a:r>
                <a:rPr kumimoji="0" lang="vi-VN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en-US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ê</a:t>
              </a:r>
              <a:r>
                <a:rPr kumimoji="0" lang="vi-VN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vi-VN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vi-VN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4382" name="Picture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78" y="1674"/>
              <a:ext cx="318" cy="1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8701" name="Text Box 29"/>
          <p:cNvSpPr txBox="1">
            <a:spLocks noChangeArrowheads="1"/>
          </p:cNvSpPr>
          <p:nvPr/>
        </p:nvSpPr>
        <p:spPr bwMode="auto">
          <a:xfrm>
            <a:off x="214313" y="1196975"/>
            <a:ext cx="5005388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a. 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Lập tỉ số các cạnh tương ứng v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dựa v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à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 định lí vừa học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92075" y="4840288"/>
            <a:ext cx="5513388" cy="588962"/>
            <a:chOff x="405" y="3022"/>
            <a:chExt cx="3473" cy="371"/>
          </a:xfrm>
        </p:grpSpPr>
        <p:graphicFrame>
          <p:nvGraphicFramePr>
            <p:cNvPr id="14379" name="Object 31"/>
            <p:cNvGraphicFramePr>
              <a:graphicFrameLocks noChangeAspect="1"/>
            </p:cNvGraphicFramePr>
            <p:nvPr/>
          </p:nvGraphicFramePr>
          <p:xfrm>
            <a:off x="405" y="3022"/>
            <a:ext cx="1364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2" name="" r:id="rId2" imgW="862965" imgH="254000" progId="Equation.DSMT4">
                    <p:embed/>
                  </p:oleObj>
                </mc:Choice>
                <mc:Fallback>
                  <p:oleObj name="" r:id="rId2" imgW="862965" imgH="254000" progId="Equation.DSMT4">
                    <p:embed/>
                    <p:pic>
                      <p:nvPicPr>
                        <p:cNvPr id="0" name="Picture 3101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405" y="3022"/>
                          <a:ext cx="1364" cy="371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4" name="Text Box 32"/>
            <p:cNvSpPr txBox="1">
              <a:spLocks noChangeArrowheads="1"/>
            </p:cNvSpPr>
            <p:nvPr/>
          </p:nvSpPr>
          <p:spPr bwMode="auto">
            <a:xfrm>
              <a:off x="1812" y="3057"/>
              <a:ext cx="206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 algn="just">
                <a:spcBef>
                  <a:spcPct val="50000"/>
                </a:spcBef>
              </a:pPr>
              <a:r>
                <a:rPr lang="en-US" altLang="x-none" sz="2800" b="0" dirty="0">
                  <a:solidFill>
                    <a:srgbClr val="4D4D4D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sz="2800" b="0" dirty="0">
                  <a:solidFill>
                    <a:srgbClr val="4D4D4D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 đỉnh)</a:t>
              </a:r>
              <a:endParaRPr sz="2800" b="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28705" name="Object 33"/>
          <p:cNvGraphicFramePr>
            <a:graphicFrameLocks noChangeAspect="1"/>
          </p:cNvGraphicFramePr>
          <p:nvPr/>
        </p:nvGraphicFramePr>
        <p:xfrm>
          <a:off x="76200" y="5589588"/>
          <a:ext cx="2025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" r:id="rId4" imgW="876300" imgH="228600" progId="Equation.DSMT4">
                  <p:embed/>
                </p:oleObj>
              </mc:Choice>
              <mc:Fallback>
                <p:oleObj name="" r:id="rId4" imgW="876300" imgH="228600" progId="Equation.DSMT4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" y="5589588"/>
                        <a:ext cx="2025650" cy="530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06" name="Text Box 34"/>
          <p:cNvSpPr txBox="1">
            <a:spLocks noChangeArrowheads="1"/>
          </p:cNvSpPr>
          <p:nvPr/>
        </p:nvSpPr>
        <p:spPr bwMode="auto">
          <a:xfrm>
            <a:off x="223838" y="2205038"/>
            <a:ext cx="3987800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b. </a:t>
            </a:r>
            <a:r>
              <a:rPr kumimoji="0" lang="en-US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Xét 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IAB </a:t>
            </a:r>
            <a:r>
              <a:rPr kumimoji="0" lang="en-US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và 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ICD</a:t>
            </a:r>
            <a:endParaRPr kumimoji="0" lang="en-US" sz="2800" kern="1200" cap="none" spc="0" normalizeH="0" baseline="0" noProof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pSp>
        <p:nvGrpSpPr>
          <p:cNvPr id="4" name="Group 35"/>
          <p:cNvGrpSpPr/>
          <p:nvPr/>
        </p:nvGrpSpPr>
        <p:grpSpPr>
          <a:xfrm>
            <a:off x="457200" y="3733800"/>
            <a:ext cx="5133975" cy="558800"/>
            <a:chOff x="397" y="2296"/>
            <a:chExt cx="3234" cy="352"/>
          </a:xfrm>
        </p:grpSpPr>
        <p:graphicFrame>
          <p:nvGraphicFramePr>
            <p:cNvPr id="14377" name="Object 36"/>
            <p:cNvGraphicFramePr>
              <a:graphicFrameLocks noChangeAspect="1"/>
            </p:cNvGraphicFramePr>
            <p:nvPr/>
          </p:nvGraphicFramePr>
          <p:xfrm>
            <a:off x="397" y="2314"/>
            <a:ext cx="1184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" r:id="rId6" imgW="812165" imgH="228600" progId="Equation.DSMT4">
                    <p:embed/>
                  </p:oleObj>
                </mc:Choice>
                <mc:Fallback>
                  <p:oleObj name="" r:id="rId6" imgW="812165" imgH="228600" progId="Equation.DSMT4">
                    <p:embed/>
                    <p:pic>
                      <p:nvPicPr>
                        <p:cNvPr id="0" name="Picture 3104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97" y="2314"/>
                          <a:ext cx="1184" cy="3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9" name="Text Box 37"/>
            <p:cNvSpPr txBox="1">
              <a:spLocks noChangeArrowheads="1"/>
            </p:cNvSpPr>
            <p:nvPr/>
          </p:nvSpPr>
          <p:spPr bwMode="auto">
            <a:xfrm>
              <a:off x="1565" y="2296"/>
              <a:ext cx="206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 algn="just">
                <a:spcBef>
                  <a:spcPct val="50000"/>
                </a:spcBef>
              </a:pPr>
              <a:r>
                <a:rPr sz="2800" b="0" dirty="0">
                  <a:solidFill>
                    <a:srgbClr val="4D4D4D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x-none" sz="2800" b="0" dirty="0">
                  <a:solidFill>
                    <a:srgbClr val="4D4D4D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Góc tương ứng</a:t>
              </a:r>
              <a:r>
                <a:rPr sz="2800" b="0" dirty="0">
                  <a:solidFill>
                    <a:srgbClr val="4D4D4D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sz="2800" b="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2133600" y="5624513"/>
            <a:ext cx="71088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(Tổng ba góc trong một tam giác bằng 180</a:t>
            </a:r>
            <a:r>
              <a:rPr lang="en-US" altLang="x-none" sz="2800" baseline="300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Symbol" panose="05050102010706020507" pitchFamily="18" charset="2"/>
            </a:endParaRPr>
          </a:p>
        </p:txBody>
      </p:sp>
      <p:graphicFrame>
        <p:nvGraphicFramePr>
          <p:cNvPr id="28727" name="Group 55"/>
          <p:cNvGraphicFramePr>
            <a:graphicFrameLocks noGrp="1"/>
          </p:cNvGraphicFramePr>
          <p:nvPr>
            <p:ph idx="1"/>
          </p:nvPr>
        </p:nvGraphicFramePr>
        <p:xfrm>
          <a:off x="468313" y="1455738"/>
          <a:ext cx="3230563" cy="1889125"/>
        </p:xfrm>
        <a:graphic>
          <a:graphicData uri="http://schemas.openxmlformats.org/drawingml/2006/table">
            <a:tbl>
              <a:tblPr/>
              <a:tblGrid>
                <a:gridCol w="658812"/>
                <a:gridCol w="257175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GT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 horzOverflow="overflow">
                    <a:lnL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KL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5" marB="45705" anchor="ctr" horzOverflow="overflow">
                    <a:lnL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144463" y="692150"/>
            <a:ext cx="3341688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66FF66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*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32 SGK - 77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28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2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/>
      <p:bldP spid="28680" grpId="0"/>
      <p:bldP spid="28681" grpId="0"/>
      <p:bldP spid="28686" grpId="0"/>
      <p:bldP spid="28687" grpId="0"/>
      <p:bldP spid="28688" grpId="0"/>
      <p:bldP spid="28689" grpId="0"/>
      <p:bldP spid="28690" grpId="0"/>
      <p:bldP spid="28691" grpId="0"/>
      <p:bldP spid="28692" grpId="0"/>
      <p:bldP spid="28693" grpId="0"/>
      <p:bldP spid="28694" grpId="0"/>
      <p:bldP spid="28701" grpId="0"/>
      <p:bldP spid="28706" grpId="0"/>
      <p:bldP spid="287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042988" y="44450"/>
            <a:ext cx="7596188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4000" b="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LUYỆN TẬP CỦNG CỐ</a:t>
            </a:r>
            <a:endParaRPr lang="en-US" altLang="x-none" sz="4000" b="0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5076825" y="3213100"/>
            <a:ext cx="4103688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5364" name="Group 4"/>
          <p:cNvGrpSpPr/>
          <p:nvPr/>
        </p:nvGrpSpPr>
        <p:grpSpPr>
          <a:xfrm>
            <a:off x="4572000" y="476250"/>
            <a:ext cx="4594225" cy="3759200"/>
            <a:chOff x="2880" y="300"/>
            <a:chExt cx="2894" cy="2368"/>
          </a:xfrm>
        </p:grpSpPr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 flipV="1">
              <a:off x="3198" y="663"/>
              <a:ext cx="2268" cy="136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2" name="Line 6"/>
            <p:cNvSpPr>
              <a:spLocks noChangeShapeType="1"/>
            </p:cNvSpPr>
            <p:nvPr/>
          </p:nvSpPr>
          <p:spPr bwMode="auto">
            <a:xfrm flipV="1">
              <a:off x="3198" y="935"/>
              <a:ext cx="1814" cy="108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3197" y="2020"/>
              <a:ext cx="1860" cy="16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4" name="Text Box 8"/>
            <p:cNvSpPr txBox="1">
              <a:spLocks noChangeArrowheads="1"/>
            </p:cNvSpPr>
            <p:nvPr/>
          </p:nvSpPr>
          <p:spPr bwMode="auto">
            <a:xfrm>
              <a:off x="3742" y="890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16</a:t>
              </a:r>
              <a:endParaRPr kumimoji="0" lang="vi-VN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5" name="Text Box 9"/>
            <p:cNvSpPr txBox="1">
              <a:spLocks noChangeArrowheads="1"/>
            </p:cNvSpPr>
            <p:nvPr/>
          </p:nvSpPr>
          <p:spPr bwMode="auto">
            <a:xfrm>
              <a:off x="3379" y="1525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vi-VN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6" name="Text Box 10"/>
            <p:cNvSpPr txBox="1">
              <a:spLocks noChangeArrowheads="1"/>
            </p:cNvSpPr>
            <p:nvPr/>
          </p:nvSpPr>
          <p:spPr bwMode="auto">
            <a:xfrm>
              <a:off x="5057" y="2160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3923" y="1582"/>
              <a:ext cx="1089" cy="59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 flipH="1">
              <a:off x="4468" y="947"/>
              <a:ext cx="544" cy="1179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 flipH="1">
              <a:off x="3107" y="708"/>
              <a:ext cx="1678" cy="1043"/>
            </a:xfrm>
            <a:prstGeom prst="line">
              <a:avLst/>
            </a:prstGeom>
            <a:noFill/>
            <a:ln w="47625">
              <a:solidFill>
                <a:srgbClr val="FF33CC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 flipH="1" flipV="1">
              <a:off x="3243" y="2296"/>
              <a:ext cx="1769" cy="181"/>
            </a:xfrm>
            <a:prstGeom prst="line">
              <a:avLst/>
            </a:prstGeom>
            <a:noFill/>
            <a:ln w="47625">
              <a:solidFill>
                <a:srgbClr val="FF33CC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1" name="Text Box 15"/>
            <p:cNvSpPr txBox="1">
              <a:spLocks noChangeArrowheads="1"/>
            </p:cNvSpPr>
            <p:nvPr/>
          </p:nvSpPr>
          <p:spPr bwMode="auto">
            <a:xfrm>
              <a:off x="5193" y="300"/>
              <a:ext cx="260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6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x</a:t>
              </a:r>
              <a:endParaRPr kumimoji="0" lang="vi-VN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2" name="Text Box 16"/>
            <p:cNvSpPr txBox="1">
              <a:spLocks noChangeArrowheads="1"/>
            </p:cNvSpPr>
            <p:nvPr/>
          </p:nvSpPr>
          <p:spPr bwMode="auto">
            <a:xfrm>
              <a:off x="5511" y="2160"/>
              <a:ext cx="263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6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y</a:t>
              </a:r>
              <a:endParaRPr kumimoji="0" lang="vi-VN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3" name="Text Box 17"/>
            <p:cNvSpPr txBox="1">
              <a:spLocks noChangeArrowheads="1"/>
            </p:cNvSpPr>
            <p:nvPr/>
          </p:nvSpPr>
          <p:spPr bwMode="auto">
            <a:xfrm>
              <a:off x="4883" y="527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4" name="Text Box 18"/>
            <p:cNvSpPr txBox="1">
              <a:spLocks noChangeArrowheads="1"/>
            </p:cNvSpPr>
            <p:nvPr/>
          </p:nvSpPr>
          <p:spPr bwMode="auto">
            <a:xfrm>
              <a:off x="4692" y="1525"/>
              <a:ext cx="2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I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5" name="Text Box 19"/>
            <p:cNvSpPr txBox="1">
              <a:spLocks noChangeArrowheads="1"/>
            </p:cNvSpPr>
            <p:nvPr/>
          </p:nvSpPr>
          <p:spPr bwMode="auto">
            <a:xfrm>
              <a:off x="2880" y="1895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6" name="Text Box 20"/>
            <p:cNvSpPr txBox="1">
              <a:spLocks noChangeArrowheads="1"/>
            </p:cNvSpPr>
            <p:nvPr/>
          </p:nvSpPr>
          <p:spPr bwMode="auto">
            <a:xfrm>
              <a:off x="3651" y="1252"/>
              <a:ext cx="302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7" name="Text Box 21"/>
            <p:cNvSpPr txBox="1">
              <a:spLocks noChangeArrowheads="1"/>
            </p:cNvSpPr>
            <p:nvPr/>
          </p:nvSpPr>
          <p:spPr bwMode="auto">
            <a:xfrm>
              <a:off x="4226" y="2069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8" name="Text Box 22"/>
            <p:cNvSpPr txBox="1">
              <a:spLocks noChangeArrowheads="1"/>
            </p:cNvSpPr>
            <p:nvPr/>
          </p:nvSpPr>
          <p:spPr bwMode="auto">
            <a:xfrm>
              <a:off x="3606" y="2024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  <a:endParaRPr kumimoji="0" lang="vi-VN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19" name="Text Box 23"/>
            <p:cNvSpPr txBox="1">
              <a:spLocks noChangeArrowheads="1"/>
            </p:cNvSpPr>
            <p:nvPr/>
          </p:nvSpPr>
          <p:spPr bwMode="auto">
            <a:xfrm>
              <a:off x="3833" y="2341"/>
              <a:ext cx="34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</a:t>
              </a:r>
              <a:endParaRPr kumimoji="0" lang="vi-VN" sz="28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20" name="Arc 24"/>
            <p:cNvSpPr/>
            <p:nvPr/>
          </p:nvSpPr>
          <p:spPr bwMode="auto">
            <a:xfrm rot="-3709336">
              <a:off x="4458" y="1661"/>
              <a:ext cx="226" cy="3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760"/>
                <a:gd name="T1" fmla="*/ 0 h 21600"/>
                <a:gd name="T2" fmla="*/ 19760 w 19760"/>
                <a:gd name="T3" fmla="*/ 12877 h 21600"/>
                <a:gd name="T4" fmla="*/ 0 w 197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60" h="21600" fill="none" extrusionOk="0">
                  <a:moveTo>
                    <a:pt x="-1" y="0"/>
                  </a:moveTo>
                  <a:cubicBezTo>
                    <a:pt x="8555" y="0"/>
                    <a:pt x="16305" y="5049"/>
                    <a:pt x="19760" y="12876"/>
                  </a:cubicBezTo>
                </a:path>
                <a:path w="19760" h="21600" stroke="0" extrusionOk="0">
                  <a:moveTo>
                    <a:pt x="-1" y="0"/>
                  </a:moveTo>
                  <a:cubicBezTo>
                    <a:pt x="8555" y="0"/>
                    <a:pt x="16305" y="5049"/>
                    <a:pt x="19760" y="128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9721" name="Arc 25"/>
            <p:cNvSpPr/>
            <p:nvPr/>
          </p:nvSpPr>
          <p:spPr bwMode="auto">
            <a:xfrm rot="12818672" flipH="1">
              <a:off x="4553" y="1843"/>
              <a:ext cx="105" cy="22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19760"/>
                <a:gd name="T1" fmla="*/ 0 h 21600"/>
                <a:gd name="T2" fmla="*/ 19760 w 19760"/>
                <a:gd name="T3" fmla="*/ 12877 h 21600"/>
                <a:gd name="T4" fmla="*/ 0 w 1976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760" h="21600" fill="none" extrusionOk="0">
                  <a:moveTo>
                    <a:pt x="-1" y="0"/>
                  </a:moveTo>
                  <a:cubicBezTo>
                    <a:pt x="8555" y="0"/>
                    <a:pt x="16305" y="5049"/>
                    <a:pt x="19760" y="12876"/>
                  </a:cubicBezTo>
                </a:path>
                <a:path w="19760" h="21600" stroke="0" extrusionOk="0">
                  <a:moveTo>
                    <a:pt x="-1" y="0"/>
                  </a:moveTo>
                  <a:cubicBezTo>
                    <a:pt x="8555" y="0"/>
                    <a:pt x="16305" y="5049"/>
                    <a:pt x="19760" y="12876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FF33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9722" name="Object 26"/>
          <p:cNvGraphicFramePr>
            <a:graphicFrameLocks noChangeAspect="1"/>
          </p:cNvGraphicFramePr>
          <p:nvPr/>
        </p:nvGraphicFramePr>
        <p:xfrm>
          <a:off x="179388" y="1628775"/>
          <a:ext cx="139382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" r:id="rId1" imgW="533400" imgH="393700" progId="Equation.DSMT4">
                  <p:embed/>
                </p:oleObj>
              </mc:Choice>
              <mc:Fallback>
                <p:oleObj name="" r:id="rId1" imgW="533400" imgH="393700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79388" y="1628775"/>
                        <a:ext cx="1393825" cy="1028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3" name="Object 27"/>
          <p:cNvGraphicFramePr>
            <a:graphicFrameLocks noChangeAspect="1"/>
          </p:cNvGraphicFramePr>
          <p:nvPr/>
        </p:nvGraphicFramePr>
        <p:xfrm>
          <a:off x="130175" y="2565400"/>
          <a:ext cx="2209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" r:id="rId3" imgW="850265" imgH="393700" progId="Equation.DSMT4">
                  <p:embed/>
                </p:oleObj>
              </mc:Choice>
              <mc:Fallback>
                <p:oleObj name="" r:id="rId3" imgW="850265" imgH="393700" progId="Equation.DSMT4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0175" y="2565400"/>
                        <a:ext cx="2209800" cy="1022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4" name="AutoShape 28"/>
          <p:cNvSpPr/>
          <p:nvPr/>
        </p:nvSpPr>
        <p:spPr bwMode="auto">
          <a:xfrm>
            <a:off x="2411413" y="1916113"/>
            <a:ext cx="288925" cy="1368425"/>
          </a:xfrm>
          <a:prstGeom prst="rightBrace">
            <a:avLst>
              <a:gd name="adj1" fmla="val 39469"/>
              <a:gd name="adj2" fmla="val 50000"/>
            </a:avLst>
          </a:prstGeom>
          <a:noFill/>
          <a:ln w="38100">
            <a:solidFill>
              <a:srgbClr val="66FF33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9725" name="Object 29"/>
          <p:cNvGraphicFramePr>
            <a:graphicFrameLocks noChangeAspect="1"/>
          </p:cNvGraphicFramePr>
          <p:nvPr/>
        </p:nvGraphicFramePr>
        <p:xfrm>
          <a:off x="2700338" y="2060575"/>
          <a:ext cx="15843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" r:id="rId5" imgW="685800" imgH="393700" progId="Equation.DSMT4">
                  <p:embed/>
                </p:oleObj>
              </mc:Choice>
              <mc:Fallback>
                <p:oleObj name="" r:id="rId5" imgW="685800" imgH="393700" progId="Equation.DSMT4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00338" y="2060575"/>
                        <a:ext cx="1584325" cy="911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152400" y="3505200"/>
            <a:ext cx="21605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OÂ</a:t>
            </a:r>
            <a:r>
              <a:rPr kumimoji="0" lang="vi-VN" sz="3200" b="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000" b="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chung</a:t>
            </a:r>
            <a:endParaRPr kumimoji="0" lang="vi-VN" sz="3000" b="0" kern="1200" cap="none" spc="0" normalizeH="0" baseline="0" noProof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323850" y="3933825"/>
            <a:ext cx="5616575" cy="519113"/>
            <a:chOff x="431" y="2795"/>
            <a:chExt cx="3538" cy="327"/>
          </a:xfrm>
        </p:grpSpPr>
        <p:sp>
          <p:nvSpPr>
            <p:cNvPr id="29728" name="Text Box 32"/>
            <p:cNvSpPr txBox="1">
              <a:spLocks noChangeArrowheads="1"/>
            </p:cNvSpPr>
            <p:nvPr/>
          </p:nvSpPr>
          <p:spPr bwMode="auto">
            <a:xfrm>
              <a:off x="431" y="2795"/>
              <a:ext cx="353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just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sz="2800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kumimoji="0" lang="en-US" sz="2800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OCB       </a:t>
              </a:r>
              <a:r>
                <a:rPr kumimoji="0" lang="en-US" sz="2800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OAD</a:t>
              </a:r>
              <a:r>
                <a:rPr kumimoji="0" lang="vi-VN" sz="2800" kern="1200" cap="none" spc="0" normalizeH="0" baseline="0" noProof="0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(c-g-c)</a:t>
              </a:r>
              <a:endParaRPr kumimoji="0" lang="vi-VN" sz="280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5387" name="Picture 3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537" y="2899"/>
              <a:ext cx="318" cy="16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" name="Group 34"/>
          <p:cNvGrpSpPr/>
          <p:nvPr/>
        </p:nvGrpSpPr>
        <p:grpSpPr>
          <a:xfrm>
            <a:off x="0" y="4343400"/>
            <a:ext cx="5616575" cy="519113"/>
            <a:chOff x="113" y="3113"/>
            <a:chExt cx="3538" cy="327"/>
          </a:xfrm>
        </p:grpSpPr>
        <p:sp>
          <p:nvSpPr>
            <p:cNvPr id="29731" name="Text Box 35"/>
            <p:cNvSpPr txBox="1">
              <a:spLocks noChangeArrowheads="1"/>
            </p:cNvSpPr>
            <p:nvPr/>
          </p:nvSpPr>
          <p:spPr bwMode="auto">
            <a:xfrm>
              <a:off x="113" y="3113"/>
              <a:ext cx="3538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just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b.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Vì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OCB      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OAD</a:t>
              </a:r>
              <a:r>
                <a:rPr kumimoji="0" lang="vi-VN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vi-VN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en-US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ê</a:t>
              </a:r>
              <a:r>
                <a:rPr kumimoji="0" lang="vi-VN" sz="2800" kern="1200" cap="none" spc="0" normalizeH="0" baseline="0" noProof="0" smtClean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r>
                <a:rPr kumimoji="0" lang="vi-VN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vi-VN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15385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445" y="3203"/>
              <a:ext cx="318" cy="168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29733" name="Object 37"/>
          <p:cNvGraphicFramePr>
            <a:graphicFrameLocks noChangeAspect="1"/>
          </p:cNvGraphicFramePr>
          <p:nvPr/>
        </p:nvGraphicFramePr>
        <p:xfrm>
          <a:off x="4724400" y="4343400"/>
          <a:ext cx="2260600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" r:id="rId8" imgW="977265" imgH="254000" progId="Equation.DSMT4">
                  <p:embed/>
                </p:oleObj>
              </mc:Choice>
              <mc:Fallback>
                <p:oleObj name="" r:id="rId8" imgW="977265" imgH="254000" progId="Equation.DSMT4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24400" y="4343400"/>
                        <a:ext cx="2260600" cy="588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71438" y="1196975"/>
            <a:ext cx="4787900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a. </a:t>
            </a:r>
            <a:r>
              <a:rPr kumimoji="0" lang="en-US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Xét 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OCB </a:t>
            </a:r>
            <a:r>
              <a:rPr kumimoji="0" lang="en-US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OAD</a:t>
            </a:r>
            <a:r>
              <a:rPr kumimoji="0" lang="vi-VN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r>
              <a:rPr kumimoji="0" lang="en-US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ó</a:t>
            </a:r>
            <a:r>
              <a:rPr kumimoji="0" lang="vi-VN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vi-VN" sz="2800" kern="1200" cap="none" spc="0" normalizeH="0" baseline="0" noProof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9735" name="Object 39"/>
          <p:cNvGraphicFramePr>
            <a:graphicFrameLocks noChangeAspect="1"/>
          </p:cNvGraphicFramePr>
          <p:nvPr/>
        </p:nvGraphicFramePr>
        <p:xfrm>
          <a:off x="611188" y="5300663"/>
          <a:ext cx="40528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" r:id="rId10" imgW="1752600" imgH="254000" progId="Equation.DSMT4">
                  <p:embed/>
                </p:oleObj>
              </mc:Choice>
              <mc:Fallback>
                <p:oleObj name="" r:id="rId10" imgW="1752600" imgH="254000" progId="Equation.DSMT4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1188" y="5300663"/>
                        <a:ext cx="4052887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6" name="Object 40"/>
          <p:cNvGraphicFramePr>
            <a:graphicFrameLocks noChangeAspect="1"/>
          </p:cNvGraphicFramePr>
          <p:nvPr/>
        </p:nvGraphicFramePr>
        <p:xfrm>
          <a:off x="611188" y="5805488"/>
          <a:ext cx="41116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" r:id="rId12" imgW="1777365" imgH="254000" progId="Equation.DSMT4">
                  <p:embed/>
                </p:oleObj>
              </mc:Choice>
              <mc:Fallback>
                <p:oleObj name="" r:id="rId12" imgW="1777365" imgH="254000" progId="Equation.DSMT4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1188" y="5805488"/>
                        <a:ext cx="4111625" cy="5889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1"/>
          <p:cNvGrpSpPr/>
          <p:nvPr/>
        </p:nvGrpSpPr>
        <p:grpSpPr>
          <a:xfrm>
            <a:off x="609600" y="4800600"/>
            <a:ext cx="5307013" cy="546100"/>
            <a:chOff x="535" y="3040"/>
            <a:chExt cx="3343" cy="344"/>
          </a:xfrm>
        </p:grpSpPr>
        <p:graphicFrame>
          <p:nvGraphicFramePr>
            <p:cNvPr id="15382" name="Object 42"/>
            <p:cNvGraphicFramePr>
              <a:graphicFrameLocks noChangeAspect="1"/>
            </p:cNvGraphicFramePr>
            <p:nvPr/>
          </p:nvGraphicFramePr>
          <p:xfrm>
            <a:off x="535" y="3040"/>
            <a:ext cx="1103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6" name="" r:id="rId14" imgW="698500" imgH="228600" progId="Equation.DSMT4">
                    <p:embed/>
                  </p:oleObj>
                </mc:Choice>
                <mc:Fallback>
                  <p:oleObj name="" r:id="rId14" imgW="698500" imgH="228600" progId="Equation.DSMT4">
                    <p:embed/>
                    <p:pic>
                      <p:nvPicPr>
                        <p:cNvPr id="0" name="Picture 310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535" y="3040"/>
                          <a:ext cx="1103" cy="3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39" name="Text Box 43"/>
            <p:cNvSpPr txBox="1">
              <a:spLocks noChangeArrowheads="1"/>
            </p:cNvSpPr>
            <p:nvPr/>
          </p:nvSpPr>
          <p:spPr bwMode="auto">
            <a:xfrm>
              <a:off x="1812" y="3057"/>
              <a:ext cx="206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 algn="just">
                <a:spcBef>
                  <a:spcPct val="50000"/>
                </a:spcBef>
              </a:pPr>
              <a:r>
                <a:rPr lang="en-US" altLang="x-none" sz="2800" b="0" dirty="0">
                  <a:solidFill>
                    <a:srgbClr val="4D4D4D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sz="2800" b="0" dirty="0">
                  <a:solidFill>
                    <a:srgbClr val="4D4D4D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 đỉnh) (2)</a:t>
              </a:r>
              <a:endParaRPr sz="2800" b="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44"/>
          <p:cNvGrpSpPr/>
          <p:nvPr/>
        </p:nvGrpSpPr>
        <p:grpSpPr>
          <a:xfrm>
            <a:off x="3348038" y="6165850"/>
            <a:ext cx="4926012" cy="544513"/>
            <a:chOff x="2109" y="3913"/>
            <a:chExt cx="3103" cy="343"/>
          </a:xfrm>
        </p:grpSpPr>
        <p:sp>
          <p:nvSpPr>
            <p:cNvPr id="29741" name="Text Box 45"/>
            <p:cNvSpPr txBox="1">
              <a:spLocks noChangeArrowheads="1"/>
            </p:cNvSpPr>
            <p:nvPr/>
          </p:nvSpPr>
          <p:spPr bwMode="auto">
            <a:xfrm>
              <a:off x="2109" y="3929"/>
              <a:ext cx="2449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 algn="just">
                <a:spcBef>
                  <a:spcPct val="50000"/>
                </a:spcBef>
              </a:pPr>
              <a:r>
                <a:rPr lang="en-US" altLang="x-none" sz="2800" b="0" dirty="0">
                  <a:solidFill>
                    <a:srgbClr val="4D4D4D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Từ (1), (2), (3), (4) </a:t>
              </a:r>
              <a:endParaRPr lang="en-US" altLang="x-none" sz="2800" b="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aphicFrame>
          <p:nvGraphicFramePr>
            <p:cNvPr id="15381" name="Object 46"/>
            <p:cNvGraphicFramePr>
              <a:graphicFrameLocks noChangeAspect="1"/>
            </p:cNvGraphicFramePr>
            <p:nvPr/>
          </p:nvGraphicFramePr>
          <p:xfrm>
            <a:off x="4195" y="3913"/>
            <a:ext cx="1017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" name="" r:id="rId16" imgW="698500" imgH="228600" progId="Equation.DSMT4">
                    <p:embed/>
                  </p:oleObj>
                </mc:Choice>
                <mc:Fallback>
                  <p:oleObj name="" r:id="rId16" imgW="698500" imgH="228600" progId="Equation.DSMT4">
                    <p:embed/>
                    <p:pic>
                      <p:nvPicPr>
                        <p:cNvPr id="0" name="Picture 3108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4195" y="3913"/>
                          <a:ext cx="1017" cy="33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3733800" y="685800"/>
            <a:ext cx="2305050" cy="4921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50000">
                <a:srgbClr val="99CCFF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lIns="0" tIns="0" rIns="0" bIns="0">
            <a:spAutoFit/>
          </a:bodyPr>
          <a:p>
            <a:r>
              <a:rPr lang="en-US" altLang="x-none" sz="3200" dirty="0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sz="3200" b="0" dirty="0">
              <a:solidFill>
                <a:srgbClr val="99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744" name="Rectangle 48"/>
          <p:cNvSpPr>
            <a:spLocks noChangeArrowheads="1"/>
          </p:cNvSpPr>
          <p:nvPr/>
        </p:nvSpPr>
        <p:spPr bwMode="auto">
          <a:xfrm>
            <a:off x="144463" y="692150"/>
            <a:ext cx="3341688" cy="492125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*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32 SGK - 77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9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4" grpId="0" animBg="1"/>
      <p:bldP spid="29726" grpId="0"/>
      <p:bldP spid="297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AutoShape 2"/>
          <p:cNvSpPr/>
          <p:nvPr/>
        </p:nvSpPr>
        <p:spPr>
          <a:xfrm>
            <a:off x="4500563" y="2924175"/>
            <a:ext cx="4392612" cy="2089150"/>
          </a:xfrm>
          <a:prstGeom prst="wedgeEllipseCallout">
            <a:avLst>
              <a:gd name="adj1" fmla="val -65032"/>
              <a:gd name="adj2" fmla="val 35106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" name="WordArt 3"/>
          <p:cNvSpPr>
            <a:spLocks noTextEdit="1"/>
          </p:cNvSpPr>
          <p:nvPr/>
        </p:nvSpPr>
        <p:spPr>
          <a:xfrm>
            <a:off x="2514600" y="260350"/>
            <a:ext cx="1390650" cy="30003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1800" b="1">
                <a:ln w="9525" cap="rnd" cmpd="sng">
                  <a:solidFill>
                    <a:srgbClr val="993366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45 BÀI 6</a:t>
            </a:r>
            <a:endParaRPr lang="en-US" sz="1800" b="1">
              <a:ln w="9525" cap="rnd" cmpd="sng">
                <a:solidFill>
                  <a:srgbClr val="993366"/>
                </a:solidFill>
                <a:prstDash val="sysDot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6388" name="Picture 4" descr="SCHOO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1300" y="3197225"/>
            <a:ext cx="2779713" cy="1527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3" name="WordArt 5"/>
          <p:cNvSpPr>
            <a:spLocks noTextEdit="1"/>
          </p:cNvSpPr>
          <p:nvPr/>
        </p:nvSpPr>
        <p:spPr>
          <a:xfrm>
            <a:off x="1314450" y="533400"/>
            <a:ext cx="699135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  <a:scene3d>
              <a:camera prst="legacyObliqueBottomLeft">
                <a:rot lat="0" lon="0" rev="0"/>
              </a:camera>
              <a:lightRig rig="legacyFlat3" dir="t"/>
            </a:scene3d>
            <a:sp3d extrusionH="430200" prstMaterial="legacyMatte">
              <a:extrusionClr>
                <a:srgbClr val="336600"/>
              </a:extrusionClr>
            </a:sp3d>
          </a:bodyPr>
          <a:p>
            <a:pPr algn="ctr" eaLnBrk="0" hangingPunct="0"/>
            <a:r>
              <a:rPr lang="en-US" sz="3200" b="1">
                <a:gradFill rotWithShape="1">
                  <a:gsLst>
                    <a:gs pos="0">
                      <a:srgbClr val="336600">
                        <a:alpha val="96001"/>
                      </a:srgbClr>
                    </a:gs>
                    <a:gs pos="100000">
                      <a:srgbClr val="182F00"/>
                    </a:gs>
                  </a:gsLst>
                  <a:path path="rect">
                    <a:fillToRect r="100000" b="100000"/>
                  </a:path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HỢP ĐỒNG DẠNG THỨ HAI</a:t>
            </a:r>
            <a:endParaRPr lang="en-US" sz="3200" b="1">
              <a:gradFill rotWithShape="1">
                <a:gsLst>
                  <a:gs pos="0">
                    <a:srgbClr val="336600">
                      <a:alpha val="96001"/>
                    </a:srgbClr>
                  </a:gs>
                  <a:gs pos="100000">
                    <a:srgbClr val="182F00"/>
                  </a:gs>
                </a:gsLst>
                <a:path path="rect">
                  <a:fillToRect r="100000" b="100000"/>
                </a:path>
                <a:tileRect/>
              </a:gra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533400" y="2514600"/>
            <a:ext cx="3167063" cy="646113"/>
          </a:xfrm>
          <a:prstGeom prst="rect">
            <a:avLst/>
          </a:prstGeom>
          <a:noFill/>
          <a:ln w="50800" cmpd="dbl">
            <a:solidFill>
              <a:srgbClr val="336600"/>
            </a:solidFill>
            <a:miter lim="800000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336600"/>
            </a:extrusionClr>
          </a:sp3d>
        </p:spPr>
        <p:txBody>
          <a:bodyPr>
            <a:spAutoFit/>
            <a:flatTx/>
          </a:bodyPr>
          <a:p>
            <a:pPr>
              <a:spcBef>
                <a:spcPct val="50000"/>
              </a:spcBef>
            </a:pPr>
            <a:r>
              <a:rPr lang="en-US" altLang="x-none" sz="1800" dirty="0">
                <a:solidFill>
                  <a:srgbClr val="9900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 MỘT TRƯỜNG HỢP ĐỒNG DẠNG NỮA</a:t>
            </a:r>
            <a:endParaRPr sz="1800" dirty="0">
              <a:solidFill>
                <a:srgbClr val="9900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7" presetClass="entr" presetSubtype="0" repeatCount="1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00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WordArt 2"/>
          <p:cNvSpPr>
            <a:spLocks noTextEdit="1"/>
          </p:cNvSpPr>
          <p:nvPr/>
        </p:nvSpPr>
        <p:spPr>
          <a:xfrm>
            <a:off x="2971800" y="115888"/>
            <a:ext cx="5776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HỢP ĐỒNG DẠNG THỨ HAI</a:t>
            </a:r>
            <a:endParaRPr lang="en-US" sz="4000" b="1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765175"/>
            <a:ext cx="2057400" cy="396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2000" b="0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lí:</a:t>
            </a:r>
            <a:endParaRPr sz="2000" b="0" dirty="0">
              <a:solidFill>
                <a:srgbClr val="CC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2" name="Text Box 4"/>
          <p:cNvSpPr txBox="1"/>
          <p:nvPr/>
        </p:nvSpPr>
        <p:spPr>
          <a:xfrm>
            <a:off x="792163" y="1484313"/>
            <a:ext cx="8351837" cy="549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None/>
            </a:pPr>
            <a:r>
              <a:rPr lang="en-US" altLang="en-US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hai tam giác ABC v</a:t>
            </a:r>
            <a:r>
              <a:rPr lang="en-US" altLang="en-US" sz="30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DEF như hình vẽ</a:t>
            </a:r>
            <a:r>
              <a:rPr lang="vi-VN" altLang="en-US" sz="3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36.</a:t>
            </a:r>
            <a:endParaRPr lang="vi-VN" altLang="en-US" sz="3000" b="1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49225" y="1512888"/>
            <a:ext cx="615950" cy="4921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762000" y="1905000"/>
            <a:ext cx="3260725" cy="1016000"/>
            <a:chOff x="227" y="1005"/>
            <a:chExt cx="3832" cy="2709"/>
          </a:xfrm>
        </p:grpSpPr>
        <p:sp>
          <p:nvSpPr>
            <p:cNvPr id="3102" name="Text Box 7"/>
            <p:cNvSpPr txBox="1"/>
            <p:nvPr/>
          </p:nvSpPr>
          <p:spPr>
            <a:xfrm>
              <a:off x="227" y="1005"/>
              <a:ext cx="3832" cy="270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just" eaLnBrk="1" hangingPunct="1">
                <a:spcBef>
                  <a:spcPct val="50000"/>
                </a:spcBef>
                <a:buNone/>
              </a:pPr>
              <a:r>
                <a:rPr lang="en-US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So sánh các tỉ số           v</a:t>
              </a:r>
              <a:r>
                <a:rPr lang="en-US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ø</a:t>
              </a:r>
              <a:endParaRPr lang="vi-VN" altLang="en-US" sz="3000" b="1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103" name="Object 8"/>
            <p:cNvGraphicFramePr>
              <a:graphicFrameLocks noChangeAspect="1"/>
            </p:cNvGraphicFramePr>
            <p:nvPr/>
          </p:nvGraphicFramePr>
          <p:xfrm>
            <a:off x="2367" y="1221"/>
            <a:ext cx="422" cy="5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" r:id="rId1" imgW="393700" imgH="520700" progId="Equation.DSMT4">
                    <p:embed/>
                  </p:oleObj>
                </mc:Choice>
                <mc:Fallback>
                  <p:oleObj name="" r:id="rId1" imgW="393700" imgH="520700" progId="Equation.DSMT4">
                    <p:embed/>
                    <p:pic>
                      <p:nvPicPr>
                        <p:cNvPr id="0" name="Picture 3076"/>
                        <p:cNvPicPr/>
                        <p:nvPr/>
                      </p:nvPicPr>
                      <p:blipFill>
                        <a:blip r:embed="rId2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0000"/>
                            </a:clrFrom>
                            <a:clrTo>
                              <a:srgbClr val="FFFF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2367" y="1221"/>
                          <a:ext cx="422" cy="56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04" name="Object 9"/>
            <p:cNvGraphicFramePr>
              <a:graphicFrameLocks noChangeAspect="1"/>
            </p:cNvGraphicFramePr>
            <p:nvPr/>
          </p:nvGraphicFramePr>
          <p:xfrm>
            <a:off x="3098" y="1208"/>
            <a:ext cx="441" cy="5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" r:id="rId3" imgW="393700" imgH="520700" progId="Equation.DSMT4">
                    <p:embed/>
                  </p:oleObj>
                </mc:Choice>
                <mc:Fallback>
                  <p:oleObj name="" r:id="rId3" imgW="393700" imgH="520700" progId="Equation.DSMT4">
                    <p:embed/>
                    <p:pic>
                      <p:nvPicPr>
                        <p:cNvPr id="0" name="Picture 3077"/>
                        <p:cNvPicPr/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000000"/>
                            </a:clrFrom>
                            <a:clrTo>
                              <a:srgbClr val="FFFFFF"/>
                            </a:clrTo>
                          </a:clrChange>
                          <a:clrChange>
                            <a:clrFrom>
                              <a:srgbClr val="FF0000"/>
                            </a:clrFrom>
                            <a:clrTo>
                              <a:srgbClr val="FFFFFF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3098" y="1208"/>
                          <a:ext cx="441" cy="595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10"/>
          <p:cNvGrpSpPr/>
          <p:nvPr/>
        </p:nvGrpSpPr>
        <p:grpSpPr>
          <a:xfrm>
            <a:off x="228600" y="2247900"/>
            <a:ext cx="3744913" cy="3616325"/>
            <a:chOff x="158" y="1349"/>
            <a:chExt cx="2359" cy="2278"/>
          </a:xfrm>
        </p:grpSpPr>
        <p:sp>
          <p:nvSpPr>
            <p:cNvPr id="3100" name="Text Box 11"/>
            <p:cNvSpPr txBox="1"/>
            <p:nvPr/>
          </p:nvSpPr>
          <p:spPr>
            <a:xfrm>
              <a:off x="158" y="1757"/>
              <a:ext cx="2359" cy="187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b="0">
                  <a:solidFill>
                    <a:schemeClr val="tx1"/>
                  </a:solidFill>
                  <a:latin typeface="+mn-lt"/>
                  <a:ea typeface="Arial" panose="020B0604020202020204" pitchFamily="34" charset="0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</a:lstStyle>
            <a:p>
              <a:pPr marL="0" lvl="0" indent="0" algn="just" eaLnBrk="1" hangingPunct="1">
                <a:lnSpc>
                  <a:spcPct val="105000"/>
                </a:lnSpc>
                <a:spcBef>
                  <a:spcPct val="50000"/>
                </a:spcBef>
                <a:buNone/>
              </a:pPr>
              <a:r>
                <a:rPr lang="en-US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vi-VN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 các đoạn thẳng BC, EF. Tính tỉ số số sánh với các tỉ số trên v</a:t>
              </a:r>
              <a:r>
                <a:rPr lang="vi-VN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dự đoán sự đồng dạng của tam giác ABC v</a:t>
              </a:r>
              <a:r>
                <a:rPr lang="vi-VN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vi-VN" altLang="en-US" sz="3000" b="1" dirty="0">
                  <a:solidFill>
                    <a:srgbClr val="29292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DEF</a:t>
              </a:r>
              <a:endParaRPr lang="vi-VN" altLang="en-US" sz="3000" b="1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aphicFrame>
          <p:nvGraphicFramePr>
            <p:cNvPr id="3101" name="Object 12"/>
            <p:cNvGraphicFramePr>
              <a:graphicFrameLocks noChangeAspect="1"/>
            </p:cNvGraphicFramePr>
            <p:nvPr/>
          </p:nvGraphicFramePr>
          <p:xfrm>
            <a:off x="1070" y="1349"/>
            <a:ext cx="357" cy="5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6" name="" r:id="rId5" imgW="368300" imgH="520700" progId="Equation.DSMT4">
                    <p:embed/>
                  </p:oleObj>
                </mc:Choice>
                <mc:Fallback>
                  <p:oleObj name="" r:id="rId5" imgW="368300" imgH="520700" progId="Equation.DSMT4">
                    <p:embed/>
                    <p:pic>
                      <p:nvPicPr>
                        <p:cNvPr id="0" name="Picture 3075"/>
                        <p:cNvPicPr/>
                        <p:nvPr/>
                      </p:nvPicPr>
                      <p:blipFill>
                        <a:blip r:embed="rId6">
                          <a:clrChange>
                            <a:clrFrom>
                              <a:srgbClr val="000000"/>
                            </a:clrFrom>
                            <a:clrTo>
                              <a:srgbClr val="808080"/>
                            </a:clrTo>
                          </a:clrChange>
                          <a:clrChange>
                            <a:clrFrom>
                              <a:srgbClr val="FF0000"/>
                            </a:clrFrom>
                            <a:clrTo>
                              <a:srgbClr val="808080"/>
                            </a:clrTo>
                          </a:clrChange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70" y="1349"/>
                          <a:ext cx="357" cy="50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3"/>
          <p:cNvGrpSpPr/>
          <p:nvPr/>
        </p:nvGrpSpPr>
        <p:grpSpPr>
          <a:xfrm>
            <a:off x="4006850" y="4005263"/>
            <a:ext cx="2460625" cy="2376487"/>
            <a:chOff x="2524" y="2523"/>
            <a:chExt cx="1550" cy="1497"/>
          </a:xfrm>
        </p:grpSpPr>
        <p:sp>
          <p:nvSpPr>
            <p:cNvPr id="17422" name="AutoShape 14"/>
            <p:cNvSpPr>
              <a:spLocks noChangeArrowheads="1"/>
            </p:cNvSpPr>
            <p:nvPr/>
          </p:nvSpPr>
          <p:spPr bwMode="auto">
            <a:xfrm>
              <a:off x="2761" y="2886"/>
              <a:ext cx="998" cy="816"/>
            </a:xfrm>
            <a:prstGeom prst="triangle">
              <a:avLst>
                <a:gd name="adj" fmla="val 65931"/>
              </a:avLst>
            </a:prstGeom>
            <a:noFill/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>
              <a:off x="3350" y="2523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3787" y="3655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524" y="3655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6" name="Arc 18"/>
            <p:cNvSpPr/>
            <p:nvPr/>
          </p:nvSpPr>
          <p:spPr bwMode="auto">
            <a:xfrm rot="8225955">
              <a:off x="3293" y="2977"/>
              <a:ext cx="227" cy="250"/>
            </a:xfrm>
            <a:custGeom>
              <a:avLst/>
              <a:gdLst>
                <a:gd name="G0" fmla="+- 0 0 0"/>
                <a:gd name="G1" fmla="+- 21028 0 0"/>
                <a:gd name="G2" fmla="+- 21600 0 0"/>
                <a:gd name="T0" fmla="*/ 4939 w 21600"/>
                <a:gd name="T1" fmla="*/ 0 h 21028"/>
                <a:gd name="T2" fmla="*/ 21600 w 21600"/>
                <a:gd name="T3" fmla="*/ 21028 h 21028"/>
                <a:gd name="T4" fmla="*/ 0 w 21600"/>
                <a:gd name="T5" fmla="*/ 21028 h 2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28" fill="none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</a:path>
                <a:path w="21600" h="21028" stroke="0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  <a:lnTo>
                    <a:pt x="0" y="21028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7" name="Text Box 19"/>
            <p:cNvSpPr txBox="1">
              <a:spLocks noChangeArrowheads="1"/>
            </p:cNvSpPr>
            <p:nvPr/>
          </p:nvSpPr>
          <p:spPr bwMode="auto">
            <a:xfrm>
              <a:off x="3152" y="3158"/>
              <a:ext cx="41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  <a:r>
                <a:rPr kumimoji="0" lang="en-US" sz="28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8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8" name="Text Box 20"/>
            <p:cNvSpPr txBox="1">
              <a:spLocks noChangeArrowheads="1"/>
            </p:cNvSpPr>
            <p:nvPr/>
          </p:nvSpPr>
          <p:spPr bwMode="auto">
            <a:xfrm>
              <a:off x="2789" y="3065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29" name="Text Box 21"/>
            <p:cNvSpPr txBox="1">
              <a:spLocks noChangeArrowheads="1"/>
            </p:cNvSpPr>
            <p:nvPr/>
          </p:nvSpPr>
          <p:spPr bwMode="auto">
            <a:xfrm>
              <a:off x="3634" y="3065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6221413" y="2057400"/>
            <a:ext cx="2959100" cy="3246438"/>
            <a:chOff x="3919" y="1296"/>
            <a:chExt cx="1864" cy="2045"/>
          </a:xfrm>
        </p:grpSpPr>
        <p:sp>
          <p:nvSpPr>
            <p:cNvPr id="17431" name="AutoShape 23"/>
            <p:cNvSpPr>
              <a:spLocks noChangeArrowheads="1"/>
            </p:cNvSpPr>
            <p:nvPr/>
          </p:nvSpPr>
          <p:spPr bwMode="auto">
            <a:xfrm>
              <a:off x="4059" y="1661"/>
              <a:ext cx="1633" cy="1314"/>
            </a:xfrm>
            <a:prstGeom prst="triangle">
              <a:avLst>
                <a:gd name="adj" fmla="val 65278"/>
              </a:avLst>
            </a:prstGeom>
            <a:noFill/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2" name="Arc 24"/>
            <p:cNvSpPr/>
            <p:nvPr/>
          </p:nvSpPr>
          <p:spPr bwMode="auto">
            <a:xfrm rot="8225955">
              <a:off x="5011" y="1774"/>
              <a:ext cx="227" cy="250"/>
            </a:xfrm>
            <a:custGeom>
              <a:avLst/>
              <a:gdLst>
                <a:gd name="G0" fmla="+- 0 0 0"/>
                <a:gd name="G1" fmla="+- 21028 0 0"/>
                <a:gd name="G2" fmla="+- 21600 0 0"/>
                <a:gd name="T0" fmla="*/ 4939 w 21600"/>
                <a:gd name="T1" fmla="*/ 0 h 21028"/>
                <a:gd name="T2" fmla="*/ 21600 w 21600"/>
                <a:gd name="T3" fmla="*/ 21028 h 21028"/>
                <a:gd name="T4" fmla="*/ 0 w 21600"/>
                <a:gd name="T5" fmla="*/ 21028 h 2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28" fill="none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</a:path>
                <a:path w="21600" h="21028" stroke="0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  <a:lnTo>
                    <a:pt x="0" y="21028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3" name="Text Box 25"/>
            <p:cNvSpPr txBox="1">
              <a:spLocks noChangeArrowheads="1"/>
            </p:cNvSpPr>
            <p:nvPr/>
          </p:nvSpPr>
          <p:spPr bwMode="auto">
            <a:xfrm>
              <a:off x="4892" y="1296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4" name="Text Box 26"/>
            <p:cNvSpPr txBox="1">
              <a:spLocks noChangeArrowheads="1"/>
            </p:cNvSpPr>
            <p:nvPr/>
          </p:nvSpPr>
          <p:spPr bwMode="auto">
            <a:xfrm>
              <a:off x="3919" y="2974"/>
              <a:ext cx="276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5525" y="2976"/>
              <a:ext cx="258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4863" y="1969"/>
              <a:ext cx="416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  <a:r>
                <a:rPr kumimoji="0" lang="en-US" sz="28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8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4269" y="2022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5420" y="1976"/>
              <a:ext cx="24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7439" name="AutoShape 3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503238" cy="431800"/>
          </a:xfrm>
          <a:prstGeom prst="actionButtonForwardNext">
            <a:avLst/>
          </a:prstGeom>
          <a:solidFill>
            <a:srgbClr val="33CCFF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83" name="WordArt 32"/>
          <p:cNvSpPr>
            <a:spLocks noTextEdit="1"/>
          </p:cNvSpPr>
          <p:nvPr/>
        </p:nvSpPr>
        <p:spPr>
          <a:xfrm>
            <a:off x="228600" y="0"/>
            <a:ext cx="2057400" cy="609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  <a:normAutofit/>
          </a:bodyPr>
          <a:p>
            <a:pPr algn="ctr" eaLnBrk="0" hangingPunct="0"/>
            <a:r>
              <a:rPr lang="en-US" sz="2000" b="1">
                <a:ln w="9525" cap="rnd" cmpd="sng">
                  <a:solidFill>
                    <a:schemeClr val="tx2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45-BÀI 6 :</a:t>
            </a:r>
            <a:endParaRPr lang="en-US" sz="2000" b="1">
              <a:ln w="9525" cap="rnd" cmpd="sng">
                <a:solidFill>
                  <a:schemeClr val="tx2"/>
                </a:solidFill>
                <a:prstDash val="sysDot"/>
                <a:headEnd type="none" w="med" len="med"/>
                <a:tailEnd type="none" w="med" len="med"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49225" y="806450"/>
            <a:ext cx="615950" cy="496888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2449513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400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lời:</a:t>
            </a:r>
            <a:endParaRPr sz="4000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0" y="1676400"/>
          <a:ext cx="158432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596900" imgH="393700" progId="Equation.DSMT4">
                  <p:embed/>
                </p:oleObj>
              </mc:Choice>
              <mc:Fallback>
                <p:oleObj name="" r:id="rId1" imgW="596900" imgH="3937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0" y="1676400"/>
                        <a:ext cx="1584325" cy="1044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07950" y="2738438"/>
          <a:ext cx="16605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3" imgW="622300" imgH="393700" progId="Equation.DSMT4">
                  <p:embed/>
                </p:oleObj>
              </mc:Choice>
              <mc:Fallback>
                <p:oleObj name="" r:id="rId3" imgW="622300" imgH="3937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950" y="2738438"/>
                        <a:ext cx="1660525" cy="1050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1998663" y="1600200"/>
          <a:ext cx="15494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5" imgW="558800" imgH="431800" progId="Equation.DSMT4">
                  <p:embed/>
                </p:oleObj>
              </mc:Choice>
              <mc:Fallback>
                <p:oleObj name="" r:id="rId5" imgW="558800" imgH="4318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98663" y="1600200"/>
                        <a:ext cx="1549400" cy="1196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2057400" y="2743200"/>
          <a:ext cx="1584325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7" imgW="571500" imgH="431800" progId="Equation.DSMT4">
                  <p:embed/>
                </p:oleObj>
              </mc:Choice>
              <mc:Fallback>
                <p:oleObj name="" r:id="rId7" imgW="571500" imgH="4318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7400" y="2743200"/>
                        <a:ext cx="1584325" cy="1196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AutoShape 9"/>
          <p:cNvSpPr/>
          <p:nvPr/>
        </p:nvSpPr>
        <p:spPr bwMode="auto">
          <a:xfrm>
            <a:off x="3657600" y="1752600"/>
            <a:ext cx="288925" cy="1728788"/>
          </a:xfrm>
          <a:prstGeom prst="rightBrace">
            <a:avLst>
              <a:gd name="adj1" fmla="val 49863"/>
              <a:gd name="adj2" fmla="val 50000"/>
            </a:avLst>
          </a:prstGeom>
          <a:noFill/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8442" name="Object 10"/>
          <p:cNvGraphicFramePr>
            <a:graphicFrameLocks noChangeAspect="1"/>
          </p:cNvGraphicFramePr>
          <p:nvPr/>
        </p:nvGraphicFramePr>
        <p:xfrm>
          <a:off x="3998913" y="2566988"/>
          <a:ext cx="230187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9" imgW="901065" imgH="393700" progId="Equation.DSMT4">
                  <p:embed/>
                </p:oleObj>
              </mc:Choice>
              <mc:Fallback>
                <p:oleObj name="" r:id="rId9" imgW="901065" imgH="3937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98913" y="2566988"/>
                        <a:ext cx="2301875" cy="1006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0825" y="3789363"/>
            <a:ext cx="252095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Đ</a:t>
            </a:r>
            <a:r>
              <a:rPr kumimoji="0" lang="en-US" sz="3600" b="0" kern="1200" cap="none" spc="0" normalizeH="0" baseline="0" noProof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 </a:t>
            </a:r>
            <a:r>
              <a:rPr kumimoji="0" lang="en-US" sz="3600" b="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BC</a:t>
            </a:r>
            <a:r>
              <a:rPr kumimoji="0" lang="en-US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268538" y="3806825"/>
            <a:ext cx="17287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1,6 cm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187450" y="4364038"/>
            <a:ext cx="165576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600" b="0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EF</a:t>
            </a:r>
            <a:r>
              <a:rPr kumimoji="0" lang="en-US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 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268538" y="4364038"/>
            <a:ext cx="1728788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6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3,2 cm</a:t>
            </a:r>
            <a:endParaRPr kumimoji="0" lang="vi-VN" sz="28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47" name="AutoShape 15"/>
          <p:cNvSpPr/>
          <p:nvPr/>
        </p:nvSpPr>
        <p:spPr bwMode="auto">
          <a:xfrm>
            <a:off x="3733800" y="4038600"/>
            <a:ext cx="287338" cy="863600"/>
          </a:xfrm>
          <a:prstGeom prst="rightBrace">
            <a:avLst>
              <a:gd name="adj1" fmla="val 25046"/>
              <a:gd name="adj2" fmla="val 50079"/>
            </a:avLst>
          </a:prstGeom>
          <a:noFill/>
          <a:ln w="38100">
            <a:solidFill>
              <a:srgbClr val="80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8448" name="Object 16"/>
          <p:cNvGraphicFramePr>
            <a:graphicFrameLocks noChangeAspect="1"/>
          </p:cNvGraphicFramePr>
          <p:nvPr/>
        </p:nvGraphicFramePr>
        <p:xfrm>
          <a:off x="3962400" y="3962400"/>
          <a:ext cx="31432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1" imgW="1180465" imgH="419100" progId="Equation.DSMT4">
                  <p:embed/>
                </p:oleObj>
              </mc:Choice>
              <mc:Fallback>
                <p:oleObj name="" r:id="rId11" imgW="1180465" imgH="419100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962400" y="3962400"/>
                        <a:ext cx="3143250" cy="1114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68313" y="4899025"/>
            <a:ext cx="352742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3600" b="0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Từø (1) v</a:t>
            </a:r>
            <a:r>
              <a:rPr lang="en-US" altLang="x-none" sz="3600" b="0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x-none" sz="3600" b="0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ø (2):</a:t>
            </a:r>
            <a:endParaRPr sz="2800" b="0" dirty="0">
              <a:solidFill>
                <a:srgbClr val="3366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3657600" y="5029200"/>
          <a:ext cx="3563938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3" imgW="1269365" imgH="393700" progId="Equation.DSMT4">
                  <p:embed/>
                </p:oleObj>
              </mc:Choice>
              <mc:Fallback>
                <p:oleObj name="" r:id="rId13" imgW="1269365" imgH="3937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7600" y="5029200"/>
                        <a:ext cx="3563938" cy="11064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/>
          <p:nvPr/>
        </p:nvGrpSpPr>
        <p:grpSpPr>
          <a:xfrm>
            <a:off x="609600" y="5867400"/>
            <a:ext cx="7921625" cy="701675"/>
            <a:chOff x="249" y="3657"/>
            <a:chExt cx="4990" cy="442"/>
          </a:xfrm>
        </p:grpSpPr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249" y="3657"/>
              <a:ext cx="4990" cy="44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p>
              <a:pPr algn="just">
                <a:spcBef>
                  <a:spcPct val="50000"/>
                </a:spcBef>
              </a:pPr>
              <a:r>
                <a:rPr lang="en-US" altLang="x-none" sz="4000" dirty="0">
                  <a:solidFill>
                    <a:srgbClr val="66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en-US" altLang="x-none" sz="4000" u="sng" dirty="0">
                  <a:solidFill>
                    <a:srgbClr val="66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 xét</a:t>
              </a:r>
              <a:r>
                <a:rPr lang="en-US" altLang="x-none" sz="4000" dirty="0">
                  <a:solidFill>
                    <a:srgbClr val="66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x-none" sz="3600" dirty="0">
                  <a:solidFill>
                    <a:srgbClr val="66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lang="en-US" altLang="x-none" sz="3600" dirty="0">
                  <a:solidFill>
                    <a:srgbClr val="66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ABC </a:t>
              </a:r>
              <a:r>
                <a:rPr lang="en-US" altLang="x-none" sz="3600" dirty="0">
                  <a:solidFill>
                    <a:srgbClr val="66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      </a:t>
              </a:r>
              <a:r>
                <a:rPr lang="en-US" altLang="x-none" sz="3600" dirty="0">
                  <a:solidFill>
                    <a:srgbClr val="66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DEF (c-c-c)</a:t>
              </a:r>
              <a:r>
                <a:rPr lang="en-US" altLang="x-none" sz="3600" b="0" dirty="0">
                  <a:solidFill>
                    <a:srgbClr val="660033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sz="3600" b="0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4136" name="Picture 21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925" y="3810"/>
              <a:ext cx="402" cy="21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115" name="Group 22"/>
          <p:cNvGrpSpPr/>
          <p:nvPr/>
        </p:nvGrpSpPr>
        <p:grpSpPr>
          <a:xfrm>
            <a:off x="5148263" y="588963"/>
            <a:ext cx="2120900" cy="1984375"/>
            <a:chOff x="2495" y="2523"/>
            <a:chExt cx="1610" cy="1608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2761" y="2886"/>
              <a:ext cx="998" cy="816"/>
            </a:xfrm>
            <a:prstGeom prst="triangle">
              <a:avLst>
                <a:gd name="adj" fmla="val 65931"/>
              </a:avLst>
            </a:prstGeom>
            <a:noFill/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6" name="Text Box 24"/>
            <p:cNvSpPr txBox="1">
              <a:spLocks noChangeArrowheads="1"/>
            </p:cNvSpPr>
            <p:nvPr/>
          </p:nvSpPr>
          <p:spPr bwMode="auto">
            <a:xfrm>
              <a:off x="3319" y="2523"/>
              <a:ext cx="362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7" name="Text Box 25"/>
            <p:cNvSpPr txBox="1">
              <a:spLocks noChangeArrowheads="1"/>
            </p:cNvSpPr>
            <p:nvPr/>
          </p:nvSpPr>
          <p:spPr bwMode="auto">
            <a:xfrm>
              <a:off x="3757" y="3657"/>
              <a:ext cx="348" cy="47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8" name="Text Box 26"/>
            <p:cNvSpPr txBox="1">
              <a:spLocks noChangeArrowheads="1"/>
            </p:cNvSpPr>
            <p:nvPr/>
          </p:nvSpPr>
          <p:spPr bwMode="auto">
            <a:xfrm>
              <a:off x="2495" y="3654"/>
              <a:ext cx="346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59" name="Arc 27"/>
            <p:cNvSpPr/>
            <p:nvPr/>
          </p:nvSpPr>
          <p:spPr bwMode="auto">
            <a:xfrm rot="8225955">
              <a:off x="3293" y="2977"/>
              <a:ext cx="227" cy="250"/>
            </a:xfrm>
            <a:custGeom>
              <a:avLst/>
              <a:gdLst>
                <a:gd name="G0" fmla="+- 0 0 0"/>
                <a:gd name="G1" fmla="+- 21028 0 0"/>
                <a:gd name="G2" fmla="+- 21600 0 0"/>
                <a:gd name="T0" fmla="*/ 4939 w 21600"/>
                <a:gd name="T1" fmla="*/ 0 h 21028"/>
                <a:gd name="T2" fmla="*/ 21600 w 21600"/>
                <a:gd name="T3" fmla="*/ 21028 h 21028"/>
                <a:gd name="T4" fmla="*/ 0 w 21600"/>
                <a:gd name="T5" fmla="*/ 21028 h 2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28" fill="none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</a:path>
                <a:path w="21600" h="21028" stroke="0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  <a:lnTo>
                    <a:pt x="0" y="21028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0" name="Text Box 28"/>
            <p:cNvSpPr txBox="1">
              <a:spLocks noChangeArrowheads="1"/>
            </p:cNvSpPr>
            <p:nvPr/>
          </p:nvSpPr>
          <p:spPr bwMode="auto">
            <a:xfrm>
              <a:off x="3110" y="3157"/>
              <a:ext cx="501" cy="4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  <a:r>
                <a:rPr kumimoji="0" lang="en-US" sz="28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8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1" name="Text Box 29"/>
            <p:cNvSpPr txBox="1">
              <a:spLocks noChangeArrowheads="1"/>
            </p:cNvSpPr>
            <p:nvPr/>
          </p:nvSpPr>
          <p:spPr bwMode="auto">
            <a:xfrm>
              <a:off x="2764" y="3065"/>
              <a:ext cx="294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2" name="Text Box 30"/>
            <p:cNvSpPr txBox="1">
              <a:spLocks noChangeArrowheads="1"/>
            </p:cNvSpPr>
            <p:nvPr/>
          </p:nvSpPr>
          <p:spPr bwMode="auto">
            <a:xfrm>
              <a:off x="3609" y="3065"/>
              <a:ext cx="294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16" name="Group 31"/>
          <p:cNvGrpSpPr/>
          <p:nvPr/>
        </p:nvGrpSpPr>
        <p:grpSpPr>
          <a:xfrm>
            <a:off x="6654800" y="1425575"/>
            <a:ext cx="2525713" cy="2651125"/>
            <a:chOff x="3891" y="1296"/>
            <a:chExt cx="1919" cy="2149"/>
          </a:xfrm>
        </p:grpSpPr>
        <p:sp>
          <p:nvSpPr>
            <p:cNvPr id="18464" name="AutoShape 32"/>
            <p:cNvSpPr>
              <a:spLocks noChangeArrowheads="1"/>
            </p:cNvSpPr>
            <p:nvPr/>
          </p:nvSpPr>
          <p:spPr bwMode="auto">
            <a:xfrm>
              <a:off x="4059" y="1661"/>
              <a:ext cx="1633" cy="1314"/>
            </a:xfrm>
            <a:prstGeom prst="triangle">
              <a:avLst>
                <a:gd name="adj" fmla="val 65278"/>
              </a:avLst>
            </a:prstGeom>
            <a:noFill/>
            <a:ln w="38100">
              <a:solidFill>
                <a:srgbClr val="FF0066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5" name="Arc 33"/>
            <p:cNvSpPr/>
            <p:nvPr/>
          </p:nvSpPr>
          <p:spPr bwMode="auto">
            <a:xfrm rot="8225955">
              <a:off x="5012" y="1773"/>
              <a:ext cx="227" cy="251"/>
            </a:xfrm>
            <a:custGeom>
              <a:avLst/>
              <a:gdLst>
                <a:gd name="G0" fmla="+- 0 0 0"/>
                <a:gd name="G1" fmla="+- 21028 0 0"/>
                <a:gd name="G2" fmla="+- 21600 0 0"/>
                <a:gd name="T0" fmla="*/ 4939 w 21600"/>
                <a:gd name="T1" fmla="*/ 0 h 21028"/>
                <a:gd name="T2" fmla="*/ 21600 w 21600"/>
                <a:gd name="T3" fmla="*/ 21028 h 21028"/>
                <a:gd name="T4" fmla="*/ 0 w 21600"/>
                <a:gd name="T5" fmla="*/ 21028 h 2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28" fill="none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</a:path>
                <a:path w="21600" h="21028" stroke="0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  <a:lnTo>
                    <a:pt x="0" y="21028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6" name="Text Box 34"/>
            <p:cNvSpPr txBox="1">
              <a:spLocks noChangeArrowheads="1"/>
            </p:cNvSpPr>
            <p:nvPr/>
          </p:nvSpPr>
          <p:spPr bwMode="auto">
            <a:xfrm>
              <a:off x="4861" y="1296"/>
              <a:ext cx="363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7" name="Text Box 35"/>
            <p:cNvSpPr txBox="1">
              <a:spLocks noChangeArrowheads="1"/>
            </p:cNvSpPr>
            <p:nvPr/>
          </p:nvSpPr>
          <p:spPr bwMode="auto">
            <a:xfrm>
              <a:off x="3891" y="2974"/>
              <a:ext cx="333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8" name="Text Box 36"/>
            <p:cNvSpPr txBox="1">
              <a:spLocks noChangeArrowheads="1"/>
            </p:cNvSpPr>
            <p:nvPr/>
          </p:nvSpPr>
          <p:spPr bwMode="auto">
            <a:xfrm>
              <a:off x="5498" y="2975"/>
              <a:ext cx="312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69" name="Text Box 37"/>
            <p:cNvSpPr txBox="1">
              <a:spLocks noChangeArrowheads="1"/>
            </p:cNvSpPr>
            <p:nvPr/>
          </p:nvSpPr>
          <p:spPr bwMode="auto">
            <a:xfrm>
              <a:off x="4821" y="1969"/>
              <a:ext cx="501" cy="42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  <a:r>
                <a:rPr kumimoji="0" lang="en-US" sz="28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8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0" name="Text Box 38"/>
            <p:cNvSpPr txBox="1">
              <a:spLocks noChangeArrowheads="1"/>
            </p:cNvSpPr>
            <p:nvPr/>
          </p:nvSpPr>
          <p:spPr bwMode="auto">
            <a:xfrm>
              <a:off x="4244" y="2022"/>
              <a:ext cx="294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8471" name="Text Box 39"/>
            <p:cNvSpPr txBox="1">
              <a:spLocks noChangeArrowheads="1"/>
            </p:cNvSpPr>
            <p:nvPr/>
          </p:nvSpPr>
          <p:spPr bwMode="auto">
            <a:xfrm>
              <a:off x="5395" y="1975"/>
              <a:ext cx="294" cy="47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117" name="WordArt 41"/>
          <p:cNvSpPr>
            <a:spLocks noTextEdit="1"/>
          </p:cNvSpPr>
          <p:nvPr/>
        </p:nvSpPr>
        <p:spPr>
          <a:xfrm>
            <a:off x="228600" y="123825"/>
            <a:ext cx="15906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000" b="1">
                <a:ln w="9525" cap="rnd" cmpd="sng">
                  <a:solidFill>
                    <a:srgbClr val="80008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45-BÀI 6</a:t>
            </a:r>
            <a:endParaRPr lang="en-US" sz="2000" b="1">
              <a:ln w="9525" cap="rnd" cmpd="sng">
                <a:solidFill>
                  <a:srgbClr val="800080"/>
                </a:solidFill>
                <a:prstDash val="sysDot"/>
                <a:headEnd type="none" w="med" len="med"/>
                <a:tailEnd type="none" w="med" len="med"/>
              </a:ln>
              <a:solidFill>
                <a:srgbClr val="9933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18" name="WordArt 42"/>
          <p:cNvSpPr>
            <a:spLocks noTextEdit="1"/>
          </p:cNvSpPr>
          <p:nvPr/>
        </p:nvSpPr>
        <p:spPr>
          <a:xfrm>
            <a:off x="2971800" y="115888"/>
            <a:ext cx="5776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HỢP ĐỒNG DẠNG THỨ HAI</a:t>
            </a:r>
            <a:endParaRPr lang="en-US" sz="4000" b="1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  <p:bldP spid="18443" grpId="0"/>
      <p:bldP spid="18444" grpId="0"/>
      <p:bldP spid="18445" grpId="0"/>
      <p:bldP spid="18446" grpId="0"/>
      <p:bldP spid="18447" grpId="0" animBg="1"/>
      <p:bldP spid="184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ext Box 2"/>
          <p:cNvSpPr txBox="1"/>
          <p:nvPr/>
        </p:nvSpPr>
        <p:spPr>
          <a:xfrm>
            <a:off x="7092950" y="3717925"/>
            <a:ext cx="20510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39750" y="765175"/>
            <a:ext cx="4968875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3200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ĐỊNH LÍ:</a:t>
            </a:r>
            <a:endParaRPr sz="3200" b="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79388" y="1412875"/>
            <a:ext cx="8748713" cy="1570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3200" i="1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hai cạnh của tam giác n</a:t>
            </a:r>
            <a:r>
              <a:rPr sz="3200" i="1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i="1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hai cạnh của tam giác kia v</a:t>
            </a:r>
            <a:r>
              <a:rPr sz="3200" i="1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i="1" dirty="0">
                <a:solidFill>
                  <a:srgbClr val="6600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hai góc tạo bởi các cặp cạnh đó bằng nhau thì hai tam giác đó đồng dạng.</a:t>
            </a:r>
            <a:endParaRPr sz="3200" i="1" dirty="0">
              <a:solidFill>
                <a:srgbClr val="6600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22263" y="3500438"/>
            <a:ext cx="2592388" cy="2519363"/>
          </a:xfrm>
          <a:prstGeom prst="triangle">
            <a:avLst>
              <a:gd name="adj" fmla="val 24958"/>
            </a:avLst>
          </a:prstGeom>
          <a:noFill/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3636963" y="4652963"/>
            <a:ext cx="1439863" cy="1439863"/>
          </a:xfrm>
          <a:prstGeom prst="triangle">
            <a:avLst>
              <a:gd name="adj" fmla="val 24958"/>
            </a:avLst>
          </a:prstGeom>
          <a:noFill/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19464" name="Group 8"/>
          <p:cNvGraphicFramePr>
            <a:graphicFrameLocks noGrp="1"/>
          </p:cNvGraphicFramePr>
          <p:nvPr>
            <p:ph idx="1"/>
          </p:nvPr>
        </p:nvGraphicFramePr>
        <p:xfrm>
          <a:off x="5003800" y="3213100"/>
          <a:ext cx="4032250" cy="2232025"/>
        </p:xfrm>
        <a:graphic>
          <a:graphicData uri="http://schemas.openxmlformats.org/drawingml/2006/table">
            <a:tbl>
              <a:tblPr/>
              <a:tblGrid>
                <a:gridCol w="693738"/>
                <a:gridCol w="3338512"/>
              </a:tblGrid>
              <a:tr h="143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GT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KL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5788025" y="3606800"/>
          <a:ext cx="3176588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" r:id="rId1" imgW="1282700" imgH="393700" progId="Equation.DSMT4">
                  <p:embed/>
                </p:oleObj>
              </mc:Choice>
              <mc:Fallback>
                <p:oleObj name="" r:id="rId1" imgW="1282700" imgH="3937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788025" y="3606800"/>
                        <a:ext cx="3176588" cy="9747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Text Box 24"/>
          <p:cNvSpPr txBox="1">
            <a:spLocks noChangeArrowheads="1"/>
          </p:cNvSpPr>
          <p:nvPr/>
        </p:nvSpPr>
        <p:spPr bwMode="auto">
          <a:xfrm>
            <a:off x="1116013" y="3065463"/>
            <a:ext cx="4778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1" name="Text Box 25"/>
          <p:cNvSpPr txBox="1">
            <a:spLocks noChangeArrowheads="1"/>
          </p:cNvSpPr>
          <p:nvPr/>
        </p:nvSpPr>
        <p:spPr bwMode="auto">
          <a:xfrm>
            <a:off x="2676525" y="6018213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2" name="Text Box 26"/>
          <p:cNvSpPr txBox="1">
            <a:spLocks noChangeArrowheads="1"/>
          </p:cNvSpPr>
          <p:nvPr/>
        </p:nvSpPr>
        <p:spPr bwMode="auto">
          <a:xfrm>
            <a:off x="179388" y="6018213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3890963" y="4073525"/>
            <a:ext cx="573088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5060950" y="5945188"/>
            <a:ext cx="5905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C’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333750" y="6018213"/>
            <a:ext cx="59055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B’</a:t>
            </a:r>
            <a:endParaRPr kumimoji="0" lang="vi-VN" sz="3200" b="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6" name="Arc 30"/>
          <p:cNvSpPr/>
          <p:nvPr/>
        </p:nvSpPr>
        <p:spPr bwMode="auto">
          <a:xfrm rot="-476170" flipH="1" flipV="1">
            <a:off x="3851275" y="4868863"/>
            <a:ext cx="463550" cy="349250"/>
          </a:xfrm>
          <a:custGeom>
            <a:avLst/>
            <a:gdLst>
              <a:gd name="G0" fmla="+- 15702 0 0"/>
              <a:gd name="G1" fmla="+- 21600 0 0"/>
              <a:gd name="G2" fmla="+- 21600 0 0"/>
              <a:gd name="T0" fmla="*/ 0 w 32590"/>
              <a:gd name="T1" fmla="*/ 6767 h 21600"/>
              <a:gd name="T2" fmla="*/ 32590 w 32590"/>
              <a:gd name="T3" fmla="*/ 8134 h 21600"/>
              <a:gd name="T4" fmla="*/ 15702 w 325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590" h="21600" fill="none" extrusionOk="0">
                <a:moveTo>
                  <a:pt x="0" y="6767"/>
                </a:moveTo>
                <a:cubicBezTo>
                  <a:pt x="4080" y="2447"/>
                  <a:pt x="9760" y="-1"/>
                  <a:pt x="15702" y="0"/>
                </a:cubicBezTo>
                <a:cubicBezTo>
                  <a:pt x="22275" y="0"/>
                  <a:pt x="28491" y="2993"/>
                  <a:pt x="32590" y="8133"/>
                </a:cubicBezTo>
              </a:path>
              <a:path w="32590" h="21600" stroke="0" extrusionOk="0">
                <a:moveTo>
                  <a:pt x="0" y="6767"/>
                </a:moveTo>
                <a:cubicBezTo>
                  <a:pt x="4080" y="2447"/>
                  <a:pt x="9760" y="-1"/>
                  <a:pt x="15702" y="0"/>
                </a:cubicBezTo>
                <a:cubicBezTo>
                  <a:pt x="22275" y="0"/>
                  <a:pt x="28491" y="2993"/>
                  <a:pt x="32590" y="8133"/>
                </a:cubicBezTo>
                <a:lnTo>
                  <a:pt x="15702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7" name="Arc 31"/>
          <p:cNvSpPr/>
          <p:nvPr/>
        </p:nvSpPr>
        <p:spPr bwMode="auto">
          <a:xfrm rot="-476170" flipH="1" flipV="1">
            <a:off x="827088" y="3716338"/>
            <a:ext cx="463550" cy="349250"/>
          </a:xfrm>
          <a:custGeom>
            <a:avLst/>
            <a:gdLst>
              <a:gd name="G0" fmla="+- 15702 0 0"/>
              <a:gd name="G1" fmla="+- 21600 0 0"/>
              <a:gd name="G2" fmla="+- 21600 0 0"/>
              <a:gd name="T0" fmla="*/ 0 w 32590"/>
              <a:gd name="T1" fmla="*/ 6767 h 21600"/>
              <a:gd name="T2" fmla="*/ 32590 w 32590"/>
              <a:gd name="T3" fmla="*/ 8134 h 21600"/>
              <a:gd name="T4" fmla="*/ 15702 w 325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590" h="21600" fill="none" extrusionOk="0">
                <a:moveTo>
                  <a:pt x="0" y="6767"/>
                </a:moveTo>
                <a:cubicBezTo>
                  <a:pt x="4080" y="2447"/>
                  <a:pt x="9760" y="-1"/>
                  <a:pt x="15702" y="0"/>
                </a:cubicBezTo>
                <a:cubicBezTo>
                  <a:pt x="22275" y="0"/>
                  <a:pt x="28491" y="2993"/>
                  <a:pt x="32590" y="8133"/>
                </a:cubicBezTo>
              </a:path>
              <a:path w="32590" h="21600" stroke="0" extrusionOk="0">
                <a:moveTo>
                  <a:pt x="0" y="6767"/>
                </a:moveTo>
                <a:cubicBezTo>
                  <a:pt x="4080" y="2447"/>
                  <a:pt x="9760" y="-1"/>
                  <a:pt x="15702" y="0"/>
                </a:cubicBezTo>
                <a:cubicBezTo>
                  <a:pt x="22275" y="0"/>
                  <a:pt x="28491" y="2993"/>
                  <a:pt x="32590" y="8133"/>
                </a:cubicBezTo>
                <a:lnTo>
                  <a:pt x="15702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488" name="Text Box 32"/>
          <p:cNvSpPr txBox="1">
            <a:spLocks noChangeArrowheads="1"/>
          </p:cNvSpPr>
          <p:nvPr/>
        </p:nvSpPr>
        <p:spPr bwMode="auto">
          <a:xfrm>
            <a:off x="5795963" y="3141663"/>
            <a:ext cx="3881438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20000"/>
              </a:spcBef>
              <a:buClr>
                <a:schemeClr val="hlink"/>
              </a:buClr>
              <a:buSzPct val="120000"/>
              <a:buFontTx/>
              <a:defRPr/>
            </a:pPr>
            <a:r>
              <a:rPr kumimoji="0" lang="en-US" sz="300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sz="300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 vaø</a:t>
            </a:r>
            <a:r>
              <a:rPr kumimoji="0" lang="en-US" sz="300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 </a:t>
            </a:r>
            <a:r>
              <a:rPr kumimoji="0" lang="vi-VN" sz="300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A’B’C’</a:t>
            </a:r>
            <a:endParaRPr kumimoji="0" lang="vi-VN" sz="3000" kern="1200" cap="none" spc="0" normalizeH="0" baseline="0" noProof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5788025" y="4797425"/>
            <a:ext cx="3276600" cy="549275"/>
            <a:chOff x="3646" y="3022"/>
            <a:chExt cx="2064" cy="346"/>
          </a:xfrm>
        </p:grpSpPr>
        <p:sp>
          <p:nvSpPr>
            <p:cNvPr id="19490" name="Text Box 34"/>
            <p:cNvSpPr txBox="1">
              <a:spLocks noChangeArrowheads="1"/>
            </p:cNvSpPr>
            <p:nvPr/>
          </p:nvSpPr>
          <p:spPr bwMode="auto">
            <a:xfrm>
              <a:off x="3646" y="3022"/>
              <a:ext cx="2064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defRPr/>
              </a:pP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      </a:t>
              </a: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vi-VN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A’B’C’</a:t>
              </a:r>
              <a:endParaRPr kumimoji="0" lang="vi-VN" sz="3000" b="0" kern="1200" cap="none" spc="0" normalizeH="0" baseline="0" noProof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5148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2" y="3113"/>
              <a:ext cx="318" cy="1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145" name="WordArt 38"/>
          <p:cNvSpPr>
            <a:spLocks noTextEdit="1"/>
          </p:cNvSpPr>
          <p:nvPr/>
        </p:nvSpPr>
        <p:spPr>
          <a:xfrm>
            <a:off x="2971800" y="115888"/>
            <a:ext cx="5776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HỢP ĐỒNG DẠNG THỨ HAI</a:t>
            </a:r>
            <a:endParaRPr lang="en-US" sz="4000" b="1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46" name="WordArt 39"/>
          <p:cNvSpPr>
            <a:spLocks noTextEdit="1"/>
          </p:cNvSpPr>
          <p:nvPr/>
        </p:nvSpPr>
        <p:spPr>
          <a:xfrm>
            <a:off x="228600" y="123825"/>
            <a:ext cx="15906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000" b="1">
                <a:ln w="9525" cap="rnd" cmpd="sng">
                  <a:solidFill>
                    <a:srgbClr val="80008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45-BÀI 6</a:t>
            </a:r>
            <a:endParaRPr lang="en-US" sz="2000" b="1">
              <a:ln w="9525" cap="rnd" cmpd="sng">
                <a:solidFill>
                  <a:srgbClr val="800080"/>
                </a:solidFill>
                <a:prstDash val="sysDot"/>
                <a:headEnd type="none" w="med" len="med"/>
                <a:tailEnd type="none" w="med" len="med"/>
              </a:ln>
              <a:solidFill>
                <a:srgbClr val="9933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9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3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200f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9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90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9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3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3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 animBg="1"/>
      <p:bldP spid="19463" grpId="0" animBg="1"/>
      <p:bldP spid="19480" grpId="0"/>
      <p:bldP spid="19481" grpId="0"/>
      <p:bldP spid="19482" grpId="0"/>
      <p:bldP spid="19483" grpId="0"/>
      <p:bldP spid="19484" grpId="0"/>
      <p:bldP spid="19485" grpId="0"/>
      <p:bldP spid="194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50825" y="5141913"/>
            <a:ext cx="83534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AMN = 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A’B’C’</a:t>
            </a:r>
            <a:endParaRPr sz="2800" dirty="0">
              <a:solidFill>
                <a:srgbClr val="3333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808288" y="188913"/>
            <a:ext cx="3059113" cy="6461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3600" b="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x-none" sz="3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Chứng minh</a:t>
            </a:r>
            <a:r>
              <a:rPr lang="en-US" altLang="x-none" sz="3600" b="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600" b="0" dirty="0">
              <a:solidFill>
                <a:srgbClr val="3333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4643438" y="1274763"/>
            <a:ext cx="2233613" cy="2139950"/>
          </a:xfrm>
          <a:prstGeom prst="triangle">
            <a:avLst>
              <a:gd name="adj" fmla="val 24958"/>
            </a:avLst>
          </a:prstGeom>
          <a:noFill/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7596188" y="2335213"/>
            <a:ext cx="1223963" cy="1079500"/>
          </a:xfrm>
          <a:prstGeom prst="triangle">
            <a:avLst>
              <a:gd name="adj" fmla="val 24958"/>
            </a:avLst>
          </a:prstGeom>
          <a:noFill/>
          <a:ln w="38100">
            <a:solidFill>
              <a:srgbClr val="FF00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246688" y="822325"/>
            <a:ext cx="4778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endParaRPr kumimoji="0" lang="vi-VN" sz="32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516688" y="3338513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</a:t>
            </a:r>
            <a:endParaRPr kumimoji="0" lang="vi-VN" sz="32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4187825" y="3198813"/>
            <a:ext cx="4556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endParaRPr kumimoji="0" lang="vi-VN" sz="32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35875" y="1755775"/>
            <a:ext cx="57150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</a:t>
            </a:r>
            <a:endParaRPr kumimoji="0" lang="vi-VN" sz="32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8529638" y="3341688"/>
            <a:ext cx="5984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C’</a:t>
            </a:r>
            <a:endParaRPr kumimoji="0" lang="vi-VN" sz="32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7146925" y="3338513"/>
            <a:ext cx="59848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B’</a:t>
            </a:r>
            <a:endParaRPr kumimoji="0" lang="vi-VN" sz="32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2" name="Arc 12"/>
          <p:cNvSpPr/>
          <p:nvPr/>
        </p:nvSpPr>
        <p:spPr bwMode="auto">
          <a:xfrm rot="-476170" flipH="1" flipV="1">
            <a:off x="7780338" y="2549525"/>
            <a:ext cx="463550" cy="349250"/>
          </a:xfrm>
          <a:custGeom>
            <a:avLst/>
            <a:gdLst>
              <a:gd name="G0" fmla="+- 15702 0 0"/>
              <a:gd name="G1" fmla="+- 21600 0 0"/>
              <a:gd name="G2" fmla="+- 21600 0 0"/>
              <a:gd name="T0" fmla="*/ 0 w 32590"/>
              <a:gd name="T1" fmla="*/ 6767 h 21600"/>
              <a:gd name="T2" fmla="*/ 32590 w 32590"/>
              <a:gd name="T3" fmla="*/ 8134 h 21600"/>
              <a:gd name="T4" fmla="*/ 15702 w 325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590" h="21600" fill="none" extrusionOk="0">
                <a:moveTo>
                  <a:pt x="0" y="6767"/>
                </a:moveTo>
                <a:cubicBezTo>
                  <a:pt x="4080" y="2447"/>
                  <a:pt x="9760" y="-1"/>
                  <a:pt x="15702" y="0"/>
                </a:cubicBezTo>
                <a:cubicBezTo>
                  <a:pt x="22275" y="0"/>
                  <a:pt x="28491" y="2993"/>
                  <a:pt x="32590" y="8133"/>
                </a:cubicBezTo>
              </a:path>
              <a:path w="32590" h="21600" stroke="0" extrusionOk="0">
                <a:moveTo>
                  <a:pt x="0" y="6767"/>
                </a:moveTo>
                <a:cubicBezTo>
                  <a:pt x="4080" y="2447"/>
                  <a:pt x="9760" y="-1"/>
                  <a:pt x="15702" y="0"/>
                </a:cubicBezTo>
                <a:cubicBezTo>
                  <a:pt x="22275" y="0"/>
                  <a:pt x="28491" y="2993"/>
                  <a:pt x="32590" y="8133"/>
                </a:cubicBezTo>
                <a:lnTo>
                  <a:pt x="15702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3" name="Arc 13"/>
          <p:cNvSpPr/>
          <p:nvPr/>
        </p:nvSpPr>
        <p:spPr bwMode="auto">
          <a:xfrm rot="-476170" flipH="1" flipV="1">
            <a:off x="5045075" y="1490663"/>
            <a:ext cx="463550" cy="349250"/>
          </a:xfrm>
          <a:custGeom>
            <a:avLst/>
            <a:gdLst>
              <a:gd name="G0" fmla="+- 15702 0 0"/>
              <a:gd name="G1" fmla="+- 21600 0 0"/>
              <a:gd name="G2" fmla="+- 21600 0 0"/>
              <a:gd name="T0" fmla="*/ 0 w 32590"/>
              <a:gd name="T1" fmla="*/ 6767 h 21600"/>
              <a:gd name="T2" fmla="*/ 32590 w 32590"/>
              <a:gd name="T3" fmla="*/ 8134 h 21600"/>
              <a:gd name="T4" fmla="*/ 15702 w 3259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590" h="21600" fill="none" extrusionOk="0">
                <a:moveTo>
                  <a:pt x="0" y="6767"/>
                </a:moveTo>
                <a:cubicBezTo>
                  <a:pt x="4080" y="2447"/>
                  <a:pt x="9760" y="-1"/>
                  <a:pt x="15702" y="0"/>
                </a:cubicBezTo>
                <a:cubicBezTo>
                  <a:pt x="22275" y="0"/>
                  <a:pt x="28491" y="2993"/>
                  <a:pt x="32590" y="8133"/>
                </a:cubicBezTo>
              </a:path>
              <a:path w="32590" h="21600" stroke="0" extrusionOk="0">
                <a:moveTo>
                  <a:pt x="0" y="6767"/>
                </a:moveTo>
                <a:cubicBezTo>
                  <a:pt x="4080" y="2447"/>
                  <a:pt x="9760" y="-1"/>
                  <a:pt x="15702" y="0"/>
                </a:cubicBezTo>
                <a:cubicBezTo>
                  <a:pt x="22275" y="0"/>
                  <a:pt x="28491" y="2993"/>
                  <a:pt x="32590" y="8133"/>
                </a:cubicBezTo>
                <a:lnTo>
                  <a:pt x="15702" y="21600"/>
                </a:lnTo>
                <a:close/>
              </a:path>
            </a:pathLst>
          </a:custGeom>
          <a:noFill/>
          <a:ln w="38100">
            <a:solidFill>
              <a:srgbClr val="FF0066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4859338" y="1852613"/>
            <a:ext cx="288925" cy="1444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7546975" y="2946400"/>
            <a:ext cx="288925" cy="144463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4168775" y="2114550"/>
            <a:ext cx="5508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endParaRPr kumimoji="0" lang="vi-VN" sz="32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6254750" y="2117725"/>
            <a:ext cx="477838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</a:t>
            </a:r>
            <a:endParaRPr kumimoji="0" lang="vi-VN" sz="32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0498" name="Group 18"/>
          <p:cNvGraphicFramePr>
            <a:graphicFrameLocks noGrp="1"/>
          </p:cNvGraphicFramePr>
          <p:nvPr>
            <p:ph idx="1"/>
          </p:nvPr>
        </p:nvGraphicFramePr>
        <p:xfrm>
          <a:off x="107950" y="1325563"/>
          <a:ext cx="3816350" cy="1873250"/>
        </p:xfrm>
        <a:graphic>
          <a:graphicData uri="http://schemas.openxmlformats.org/drawingml/2006/table">
            <a:tbl>
              <a:tblPr/>
              <a:tblGrid>
                <a:gridCol w="693738"/>
                <a:gridCol w="3122612"/>
              </a:tblGrid>
              <a:tr h="1223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GT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KL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13" name="Object 33"/>
          <p:cNvGraphicFramePr>
            <a:graphicFrameLocks noChangeAspect="1"/>
          </p:cNvGraphicFramePr>
          <p:nvPr/>
        </p:nvGraphicFramePr>
        <p:xfrm>
          <a:off x="914400" y="1600200"/>
          <a:ext cx="2879725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1282700" imgH="393700" progId="Equation.DSMT4">
                  <p:embed/>
                </p:oleObj>
              </mc:Choice>
              <mc:Fallback>
                <p:oleObj name="" r:id="rId1" imgW="1282700" imgH="3937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2879725" cy="884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900113" y="1109663"/>
            <a:ext cx="3276600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20000"/>
              </a:spcBef>
              <a:buClr>
                <a:schemeClr val="hlink"/>
              </a:buClr>
              <a:buSzPct val="120000"/>
              <a:buFontTx/>
              <a:defRPr/>
            </a:pPr>
            <a:r>
              <a:rPr kumimoji="0" lang="en-US" sz="30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sz="30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 vaø</a:t>
            </a:r>
            <a:r>
              <a:rPr kumimoji="0" lang="en-US" sz="30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vi-VN" sz="3000" b="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A’B’C’</a:t>
            </a:r>
            <a:endParaRPr kumimoji="0" lang="vi-VN" sz="30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755650" y="2549525"/>
            <a:ext cx="3744913" cy="5492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l" defTabSz="914400">
              <a:spcBef>
                <a:spcPct val="20000"/>
              </a:spcBef>
              <a:buClr>
                <a:schemeClr val="hlink"/>
              </a:buClr>
              <a:buSzPct val="120000"/>
              <a:buFontTx/>
              <a:defRPr/>
            </a:pPr>
            <a:r>
              <a:rPr kumimoji="0" lang="en-US" sz="30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kumimoji="0" lang="en-US" sz="30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      </a:t>
            </a:r>
            <a:r>
              <a:rPr kumimoji="0" lang="en-US" sz="30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kumimoji="0" lang="vi-VN" sz="30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kumimoji="0" lang="vi-VN" sz="30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A’B’C’</a:t>
            </a:r>
            <a:endParaRPr kumimoji="0" lang="vi-VN" sz="3000" b="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16" name="Picture 36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2638" y="2716213"/>
            <a:ext cx="6477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250825" y="3341688"/>
            <a:ext cx="30591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3200" b="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3200" b="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</a:t>
            </a:r>
            <a:r>
              <a:rPr lang="en-US" altLang="x-none" sz="3200" b="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3200" b="0" dirty="0">
              <a:solidFill>
                <a:srgbClr val="3333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8" name="Line 38"/>
          <p:cNvSpPr>
            <a:spLocks noChangeShapeType="1"/>
          </p:cNvSpPr>
          <p:nvPr/>
        </p:nvSpPr>
        <p:spPr bwMode="auto">
          <a:xfrm flipH="1">
            <a:off x="4916488" y="1263650"/>
            <a:ext cx="287338" cy="1152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tailEnd type="oval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19" name="Line 39"/>
          <p:cNvSpPr>
            <a:spLocks noChangeShapeType="1"/>
          </p:cNvSpPr>
          <p:nvPr/>
        </p:nvSpPr>
        <p:spPr bwMode="auto">
          <a:xfrm rot="4518434" flipH="1">
            <a:off x="5355431" y="1829594"/>
            <a:ext cx="287338" cy="11525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tailEnd type="oval" w="med" len="med"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20" name="Text Box 40"/>
          <p:cNvSpPr txBox="1">
            <a:spLocks noChangeArrowheads="1"/>
          </p:cNvSpPr>
          <p:nvPr/>
        </p:nvSpPr>
        <p:spPr bwMode="auto">
          <a:xfrm>
            <a:off x="301625" y="4133850"/>
            <a:ext cx="835342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 tạo ra một tam giác bằng với A’B’C’ v</a:t>
            </a:r>
            <a:r>
              <a:rPr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đồng dạng với 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solidFill>
                <a:srgbClr val="3333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4932363" y="4565650"/>
            <a:ext cx="30591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vi-VN" sz="32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</a:t>
            </a:r>
            <a:r>
              <a:rPr kumimoji="0" lang="vi-VN" sz="32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AMN</a:t>
            </a:r>
            <a:endParaRPr kumimoji="0" lang="vi-VN" sz="320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323850" y="5661025"/>
            <a:ext cx="4968875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vi-VN" sz="36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kumimoji="0" lang="en-US" sz="36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28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A’B’C’</a:t>
            </a:r>
            <a:r>
              <a:rPr kumimoji="0" lang="en-US" sz="28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</a:t>
            </a:r>
            <a:r>
              <a:rPr kumimoji="0" lang="en-US" sz="28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kumimoji="0" lang="en-US" sz="28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</a:t>
            </a:r>
            <a:endParaRPr kumimoji="0" lang="vi-VN" sz="280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23" name="Picture 43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484438" y="5876925"/>
            <a:ext cx="6477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0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animBg="1"/>
      <p:bldP spid="20485" grpId="0" animBg="1"/>
      <p:bldP spid="20486" grpId="0"/>
      <p:bldP spid="20487" grpId="0"/>
      <p:bldP spid="20488" grpId="0"/>
      <p:bldP spid="20489" grpId="0"/>
      <p:bldP spid="20490" grpId="0"/>
      <p:bldP spid="20491" grpId="0"/>
      <p:bldP spid="20496" grpId="0"/>
      <p:bldP spid="20497" grpId="0"/>
      <p:bldP spid="20514" grpId="0"/>
      <p:bldP spid="20515" grpId="0"/>
      <p:bldP spid="20517" grpId="0"/>
      <p:bldP spid="20520" grpId="0"/>
      <p:bldP spid="20521" grpId="0"/>
      <p:bldP spid="205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23850" y="4205288"/>
            <a:ext cx="597693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s-E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 (1) v</a:t>
            </a:r>
            <a:r>
              <a:rPr lang="es-E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s-E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(2) suy ra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AN = A’C’.</a:t>
            </a:r>
            <a:endParaRPr sz="2800" dirty="0">
              <a:solidFill>
                <a:srgbClr val="3333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171" name="Group 3"/>
          <p:cNvGrpSpPr/>
          <p:nvPr/>
        </p:nvGrpSpPr>
        <p:grpSpPr>
          <a:xfrm>
            <a:off x="6626225" y="0"/>
            <a:ext cx="1981200" cy="2165350"/>
            <a:chOff x="3031" y="841"/>
            <a:chExt cx="1248" cy="1364"/>
          </a:xfrm>
        </p:grpSpPr>
        <p:sp>
          <p:nvSpPr>
            <p:cNvPr id="21508" name="AutoShape 4"/>
            <p:cNvSpPr>
              <a:spLocks noChangeArrowheads="1"/>
            </p:cNvSpPr>
            <p:nvPr/>
          </p:nvSpPr>
          <p:spPr bwMode="auto">
            <a:xfrm>
              <a:off x="3314" y="1206"/>
              <a:ext cx="771" cy="680"/>
            </a:xfrm>
            <a:prstGeom prst="triangle">
              <a:avLst>
                <a:gd name="adj" fmla="val 24958"/>
              </a:avLst>
            </a:prstGeom>
            <a:noFill/>
            <a:ln w="38100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09" name="Text Box 5"/>
            <p:cNvSpPr txBox="1">
              <a:spLocks noChangeArrowheads="1"/>
            </p:cNvSpPr>
            <p:nvPr/>
          </p:nvSpPr>
          <p:spPr bwMode="auto">
            <a:xfrm>
              <a:off x="3339" y="841"/>
              <a:ext cx="360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A’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0" name="Text Box 6"/>
            <p:cNvSpPr txBox="1">
              <a:spLocks noChangeArrowheads="1"/>
            </p:cNvSpPr>
            <p:nvPr/>
          </p:nvSpPr>
          <p:spPr bwMode="auto">
            <a:xfrm>
              <a:off x="3902" y="1840"/>
              <a:ext cx="37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C’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3031" y="1838"/>
              <a:ext cx="37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B’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2" name="Arc 8"/>
            <p:cNvSpPr/>
            <p:nvPr/>
          </p:nvSpPr>
          <p:spPr bwMode="auto">
            <a:xfrm rot="-476170" flipH="1" flipV="1">
              <a:off x="3430" y="1341"/>
              <a:ext cx="292" cy="220"/>
            </a:xfrm>
            <a:custGeom>
              <a:avLst/>
              <a:gdLst>
                <a:gd name="G0" fmla="+- 15702 0 0"/>
                <a:gd name="G1" fmla="+- 21600 0 0"/>
                <a:gd name="G2" fmla="+- 21600 0 0"/>
                <a:gd name="T0" fmla="*/ 0 w 32590"/>
                <a:gd name="T1" fmla="*/ 6767 h 21600"/>
                <a:gd name="T2" fmla="*/ 32590 w 32590"/>
                <a:gd name="T3" fmla="*/ 8134 h 21600"/>
                <a:gd name="T4" fmla="*/ 15702 w 325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90" h="21600" fill="none" extrusionOk="0">
                  <a:moveTo>
                    <a:pt x="0" y="6767"/>
                  </a:moveTo>
                  <a:cubicBezTo>
                    <a:pt x="4080" y="2447"/>
                    <a:pt x="9760" y="-1"/>
                    <a:pt x="15702" y="0"/>
                  </a:cubicBezTo>
                  <a:cubicBezTo>
                    <a:pt x="22275" y="0"/>
                    <a:pt x="28491" y="2993"/>
                    <a:pt x="32590" y="8133"/>
                  </a:cubicBezTo>
                </a:path>
                <a:path w="32590" h="21600" stroke="0" extrusionOk="0">
                  <a:moveTo>
                    <a:pt x="0" y="6767"/>
                  </a:moveTo>
                  <a:cubicBezTo>
                    <a:pt x="4080" y="2447"/>
                    <a:pt x="9760" y="-1"/>
                    <a:pt x="15702" y="0"/>
                  </a:cubicBezTo>
                  <a:cubicBezTo>
                    <a:pt x="22275" y="0"/>
                    <a:pt x="28491" y="2993"/>
                    <a:pt x="32590" y="8133"/>
                  </a:cubicBezTo>
                  <a:lnTo>
                    <a:pt x="15702" y="2160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auto">
            <a:xfrm>
              <a:off x="3283" y="1613"/>
              <a:ext cx="182" cy="91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95288" y="115888"/>
            <a:ext cx="4608513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3600" b="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3600" b="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Chöùng minh định lí</a:t>
            </a:r>
            <a:endParaRPr sz="3600" b="0" dirty="0">
              <a:solidFill>
                <a:srgbClr val="3333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7173" name="Group 11"/>
          <p:cNvGrpSpPr/>
          <p:nvPr/>
        </p:nvGrpSpPr>
        <p:grpSpPr>
          <a:xfrm>
            <a:off x="6084888" y="1917700"/>
            <a:ext cx="2801937" cy="3095625"/>
            <a:chOff x="1156" y="253"/>
            <a:chExt cx="1765" cy="1950"/>
          </a:xfrm>
        </p:grpSpPr>
        <p:sp>
          <p:nvSpPr>
            <p:cNvPr id="21516" name="AutoShape 12"/>
            <p:cNvSpPr>
              <a:spLocks noChangeArrowheads="1"/>
            </p:cNvSpPr>
            <p:nvPr/>
          </p:nvSpPr>
          <p:spPr bwMode="auto">
            <a:xfrm>
              <a:off x="1454" y="538"/>
              <a:ext cx="1407" cy="1348"/>
            </a:xfrm>
            <a:prstGeom prst="triangle">
              <a:avLst>
                <a:gd name="adj" fmla="val 24958"/>
              </a:avLst>
            </a:prstGeom>
            <a:noFill/>
            <a:ln w="38100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7" name="Text Box 13"/>
            <p:cNvSpPr txBox="1">
              <a:spLocks noChangeArrowheads="1"/>
            </p:cNvSpPr>
            <p:nvPr/>
          </p:nvSpPr>
          <p:spPr bwMode="auto">
            <a:xfrm>
              <a:off x="1834" y="253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8" name="Text Box 14"/>
            <p:cNvSpPr txBox="1">
              <a:spLocks noChangeArrowheads="1"/>
            </p:cNvSpPr>
            <p:nvPr/>
          </p:nvSpPr>
          <p:spPr bwMode="auto">
            <a:xfrm>
              <a:off x="2634" y="1838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1167" y="1750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20" name="Arc 16"/>
            <p:cNvSpPr/>
            <p:nvPr/>
          </p:nvSpPr>
          <p:spPr bwMode="auto">
            <a:xfrm rot="-476170" flipH="1" flipV="1">
              <a:off x="1707" y="674"/>
              <a:ext cx="292" cy="220"/>
            </a:xfrm>
            <a:custGeom>
              <a:avLst/>
              <a:gdLst>
                <a:gd name="G0" fmla="+- 15702 0 0"/>
                <a:gd name="G1" fmla="+- 21600 0 0"/>
                <a:gd name="G2" fmla="+- 21600 0 0"/>
                <a:gd name="T0" fmla="*/ 0 w 32590"/>
                <a:gd name="T1" fmla="*/ 6767 h 21600"/>
                <a:gd name="T2" fmla="*/ 32590 w 32590"/>
                <a:gd name="T3" fmla="*/ 8134 h 21600"/>
                <a:gd name="T4" fmla="*/ 15702 w 325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90" h="21600" fill="none" extrusionOk="0">
                  <a:moveTo>
                    <a:pt x="0" y="6767"/>
                  </a:moveTo>
                  <a:cubicBezTo>
                    <a:pt x="4080" y="2447"/>
                    <a:pt x="9760" y="-1"/>
                    <a:pt x="15702" y="0"/>
                  </a:cubicBezTo>
                  <a:cubicBezTo>
                    <a:pt x="22275" y="0"/>
                    <a:pt x="28491" y="2993"/>
                    <a:pt x="32590" y="8133"/>
                  </a:cubicBezTo>
                </a:path>
                <a:path w="32590" h="21600" stroke="0" extrusionOk="0">
                  <a:moveTo>
                    <a:pt x="0" y="6767"/>
                  </a:moveTo>
                  <a:cubicBezTo>
                    <a:pt x="4080" y="2447"/>
                    <a:pt x="9760" y="-1"/>
                    <a:pt x="15702" y="0"/>
                  </a:cubicBezTo>
                  <a:cubicBezTo>
                    <a:pt x="22275" y="0"/>
                    <a:pt x="28491" y="2993"/>
                    <a:pt x="32590" y="8133"/>
                  </a:cubicBezTo>
                  <a:lnTo>
                    <a:pt x="15702" y="2160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21" name="Line 17"/>
            <p:cNvSpPr>
              <a:spLocks noChangeShapeType="1"/>
            </p:cNvSpPr>
            <p:nvPr/>
          </p:nvSpPr>
          <p:spPr bwMode="auto">
            <a:xfrm>
              <a:off x="1590" y="902"/>
              <a:ext cx="182" cy="91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22" name="Text Box 18"/>
            <p:cNvSpPr txBox="1">
              <a:spLocks noChangeArrowheads="1"/>
            </p:cNvSpPr>
            <p:nvPr/>
          </p:nvSpPr>
          <p:spPr bwMode="auto">
            <a:xfrm>
              <a:off x="1156" y="1067"/>
              <a:ext cx="344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23" name="Text Box 19"/>
            <p:cNvSpPr txBox="1">
              <a:spLocks noChangeArrowheads="1"/>
            </p:cNvSpPr>
            <p:nvPr/>
          </p:nvSpPr>
          <p:spPr bwMode="auto">
            <a:xfrm>
              <a:off x="2469" y="1069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24" name="Line 20"/>
            <p:cNvSpPr>
              <a:spLocks noChangeShapeType="1"/>
            </p:cNvSpPr>
            <p:nvPr/>
          </p:nvSpPr>
          <p:spPr bwMode="auto">
            <a:xfrm flipH="1">
              <a:off x="1626" y="531"/>
              <a:ext cx="181" cy="72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1525" name="Line 21"/>
            <p:cNvSpPr>
              <a:spLocks noChangeShapeType="1"/>
            </p:cNvSpPr>
            <p:nvPr/>
          </p:nvSpPr>
          <p:spPr bwMode="auto">
            <a:xfrm rot="4518434" flipH="1">
              <a:off x="1904" y="888"/>
              <a:ext cx="181" cy="72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tailEnd type="oval" w="med" len="med"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323850" y="692150"/>
            <a:ext cx="604837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tia AB đặt AM =A’B’. Qua M kẻ đường thẳng 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 // BC (N 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 B</a:t>
            </a:r>
            <a:r>
              <a:rPr lang="en-US" altLang="x-none"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C).</a:t>
            </a:r>
            <a:endParaRPr sz="2800" dirty="0">
              <a:solidFill>
                <a:srgbClr val="3333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pSp>
        <p:nvGrpSpPr>
          <p:cNvPr id="4" name="Group 23"/>
          <p:cNvGrpSpPr/>
          <p:nvPr/>
        </p:nvGrpSpPr>
        <p:grpSpPr>
          <a:xfrm>
            <a:off x="395288" y="1557338"/>
            <a:ext cx="3889375" cy="519112"/>
            <a:chOff x="249" y="1207"/>
            <a:chExt cx="2450" cy="327"/>
          </a:xfrm>
        </p:grpSpPr>
        <p:sp>
          <p:nvSpPr>
            <p:cNvPr id="21528" name="Text Box 24"/>
            <p:cNvSpPr txBox="1">
              <a:spLocks noChangeArrowheads="1"/>
            </p:cNvSpPr>
            <p:nvPr/>
          </p:nvSpPr>
          <p:spPr bwMode="auto">
            <a:xfrm>
              <a:off x="249" y="1207"/>
              <a:ext cx="2450" cy="32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just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en-US" sz="2800" kern="1200" cap="none" spc="0" normalizeH="0" baseline="0" noProof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</a:t>
              </a:r>
              <a:r>
                <a:rPr kumimoji="0" lang="en-US" sz="2800" kern="1200" cap="none" spc="0" normalizeH="0" baseline="0" noProof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800" kern="1200" cap="none" spc="0" normalizeH="0" baseline="0" noProof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AMN	       </a:t>
              </a:r>
              <a:r>
                <a:rPr kumimoji="0" lang="en-US" sz="2800" kern="1200" cap="none" spc="0" normalizeH="0" baseline="0" noProof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</a:t>
              </a:r>
              <a:r>
                <a:rPr kumimoji="0" lang="vi-VN" sz="2800" kern="1200" cap="none" spc="0" normalizeH="0" baseline="0" noProof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vi-VN" sz="28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7187" name="Picture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3" y="1298"/>
              <a:ext cx="408" cy="216"/>
            </a:xfrm>
            <a:prstGeom prst="rect">
              <a:avLst/>
            </a:prstGeom>
            <a:noFill/>
            <a:ln w="9525">
              <a:noFill/>
            </a:ln>
          </p:spPr>
        </p:pic>
      </p:grpSp>
      <p:graphicFrame>
        <p:nvGraphicFramePr>
          <p:cNvPr id="21530" name="Object 26"/>
          <p:cNvGraphicFramePr>
            <a:graphicFrameLocks noChangeAspect="1"/>
          </p:cNvGraphicFramePr>
          <p:nvPr/>
        </p:nvGraphicFramePr>
        <p:xfrm>
          <a:off x="381000" y="1981200"/>
          <a:ext cx="216217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" r:id="rId2" imgW="951865" imgH="393700" progId="Equation.DSMT4">
                  <p:embed/>
                </p:oleObj>
              </mc:Choice>
              <mc:Fallback>
                <p:oleObj name="" r:id="rId2" imgW="951865" imgH="393700" progId="Equation.DSMT4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1981200"/>
                        <a:ext cx="2162175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39750" y="2781300"/>
            <a:ext cx="2879725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800" kern="1200" cap="none" spc="0" normalizeH="0" baseline="0" noProof="0" smtClean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Mà </a:t>
            </a:r>
            <a:r>
              <a:rPr kumimoji="0" lang="en-US" sz="2800" kern="1200" cap="none" spc="0" normalizeH="0" baseline="0" noProof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AM = A’B’</a:t>
            </a:r>
            <a:endParaRPr kumimoji="0" lang="vi-VN" sz="2800" kern="1200" cap="none" spc="0" normalizeH="0" baseline="0" noProof="0">
              <a:solidFill>
                <a:srgbClr val="3333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1532" name="Object 28"/>
          <p:cNvGraphicFramePr>
            <a:graphicFrameLocks noChangeAspect="1"/>
          </p:cNvGraphicFramePr>
          <p:nvPr/>
        </p:nvGraphicFramePr>
        <p:xfrm>
          <a:off x="2970213" y="2605088"/>
          <a:ext cx="253841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" r:id="rId4" imgW="1116965" imgH="393700" progId="Equation.DSMT4">
                  <p:embed/>
                </p:oleObj>
              </mc:Choice>
              <mc:Fallback>
                <p:oleObj name="" r:id="rId4" imgW="1116965" imgH="393700" progId="Equation.DSMT4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70213" y="2605088"/>
                        <a:ext cx="2538412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358775" y="4710113"/>
            <a:ext cx="7132638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- </a:t>
            </a:r>
            <a:r>
              <a:rPr kumimoji="0" lang="en-US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Xéùt 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AMN </a:t>
            </a:r>
            <a:r>
              <a:rPr kumimoji="0" lang="en-US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 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kumimoji="0" lang="en-US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A’B’C’ </a:t>
            </a:r>
            <a:r>
              <a:rPr kumimoji="0" lang="en-US" sz="280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có:</a:t>
            </a:r>
            <a:endParaRPr kumimoji="0" lang="vi-VN" sz="2800" kern="1200" cap="none" spc="0" normalizeH="0" baseline="0" noProof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358775" y="5146675"/>
            <a:ext cx="8029575" cy="9461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AM = A’B’ (cách dựng)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AÂ = AÂ’ (gt) v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AN = A’C’, nên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AMN = 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</a:t>
            </a:r>
            <a:r>
              <a:rPr lang="en-US" altLang="x-none"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A’B’C’ (c-g-c)</a:t>
            </a:r>
            <a:r>
              <a:rPr sz="2800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sz="2800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  <p:grpSp>
        <p:nvGrpSpPr>
          <p:cNvPr id="5" name="Group 31"/>
          <p:cNvGrpSpPr/>
          <p:nvPr/>
        </p:nvGrpSpPr>
        <p:grpSpPr>
          <a:xfrm>
            <a:off x="1403350" y="6021388"/>
            <a:ext cx="5616575" cy="641350"/>
            <a:chOff x="884" y="3793"/>
            <a:chExt cx="3538" cy="404"/>
          </a:xfrm>
        </p:grpSpPr>
        <p:sp>
          <p:nvSpPr>
            <p:cNvPr id="21536" name="Text Box 32"/>
            <p:cNvSpPr txBox="1">
              <a:spLocks noChangeArrowheads="1"/>
            </p:cNvSpPr>
            <p:nvPr/>
          </p:nvSpPr>
          <p:spPr bwMode="auto">
            <a:xfrm>
              <a:off x="884" y="3793"/>
              <a:ext cx="3538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just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vi-VN" sz="36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</a:t>
              </a:r>
              <a:r>
                <a:rPr kumimoji="0" lang="en-US" sz="36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A’B’C’	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</a:t>
              </a:r>
              <a:endParaRPr kumimoji="0" lang="vi-VN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7185" name="Picture 3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45" y="3940"/>
              <a:ext cx="408" cy="21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95288" y="3686175"/>
            <a:ext cx="2411413" cy="5238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lang="en-US" altLang="x-none" sz="2800" dirty="0">
                <a:latin typeface="Times New Roman" panose="02020603050405020304" pitchFamily="18" charset="0"/>
              </a:rPr>
              <a:t>Mặt khác</a:t>
            </a:r>
            <a:r>
              <a:rPr sz="2800" dirty="0">
                <a:solidFill>
                  <a:srgbClr val="333333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endParaRPr sz="2800" dirty="0">
              <a:solidFill>
                <a:srgbClr val="333333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1539" name="Object 35"/>
          <p:cNvGraphicFramePr>
            <a:graphicFrameLocks noChangeAspect="1"/>
          </p:cNvGraphicFramePr>
          <p:nvPr/>
        </p:nvGraphicFramePr>
        <p:xfrm>
          <a:off x="2290763" y="3470275"/>
          <a:ext cx="3001962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" r:id="rId6" imgW="1320165" imgH="393700" progId="Equation.DSMT4">
                  <p:embed/>
                </p:oleObj>
              </mc:Choice>
              <mc:Fallback>
                <p:oleObj name="" r:id="rId6" imgW="1320165" imgH="393700" progId="Equation.DSMT4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90763" y="3470275"/>
                        <a:ext cx="3001962" cy="895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4" grpId="0"/>
      <p:bldP spid="21526" grpId="0"/>
      <p:bldP spid="21531" grpId="0"/>
      <p:bldP spid="21533" grpId="0"/>
      <p:bldP spid="21534" grpId="0"/>
      <p:bldP spid="215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ext Box 2"/>
          <p:cNvSpPr txBox="1"/>
          <p:nvPr/>
        </p:nvSpPr>
        <p:spPr>
          <a:xfrm>
            <a:off x="7092950" y="3717925"/>
            <a:ext cx="205105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0">
                <a:solidFill>
                  <a:schemeClr val="tx1"/>
                </a:solidFill>
                <a:latin typeface="+mn-lt"/>
                <a:ea typeface="Arial" panose="020B0604020202020204" pitchFamily="34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50825" y="836613"/>
            <a:ext cx="3673475" cy="708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4000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x-none" sz="4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ĐỊNH LÍ</a:t>
            </a:r>
            <a:r>
              <a:rPr lang="en-US" altLang="x-none" sz="4000" b="0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4000" b="0" dirty="0"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50825" y="1557338"/>
            <a:ext cx="8748713" cy="1570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32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Nếu hai cạnh của tam giác n</a:t>
            </a:r>
            <a:r>
              <a:rPr sz="32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 tỉ lệ với hai cạnh của tam giác kia v</a:t>
            </a:r>
            <a:r>
              <a:rPr sz="32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hai góc tạo bởi các cặp cạnh đó bằng nhau thì hai tam giác đó đồng dạng.</a:t>
            </a:r>
            <a:endParaRPr sz="3200" i="1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534" name="Group 6"/>
          <p:cNvGraphicFramePr>
            <a:graphicFrameLocks noGrp="1"/>
          </p:cNvGraphicFramePr>
          <p:nvPr>
            <p:ph idx="1"/>
          </p:nvPr>
        </p:nvGraphicFramePr>
        <p:xfrm>
          <a:off x="5003800" y="3213100"/>
          <a:ext cx="4032250" cy="2232025"/>
        </p:xfrm>
        <a:graphic>
          <a:graphicData uri="http://schemas.openxmlformats.org/drawingml/2006/table">
            <a:tbl>
              <a:tblPr/>
              <a:tblGrid>
                <a:gridCol w="693738"/>
                <a:gridCol w="3338512"/>
              </a:tblGrid>
              <a:tr h="14398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GT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KL</a:t>
                      </a:r>
                      <a:endParaRPr kumimoji="0" lang="vi-VN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200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21"/>
          <p:cNvGrpSpPr/>
          <p:nvPr/>
        </p:nvGrpSpPr>
        <p:grpSpPr>
          <a:xfrm>
            <a:off x="3349625" y="4038600"/>
            <a:ext cx="2325688" cy="2524125"/>
            <a:chOff x="2098" y="2566"/>
            <a:chExt cx="1465" cy="1590"/>
          </a:xfrm>
        </p:grpSpPr>
        <p:sp>
          <p:nvSpPr>
            <p:cNvPr id="22550" name="AutoShape 22"/>
            <p:cNvSpPr>
              <a:spLocks noChangeArrowheads="1"/>
            </p:cNvSpPr>
            <p:nvPr/>
          </p:nvSpPr>
          <p:spPr bwMode="auto">
            <a:xfrm>
              <a:off x="2291" y="2931"/>
              <a:ext cx="907" cy="907"/>
            </a:xfrm>
            <a:prstGeom prst="triangle">
              <a:avLst>
                <a:gd name="adj" fmla="val 24958"/>
              </a:avLst>
            </a:prstGeom>
            <a:noFill/>
            <a:ln w="38100">
              <a:solidFill>
                <a:srgbClr val="4D4D4D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51" name="Text Box 23"/>
            <p:cNvSpPr txBox="1">
              <a:spLocks noChangeArrowheads="1"/>
            </p:cNvSpPr>
            <p:nvPr/>
          </p:nvSpPr>
          <p:spPr bwMode="auto">
            <a:xfrm>
              <a:off x="2452" y="2566"/>
              <a:ext cx="360" cy="36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A’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52" name="Text Box 24"/>
            <p:cNvSpPr txBox="1">
              <a:spLocks noChangeArrowheads="1"/>
            </p:cNvSpPr>
            <p:nvPr/>
          </p:nvSpPr>
          <p:spPr bwMode="auto">
            <a:xfrm>
              <a:off x="3186" y="3745"/>
              <a:ext cx="37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C’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53" name="Text Box 25"/>
            <p:cNvSpPr txBox="1">
              <a:spLocks noChangeArrowheads="1"/>
            </p:cNvSpPr>
            <p:nvPr/>
          </p:nvSpPr>
          <p:spPr bwMode="auto">
            <a:xfrm>
              <a:off x="2098" y="3791"/>
              <a:ext cx="37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B’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54" name="Arc 26"/>
            <p:cNvSpPr/>
            <p:nvPr/>
          </p:nvSpPr>
          <p:spPr bwMode="auto">
            <a:xfrm rot="-476170" flipH="1" flipV="1">
              <a:off x="2426" y="3067"/>
              <a:ext cx="292" cy="220"/>
            </a:xfrm>
            <a:custGeom>
              <a:avLst/>
              <a:gdLst>
                <a:gd name="G0" fmla="+- 15702 0 0"/>
                <a:gd name="G1" fmla="+- 21600 0 0"/>
                <a:gd name="G2" fmla="+- 21600 0 0"/>
                <a:gd name="T0" fmla="*/ 0 w 32590"/>
                <a:gd name="T1" fmla="*/ 6767 h 21600"/>
                <a:gd name="T2" fmla="*/ 32590 w 32590"/>
                <a:gd name="T3" fmla="*/ 8134 h 21600"/>
                <a:gd name="T4" fmla="*/ 15702 w 325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90" h="21600" fill="none" extrusionOk="0">
                  <a:moveTo>
                    <a:pt x="0" y="6767"/>
                  </a:moveTo>
                  <a:cubicBezTo>
                    <a:pt x="4080" y="2447"/>
                    <a:pt x="9760" y="-1"/>
                    <a:pt x="15702" y="0"/>
                  </a:cubicBezTo>
                  <a:cubicBezTo>
                    <a:pt x="22275" y="0"/>
                    <a:pt x="28491" y="2993"/>
                    <a:pt x="32590" y="8133"/>
                  </a:cubicBezTo>
                </a:path>
                <a:path w="32590" h="21600" stroke="0" extrusionOk="0">
                  <a:moveTo>
                    <a:pt x="0" y="6767"/>
                  </a:moveTo>
                  <a:cubicBezTo>
                    <a:pt x="4080" y="2447"/>
                    <a:pt x="9760" y="-1"/>
                    <a:pt x="15702" y="0"/>
                  </a:cubicBezTo>
                  <a:cubicBezTo>
                    <a:pt x="22275" y="0"/>
                    <a:pt x="28491" y="2993"/>
                    <a:pt x="32590" y="8133"/>
                  </a:cubicBezTo>
                  <a:lnTo>
                    <a:pt x="15702" y="21600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7"/>
          <p:cNvGrpSpPr/>
          <p:nvPr/>
        </p:nvGrpSpPr>
        <p:grpSpPr>
          <a:xfrm>
            <a:off x="179388" y="3065463"/>
            <a:ext cx="2952750" cy="3532187"/>
            <a:chOff x="113" y="1931"/>
            <a:chExt cx="1860" cy="2225"/>
          </a:xfrm>
        </p:grpSpPr>
        <p:sp>
          <p:nvSpPr>
            <p:cNvPr id="22556" name="AutoShape 28"/>
            <p:cNvSpPr>
              <a:spLocks noChangeArrowheads="1"/>
            </p:cNvSpPr>
            <p:nvPr/>
          </p:nvSpPr>
          <p:spPr bwMode="auto">
            <a:xfrm>
              <a:off x="203" y="2205"/>
              <a:ext cx="1633" cy="1587"/>
            </a:xfrm>
            <a:prstGeom prst="triangle">
              <a:avLst>
                <a:gd name="adj" fmla="val 24958"/>
              </a:avLst>
            </a:prstGeom>
            <a:noFill/>
            <a:ln w="38100">
              <a:solidFill>
                <a:srgbClr val="4D4D4D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703" y="1931"/>
              <a:ext cx="301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1686" y="3791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59" name="Text Box 31"/>
            <p:cNvSpPr txBox="1">
              <a:spLocks noChangeArrowheads="1"/>
            </p:cNvSpPr>
            <p:nvPr/>
          </p:nvSpPr>
          <p:spPr bwMode="auto">
            <a:xfrm>
              <a:off x="113" y="3791"/>
              <a:ext cx="287" cy="36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60" name="Arc 32"/>
            <p:cNvSpPr/>
            <p:nvPr/>
          </p:nvSpPr>
          <p:spPr bwMode="auto">
            <a:xfrm rot="-476170" flipH="1" flipV="1">
              <a:off x="521" y="2341"/>
              <a:ext cx="292" cy="220"/>
            </a:xfrm>
            <a:custGeom>
              <a:avLst/>
              <a:gdLst>
                <a:gd name="G0" fmla="+- 15702 0 0"/>
                <a:gd name="G1" fmla="+- 21600 0 0"/>
                <a:gd name="G2" fmla="+- 21600 0 0"/>
                <a:gd name="T0" fmla="*/ 0 w 32590"/>
                <a:gd name="T1" fmla="*/ 6767 h 21600"/>
                <a:gd name="T2" fmla="*/ 32590 w 32590"/>
                <a:gd name="T3" fmla="*/ 8134 h 21600"/>
                <a:gd name="T4" fmla="*/ 15702 w 325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590" h="21600" fill="none" extrusionOk="0">
                  <a:moveTo>
                    <a:pt x="0" y="6767"/>
                  </a:moveTo>
                  <a:cubicBezTo>
                    <a:pt x="4080" y="2447"/>
                    <a:pt x="9760" y="-1"/>
                    <a:pt x="15702" y="0"/>
                  </a:cubicBezTo>
                  <a:cubicBezTo>
                    <a:pt x="22275" y="0"/>
                    <a:pt x="28491" y="2993"/>
                    <a:pt x="32590" y="8133"/>
                  </a:cubicBezTo>
                </a:path>
                <a:path w="32590" h="21600" stroke="0" extrusionOk="0">
                  <a:moveTo>
                    <a:pt x="0" y="6767"/>
                  </a:moveTo>
                  <a:cubicBezTo>
                    <a:pt x="4080" y="2447"/>
                    <a:pt x="9760" y="-1"/>
                    <a:pt x="15702" y="0"/>
                  </a:cubicBezTo>
                  <a:cubicBezTo>
                    <a:pt x="22275" y="0"/>
                    <a:pt x="28491" y="2993"/>
                    <a:pt x="32590" y="8133"/>
                  </a:cubicBezTo>
                  <a:lnTo>
                    <a:pt x="15702" y="21600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3"/>
          <p:cNvGrpSpPr/>
          <p:nvPr/>
        </p:nvGrpSpPr>
        <p:grpSpPr>
          <a:xfrm>
            <a:off x="5859463" y="3124200"/>
            <a:ext cx="3284537" cy="2159000"/>
            <a:chOff x="3646" y="1979"/>
            <a:chExt cx="2069" cy="1360"/>
          </a:xfrm>
        </p:grpSpPr>
        <p:graphicFrame>
          <p:nvGraphicFramePr>
            <p:cNvPr id="8209" name="Object 34"/>
            <p:cNvGraphicFramePr>
              <a:graphicFrameLocks noChangeAspect="1"/>
            </p:cNvGraphicFramePr>
            <p:nvPr/>
          </p:nvGraphicFramePr>
          <p:xfrm>
            <a:off x="3646" y="2272"/>
            <a:ext cx="2001" cy="6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8" name="" r:id="rId1" imgW="1282700" imgH="393700" progId="Equation.DSMT4">
                    <p:embed/>
                  </p:oleObj>
                </mc:Choice>
                <mc:Fallback>
                  <p:oleObj name="" r:id="rId1" imgW="1282700" imgH="393700" progId="Equation.DSMT4">
                    <p:embed/>
                    <p:pic>
                      <p:nvPicPr>
                        <p:cNvPr id="0" name="Picture 3087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3646" y="2272"/>
                          <a:ext cx="2001" cy="61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63" name="Text Box 35"/>
            <p:cNvSpPr txBox="1">
              <a:spLocks noChangeArrowheads="1"/>
            </p:cNvSpPr>
            <p:nvPr/>
          </p:nvSpPr>
          <p:spPr bwMode="auto">
            <a:xfrm>
              <a:off x="3651" y="1979"/>
              <a:ext cx="2064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defRPr/>
              </a:pP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 vaø</a:t>
              </a: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vi-VN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A’B’C’</a:t>
              </a:r>
              <a:endParaRPr kumimoji="0" lang="vi-VN" sz="3000" b="0" kern="1200" cap="none" spc="0" normalizeH="0" baseline="0" noProof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2564" name="Text Box 36"/>
            <p:cNvSpPr txBox="1">
              <a:spLocks noChangeArrowheads="1"/>
            </p:cNvSpPr>
            <p:nvPr/>
          </p:nvSpPr>
          <p:spPr bwMode="auto">
            <a:xfrm>
              <a:off x="3651" y="2993"/>
              <a:ext cx="2064" cy="346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l" defTabSz="914400">
                <a:spcBef>
                  <a:spcPct val="20000"/>
                </a:spcBef>
                <a:buClr>
                  <a:schemeClr val="hlink"/>
                </a:buClr>
                <a:buSzPct val="120000"/>
                <a:buFontTx/>
                <a:defRPr/>
              </a:pP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</a:t>
              </a: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      </a:t>
              </a:r>
              <a:r>
                <a:rPr kumimoji="0" lang="en-US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kumimoji="0" lang="vi-VN" sz="300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A’B’C’</a:t>
              </a:r>
              <a:endParaRPr kumimoji="0" lang="vi-VN" sz="3000" b="0" kern="1200" cap="none" spc="0" normalizeH="0" baseline="0" noProof="0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8212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3" y="3067"/>
              <a:ext cx="318" cy="1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207" name="WordArt 40"/>
          <p:cNvSpPr>
            <a:spLocks noTextEdit="1"/>
          </p:cNvSpPr>
          <p:nvPr/>
        </p:nvSpPr>
        <p:spPr>
          <a:xfrm>
            <a:off x="2971800" y="115888"/>
            <a:ext cx="5776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HỢP ĐỒNG DẠNG THỨ HAI</a:t>
            </a:r>
            <a:endParaRPr lang="en-US" sz="4000" b="1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08" name="WordArt 41"/>
          <p:cNvSpPr>
            <a:spLocks noTextEdit="1"/>
          </p:cNvSpPr>
          <p:nvPr/>
        </p:nvSpPr>
        <p:spPr>
          <a:xfrm>
            <a:off x="228600" y="123825"/>
            <a:ext cx="15906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000" b="1">
                <a:ln w="9525" cap="rnd" cmpd="sng">
                  <a:solidFill>
                    <a:srgbClr val="80008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45-BÀI 6</a:t>
            </a:r>
            <a:endParaRPr lang="en-US" sz="2000" b="1">
              <a:ln w="9525" cap="rnd" cmpd="sng">
                <a:solidFill>
                  <a:srgbClr val="800080"/>
                </a:solidFill>
                <a:prstDash val="sysDot"/>
                <a:headEnd type="none" w="med" len="med"/>
                <a:tailEnd type="none" w="med" len="med"/>
              </a:ln>
              <a:solidFill>
                <a:srgbClr val="9933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88925" y="765175"/>
            <a:ext cx="471487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x-none" sz="4000" b="0" dirty="0">
                <a:solidFill>
                  <a:srgbClr val="CC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ÁP DỤNG:</a:t>
            </a:r>
            <a:endParaRPr sz="4000" b="0" dirty="0">
              <a:solidFill>
                <a:srgbClr val="CC3399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4213" y="1484313"/>
            <a:ext cx="8459788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algn="just">
              <a:spcBef>
                <a:spcPct val="50000"/>
              </a:spcBef>
            </a:pPr>
            <a:r>
              <a:rPr sz="28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ABC v</a:t>
            </a:r>
            <a:r>
              <a:rPr sz="28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DEF có đồng dạng không vì sao</a:t>
            </a:r>
            <a:r>
              <a:rPr lang="en-US" altLang="x-none" sz="2800" i="1" dirty="0">
                <a:solidFill>
                  <a:srgbClr val="4D4D4D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i="1" dirty="0">
              <a:solidFill>
                <a:srgbClr val="4D4D4D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49225" y="1484313"/>
            <a:ext cx="615950" cy="492125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?1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95288" y="2128838"/>
            <a:ext cx="2160588" cy="588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folHlink"/>
            </a:solidFill>
            <a:miter lim="800000"/>
          </a:ln>
          <a:effectLst/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x-none" sz="3200" b="0" dirty="0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en-US" altLang="x-none" sz="3200" i="1" dirty="0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</a:t>
            </a:r>
            <a:r>
              <a:rPr sz="3200" i="1" dirty="0">
                <a:solidFill>
                  <a:srgbClr val="99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400" i="1" dirty="0">
              <a:solidFill>
                <a:srgbClr val="9900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296863" y="3573463"/>
          <a:ext cx="3436937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" r:id="rId1" imgW="1497965" imgH="431800" progId="Equation.DSMT4">
                  <p:embed/>
                </p:oleObj>
              </mc:Choice>
              <mc:Fallback>
                <p:oleObj name="" r:id="rId1" imgW="1497965" imgH="4318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96863" y="3573463"/>
                        <a:ext cx="3436937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5940425" y="1844675"/>
            <a:ext cx="2149475" cy="2159000"/>
            <a:chOff x="2498" y="2523"/>
            <a:chExt cx="1603" cy="1547"/>
          </a:xfrm>
        </p:grpSpPr>
        <p:sp>
          <p:nvSpPr>
            <p:cNvPr id="23561" name="AutoShape 9"/>
            <p:cNvSpPr>
              <a:spLocks noChangeArrowheads="1"/>
            </p:cNvSpPr>
            <p:nvPr/>
          </p:nvSpPr>
          <p:spPr bwMode="auto">
            <a:xfrm>
              <a:off x="2761" y="2886"/>
              <a:ext cx="998" cy="816"/>
            </a:xfrm>
            <a:prstGeom prst="triangle">
              <a:avLst>
                <a:gd name="adj" fmla="val 65931"/>
              </a:avLst>
            </a:prstGeom>
            <a:noFill/>
            <a:ln w="38100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62" name="Text Box 10"/>
            <p:cNvSpPr txBox="1">
              <a:spLocks noChangeArrowheads="1"/>
            </p:cNvSpPr>
            <p:nvPr/>
          </p:nvSpPr>
          <p:spPr bwMode="auto">
            <a:xfrm>
              <a:off x="3321" y="2523"/>
              <a:ext cx="359" cy="41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63" name="Text Box 11"/>
            <p:cNvSpPr txBox="1">
              <a:spLocks noChangeArrowheads="1"/>
            </p:cNvSpPr>
            <p:nvPr/>
          </p:nvSpPr>
          <p:spPr bwMode="auto">
            <a:xfrm>
              <a:off x="3761" y="3655"/>
              <a:ext cx="340" cy="4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64" name="Text Box 12"/>
            <p:cNvSpPr txBox="1">
              <a:spLocks noChangeArrowheads="1"/>
            </p:cNvSpPr>
            <p:nvPr/>
          </p:nvSpPr>
          <p:spPr bwMode="auto">
            <a:xfrm>
              <a:off x="2498" y="3655"/>
              <a:ext cx="340" cy="4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65" name="Arc 13"/>
            <p:cNvSpPr/>
            <p:nvPr/>
          </p:nvSpPr>
          <p:spPr bwMode="auto">
            <a:xfrm rot="8225955">
              <a:off x="3294" y="2977"/>
              <a:ext cx="226" cy="250"/>
            </a:xfrm>
            <a:custGeom>
              <a:avLst/>
              <a:gdLst>
                <a:gd name="G0" fmla="+- 0 0 0"/>
                <a:gd name="G1" fmla="+- 21028 0 0"/>
                <a:gd name="G2" fmla="+- 21600 0 0"/>
                <a:gd name="T0" fmla="*/ 4939 w 21600"/>
                <a:gd name="T1" fmla="*/ 0 h 21028"/>
                <a:gd name="T2" fmla="*/ 21600 w 21600"/>
                <a:gd name="T3" fmla="*/ 21028 h 21028"/>
                <a:gd name="T4" fmla="*/ 0 w 21600"/>
                <a:gd name="T5" fmla="*/ 21028 h 2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28" fill="none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</a:path>
                <a:path w="21600" h="21028" stroke="0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  <a:lnTo>
                    <a:pt x="0" y="21028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66" name="Text Box 14"/>
            <p:cNvSpPr txBox="1">
              <a:spLocks noChangeArrowheads="1"/>
            </p:cNvSpPr>
            <p:nvPr/>
          </p:nvSpPr>
          <p:spPr bwMode="auto">
            <a:xfrm>
              <a:off x="3114" y="3158"/>
              <a:ext cx="493" cy="372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  <a:r>
                <a:rPr kumimoji="0" lang="en-US" sz="28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8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67" name="Text Box 15"/>
            <p:cNvSpPr txBox="1">
              <a:spLocks noChangeArrowheads="1"/>
            </p:cNvSpPr>
            <p:nvPr/>
          </p:nvSpPr>
          <p:spPr bwMode="auto">
            <a:xfrm>
              <a:off x="2767" y="3064"/>
              <a:ext cx="289" cy="4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68" name="Text Box 16"/>
            <p:cNvSpPr txBox="1">
              <a:spLocks noChangeArrowheads="1"/>
            </p:cNvSpPr>
            <p:nvPr/>
          </p:nvSpPr>
          <p:spPr bwMode="auto">
            <a:xfrm>
              <a:off x="3611" y="3064"/>
              <a:ext cx="289" cy="415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3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5797550" y="3789363"/>
            <a:ext cx="2684463" cy="2824162"/>
            <a:chOff x="3904" y="1296"/>
            <a:chExt cx="1895" cy="2117"/>
          </a:xfrm>
        </p:grpSpPr>
        <p:sp>
          <p:nvSpPr>
            <p:cNvPr id="23570" name="AutoShape 18"/>
            <p:cNvSpPr>
              <a:spLocks noChangeArrowheads="1"/>
            </p:cNvSpPr>
            <p:nvPr/>
          </p:nvSpPr>
          <p:spPr bwMode="auto">
            <a:xfrm>
              <a:off x="4059" y="1661"/>
              <a:ext cx="1633" cy="1313"/>
            </a:xfrm>
            <a:prstGeom prst="triangle">
              <a:avLst>
                <a:gd name="adj" fmla="val 65278"/>
              </a:avLst>
            </a:prstGeom>
            <a:noFill/>
            <a:ln w="38100">
              <a:solidFill>
                <a:srgbClr val="0000FF"/>
              </a:solidFill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71" name="Arc 19"/>
            <p:cNvSpPr/>
            <p:nvPr/>
          </p:nvSpPr>
          <p:spPr bwMode="auto">
            <a:xfrm rot="8225955">
              <a:off x="5011" y="1774"/>
              <a:ext cx="226" cy="250"/>
            </a:xfrm>
            <a:custGeom>
              <a:avLst/>
              <a:gdLst>
                <a:gd name="G0" fmla="+- 0 0 0"/>
                <a:gd name="G1" fmla="+- 21028 0 0"/>
                <a:gd name="G2" fmla="+- 21600 0 0"/>
                <a:gd name="T0" fmla="*/ 4939 w 21600"/>
                <a:gd name="T1" fmla="*/ 0 h 21028"/>
                <a:gd name="T2" fmla="*/ 21600 w 21600"/>
                <a:gd name="T3" fmla="*/ 21028 h 21028"/>
                <a:gd name="T4" fmla="*/ 0 w 21600"/>
                <a:gd name="T5" fmla="*/ 21028 h 210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028" fill="none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</a:path>
                <a:path w="21600" h="21028" stroke="0" extrusionOk="0">
                  <a:moveTo>
                    <a:pt x="4938" y="0"/>
                  </a:moveTo>
                  <a:cubicBezTo>
                    <a:pt x="14700" y="2292"/>
                    <a:pt x="21600" y="11001"/>
                    <a:pt x="21600" y="21028"/>
                  </a:cubicBezTo>
                  <a:lnTo>
                    <a:pt x="0" y="21028"/>
                  </a:lnTo>
                  <a:close/>
                </a:path>
              </a:pathLst>
            </a:custGeom>
            <a:noFill/>
            <a:ln w="38100">
              <a:solidFill>
                <a:srgbClr val="FF0066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72" name="Text Box 20"/>
            <p:cNvSpPr txBox="1">
              <a:spLocks noChangeArrowheads="1"/>
            </p:cNvSpPr>
            <p:nvPr/>
          </p:nvSpPr>
          <p:spPr bwMode="auto">
            <a:xfrm>
              <a:off x="4872" y="1296"/>
              <a:ext cx="340" cy="43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73" name="Text Box 21"/>
            <p:cNvSpPr txBox="1">
              <a:spLocks noChangeArrowheads="1"/>
            </p:cNvSpPr>
            <p:nvPr/>
          </p:nvSpPr>
          <p:spPr bwMode="auto">
            <a:xfrm>
              <a:off x="3904" y="2974"/>
              <a:ext cx="307" cy="43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E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74" name="Text Box 22"/>
            <p:cNvSpPr txBox="1">
              <a:spLocks noChangeArrowheads="1"/>
            </p:cNvSpPr>
            <p:nvPr/>
          </p:nvSpPr>
          <p:spPr bwMode="auto">
            <a:xfrm>
              <a:off x="5508" y="2975"/>
              <a:ext cx="291" cy="43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75" name="Text Box 23"/>
            <p:cNvSpPr txBox="1">
              <a:spLocks noChangeArrowheads="1"/>
            </p:cNvSpPr>
            <p:nvPr/>
          </p:nvSpPr>
          <p:spPr bwMode="auto">
            <a:xfrm>
              <a:off x="4838" y="1969"/>
              <a:ext cx="466" cy="38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28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60</a:t>
              </a:r>
              <a:r>
                <a:rPr kumimoji="0" lang="en-US" sz="2800" b="0" kern="1200" cap="none" spc="0" normalizeH="0" baseline="3000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</a:t>
              </a:r>
              <a:endParaRPr kumimoji="0" lang="vi-VN" sz="2800" b="0" kern="1200" cap="none" spc="0" normalizeH="0" baseline="3000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76" name="Text Box 24"/>
            <p:cNvSpPr txBox="1">
              <a:spLocks noChangeArrowheads="1"/>
            </p:cNvSpPr>
            <p:nvPr/>
          </p:nvSpPr>
          <p:spPr bwMode="auto">
            <a:xfrm>
              <a:off x="4253" y="2022"/>
              <a:ext cx="275" cy="43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8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577" name="Text Box 25"/>
            <p:cNvSpPr txBox="1">
              <a:spLocks noChangeArrowheads="1"/>
            </p:cNvSpPr>
            <p:nvPr/>
          </p:nvSpPr>
          <p:spPr bwMode="auto">
            <a:xfrm>
              <a:off x="5404" y="1975"/>
              <a:ext cx="275" cy="438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3200" b="0" kern="1200" cap="none" spc="0" normalizeH="0" baseline="0" noProof="0">
                  <a:solidFill>
                    <a:srgbClr val="FF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6</a:t>
              </a:r>
              <a:endParaRPr kumimoji="0" lang="vi-VN" sz="3200" b="0" kern="1200" cap="none" spc="0" normalizeH="0" baseline="0" noProof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323850" y="2781300"/>
            <a:ext cx="504031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just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Xét </a:t>
            </a:r>
            <a:r>
              <a:rPr kumimoji="0" lang="en-US" sz="3200" b="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ABC vaø DEF </a:t>
            </a:r>
            <a:r>
              <a:rPr kumimoji="0" lang="en-US" sz="3200" b="0" kern="1200" cap="none" spc="0" normalizeH="0" baseline="0" noProof="0" smtClean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 3" panose="05040102010807070707" pitchFamily="18" charset="2"/>
              </a:rPr>
              <a:t>có: </a:t>
            </a:r>
            <a:endParaRPr kumimoji="0" lang="en-US" sz="2400" i="1" kern="1200" cap="none" spc="0" normalizeH="0" baseline="0" noProof="0">
              <a:solidFill>
                <a:srgbClr val="4D4D4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Wingdings 3" panose="05040102010807070707" pitchFamily="18" charset="2"/>
            </a:endParaRPr>
          </a:p>
        </p:txBody>
      </p:sp>
      <p:graphicFrame>
        <p:nvGraphicFramePr>
          <p:cNvPr id="23579" name="Object 27"/>
          <p:cNvGraphicFramePr>
            <a:graphicFrameLocks noChangeAspect="1"/>
          </p:cNvGraphicFramePr>
          <p:nvPr/>
        </p:nvGraphicFramePr>
        <p:xfrm>
          <a:off x="3997325" y="3717925"/>
          <a:ext cx="15827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3" imgW="660400" imgH="228600" progId="Equation.DSMT4">
                  <p:embed/>
                </p:oleObj>
              </mc:Choice>
              <mc:Fallback>
                <p:oleObj name="" r:id="rId3" imgW="660400" imgH="22860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97325" y="3717925"/>
                        <a:ext cx="1582738" cy="547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28"/>
          <p:cNvGrpSpPr/>
          <p:nvPr/>
        </p:nvGrpSpPr>
        <p:grpSpPr>
          <a:xfrm>
            <a:off x="250825" y="4581525"/>
            <a:ext cx="4464050" cy="641350"/>
            <a:chOff x="158" y="2886"/>
            <a:chExt cx="2812" cy="404"/>
          </a:xfrm>
        </p:grpSpPr>
        <p:sp>
          <p:nvSpPr>
            <p:cNvPr id="23581" name="Text Box 29"/>
            <p:cNvSpPr txBox="1">
              <a:spLocks noChangeArrowheads="1"/>
            </p:cNvSpPr>
            <p:nvPr/>
          </p:nvSpPr>
          <p:spPr bwMode="auto">
            <a:xfrm>
              <a:off x="158" y="2886"/>
              <a:ext cx="2812" cy="4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R="0" algn="just" defTabSz="914400">
                <a:spcBef>
                  <a:spcPct val="50000"/>
                </a:spcBef>
                <a:buClrTx/>
                <a:buSzTx/>
                <a:buFontTx/>
                <a:defRPr/>
              </a:pPr>
              <a:r>
                <a:rPr kumimoji="0" lang="vi-VN" sz="36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</a:t>
              </a:r>
              <a:r>
                <a:rPr kumimoji="0" lang="en-US" sz="36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ABC	        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  <a:sym typeface="Wingdings 3" panose="05040102010807070707" pitchFamily="18" charset="2"/>
                </a:rPr>
                <a:t></a:t>
              </a:r>
              <a:r>
                <a:rPr kumimoji="0" lang="en-US" sz="2800" kern="1200" cap="none" spc="0" normalizeH="0" baseline="0" noProof="0">
                  <a:solidFill>
                    <a:srgbClr val="4D4D4D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DEF</a:t>
              </a:r>
              <a:endParaRPr kumimoji="0" lang="vi-VN" sz="2800" kern="1200" cap="none" spc="0" normalizeH="0" baseline="0" noProof="0">
                <a:solidFill>
                  <a:srgbClr val="4D4D4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pic>
          <p:nvPicPr>
            <p:cNvPr id="9231" name="Picture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3" y="3022"/>
              <a:ext cx="318" cy="16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228" name="WordArt 33"/>
          <p:cNvSpPr>
            <a:spLocks noTextEdit="1"/>
          </p:cNvSpPr>
          <p:nvPr/>
        </p:nvSpPr>
        <p:spPr>
          <a:xfrm>
            <a:off x="2971800" y="115888"/>
            <a:ext cx="5776913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4000" b="1">
                <a:ln w="19050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99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TRƯỜNG HỢP ĐỒNG DẠNG THỨ HAI</a:t>
            </a:r>
            <a:endParaRPr lang="en-US" sz="4000" b="1">
              <a:ln w="19050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99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9" name="WordArt 34"/>
          <p:cNvSpPr>
            <a:spLocks noTextEdit="1"/>
          </p:cNvSpPr>
          <p:nvPr/>
        </p:nvSpPr>
        <p:spPr>
          <a:xfrm>
            <a:off x="228600" y="123825"/>
            <a:ext cx="15906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2000" b="1">
                <a:ln w="9525" cap="rnd" cmpd="sng">
                  <a:solidFill>
                    <a:srgbClr val="800080"/>
                  </a:solidFill>
                  <a:prstDash val="sysDot"/>
                  <a:headEnd type="none" w="med" len="med"/>
                  <a:tailEnd type="none" w="med" len="med"/>
                </a:ln>
                <a:solidFill>
                  <a:srgbClr val="9933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TIẾT 45-BÀI 6</a:t>
            </a:r>
            <a:endParaRPr lang="en-US" sz="2000" b="1">
              <a:ln w="9525" cap="rnd" cmpd="sng">
                <a:solidFill>
                  <a:srgbClr val="800080"/>
                </a:solidFill>
                <a:prstDash val="sysDot"/>
                <a:headEnd type="none" w="med" len="med"/>
                <a:tailEnd type="none" w="med" len="med"/>
              </a:ln>
              <a:solidFill>
                <a:srgbClr val="993366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 animBg="1"/>
      <p:bldP spid="23558" grpId="0" animBg="1"/>
      <p:bldP spid="2357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4F79FF"/>
            </a:gs>
            <a:gs pos="50000">
              <a:srgbClr val="66FF66"/>
            </a:gs>
            <a:gs pos="100000">
              <a:srgbClr val="4F79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66FF66"/>
          </a:extrusionClr>
        </a:sp3d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6600" b="1" i="0" u="none" strike="noStrike" cap="none" normalizeH="0" baseline="0" smtClean="0">
            <a:ln>
              <a:noFill/>
            </a:ln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4F79FF"/>
            </a:gs>
            <a:gs pos="50000">
              <a:srgbClr val="66FF66"/>
            </a:gs>
            <a:gs pos="100000">
              <a:srgbClr val="4F79FF"/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66FF66"/>
          </a:extrusionClr>
        </a:sp3d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6600" b="1" i="0" u="none" strike="noStrike" cap="none" normalizeH="0" baseline="0" smtClean="0">
            <a:ln>
              <a:noFill/>
            </a:ln>
            <a:solidFill>
              <a:srgbClr val="FF33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3059</Words>
  <Application>WPS Presentation</Application>
  <PresentationFormat>On-screen Show (4:3)</PresentationFormat>
  <Paragraphs>475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34</vt:i4>
      </vt:variant>
      <vt:variant>
        <vt:lpstr>幻灯片标题</vt:lpstr>
      </vt:variant>
      <vt:variant>
        <vt:i4>15</vt:i4>
      </vt:variant>
    </vt:vector>
  </HeadingPairs>
  <TitlesOfParts>
    <vt:vector size="60" baseType="lpstr">
      <vt:lpstr>Arial</vt:lpstr>
      <vt:lpstr>SimSun</vt:lpstr>
      <vt:lpstr>Wingdings</vt:lpstr>
      <vt:lpstr>Times New Roman</vt:lpstr>
      <vt:lpstr>Symbol</vt:lpstr>
      <vt:lpstr>VNI-Times</vt:lpstr>
      <vt:lpstr>Euphorigenic</vt:lpstr>
      <vt:lpstr>Wingdings 3</vt:lpstr>
      <vt:lpstr>Microsoft YaHei</vt:lpstr>
      <vt:lpstr>Arial Unicode MS</vt:lpstr>
      <vt:lpstr>Default Design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HBL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TRINHLILAC</dc:creator>
  <cp:lastModifiedBy>PC</cp:lastModifiedBy>
  <cp:revision>122</cp:revision>
  <dcterms:created xsi:type="dcterms:W3CDTF">2008-02-28T04:40:25Z</dcterms:created>
  <dcterms:modified xsi:type="dcterms:W3CDTF">2022-08-09T03:35:24Z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