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42F-84CF-4E6E-8D9B-1559D5DD298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EBA6-D8B2-4F34-9D4D-5B81A547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3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6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6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8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2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27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2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A97-DE41-4561-83C7-408EDD7DBC48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>
            <a:extLst>
              <a:ext uri="{FF2B5EF4-FFF2-40B4-BE49-F238E27FC236}">
                <a16:creationId xmlns:a16="http://schemas.microsoft.com/office/drawing/2014/main" id="{72B623E4-209D-4BF5-8388-753A6A10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>
            <a:extLst>
              <a:ext uri="{FF2B5EF4-FFF2-40B4-BE49-F238E27FC236}">
                <a16:creationId xmlns:a16="http://schemas.microsoft.com/office/drawing/2014/main" id="{E2A4EFC3-2559-4545-B25F-259672671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95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ờng: THCS Bình Khánh</a:t>
            </a:r>
          </a:p>
          <a:p>
            <a:r>
              <a:rPr lang="en-US" altLang="en-US" sz="2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Ngữ văn</a:t>
            </a:r>
          </a:p>
        </p:txBody>
      </p:sp>
    </p:spTree>
    <p:extLst>
      <p:ext uri="{BB962C8B-B14F-4D97-AF65-F5344CB8AC3E}">
        <p14:creationId xmlns:p14="http://schemas.microsoft.com/office/powerpoint/2010/main" val="296179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0" y="144652"/>
            <a:ext cx="1032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3.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40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45" y="3297902"/>
            <a:ext cx="3462076" cy="32017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14821" y="1043556"/>
            <a:ext cx="5919818" cy="2659007"/>
            <a:chOff x="6214821" y="1043556"/>
            <a:chExt cx="5919818" cy="26590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6214821" y="1043556"/>
              <a:ext cx="5919818" cy="26590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243BE6-8057-4540-8DB9-08FD767A1D10}"/>
                </a:ext>
              </a:extLst>
            </p:cNvPr>
            <p:cNvSpPr/>
            <p:nvPr/>
          </p:nvSpPr>
          <p:spPr>
            <a:xfrm>
              <a:off x="6447295" y="1277446"/>
              <a:ext cx="55328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Theo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“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’’…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84204" y="3963761"/>
            <a:ext cx="4850434" cy="2426650"/>
            <a:chOff x="7284204" y="3963761"/>
            <a:chExt cx="4850434" cy="242665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2309D60-8064-4C7B-869B-9097541E3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284204" y="3963761"/>
              <a:ext cx="4850434" cy="24266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87B2DF-56ED-4192-A280-4B4F093AD936}"/>
                </a:ext>
              </a:extLst>
            </p:cNvPr>
            <p:cNvSpPr/>
            <p:nvPr/>
          </p:nvSpPr>
          <p:spPr>
            <a:xfrm>
              <a:off x="7501180" y="4266376"/>
              <a:ext cx="44790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931" y="2462066"/>
            <a:ext cx="4338323" cy="1804310"/>
            <a:chOff x="78931" y="2462066"/>
            <a:chExt cx="4338323" cy="180431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78931" y="2462066"/>
              <a:ext cx="4338323" cy="180431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9" y="2721904"/>
              <a:ext cx="37660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phần mở đầu và phần kết thúc hấp dẫn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59976" y="736033"/>
            <a:ext cx="6274797" cy="2003267"/>
            <a:chOff x="-59976" y="736033"/>
            <a:chExt cx="6274797" cy="2003267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-59976" y="736033"/>
              <a:ext cx="6274797" cy="20032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562249-F6DE-4F7E-B7DC-D185E74C8B47}"/>
                </a:ext>
              </a:extLst>
            </p:cNvPr>
            <p:cNvSpPr/>
            <p:nvPr/>
          </p:nvSpPr>
          <p:spPr>
            <a:xfrm>
              <a:off x="136858" y="1043556"/>
              <a:ext cx="576322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505108"/>
            <a:ext cx="4642338" cy="1804310"/>
            <a:chOff x="0" y="4505108"/>
            <a:chExt cx="4642338" cy="1804310"/>
          </a:xfrm>
        </p:grpSpPr>
        <p:pic>
          <p:nvPicPr>
            <p:cNvPr id="17" name="图片 6">
              <a:extLst>
                <a:ext uri="{FF2B5EF4-FFF2-40B4-BE49-F238E27FC236}">
                  <a16:creationId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0" y="4505108"/>
              <a:ext cx="4642338" cy="180431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8" y="4700032"/>
              <a:ext cx="41089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1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" y="766813"/>
            <a:ext cx="12192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00063" algn="l"/>
              </a:tabLst>
            </a:pP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00063" algn="l"/>
              </a:tabLst>
            </a:pP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500063" algn="l"/>
              </a:tabLst>
            </a:pP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500063" algn="l"/>
              </a:tabLst>
            </a:pP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…?”, “Theo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…?”, 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…?”.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0" y="-2628"/>
            <a:ext cx="8088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4.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44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197160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5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76700" y="3833654"/>
          <a:ext cx="4038600" cy="17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Nội dung kiểm tra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00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Đạt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Chưa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đạt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" y="684212"/>
            <a:ext cx="11400503" cy="6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86234" y="-662871"/>
            <a:ext cx="11005766" cy="132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3672" tIns="779217" rIns="699867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kiến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vấn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đời</a:t>
            </a:r>
            <a:r>
              <a:rPr kumimoji="0" lang="en-US" sz="3200" b="1" i="1" u="none" strike="noStrike" cap="none" normalizeH="0" baseline="0" dirty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sống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741" y="769381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24" y="1410231"/>
            <a:ext cx="740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225" y="1978242"/>
            <a:ext cx="48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156" y="2644170"/>
            <a:ext cx="7516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660" y="3172282"/>
            <a:ext cx="5458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60" y="3867823"/>
            <a:ext cx="589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224" y="4470768"/>
            <a:ext cx="7516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154" y="5516188"/>
            <a:ext cx="750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0660" y="6118108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51429" y="740662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28536" y="68421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49757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264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241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66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6600" b="1" dirty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784725" y="1324900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99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54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94371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208951" y="4373508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165908" y="2494371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165908" y="4373508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0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252199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131336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252199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131336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15796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48147"/>
            <a:ext cx="5440619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27284"/>
            <a:ext cx="5440619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1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28440" y="186194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55403" y="1452701"/>
            <a:ext cx="544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Candara" panose="020E0502030303020204" pitchFamily="34" charset="0"/>
              </a:rPr>
              <a:t>Tiết</a:t>
            </a:r>
            <a:r>
              <a:rPr lang="en-US" sz="4000" b="1" i="1" dirty="0">
                <a:latin typeface="Candara" panose="020E0502030303020204" pitchFamily="34" charset="0"/>
              </a:rPr>
              <a:t> 82, 83: </a:t>
            </a:r>
            <a:r>
              <a:rPr lang="en-US" sz="4000" b="1" i="1" dirty="0" err="1">
                <a:latin typeface="Candara" panose="020E0502030303020204" pitchFamily="34" charset="0"/>
              </a:rPr>
              <a:t>Nói</a:t>
            </a:r>
            <a:r>
              <a:rPr lang="en-US" sz="4000" b="1" i="1" dirty="0">
                <a:latin typeface="Candara" panose="020E0502030303020204" pitchFamily="34" charset="0"/>
              </a:rPr>
              <a:t> </a:t>
            </a:r>
            <a:r>
              <a:rPr lang="en-US" sz="4000" b="1" i="1" dirty="0" err="1">
                <a:latin typeface="Candara" panose="020E0502030303020204" pitchFamily="34" charset="0"/>
              </a:rPr>
              <a:t>và</a:t>
            </a:r>
            <a:r>
              <a:rPr lang="en-US" sz="4000" b="1" i="1" dirty="0">
                <a:latin typeface="Candara" panose="020E0502030303020204" pitchFamily="34" charset="0"/>
              </a:rPr>
              <a:t> </a:t>
            </a:r>
            <a:r>
              <a:rPr lang="en-US" sz="4000" b="1" i="1" dirty="0" err="1">
                <a:latin typeface="Candara" panose="020E0502030303020204" pitchFamily="34" charset="0"/>
              </a:rPr>
              <a:t>nghe</a:t>
            </a:r>
            <a:r>
              <a:rPr lang="en-US" sz="4000" b="1" i="1" dirty="0">
                <a:latin typeface="Candara" panose="020E0502030303020204" pitchFamily="34" charset="0"/>
              </a:rPr>
              <a:t>:</a:t>
            </a:r>
          </a:p>
        </p:txBody>
      </p:sp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VẤN ĐỀ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42232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265268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144405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265268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144405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565710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444847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565710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444847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879132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87332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66469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87332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66469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21782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8239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205" y="4296510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3493336" y="914400"/>
            <a:ext cx="6474911" cy="5943599"/>
            <a:chOff x="1099385" y="2069348"/>
            <a:chExt cx="2860812" cy="2163691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163691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311472" y="2596819"/>
              <a:ext cx="2436636" cy="10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quay video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GV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47" y="1560295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701CB4B-30DD-43D3-9EB7-6BFF6F05F18B}"/>
              </a:ext>
            </a:extLst>
          </p:cNvPr>
          <p:cNvSpPr txBox="1"/>
          <p:nvPr/>
        </p:nvSpPr>
        <p:spPr>
          <a:xfrm>
            <a:off x="364205" y="1639376"/>
            <a:ext cx="11280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video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003D37-4D96-45F1-A3E9-C8FFEFC68C46}"/>
              </a:ext>
            </a:extLst>
          </p:cNvPr>
          <p:cNvSpPr txBox="1"/>
          <p:nvPr/>
        </p:nvSpPr>
        <p:spPr>
          <a:xfrm>
            <a:off x="372441" y="3732257"/>
            <a:ext cx="788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3065072" y="629064"/>
            <a:ext cx="623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60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8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34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985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200483" y="-149477"/>
            <a:ext cx="1050530" cy="1223163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94900" y="844071"/>
            <a:ext cx="1135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AI NHANH NHẬN QUÀ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400" b="1" baseline="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baseline="0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nhanh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giấy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nháp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hại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426" y="5448626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https://youtu.be/PPmA4u7iQFM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3426" y="4701720"/>
            <a:ext cx="481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https://youtu.be/8yFA1psdk4I</a:t>
            </a:r>
          </a:p>
        </p:txBody>
      </p:sp>
    </p:spTree>
    <p:extLst>
      <p:ext uri="{BB962C8B-B14F-4D97-AF65-F5344CB8AC3E}">
        <p14:creationId xmlns:p14="http://schemas.microsoft.com/office/powerpoint/2010/main" val="157317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1996226"/>
            <a:ext cx="6896584" cy="31281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71146" y="2639200"/>
            <a:ext cx="6288132" cy="1898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0585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2094629"/>
            <a:ext cx="1130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vi-V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định đề tài, không gian và thời gian 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42953"/>
              </p:ext>
            </p:extLst>
          </p:nvPr>
        </p:nvGraphicFramePr>
        <p:xfrm>
          <a:off x="200783" y="2850872"/>
          <a:ext cx="11782244" cy="3835660"/>
        </p:xfrm>
        <a:graphic>
          <a:graphicData uri="http://schemas.openxmlformats.org/drawingml/2006/table">
            <a:tbl>
              <a:tblPr firstRow="1" firstCol="1" bandRow="1"/>
              <a:tblGrid>
                <a:gridCol w="3146822">
                  <a:extLst>
                    <a:ext uri="{9D8B030D-6E8A-4147-A177-3AD203B41FA5}">
                      <a16:colId xmlns:a16="http://schemas.microsoft.com/office/drawing/2014/main" val="1226048416"/>
                    </a:ext>
                  </a:extLst>
                </a:gridCol>
                <a:gridCol w="3212816">
                  <a:extLst>
                    <a:ext uri="{9D8B030D-6E8A-4147-A177-3AD203B41FA5}">
                      <a16:colId xmlns:a16="http://schemas.microsoft.com/office/drawing/2014/main" val="629730985"/>
                    </a:ext>
                  </a:extLst>
                </a:gridCol>
                <a:gridCol w="5422606">
                  <a:extLst>
                    <a:ext uri="{9D8B030D-6E8A-4147-A177-3AD203B41FA5}">
                      <a16:colId xmlns:a16="http://schemas.microsoft.com/office/drawing/2014/main" val="3040522633"/>
                    </a:ext>
                  </a:extLst>
                </a:gridCol>
              </a:tblGrid>
              <a:tr h="909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218111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4307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82362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996858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7345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381847"/>
            <a:ext cx="12052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Vấn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5400" b="1" dirty="0">
              <a:ln w="12700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-2" y="1507576"/>
            <a:ext cx="12183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:………………………………………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648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endParaRPr lang="en-US" sz="3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lọc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-110316"/>
            <a:ext cx="113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48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8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ý, </a:t>
            </a:r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48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dàn</a:t>
            </a:r>
            <a:r>
              <a:rPr lang="en-US" sz="48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41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56"/>
            <a:ext cx="12192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Mở bài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Giới thiệu khái quát về Internet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Dẫn dắt vào vấn đề tác động của internet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a. Tác động tích cực của internet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là kênh thông tin khổng lồ, từ điển bách khoa đồ sộ, là thế giới tri thức phong phú, đa dạng, cập nhật.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là phương tiện trao đổi, giao lưu, giải trí giữa mọi người trên toàn thế giới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có mặt trong mọi mặt đời sống như kinh tế – chính trị, văn hóa – xã hội, góp phần không nhỏ cho sự phát triển của các ngành kinh tế.</a:t>
            </a:r>
          </a:p>
          <a:p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Đối với con người đặc biệt là với học sinh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Tiếp cận với nguồn tri thức khổng lồ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Học tập qua mạng, chủ động tìm kiếm những phương pháp học tập hay, mới lạ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Là sân chơi bổ ích, giải trí đa màu sắc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Cập nhật tình hình trong nước và trên thế giới mọi lúc mọi nơi</a:t>
            </a:r>
          </a:p>
        </p:txBody>
      </p:sp>
    </p:spTree>
    <p:extLst>
      <p:ext uri="{BB962C8B-B14F-4D97-AF65-F5344CB8AC3E}">
        <p14:creationId xmlns:p14="http://schemas.microsoft.com/office/powerpoint/2010/main" val="409988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1991"/>
            <a:ext cx="1243194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b. Tác động tiêu cực của internet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Nguồn thông tin chưa được kiểm chứng, xác thực một cách chặt chẽ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Chứa nhiều tin xấu, bạo động, lừa đảo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Lạm dụng internet dẫn đến hao tốn thời gian, sức khỏe và tiền bạc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Đối với học sinh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Tình trạng nghiện internet, nghiện các trò chơi điện tử bỏ bê học hành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Lạm dụng, sử dụng không đúng mục đích các nền tảng mạng xã hội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Dễ bị lôi kéo, dụ dỗ, chia sẻ thông tin sai lệch trên mạng xã hội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c. Giải pháp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Sử dụng internet đúng cách, đúng mục đích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Sử dụng internet một cách văn hóa, có chọn lọc và kiểm duyệt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Hạn chế để lộ thông tin cá nhân trên mạng internet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Kết 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Khẳng định lại ý kiến của bản thân.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Bài học nhận thức và hành động</a:t>
            </a:r>
          </a:p>
        </p:txBody>
      </p:sp>
    </p:spTree>
    <p:extLst>
      <p:ext uri="{BB962C8B-B14F-4D97-AF65-F5344CB8AC3E}">
        <p14:creationId xmlns:p14="http://schemas.microsoft.com/office/powerpoint/2010/main" val="142072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1411</Words>
  <Application>Microsoft Office PowerPoint</Application>
  <PresentationFormat>Widescreen</PresentationFormat>
  <Paragraphs>137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等线</vt:lpstr>
      <vt:lpstr>微软雅黑</vt:lpstr>
      <vt:lpstr>宋体</vt:lpstr>
      <vt:lpstr>宋体</vt:lpstr>
      <vt:lpstr>.VnTime</vt:lpstr>
      <vt:lpstr>Arial</vt:lpstr>
      <vt:lpstr>Calibri</vt:lpstr>
      <vt:lpstr>Calibri Light</vt:lpstr>
      <vt:lpstr>Candara</vt:lpstr>
      <vt:lpstr>Times New Roman</vt:lpstr>
      <vt:lpstr>字魂107号-萌趣欢乐体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VAN</cp:lastModifiedBy>
  <cp:revision>6</cp:revision>
  <dcterms:created xsi:type="dcterms:W3CDTF">2022-06-27T07:38:49Z</dcterms:created>
  <dcterms:modified xsi:type="dcterms:W3CDTF">2023-02-01T02:55:30Z</dcterms:modified>
</cp:coreProperties>
</file>