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7" r:id="rId3"/>
    <p:sldId id="264" r:id="rId4"/>
    <p:sldId id="265" r:id="rId5"/>
    <p:sldId id="268" r:id="rId6"/>
    <p:sldId id="269"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C731D-DD74-4F1E-BACD-AB6191015195}" type="datetimeFigureOut">
              <a:rPr lang="vi-VN" smtClean="0"/>
              <a:t>17/09/2023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6345-67F6-4DC5-BE4F-A873889B2181}" type="slidenum">
              <a:rPr lang="vi-VN" smtClean="0"/>
              <a:t>‹#›</a:t>
            </a:fld>
            <a:endParaRPr lang="vi-VN"/>
          </a:p>
        </p:txBody>
      </p:sp>
    </p:spTree>
    <p:extLst>
      <p:ext uri="{BB962C8B-B14F-4D97-AF65-F5344CB8AC3E}">
        <p14:creationId xmlns:p14="http://schemas.microsoft.com/office/powerpoint/2010/main" val="391012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563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93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70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829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103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95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741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350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935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440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5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222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10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035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9756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735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191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329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904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883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5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8646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5B5662E-3606-450B-B56D-4431B424B168}" type="datetimeFigureOut">
              <a:rPr lang="vi-VN" smtClean="0"/>
              <a:t>17/09/2023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300002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5B5662E-3606-450B-B56D-4431B424B168}" type="datetimeFigureOut">
              <a:rPr lang="vi-VN" smtClean="0"/>
              <a:t>17/09/2023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224950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5B5662E-3606-450B-B56D-4431B424B168}" type="datetimeFigureOut">
              <a:rPr lang="vi-VN" smtClean="0"/>
              <a:t>17/09/2023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3873564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92760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5B5662E-3606-450B-B56D-4431B424B168}" type="datetimeFigureOut">
              <a:rPr lang="vi-VN" smtClean="0"/>
              <a:t>17/09/2023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351170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B5662E-3606-450B-B56D-4431B424B168}" type="datetimeFigureOut">
              <a:rPr lang="vi-VN" smtClean="0"/>
              <a:t>17/09/2023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338076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5B5662E-3606-450B-B56D-4431B424B168}" type="datetimeFigureOut">
              <a:rPr lang="vi-VN" smtClean="0"/>
              <a:t>17/09/2023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311491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5B5662E-3606-450B-B56D-4431B424B168}" type="datetimeFigureOut">
              <a:rPr lang="vi-VN" smtClean="0"/>
              <a:t>17/09/2023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243398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5B5662E-3606-450B-B56D-4431B424B168}" type="datetimeFigureOut">
              <a:rPr lang="vi-VN" smtClean="0"/>
              <a:t>17/09/2023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311134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5662E-3606-450B-B56D-4431B424B168}" type="datetimeFigureOut">
              <a:rPr lang="vi-VN" smtClean="0"/>
              <a:t>17/09/2023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47649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5662E-3606-450B-B56D-4431B424B168}" type="datetimeFigureOut">
              <a:rPr lang="vi-VN" smtClean="0"/>
              <a:t>17/09/2023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81251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5662E-3606-450B-B56D-4431B424B168}" type="datetimeFigureOut">
              <a:rPr lang="vi-VN" smtClean="0"/>
              <a:t>17/09/2023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3F56991-B51F-4EEE-A7F2-03383338C7C2}" type="slidenum">
              <a:rPr lang="vi-VN" smtClean="0"/>
              <a:t>‹#›</a:t>
            </a:fld>
            <a:endParaRPr lang="vi-VN"/>
          </a:p>
        </p:txBody>
      </p:sp>
    </p:spTree>
    <p:extLst>
      <p:ext uri="{BB962C8B-B14F-4D97-AF65-F5344CB8AC3E}">
        <p14:creationId xmlns:p14="http://schemas.microsoft.com/office/powerpoint/2010/main" val="170654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5662E-3606-450B-B56D-4431B424B168}" type="datetimeFigureOut">
              <a:rPr lang="vi-VN" smtClean="0"/>
              <a:t>17/09/2023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56991-B51F-4EEE-A7F2-03383338C7C2}" type="slidenum">
              <a:rPr lang="vi-VN" smtClean="0"/>
              <a:t>‹#›</a:t>
            </a:fld>
            <a:endParaRPr lang="vi-VN"/>
          </a:p>
        </p:txBody>
      </p:sp>
    </p:spTree>
    <p:extLst>
      <p:ext uri="{BB962C8B-B14F-4D97-AF65-F5344CB8AC3E}">
        <p14:creationId xmlns:p14="http://schemas.microsoft.com/office/powerpoint/2010/main" val="35035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NULL"/></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image" Target="../media/image5.png"/><Relationship Id="rId12" Type="http://schemas.openxmlformats.org/officeDocument/2006/relationships/image" Target="../media/image36.gif"/><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image" Target="../media/image5.png"/><Relationship Id="rId12"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41.gif"/></Relationships>
</file>

<file path=ppt/slides/_rels/slide16.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1.gif"/><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gif"/><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1.gi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gi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1.gif"/><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gif"/><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7.png"/><Relationship Id="rId7"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1588" y="1588"/>
            <a:ext cx="3595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a:solidFill>
                  <a:srgbClr val="C00000"/>
                </a:solidFill>
                <a:latin typeface="Times New Roman" panose="02020603050405020304" pitchFamily="18" charset="0"/>
                <a:cs typeface="Times New Roman" panose="02020603050405020304" pitchFamily="18" charset="0"/>
              </a:rPr>
              <a:t>Tr</a:t>
            </a:r>
            <a:r>
              <a:rPr lang="vi-VN" altLang="en-US" sz="2100" b="1">
                <a:solidFill>
                  <a:srgbClr val="C00000"/>
                </a:solidFill>
                <a:latin typeface="Times New Roman" panose="02020603050405020304" pitchFamily="18" charset="0"/>
                <a:cs typeface="Times New Roman" panose="02020603050405020304" pitchFamily="18" charset="0"/>
              </a:rPr>
              <a:t>ư</a:t>
            </a:r>
            <a:r>
              <a:rPr lang="en-US" altLang="en-US" sz="2100" b="1">
                <a:solidFill>
                  <a:srgbClr val="C00000"/>
                </a:solidFill>
                <a:latin typeface="Times New Roman" panose="02020603050405020304" pitchFamily="18" charset="0"/>
                <a:cs typeface="Times New Roman" panose="02020603050405020304" pitchFamily="18" charset="0"/>
              </a:rPr>
              <a:t>ờng: THCS Bình Khánh</a:t>
            </a:r>
          </a:p>
          <a:p>
            <a:pPr>
              <a:lnSpc>
                <a:spcPct val="100000"/>
              </a:lnSpc>
              <a:spcBef>
                <a:spcPct val="0"/>
              </a:spcBef>
              <a:buFontTx/>
              <a:buNone/>
            </a:pPr>
            <a:r>
              <a:rPr lang="en-US" altLang="en-US" sz="2100" b="1">
                <a:solidFill>
                  <a:srgbClr val="C00000"/>
                </a:solidFill>
                <a:latin typeface="Times New Roman" panose="02020603050405020304" pitchFamily="18" charset="0"/>
                <a:cs typeface="Times New Roman" panose="02020603050405020304" pitchFamily="18" charset="0"/>
              </a:rPr>
              <a:t>Tổ: Ngữ văn</a:t>
            </a:r>
          </a:p>
        </p:txBody>
      </p:sp>
    </p:spTree>
    <p:extLst>
      <p:ext uri="{BB962C8B-B14F-4D97-AF65-F5344CB8AC3E}">
        <p14:creationId xmlns:p14="http://schemas.microsoft.com/office/powerpoint/2010/main" val="1700727154"/>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5359723" y="43254"/>
            <a:ext cx="135165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397" y="89492"/>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944895" y="119849"/>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sp>
        <p:nvSpPr>
          <p:cNvPr id="20" name="Freeform 4"/>
          <p:cNvSpPr/>
          <p:nvPr/>
        </p:nvSpPr>
        <p:spPr>
          <a:xfrm>
            <a:off x="1277007" y="1007183"/>
            <a:ext cx="9884979" cy="2909698"/>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Rectangle 1"/>
          <p:cNvSpPr>
            <a:spLocks noChangeArrowheads="1"/>
          </p:cNvSpPr>
          <p:nvPr/>
        </p:nvSpPr>
        <p:spPr bwMode="auto">
          <a:xfrm>
            <a:off x="1949669" y="1492536"/>
            <a:ext cx="865526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Xác định từ tượng hình, từ tượng thanh có trong những trường hợp sau và phân tích tác dụng của chúng:</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a:p>
            <a:r>
              <a:rPr lang="en-US" sz="2400" i="1">
                <a:solidFill>
                  <a:schemeClr val="bg1"/>
                </a:solidFill>
                <a:latin typeface="Times New Roman" pitchFamily="18" charset="0"/>
                <a:cs typeface="Times New Roman" pitchFamily="18" charset="0"/>
              </a:rPr>
              <a:t>c. Quen thói cũ, ếch nghênh ngang đi lại khắp nơi và cất tiếng kêu ồm ộp.</a:t>
            </a:r>
            <a:endParaRPr lang="en-US" sz="2400">
              <a:solidFill>
                <a:schemeClr val="bg1"/>
              </a:solidFill>
              <a:latin typeface="Times New Roman" pitchFamily="18" charset="0"/>
              <a:cs typeface="Times New Roman" pitchFamily="18" charset="0"/>
            </a:endParaRPr>
          </a:p>
          <a:p>
            <a:pPr algn="r"/>
            <a:r>
              <a:rPr lang="en-US" sz="2400" i="1">
                <a:solidFill>
                  <a:schemeClr val="bg1"/>
                </a:solidFill>
                <a:latin typeface="Times New Roman" pitchFamily="18" charset="0"/>
                <a:cs typeface="Times New Roman" pitchFamily="18" charset="0"/>
              </a:rPr>
              <a:t>(Truyện dân gian Việt Nam, Ếch ngồi </a:t>
            </a:r>
            <a:r>
              <a:rPr lang="en-US" sz="2400" i="1" smtClean="0">
                <a:solidFill>
                  <a:schemeClr val="bg1"/>
                </a:solidFill>
                <a:latin typeface="Times New Roman" pitchFamily="18" charset="0"/>
                <a:cs typeface="Times New Roman" pitchFamily="18" charset="0"/>
              </a:rPr>
              <a:t>đáy </a:t>
            </a:r>
            <a:r>
              <a:rPr lang="en-US" sz="2400" i="1">
                <a:solidFill>
                  <a:schemeClr val="bg1"/>
                </a:solidFill>
                <a:latin typeface="Times New Roman" pitchFamily="18" charset="0"/>
                <a:cs typeface="Times New Roman" pitchFamily="18" charset="0"/>
              </a:rPr>
              <a:t>giếng)</a:t>
            </a:r>
            <a:endParaRPr lang="en-US" sz="2400">
              <a:solidFill>
                <a:schemeClr val="bg1"/>
              </a:solidFill>
              <a:latin typeface="Times New Roman" pitchFamily="18" charset="0"/>
              <a:cs typeface="Times New Roman" pitchFamily="18" charset="0"/>
            </a:endParaRPr>
          </a:p>
        </p:txBody>
      </p:sp>
      <p:pic>
        <p:nvPicPr>
          <p:cNvPr id="22" name="Picture 2"/>
          <p:cNvPicPr>
            <a:picLocks noChangeAspect="1"/>
          </p:cNvPicPr>
          <p:nvPr/>
        </p:nvPicPr>
        <p:blipFill>
          <a:blip r:embed="rId7"/>
          <a:srcRect/>
          <a:stretch>
            <a:fillRect/>
          </a:stretch>
        </p:blipFill>
        <p:spPr>
          <a:xfrm>
            <a:off x="-163270" y="4604821"/>
            <a:ext cx="1934621" cy="938891"/>
          </a:xfrm>
          <a:prstGeom prst="rect">
            <a:avLst/>
          </a:prstGeom>
        </p:spPr>
      </p:pic>
      <p:sp>
        <p:nvSpPr>
          <p:cNvPr id="19" name="Rectangle 18"/>
          <p:cNvSpPr/>
          <p:nvPr/>
        </p:nvSpPr>
        <p:spPr>
          <a:xfrm>
            <a:off x="1634717" y="4180344"/>
            <a:ext cx="9973959" cy="2308324"/>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smtClean="0">
                <a:latin typeface="Times New Roman" pitchFamily="18" charset="0"/>
                <a:cs typeface="Times New Roman" pitchFamily="18" charset="0"/>
              </a:rPr>
              <a:t> - </a:t>
            </a:r>
            <a:r>
              <a:rPr lang="en-US" sz="2400" b="1" smtClean="0">
                <a:latin typeface="Times New Roman" pitchFamily="18" charset="0"/>
                <a:cs typeface="Times New Roman" pitchFamily="18" charset="0"/>
              </a:rPr>
              <a:t>Từ </a:t>
            </a:r>
            <a:r>
              <a:rPr lang="en-US" sz="2400" b="1">
                <a:latin typeface="Times New Roman" pitchFamily="18" charset="0"/>
                <a:cs typeface="Times New Roman" pitchFamily="18" charset="0"/>
              </a:rPr>
              <a:t>tượng thanh: </a:t>
            </a:r>
            <a:r>
              <a:rPr lang="en-US" sz="2400">
                <a:latin typeface="Times New Roman" pitchFamily="18" charset="0"/>
                <a:cs typeface="Times New Roman" pitchFamily="18" charset="0"/>
              </a:rPr>
              <a:t>ồm ộp</a:t>
            </a:r>
          </a:p>
          <a:p>
            <a:r>
              <a:rPr lang="en-US" sz="2400" smtClean="0">
                <a:latin typeface="Times New Roman" pitchFamily="18" charset="0"/>
                <a:cs typeface="Times New Roman" pitchFamily="18" charset="0"/>
              </a:rPr>
              <a:t> </a:t>
            </a:r>
            <a:r>
              <a:rPr lang="en-US" sz="2400" b="1">
                <a:latin typeface="Times New Roman" pitchFamily="18" charset="0"/>
                <a:cs typeface="Times New Roman" pitchFamily="18" charset="0"/>
              </a:rPr>
              <a:t>Tác dụng: </a:t>
            </a:r>
            <a:r>
              <a:rPr lang="en-US" sz="2400">
                <a:latin typeface="Times New Roman" pitchFamily="18" charset="0"/>
                <a:cs typeface="Times New Roman" pitchFamily="18" charset="0"/>
              </a:rPr>
              <a:t>Giúp cho âm thanh tiếng ếch kêu trở nên sinh động, chân thật hơn.</a:t>
            </a:r>
          </a:p>
          <a:p>
            <a:r>
              <a:rPr lang="en-US" sz="2400" b="1" smtClean="0">
                <a:latin typeface="Times New Roman" pitchFamily="18" charset="0"/>
                <a:cs typeface="Times New Roman" pitchFamily="18" charset="0"/>
              </a:rPr>
              <a:t>- Từ </a:t>
            </a:r>
            <a:r>
              <a:rPr lang="en-US" sz="2400" b="1">
                <a:latin typeface="Times New Roman" pitchFamily="18" charset="0"/>
                <a:cs typeface="Times New Roman" pitchFamily="18" charset="0"/>
              </a:rPr>
              <a:t>tượng hình: </a:t>
            </a:r>
            <a:r>
              <a:rPr lang="en-US" sz="2400">
                <a:latin typeface="Times New Roman" pitchFamily="18" charset="0"/>
                <a:cs typeface="Times New Roman" pitchFamily="18" charset="0"/>
              </a:rPr>
              <a:t>Nghênh ngang</a:t>
            </a:r>
          </a:p>
          <a:p>
            <a:r>
              <a:rPr lang="en-US" sz="2400" smtClean="0">
                <a:latin typeface="Times New Roman" pitchFamily="18" charset="0"/>
                <a:cs typeface="Times New Roman" pitchFamily="18" charset="0"/>
              </a:rPr>
              <a:t> </a:t>
            </a:r>
            <a:r>
              <a:rPr lang="en-US" sz="2400" b="1">
                <a:latin typeface="Times New Roman" pitchFamily="18" charset="0"/>
                <a:cs typeface="Times New Roman" pitchFamily="18" charset="0"/>
              </a:rPr>
              <a:t>Tác dụng: </a:t>
            </a:r>
            <a:r>
              <a:rPr lang="en-US" sz="2400">
                <a:latin typeface="Times New Roman" pitchFamily="18" charset="0"/>
                <a:cs typeface="Times New Roman" pitchFamily="18" charset="0"/>
              </a:rPr>
              <a:t>Gợi tả dáng vẻ, điệu bộ không kiêng sợ gì ai, ngang nhiên thực hiện những hành động mà biết rằng có thể bị phản đối, từ đó, giúp người đọc hình dung rõ hơn về nhân vật “ếch” hợm hĩnh, kiêu căng.</a:t>
            </a:r>
          </a:p>
        </p:txBody>
      </p:sp>
      <p:sp>
        <p:nvSpPr>
          <p:cNvPr id="25" name="Freeform 4"/>
          <p:cNvSpPr/>
          <p:nvPr/>
        </p:nvSpPr>
        <p:spPr>
          <a:xfrm>
            <a:off x="11016063" y="5610788"/>
            <a:ext cx="1185226" cy="1219200"/>
          </a:xfrm>
          <a:custGeom>
            <a:avLst/>
            <a:gdLst/>
            <a:ahLst/>
            <a:cxnLst/>
            <a:rect l="l" t="t" r="r" b="b"/>
            <a:pathLst>
              <a:path w="2857916" h="4114800">
                <a:moveTo>
                  <a:pt x="0" y="0"/>
                </a:moveTo>
                <a:lnTo>
                  <a:pt x="2857915" y="0"/>
                </a:lnTo>
                <a:lnTo>
                  <a:pt x="285791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5"/>
          <p:cNvSpPr/>
          <p:nvPr/>
        </p:nvSpPr>
        <p:spPr>
          <a:xfrm>
            <a:off x="8252714" y="119849"/>
            <a:ext cx="1411547" cy="887334"/>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270788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xEl>
                                              <p:pRg st="1" end="1"/>
                                            </p:txEl>
                                          </p:spTgt>
                                        </p:tgtEl>
                                        <p:attrNameLst>
                                          <p:attrName>style.visibility</p:attrName>
                                        </p:attrNameLst>
                                      </p:cBhvr>
                                      <p:to>
                                        <p:strVal val="visible"/>
                                      </p:to>
                                    </p:set>
                                    <p:anim calcmode="lin" valueType="num">
                                      <p:cBhvr additive="base">
                                        <p:cTn id="51"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9">
                                            <p:txEl>
                                              <p:pRg st="2" end="2"/>
                                            </p:txEl>
                                          </p:spTgt>
                                        </p:tgtEl>
                                        <p:attrNameLst>
                                          <p:attrName>style.visibility</p:attrName>
                                        </p:attrNameLst>
                                      </p:cBhvr>
                                      <p:to>
                                        <p:strVal val="visible"/>
                                      </p:to>
                                    </p:set>
                                    <p:anim calcmode="lin" valueType="num">
                                      <p:cBhvr additive="base">
                                        <p:cTn id="5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9">
                                            <p:txEl>
                                              <p:pRg st="3" end="3"/>
                                            </p:txEl>
                                          </p:spTgt>
                                        </p:tgtEl>
                                        <p:attrNameLst>
                                          <p:attrName>style.visibility</p:attrName>
                                        </p:attrNameLst>
                                      </p:cBhvr>
                                      <p:to>
                                        <p:strVal val="visible"/>
                                      </p:to>
                                    </p:set>
                                    <p:anim calcmode="lin" valueType="num">
                                      <p:cBhvr additive="base">
                                        <p:cTn id="63"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5359723" y="43254"/>
            <a:ext cx="135165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917" y="119849"/>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944895" y="119849"/>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sp>
        <p:nvSpPr>
          <p:cNvPr id="20" name="Freeform 4"/>
          <p:cNvSpPr/>
          <p:nvPr/>
        </p:nvSpPr>
        <p:spPr>
          <a:xfrm>
            <a:off x="1056290" y="1031681"/>
            <a:ext cx="10265288" cy="3067353"/>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Rectangle 1"/>
          <p:cNvSpPr>
            <a:spLocks noChangeArrowheads="1"/>
          </p:cNvSpPr>
          <p:nvPr/>
        </p:nvSpPr>
        <p:spPr bwMode="auto">
          <a:xfrm>
            <a:off x="1846981" y="1492556"/>
            <a:ext cx="874744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Xác định từ tượng hình, từ tượng thanh có trong những trường hợp sau và phân tích tác dụng của chúng:</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a:p>
            <a:r>
              <a:rPr lang="en-US" sz="2400" i="1">
                <a:solidFill>
                  <a:schemeClr val="bg1"/>
                </a:solidFill>
                <a:latin typeface="Times New Roman" pitchFamily="18" charset="0"/>
                <a:cs typeface="Times New Roman" pitchFamily="18" charset="0"/>
              </a:rPr>
              <a:t>d. Thỉnh thoảng, muốn thử sự lợi hại của những chiếc vuốt, tôi co cẳng lên, đạp phanh phách vào các ngọn cỏ.</a:t>
            </a:r>
            <a:endParaRPr lang="en-US" sz="2400">
              <a:solidFill>
                <a:schemeClr val="bg1"/>
              </a:solidFill>
              <a:latin typeface="Times New Roman" pitchFamily="18" charset="0"/>
              <a:cs typeface="Times New Roman" pitchFamily="18" charset="0"/>
            </a:endParaRPr>
          </a:p>
          <a:p>
            <a:pPr algn="r"/>
            <a:r>
              <a:rPr lang="en-US" sz="2400" i="1">
                <a:solidFill>
                  <a:schemeClr val="bg1"/>
                </a:solidFill>
                <a:latin typeface="Times New Roman" pitchFamily="18" charset="0"/>
                <a:cs typeface="Times New Roman" pitchFamily="18" charset="0"/>
              </a:rPr>
              <a:t>(Tô Hoài, Dế Mèn phiêu lưu kí)</a:t>
            </a:r>
            <a:endParaRPr lang="en-US" sz="2400">
              <a:solidFill>
                <a:schemeClr val="bg1"/>
              </a:solidFill>
              <a:latin typeface="Times New Roman" pitchFamily="18" charset="0"/>
              <a:cs typeface="Times New Roman" pitchFamily="18" charset="0"/>
            </a:endParaRPr>
          </a:p>
        </p:txBody>
      </p:sp>
      <p:pic>
        <p:nvPicPr>
          <p:cNvPr id="22" name="Picture 2"/>
          <p:cNvPicPr>
            <a:picLocks noChangeAspect="1"/>
          </p:cNvPicPr>
          <p:nvPr/>
        </p:nvPicPr>
        <p:blipFill>
          <a:blip r:embed="rId7"/>
          <a:srcRect/>
          <a:stretch>
            <a:fillRect/>
          </a:stretch>
        </p:blipFill>
        <p:spPr>
          <a:xfrm>
            <a:off x="-87640" y="4864603"/>
            <a:ext cx="1934621" cy="938891"/>
          </a:xfrm>
          <a:prstGeom prst="rect">
            <a:avLst/>
          </a:prstGeom>
        </p:spPr>
      </p:pic>
      <p:sp>
        <p:nvSpPr>
          <p:cNvPr id="19" name="Rectangle 18"/>
          <p:cNvSpPr/>
          <p:nvPr/>
        </p:nvSpPr>
        <p:spPr>
          <a:xfrm>
            <a:off x="1935960" y="4550973"/>
            <a:ext cx="9241792" cy="1938992"/>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smtClean="0">
                <a:latin typeface="Times New Roman" pitchFamily="18" charset="0"/>
                <a:cs typeface="Times New Roman" pitchFamily="18" charset="0"/>
              </a:rPr>
              <a:t> </a:t>
            </a:r>
            <a:r>
              <a:rPr lang="en-US" sz="2400" b="1">
                <a:latin typeface="Times New Roman" pitchFamily="18" charset="0"/>
                <a:cs typeface="Times New Roman" pitchFamily="18" charset="0"/>
              </a:rPr>
              <a:t>Từ tượng thanh: </a:t>
            </a:r>
            <a:r>
              <a:rPr lang="en-US" sz="2400">
                <a:latin typeface="Times New Roman" pitchFamily="18" charset="0"/>
                <a:cs typeface="Times New Roman" pitchFamily="18" charset="0"/>
              </a:rPr>
              <a:t>phanh </a:t>
            </a:r>
            <a:r>
              <a:rPr lang="en-US" sz="2400" smtClean="0">
                <a:latin typeface="Times New Roman" pitchFamily="18" charset="0"/>
                <a:cs typeface="Times New Roman" pitchFamily="18" charset="0"/>
              </a:rPr>
              <a:t>phách.</a:t>
            </a:r>
            <a:endParaRPr lang="en-US" sz="2400">
              <a:latin typeface="Times New Roman" pitchFamily="18" charset="0"/>
              <a:cs typeface="Times New Roman" pitchFamily="18" charset="0"/>
            </a:endParaRPr>
          </a:p>
          <a:p>
            <a:r>
              <a:rPr lang="en-US" sz="2400" smtClean="0">
                <a:latin typeface="Times New Roman" pitchFamily="18" charset="0"/>
                <a:cs typeface="Times New Roman" pitchFamily="18" charset="0"/>
              </a:rPr>
              <a:t> </a:t>
            </a:r>
            <a:r>
              <a:rPr lang="en-US" sz="2400" b="1">
                <a:latin typeface="Times New Roman" pitchFamily="18" charset="0"/>
                <a:cs typeface="Times New Roman" pitchFamily="18" charset="0"/>
              </a:rPr>
              <a:t>Tác dụng:</a:t>
            </a:r>
            <a:r>
              <a:rPr lang="en-US" sz="2400">
                <a:latin typeface="Times New Roman" pitchFamily="18" charset="0"/>
                <a:cs typeface="Times New Roman" pitchFamily="18" charset="0"/>
              </a:rPr>
              <a:t> Mô phỏng âm thanh của tiếng động được tạo ra giữa những chiếc vuốt của chú dế mèn với ngọn cỏ, giúp người đọc hình dung rõ hơn, cụ thể hơn về sức mạnh của chú dế cũng như niềm kiêu hãnh của chú dế khi tự miêu tả chính mình. </a:t>
            </a:r>
          </a:p>
        </p:txBody>
      </p:sp>
      <p:sp>
        <p:nvSpPr>
          <p:cNvPr id="25" name="Freeform 4"/>
          <p:cNvSpPr/>
          <p:nvPr/>
        </p:nvSpPr>
        <p:spPr>
          <a:xfrm>
            <a:off x="10728965" y="5520469"/>
            <a:ext cx="1185226" cy="1219200"/>
          </a:xfrm>
          <a:custGeom>
            <a:avLst/>
            <a:gdLst/>
            <a:ahLst/>
            <a:cxnLst/>
            <a:rect l="l" t="t" r="r" b="b"/>
            <a:pathLst>
              <a:path w="2857916" h="4114800">
                <a:moveTo>
                  <a:pt x="0" y="0"/>
                </a:moveTo>
                <a:lnTo>
                  <a:pt x="2857915" y="0"/>
                </a:lnTo>
                <a:lnTo>
                  <a:pt x="285791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5"/>
          <p:cNvSpPr/>
          <p:nvPr/>
        </p:nvSpPr>
        <p:spPr>
          <a:xfrm>
            <a:off x="8252714" y="119849"/>
            <a:ext cx="1411547" cy="887334"/>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411393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xEl>
                                              <p:pRg st="1" end="1"/>
                                            </p:txEl>
                                          </p:spTgt>
                                        </p:tgtEl>
                                        <p:attrNameLst>
                                          <p:attrName>style.visibility</p:attrName>
                                        </p:attrNameLst>
                                      </p:cBhvr>
                                      <p:to>
                                        <p:strVal val="visible"/>
                                      </p:to>
                                    </p:set>
                                    <p:anim calcmode="lin" valueType="num">
                                      <p:cBhvr additive="base">
                                        <p:cTn id="51"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2806203" y="145587"/>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sp>
        <p:nvSpPr>
          <p:cNvPr id="12" name="Freeform 4"/>
          <p:cNvSpPr/>
          <p:nvPr/>
        </p:nvSpPr>
        <p:spPr>
          <a:xfrm>
            <a:off x="301315" y="2806262"/>
            <a:ext cx="5356615" cy="3641836"/>
          </a:xfrm>
          <a:custGeom>
            <a:avLst/>
            <a:gdLst/>
            <a:ahLst/>
            <a:cxnLst/>
            <a:rect l="l" t="t" r="r" b="b"/>
            <a:pathLst>
              <a:path w="12636622" h="8229600">
                <a:moveTo>
                  <a:pt x="0" y="0"/>
                </a:moveTo>
                <a:lnTo>
                  <a:pt x="12636622" y="0"/>
                </a:lnTo>
                <a:lnTo>
                  <a:pt x="12636622" y="8229600"/>
                </a:lnTo>
                <a:lnTo>
                  <a:pt x="0" y="8229600"/>
                </a:lnTo>
                <a:lnTo>
                  <a:pt x="0" y="0"/>
                </a:lnTo>
                <a:close/>
              </a:path>
            </a:pathLst>
          </a:custGeom>
          <a:blipFill>
            <a:blip r:embed="rId6"/>
            <a:stretch>
              <a:fillRect/>
            </a:stretch>
          </a:blipFill>
        </p:spPr>
      </p:sp>
      <p:cxnSp>
        <p:nvCxnSpPr>
          <p:cNvPr id="8" name="Straight Connector 7"/>
          <p:cNvCxnSpPr/>
          <p:nvPr/>
        </p:nvCxnSpPr>
        <p:spPr>
          <a:xfrm>
            <a:off x="289479" y="2806262"/>
            <a:ext cx="5356615" cy="0"/>
          </a:xfrm>
          <a:prstGeom prst="line">
            <a:avLst/>
          </a:prstGeom>
          <a:ln w="57150"/>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796" y="1183142"/>
            <a:ext cx="2096814" cy="1692577"/>
          </a:xfrm>
          <a:prstGeom prst="rect">
            <a:avLst/>
          </a:prstGeom>
        </p:spPr>
      </p:pic>
      <p:sp>
        <p:nvSpPr>
          <p:cNvPr id="15" name="Rectangle 1"/>
          <p:cNvSpPr>
            <a:spLocks noChangeArrowheads="1"/>
          </p:cNvSpPr>
          <p:nvPr/>
        </p:nvSpPr>
        <p:spPr bwMode="auto">
          <a:xfrm>
            <a:off x="447990" y="4627179"/>
            <a:ext cx="500950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Liệt k</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ê</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 n</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ă</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m từ tượng h</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ì</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nh gợi tả h</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ì</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nh ảnh, d</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á</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ng vẻ của con người v</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à</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 n</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ă</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m từ tượng thanh m</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ô</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 phỏng </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â</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m thanh của thế giới tự nhi</a:t>
            </a:r>
            <a:r>
              <a:rPr kumimoji="0" lang="en-US" sz="2400" b="1" i="1" u="none" strike="noStrike" cap="none" normalizeH="0" baseline="0" smtClean="0">
                <a:ln>
                  <a:noFill/>
                </a:ln>
                <a:effectLst/>
                <a:latin typeface="Times New Roman" pitchFamily="18" charset="0"/>
                <a:ea typeface="Microsoft YaHei" pitchFamily="34" charset="-122"/>
                <a:cs typeface="Times New Roman" pitchFamily="18" charset="0"/>
              </a:rPr>
              <a:t>ê</a:t>
            </a:r>
            <a:r>
              <a:rPr kumimoji="0" lang="en-US" sz="2400" b="1" i="1" u="none" strike="noStrike" cap="none" normalizeH="0" baseline="0" smtClean="0">
                <a:ln>
                  <a:noFill/>
                </a:ln>
                <a:effectLst/>
                <a:latin typeface="Times New Roman" pitchFamily="18" charset="0"/>
                <a:ea typeface="Times New Roman" pitchFamily="18" charset="0"/>
                <a:cs typeface="Times New Roman" pitchFamily="18" charset="0"/>
              </a:rPr>
              <a:t>n.</a:t>
            </a:r>
            <a:endParaRPr kumimoji="0" lang="en-US" sz="2400" b="1" i="0" u="none" strike="noStrike" cap="none" normalizeH="0" baseline="0" smtClean="0">
              <a:ln>
                <a:noFill/>
              </a:ln>
              <a:effectLst/>
              <a:latin typeface="Times New Roman" pitchFamily="18" charset="0"/>
              <a:cs typeface="Times New Roman" pitchFamily="18" charset="0"/>
            </a:endParaRPr>
          </a:p>
        </p:txBody>
      </p:sp>
      <p:sp>
        <p:nvSpPr>
          <p:cNvPr id="16" name="Rectangle 15"/>
          <p:cNvSpPr/>
          <p:nvPr/>
        </p:nvSpPr>
        <p:spPr>
          <a:xfrm>
            <a:off x="6538444" y="4647982"/>
            <a:ext cx="5175335" cy="1815882"/>
          </a:xfrm>
          <a:prstGeom prst="rect">
            <a:avLst/>
          </a:prstGeom>
        </p:spPr>
        <p:txBody>
          <a:bodyPr wrap="square">
            <a:spAutoFit/>
          </a:bodyPr>
          <a:lstStyle/>
          <a:p>
            <a:pPr algn="just"/>
            <a:r>
              <a:rPr lang="en-US" sz="2800" dirty="0" smtClean="0">
                <a:latin typeface="Times New Roman" pitchFamily="18" charset="0"/>
                <a:cs typeface="Times New Roman" pitchFamily="18" charset="0"/>
              </a:rPr>
              <a:t>             Năm </a:t>
            </a:r>
            <a:r>
              <a:rPr lang="en-US" sz="2800" b="1" dirty="0">
                <a:solidFill>
                  <a:srgbClr val="FF0000"/>
                </a:solidFill>
                <a:latin typeface="Times New Roman" pitchFamily="18" charset="0"/>
                <a:cs typeface="Times New Roman" pitchFamily="18" charset="0"/>
              </a:rPr>
              <a:t>từ tượng thanh </a:t>
            </a:r>
            <a:r>
              <a:rPr lang="en-US" sz="2800" dirty="0">
                <a:latin typeface="Times New Roman" pitchFamily="18" charset="0"/>
                <a:cs typeface="Times New Roman" pitchFamily="18" charset="0"/>
              </a:rPr>
              <a:t>mô phỏng âm thanh của thế giới tự nhiên: </a:t>
            </a:r>
            <a:r>
              <a:rPr lang="en-US" sz="2800" b="1" dirty="0">
                <a:latin typeface="Times New Roman" pitchFamily="18" charset="0"/>
                <a:cs typeface="Times New Roman" pitchFamily="18" charset="0"/>
              </a:rPr>
              <a:t>xào xạc, ào </a:t>
            </a:r>
            <a:r>
              <a:rPr lang="en-US" sz="2800" b="1" dirty="0" err="1">
                <a:latin typeface="Times New Roman" pitchFamily="18" charset="0"/>
                <a:cs typeface="Times New Roman" pitchFamily="18" charset="0"/>
              </a:rPr>
              <a:t>ào</a:t>
            </a:r>
            <a:r>
              <a:rPr lang="en-US" sz="2800" b="1" dirty="0">
                <a:latin typeface="Times New Roman" pitchFamily="18" charset="0"/>
                <a:cs typeface="Times New Roman" pitchFamily="18" charset="0"/>
              </a:rPr>
              <a:t>, lộp bộp, tích tắc, </a:t>
            </a:r>
            <a:r>
              <a:rPr lang="en-US" sz="2800" b="1" dirty="0" err="1">
                <a:latin typeface="Times New Roman" pitchFamily="18" charset="0"/>
                <a:cs typeface="Times New Roman" pitchFamily="18" charset="0"/>
              </a:rPr>
              <a:t>soàn</a:t>
            </a:r>
            <a:r>
              <a:rPr lang="en-US" sz="2800" b="1" dirty="0">
                <a:latin typeface="Times New Roman" pitchFamily="18" charset="0"/>
                <a:cs typeface="Times New Roman" pitchFamily="18" charset="0"/>
              </a:rPr>
              <a:t> soạt.</a:t>
            </a:r>
          </a:p>
        </p:txBody>
      </p:sp>
      <p:pic>
        <p:nvPicPr>
          <p:cNvPr id="19" name="Picture 3"/>
          <p:cNvPicPr>
            <a:picLocks noChangeAspect="1"/>
          </p:cNvPicPr>
          <p:nvPr/>
        </p:nvPicPr>
        <p:blipFill>
          <a:blip r:embed="rId8"/>
          <a:srcRect/>
          <a:stretch>
            <a:fillRect/>
          </a:stretch>
        </p:blipFill>
        <p:spPr>
          <a:xfrm>
            <a:off x="6213653" y="4254596"/>
            <a:ext cx="1417407" cy="745167"/>
          </a:xfrm>
          <a:prstGeom prst="rect">
            <a:avLst/>
          </a:prstGeom>
        </p:spPr>
      </p:pic>
      <p:sp>
        <p:nvSpPr>
          <p:cNvPr id="17" name="Rectangle 16"/>
          <p:cNvSpPr/>
          <p:nvPr/>
        </p:nvSpPr>
        <p:spPr>
          <a:xfrm>
            <a:off x="6538445" y="2217437"/>
            <a:ext cx="5175335" cy="1815882"/>
          </a:xfrm>
          <a:prstGeom prst="rect">
            <a:avLst/>
          </a:prstGeom>
        </p:spPr>
        <p:txBody>
          <a:bodyPr wrap="square">
            <a:spAutoFit/>
          </a:bodyPr>
          <a:lstStyle/>
          <a:p>
            <a:pPr algn="just"/>
            <a:r>
              <a:rPr lang="en-US" sz="2800" dirty="0" smtClean="0">
                <a:latin typeface="Times New Roman" pitchFamily="18" charset="0"/>
                <a:cs typeface="Times New Roman" pitchFamily="18" charset="0"/>
              </a:rPr>
              <a:t>           Năm </a:t>
            </a:r>
            <a:r>
              <a:rPr lang="en-US" sz="2800" b="1" dirty="0">
                <a:solidFill>
                  <a:srgbClr val="FF0000"/>
                </a:solidFill>
                <a:latin typeface="Times New Roman" pitchFamily="18" charset="0"/>
                <a:cs typeface="Times New Roman" pitchFamily="18" charset="0"/>
              </a:rPr>
              <a:t>từ tượng hình </a:t>
            </a:r>
            <a:r>
              <a:rPr lang="en-US" sz="2800" dirty="0">
                <a:latin typeface="Times New Roman" pitchFamily="18" charset="0"/>
                <a:cs typeface="Times New Roman" pitchFamily="18" charset="0"/>
              </a:rPr>
              <a:t>gợi tả hình ảnh, dáng vẻ của con người: </a:t>
            </a:r>
            <a:r>
              <a:rPr lang="en-US" sz="2800" b="1" dirty="0">
                <a:latin typeface="Times New Roman" pitchFamily="18" charset="0"/>
                <a:cs typeface="Times New Roman" pitchFamily="18" charset="0"/>
              </a:rPr>
              <a:t>lom khom, thướt tha, lừ đừ, thất thiểu, tập tễnh.</a:t>
            </a:r>
          </a:p>
        </p:txBody>
      </p:sp>
      <p:pic>
        <p:nvPicPr>
          <p:cNvPr id="21" name="Picture 3"/>
          <p:cNvPicPr>
            <a:picLocks noChangeAspect="1"/>
          </p:cNvPicPr>
          <p:nvPr/>
        </p:nvPicPr>
        <p:blipFill>
          <a:blip r:embed="rId8"/>
          <a:srcRect/>
          <a:stretch>
            <a:fillRect/>
          </a:stretch>
        </p:blipFill>
        <p:spPr>
          <a:xfrm>
            <a:off x="6351213" y="1844853"/>
            <a:ext cx="1417407" cy="745167"/>
          </a:xfrm>
          <a:prstGeom prst="rect">
            <a:avLst/>
          </a:prstGeom>
        </p:spPr>
      </p:pic>
    </p:spTree>
    <p:extLst>
      <p:ext uri="{BB962C8B-B14F-4D97-AF65-F5344CB8AC3E}">
        <p14:creationId xmlns:p14="http://schemas.microsoft.com/office/powerpoint/2010/main" val="234095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sp>
        <p:nvSpPr>
          <p:cNvPr id="29" name="Freeform 6"/>
          <p:cNvSpPr/>
          <p:nvPr/>
        </p:nvSpPr>
        <p:spPr>
          <a:xfrm>
            <a:off x="362607" y="463182"/>
            <a:ext cx="11493060" cy="5953179"/>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4">
              <a:extLst>
                <a:ext uri="{96DAC541-7B7A-43D3-8B79-37D633B846F1}">
                  <asvg:svgBlip xmlns="" xmlns:asvg="http://schemas.microsoft.com/office/drawing/2016/SVG/main" r:embed="rId10"/>
                </a:ext>
              </a:extLst>
            </a:blip>
            <a:stretch>
              <a:fillRect/>
            </a:stretch>
          </a:blipFill>
        </p:spPr>
      </p:sp>
      <p:sp>
        <p:nvSpPr>
          <p:cNvPr id="10" name="Rectangle 1"/>
          <p:cNvSpPr>
            <a:spLocks noChangeArrowheads="1"/>
          </p:cNvSpPr>
          <p:nvPr/>
        </p:nvSpPr>
        <p:spPr bwMode="auto">
          <a:xfrm>
            <a:off x="709448" y="1727900"/>
            <a:ext cx="1086244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Điền từ tượng thanh, từ tượng h</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ì</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 ph</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ù</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hợp v</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o chỗ trống (l</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m v</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o vở):</a:t>
            </a:r>
            <a:endParaRPr kumimoji="0" lang="en-US" sz="2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 Đêm khuya thanh vắng, chỉ c</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ò</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tiếng mưa rơi</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b</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hi</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nh</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b. Mùa đông, cây bàng vươn d</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những c</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trơ trụi l</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á</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 Sự tĩnh lặng của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m tối khiến t</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nghe r</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õ</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tiếng c</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tr</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ù</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 k</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u</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từ ngo</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ồng ruộng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ưa v</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o.</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d. Ở miệt n</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y, s</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 ng</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ò</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k</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 rạch bủa gi</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ă</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lang="en-US" sz="2800" i="1" smtClean="0">
                <a:solidFill>
                  <a:srgbClr val="000000"/>
                </a:solidFill>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như mạng nhện.</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đ. Đó là một ng</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l</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ặc biệt nằm giữa những ngọn n</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ú</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đá….......................</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ở H</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Giang.</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30" name="文本框 1">
            <a:extLst>
              <a:ext uri="{FF2B5EF4-FFF2-40B4-BE49-F238E27FC236}">
                <a16:creationId xmlns:a16="http://schemas.microsoft.com/office/drawing/2014/main" id="{61CB1B71-DB49-4929-B595-196C09D6098C}"/>
              </a:ext>
            </a:extLst>
          </p:cNvPr>
          <p:cNvSpPr txBox="1"/>
          <p:nvPr/>
        </p:nvSpPr>
        <p:spPr>
          <a:xfrm>
            <a:off x="5672966" y="855367"/>
            <a:ext cx="1221809" cy="584775"/>
          </a:xfrm>
          <a:prstGeom prst="rect">
            <a:avLst/>
          </a:prstGeom>
          <a:noFill/>
        </p:spPr>
        <p:txBody>
          <a:bodyPr wrap="none" rtlCol="0">
            <a:spAutoFit/>
          </a:bodyPr>
          <a:lstStyle/>
          <a:p>
            <a:pPr lvl="0" algn="ctr" defTabSz="457200">
              <a:defRPr/>
            </a:pPr>
            <a:r>
              <a:rPr lang="fr-FR" sz="3200" b="1" kern="100" smtClean="0">
                <a:solidFill>
                  <a:srgbClr val="FF0000"/>
                </a:solidFill>
                <a:latin typeface="Times New Roman" panose="02020603050405020304" pitchFamily="18" charset="0"/>
                <a:ea typeface="SimSun" panose="02010600030101010101" pitchFamily="2" charset="-122"/>
              </a:rPr>
              <a:t>Câu 3</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图片 2">
            <a:extLst>
              <a:ext uri="{FF2B5EF4-FFF2-40B4-BE49-F238E27FC236}">
                <a16:creationId xmlns:a16="http://schemas.microsoft.com/office/drawing/2014/main" id="{F418AEF6-013F-468C-9A35-BEFAD13751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3010" y="645937"/>
            <a:ext cx="569956" cy="768656"/>
          </a:xfrm>
          <a:prstGeom prst="rect">
            <a:avLst/>
          </a:prstGeom>
        </p:spPr>
      </p:pic>
      <p:pic>
        <p:nvPicPr>
          <p:cNvPr id="36" name="Picture 4"/>
          <p:cNvPicPr>
            <a:picLocks noChangeAspect="1"/>
          </p:cNvPicPr>
          <p:nvPr/>
        </p:nvPicPr>
        <p:blipFill>
          <a:blip r:embed="rId12"/>
          <a:srcRect/>
          <a:stretch>
            <a:fillRect/>
          </a:stretch>
        </p:blipFill>
        <p:spPr>
          <a:xfrm>
            <a:off x="-315311" y="-717015"/>
            <a:ext cx="4540470" cy="2832461"/>
          </a:xfrm>
          <a:prstGeom prst="rect">
            <a:avLst/>
          </a:prstGeom>
        </p:spPr>
      </p:pic>
      <p:sp>
        <p:nvSpPr>
          <p:cNvPr id="37" name="Freeform 4"/>
          <p:cNvSpPr/>
          <p:nvPr/>
        </p:nvSpPr>
        <p:spPr>
          <a:xfrm>
            <a:off x="10042635" y="119812"/>
            <a:ext cx="1529255" cy="147111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13">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706265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2" presetClass="entr" presetSubtype="4"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sp>
        <p:nvSpPr>
          <p:cNvPr id="29" name="Freeform 6"/>
          <p:cNvSpPr/>
          <p:nvPr/>
        </p:nvSpPr>
        <p:spPr>
          <a:xfrm>
            <a:off x="362607" y="463182"/>
            <a:ext cx="11493060" cy="5953179"/>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4">
              <a:extLst>
                <a:ext uri="{96DAC541-7B7A-43D3-8B79-37D633B846F1}">
                  <asvg:svgBlip xmlns="" xmlns:asvg="http://schemas.microsoft.com/office/drawing/2016/SVG/main" r:embed="rId10"/>
                </a:ext>
              </a:extLst>
            </a:blip>
            <a:stretch>
              <a:fillRect/>
            </a:stretch>
          </a:blipFill>
        </p:spPr>
      </p:sp>
      <p:sp>
        <p:nvSpPr>
          <p:cNvPr id="10" name="Rectangle 1"/>
          <p:cNvSpPr>
            <a:spLocks noChangeArrowheads="1"/>
          </p:cNvSpPr>
          <p:nvPr/>
        </p:nvSpPr>
        <p:spPr bwMode="auto">
          <a:xfrm>
            <a:off x="709448" y="1727900"/>
            <a:ext cx="1086244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Điền từ tượng thanh, từ tượng h</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ì</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 ph</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ù</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hợp v</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o chỗ trống (l</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m v</a:t>
            </a:r>
            <a:r>
              <a:rPr kumimoji="0" lang="en-US" sz="2800" b="1"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1"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o vở):</a:t>
            </a:r>
            <a:endParaRPr kumimoji="0" lang="en-US" sz="2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 Đêm khuya thanh vắng, chỉ c</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ò</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tiếng mưa rơi</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b</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hi</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nh</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b. Mùa đông, cây bàng vươn d</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những c</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trơ trụi l</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á</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 Sự tĩnh lặng của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m tối khiến t</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nghe r</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õ</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tiếng c</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 tr</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ù</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 k</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u</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từ ngo</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ồng ruộng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ưa v</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o.</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d. Ở miệt n</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y, s</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 ng</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ò</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k</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ê</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 rạch bủa gi</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ă</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a:t>
            </a:r>
            <a:r>
              <a:rPr lang="en-US" sz="2800" i="1" smtClean="0">
                <a:solidFill>
                  <a:srgbClr val="000000"/>
                </a:solidFill>
                <a:latin typeface="Times New Roman" pitchFamily="18" charset="0"/>
                <a:ea typeface="Microsoft YaHei" pitchFamily="34" charset="-122"/>
                <a:cs typeface="Times New Roman" pitchFamily="18" charset="0"/>
              </a:rPr>
              <a:t>......................</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như mạng nhện.</a:t>
            </a:r>
            <a:endParaRPr kumimoji="0" lang="en-US" sz="28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đ. Đó là một ng</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ô</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l</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ng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ặc biệt nằm giữa những ngọn n</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ú</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i </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đá….......................</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ở H</a:t>
            </a:r>
            <a:r>
              <a:rPr kumimoji="0" lang="en-US" sz="2800" b="0" i="1" u="none" strike="noStrike" cap="none" normalizeH="0" baseline="0" smtClean="0">
                <a:ln>
                  <a:noFill/>
                </a:ln>
                <a:solidFill>
                  <a:srgbClr val="000000"/>
                </a:solidFill>
                <a:effectLst/>
                <a:latin typeface="Times New Roman" pitchFamily="18" charset="0"/>
                <a:ea typeface="Microsoft YaHei" pitchFamily="34" charset="-122"/>
                <a:cs typeface="Times New Roman" pitchFamily="18" charset="0"/>
              </a:rPr>
              <a:t>à</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Giang.</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30" name="文本框 1">
            <a:extLst>
              <a:ext uri="{FF2B5EF4-FFF2-40B4-BE49-F238E27FC236}">
                <a16:creationId xmlns:a16="http://schemas.microsoft.com/office/drawing/2014/main" id="{61CB1B71-DB49-4929-B595-196C09D6098C}"/>
              </a:ext>
            </a:extLst>
          </p:cNvPr>
          <p:cNvSpPr txBox="1"/>
          <p:nvPr/>
        </p:nvSpPr>
        <p:spPr>
          <a:xfrm>
            <a:off x="5671363" y="855367"/>
            <a:ext cx="1225015" cy="1015663"/>
          </a:xfrm>
          <a:prstGeom prst="rect">
            <a:avLst/>
          </a:prstGeom>
          <a:noFill/>
        </p:spPr>
        <p:txBody>
          <a:bodyPr wrap="none" rtlCol="0">
            <a:spAutoFit/>
          </a:bodyPr>
          <a:lstStyle/>
          <a:p>
            <a:pPr lvl="0" algn="ctr" defTabSz="457200">
              <a:defRPr/>
            </a:pPr>
            <a:r>
              <a:rPr lang="fr-FR" sz="3200" b="1" kern="100" smtClean="0">
                <a:solidFill>
                  <a:srgbClr val="FF0000"/>
                </a:solidFill>
                <a:latin typeface="Times New Roman" panose="02020603050405020304" pitchFamily="18" charset="0"/>
                <a:ea typeface="SimSun" panose="02010600030101010101" pitchFamily="2" charset="-122"/>
              </a:rPr>
              <a:t>Câu 3</a:t>
            </a:r>
          </a:p>
          <a:p>
            <a:pPr lvl="0" algn="ctr" defTabSz="457200">
              <a:defRPr/>
            </a:pPr>
            <a:r>
              <a:rPr lang="fr-FR" altLang="zh-CN" sz="2800" b="1" i="1" kern="10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(Gợi ý)</a:t>
            </a:r>
            <a:endParaRPr lang="en-US" altLang="zh-CN" sz="28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图片 2">
            <a:extLst>
              <a:ext uri="{FF2B5EF4-FFF2-40B4-BE49-F238E27FC236}">
                <a16:creationId xmlns:a16="http://schemas.microsoft.com/office/drawing/2014/main" id="{F418AEF6-013F-468C-9A35-BEFAD13751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3010" y="645937"/>
            <a:ext cx="569956" cy="768656"/>
          </a:xfrm>
          <a:prstGeom prst="rect">
            <a:avLst/>
          </a:prstGeom>
        </p:spPr>
      </p:pic>
      <p:pic>
        <p:nvPicPr>
          <p:cNvPr id="36" name="Picture 4"/>
          <p:cNvPicPr>
            <a:picLocks noChangeAspect="1"/>
          </p:cNvPicPr>
          <p:nvPr/>
        </p:nvPicPr>
        <p:blipFill>
          <a:blip r:embed="rId12"/>
          <a:srcRect/>
          <a:stretch>
            <a:fillRect/>
          </a:stretch>
        </p:blipFill>
        <p:spPr>
          <a:xfrm>
            <a:off x="-315311" y="-717015"/>
            <a:ext cx="4540470" cy="2832461"/>
          </a:xfrm>
          <a:prstGeom prst="rect">
            <a:avLst/>
          </a:prstGeom>
        </p:spPr>
      </p:pic>
      <p:sp>
        <p:nvSpPr>
          <p:cNvPr id="37" name="Freeform 4"/>
          <p:cNvSpPr/>
          <p:nvPr/>
        </p:nvSpPr>
        <p:spPr>
          <a:xfrm>
            <a:off x="10042635" y="119812"/>
            <a:ext cx="1529255" cy="147111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13">
              <a:extLst>
                <a:ext uri="{96DAC541-7B7A-43D3-8B79-37D633B846F1}">
                  <asvg:svgBlip xmlns="" xmlns:asvg="http://schemas.microsoft.com/office/drawing/2016/SVG/main" r:embed="rId5"/>
                </a:ext>
              </a:extLst>
            </a:blip>
            <a:stretch>
              <a:fillRect/>
            </a:stretch>
          </a:blipFill>
        </p:spPr>
      </p:sp>
      <p:sp>
        <p:nvSpPr>
          <p:cNvPr id="2" name="Rectangle 1"/>
          <p:cNvSpPr/>
          <p:nvPr/>
        </p:nvSpPr>
        <p:spPr>
          <a:xfrm>
            <a:off x="7926362" y="2582182"/>
            <a:ext cx="1152880"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tí tách</a:t>
            </a:r>
            <a:endParaRPr lang="en-US" sz="2800">
              <a:solidFill>
                <a:srgbClr val="FF0000"/>
              </a:solidFill>
              <a:latin typeface="Times New Roman" pitchFamily="18" charset="0"/>
              <a:cs typeface="Times New Roman" pitchFamily="18" charset="0"/>
            </a:endParaRPr>
          </a:p>
        </p:txBody>
      </p:sp>
      <p:sp>
        <p:nvSpPr>
          <p:cNvPr id="3" name="Rectangle 2"/>
          <p:cNvSpPr/>
          <p:nvPr/>
        </p:nvSpPr>
        <p:spPr>
          <a:xfrm>
            <a:off x="7293319" y="2996201"/>
            <a:ext cx="1935145"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khẳng khiu</a:t>
            </a:r>
            <a:endParaRPr lang="en-US" sz="2800">
              <a:solidFill>
                <a:srgbClr val="FF0000"/>
              </a:solidFill>
              <a:latin typeface="Times New Roman" pitchFamily="18" charset="0"/>
              <a:cs typeface="Times New Roman" pitchFamily="18" charset="0"/>
            </a:endParaRPr>
          </a:p>
        </p:txBody>
      </p:sp>
      <p:sp>
        <p:nvSpPr>
          <p:cNvPr id="4" name="Rectangle 3"/>
          <p:cNvSpPr/>
          <p:nvPr/>
        </p:nvSpPr>
        <p:spPr>
          <a:xfrm>
            <a:off x="2009177" y="3856273"/>
            <a:ext cx="131959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rả rích</a:t>
            </a:r>
            <a:r>
              <a:rPr lang="en-US" sz="2800">
                <a:solidFill>
                  <a:srgbClr val="FF0000"/>
                </a:solidFill>
                <a:latin typeface="Times New Roman" pitchFamily="18" charset="0"/>
                <a:cs typeface="Times New Roman" pitchFamily="18" charset="0"/>
              </a:rPr>
              <a:t> </a:t>
            </a:r>
          </a:p>
        </p:txBody>
      </p:sp>
      <p:sp>
        <p:nvSpPr>
          <p:cNvPr id="6" name="Rectangle 5"/>
          <p:cNvSpPr/>
          <p:nvPr/>
        </p:nvSpPr>
        <p:spPr>
          <a:xfrm>
            <a:off x="8260891" y="4253369"/>
            <a:ext cx="1401346"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chi chít</a:t>
            </a:r>
            <a:r>
              <a:rPr lang="en-US" sz="2800">
                <a:solidFill>
                  <a:srgbClr val="FF0000"/>
                </a:solidFill>
                <a:latin typeface="Times New Roman" pitchFamily="18" charset="0"/>
                <a:cs typeface="Times New Roman" pitchFamily="18" charset="0"/>
              </a:rPr>
              <a:t> </a:t>
            </a:r>
          </a:p>
        </p:txBody>
      </p:sp>
      <p:sp>
        <p:nvSpPr>
          <p:cNvPr id="7" name="Rectangle 6"/>
          <p:cNvSpPr/>
          <p:nvPr/>
        </p:nvSpPr>
        <p:spPr>
          <a:xfrm>
            <a:off x="1498951" y="5538952"/>
            <a:ext cx="1832553"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sừng sững</a:t>
            </a:r>
            <a:r>
              <a:rPr lang="en-US" sz="280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2087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2" grpId="0"/>
      <p:bldP spid="3" grpId="0"/>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5394887" y="356106"/>
            <a:ext cx="1351653" cy="646331"/>
          </a:xfrm>
          <a:prstGeom prst="rect">
            <a:avLst/>
          </a:prstGeom>
          <a:noFill/>
        </p:spPr>
        <p:txBody>
          <a:bodyPr wrap="none" rtlCol="0">
            <a:spAutoFit/>
          </a:bodyPr>
          <a:lstStyle/>
          <a:p>
            <a:pPr lvl="0" algn="ctr" defTabSz="457200">
              <a:defRPr/>
            </a:pPr>
            <a:r>
              <a:rPr lang="fr-FR" sz="3600" b="1" kern="100" smtClean="0">
                <a:solidFill>
                  <a:srgbClr val="FF0000"/>
                </a:solidFill>
                <a:latin typeface="Times New Roman" panose="02020603050405020304" pitchFamily="18" charset="0"/>
                <a:ea typeface="SimSun" panose="02010600030101010101" pitchFamily="2" charset="-122"/>
              </a:rPr>
              <a:t>Câu 4</a:t>
            </a:r>
            <a:endPar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282" y="148131"/>
            <a:ext cx="888279" cy="1197954"/>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200561" y="638141"/>
            <a:ext cx="6671208"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pic>
        <p:nvPicPr>
          <p:cNvPr id="32" name="图片 69">
            <a:extLst>
              <a:ext uri="{FF2B5EF4-FFF2-40B4-BE49-F238E27FC236}">
                <a16:creationId xmlns:a16="http://schemas.microsoft.com/office/drawing/2014/main" id="{249CA985-F8D0-4A5C-AF14-E21019E977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546" y="-34896"/>
            <a:ext cx="1105092" cy="782004"/>
          </a:xfrm>
          <a:prstGeom prst="rect">
            <a:avLst/>
          </a:prstGeom>
        </p:spPr>
      </p:pic>
      <p:pic>
        <p:nvPicPr>
          <p:cNvPr id="25" name="Picture 2"/>
          <p:cNvPicPr>
            <a:picLocks noChangeAspect="1"/>
          </p:cNvPicPr>
          <p:nvPr/>
        </p:nvPicPr>
        <p:blipFill>
          <a:blip r:embed="rId6"/>
          <a:srcRect/>
          <a:stretch>
            <a:fillRect/>
          </a:stretch>
        </p:blipFill>
        <p:spPr>
          <a:xfrm>
            <a:off x="4033938" y="2180896"/>
            <a:ext cx="7531976" cy="4067503"/>
          </a:xfrm>
          <a:prstGeom prst="rect">
            <a:avLst/>
          </a:prstGeom>
        </p:spPr>
      </p:pic>
      <p:sp>
        <p:nvSpPr>
          <p:cNvPr id="26" name="Freeform 2"/>
          <p:cNvSpPr/>
          <p:nvPr/>
        </p:nvSpPr>
        <p:spPr>
          <a:xfrm>
            <a:off x="552546" y="2506536"/>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Rectangle 7"/>
          <p:cNvSpPr/>
          <p:nvPr/>
        </p:nvSpPr>
        <p:spPr>
          <a:xfrm>
            <a:off x="4619297" y="3306706"/>
            <a:ext cx="6495393" cy="1815882"/>
          </a:xfrm>
          <a:prstGeom prst="rect">
            <a:avLst/>
          </a:prstGeom>
        </p:spPr>
        <p:txBody>
          <a:bodyPr wrap="square">
            <a:spAutoFit/>
          </a:bodyPr>
          <a:lstStyle/>
          <a:p>
            <a:r>
              <a:rPr lang="en-US" sz="2800" b="1" i="1" smtClean="0">
                <a:solidFill>
                  <a:schemeClr val="accent6">
                    <a:lumMod val="75000"/>
                  </a:schemeClr>
                </a:solidFill>
                <a:latin typeface="Times New Roman" pitchFamily="18" charset="0"/>
                <a:cs typeface="Times New Roman" pitchFamily="18" charset="0"/>
              </a:rPr>
              <a:t>Tìm ít nhất hai ví dụ về việc sử dụng từ tượng hình, từ tượng thanh ở những văn bản mà em đã đọc và cho biết tác dụng của chúng trong những trường hợp ấy?</a:t>
            </a:r>
            <a:endParaRPr lang="en-US" sz="2800" b="1">
              <a:solidFill>
                <a:schemeClr val="accent6">
                  <a:lumMod val="75000"/>
                </a:schemeClr>
              </a:solidFill>
              <a:latin typeface="Times New Roman" pitchFamily="18" charset="0"/>
              <a:cs typeface="Times New Roman" pitchFamily="18" charset="0"/>
            </a:endParaRPr>
          </a:p>
        </p:txBody>
      </p:sp>
      <p:pic>
        <p:nvPicPr>
          <p:cNvPr id="27" name="Picture 2"/>
          <p:cNvPicPr>
            <a:picLocks noChangeAspect="1"/>
          </p:cNvPicPr>
          <p:nvPr/>
        </p:nvPicPr>
        <p:blipFill>
          <a:blip r:embed="rId9"/>
          <a:srcRect/>
          <a:stretch>
            <a:fillRect/>
          </a:stretch>
        </p:blipFill>
        <p:spPr>
          <a:xfrm>
            <a:off x="9303340" y="251624"/>
            <a:ext cx="1590633" cy="1501625"/>
          </a:xfrm>
          <a:prstGeom prst="rect">
            <a:avLst/>
          </a:prstGeom>
        </p:spPr>
      </p:pic>
    </p:spTree>
    <p:extLst>
      <p:ext uri="{BB962C8B-B14F-4D97-AF65-F5344CB8AC3E}">
        <p14:creationId xmlns:p14="http://schemas.microsoft.com/office/powerpoint/2010/main" val="450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5394886" y="356106"/>
            <a:ext cx="135165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00" cap="none" spc="0" normalizeH="0" baseline="0" noProof="0" smtClean="0">
                <a:ln>
                  <a:noFill/>
                </a:ln>
                <a:solidFill>
                  <a:srgbClr val="FF0000"/>
                </a:solidFill>
                <a:effectLst/>
                <a:uLnTx/>
                <a:uFillTx/>
                <a:latin typeface="Times New Roman" panose="02020603050405020304" pitchFamily="18" charset="0"/>
                <a:ea typeface="SimSun" panose="02010600030101010101" pitchFamily="2" charset="-122"/>
              </a:rPr>
              <a:t>Câu</a:t>
            </a:r>
            <a:r>
              <a:rPr kumimoji="0" lang="fr-FR" sz="3600" b="1" i="0" u="none" strike="noStrike" kern="100" cap="none" spc="0" normalizeH="0" noProof="0" smtClean="0">
                <a:ln>
                  <a:noFill/>
                </a:ln>
                <a:solidFill>
                  <a:srgbClr val="FF0000"/>
                </a:solidFill>
                <a:effectLst/>
                <a:uLnTx/>
                <a:uFillTx/>
                <a:latin typeface="Times New Roman" panose="02020603050405020304" pitchFamily="18" charset="0"/>
                <a:ea typeface="SimSun" panose="02010600030101010101" pitchFamily="2" charset="-122"/>
              </a:rPr>
              <a:t> 4</a:t>
            </a:r>
            <a:endPar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752" y="379099"/>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2852437" y="489815"/>
            <a:ext cx="6998311"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pic>
        <p:nvPicPr>
          <p:cNvPr id="7" name="图片 6">
            <a:extLst>
              <a:ext uri="{FF2B5EF4-FFF2-40B4-BE49-F238E27FC236}">
                <a16:creationId xmlns:a16="http://schemas.microsoft.com/office/drawing/2014/main" id="{D5DBD79B-4E30-427A-88CF-09ECA7135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578" y="1665917"/>
            <a:ext cx="1306050" cy="1036327"/>
          </a:xfrm>
          <a:prstGeom prst="rect">
            <a:avLst/>
          </a:prstGeom>
        </p:spPr>
      </p:pic>
      <p:pic>
        <p:nvPicPr>
          <p:cNvPr id="8" name="图片 7">
            <a:extLst>
              <a:ext uri="{FF2B5EF4-FFF2-40B4-BE49-F238E27FC236}">
                <a16:creationId xmlns:a16="http://schemas.microsoft.com/office/drawing/2014/main" id="{D6816C85-3BA3-40AD-A2F5-3306650294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308" y="5286683"/>
            <a:ext cx="2386398" cy="1571317"/>
          </a:xfrm>
          <a:prstGeom prst="rect">
            <a:avLst/>
          </a:prstGeom>
        </p:spPr>
      </p:pic>
      <p:grpSp>
        <p:nvGrpSpPr>
          <p:cNvPr id="6" name="组合 5">
            <a:extLst>
              <a:ext uri="{FF2B5EF4-FFF2-40B4-BE49-F238E27FC236}">
                <a16:creationId xmlns:a16="http://schemas.microsoft.com/office/drawing/2014/main" id="{FFA327BD-00B8-4683-80A9-B40872F65EF8}"/>
              </a:ext>
            </a:extLst>
          </p:cNvPr>
          <p:cNvGrpSpPr/>
          <p:nvPr/>
        </p:nvGrpSpPr>
        <p:grpSpPr>
          <a:xfrm>
            <a:off x="131704" y="2120414"/>
            <a:ext cx="6219889" cy="2989694"/>
            <a:chOff x="2674775" y="2107016"/>
            <a:chExt cx="3676362" cy="943846"/>
          </a:xfrm>
        </p:grpSpPr>
        <p:pic>
          <p:nvPicPr>
            <p:cNvPr id="12" name="图片 11">
              <a:extLst>
                <a:ext uri="{FF2B5EF4-FFF2-40B4-BE49-F238E27FC236}">
                  <a16:creationId xmlns:a16="http://schemas.microsoft.com/office/drawing/2014/main" id="{175A0B2C-8FBF-4F06-978F-0F2A12CCE5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897671" y="2107016"/>
              <a:ext cx="3263820" cy="745722"/>
            </a:xfrm>
            <a:prstGeom prst="rect">
              <a:avLst/>
            </a:prstGeom>
          </p:spPr>
        </p:pic>
        <p:sp>
          <p:nvSpPr>
            <p:cNvPr id="18" name="文本框 17">
              <a:extLst>
                <a:ext uri="{FF2B5EF4-FFF2-40B4-BE49-F238E27FC236}">
                  <a16:creationId xmlns:a16="http://schemas.microsoft.com/office/drawing/2014/main" id="{4474850D-EBC0-4C55-9692-C095C1B74F40}"/>
                </a:ext>
              </a:extLst>
            </p:cNvPr>
            <p:cNvSpPr txBox="1"/>
            <p:nvPr/>
          </p:nvSpPr>
          <p:spPr bwMode="auto">
            <a:xfrm>
              <a:off x="2674775" y="2943981"/>
              <a:ext cx="3676362" cy="106881"/>
            </a:xfrm>
            <a:prstGeom prst="rect">
              <a:avLst/>
            </a:prstGeom>
            <a:noFill/>
          </p:spPr>
          <p:txBody>
            <a:bodyPr wrap="square">
              <a:spAutoFit/>
              <a:scene3d>
                <a:camera prst="orthographicFront"/>
                <a:lightRig rig="threePt" dir="t"/>
              </a:scene3d>
              <a:sp3d contourW="12700"/>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4" name="图片 13">
            <a:extLst>
              <a:ext uri="{FF2B5EF4-FFF2-40B4-BE49-F238E27FC236}">
                <a16:creationId xmlns:a16="http://schemas.microsoft.com/office/drawing/2014/main" id="{C872BC8E-62C2-4D7B-A461-52AFD1F713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6603842" y="1144392"/>
            <a:ext cx="5435758" cy="2628543"/>
          </a:xfrm>
          <a:prstGeom prst="rect">
            <a:avLst/>
          </a:prstGeom>
        </p:spPr>
      </p:pic>
      <p:pic>
        <p:nvPicPr>
          <p:cNvPr id="32" name="图片 69">
            <a:extLst>
              <a:ext uri="{FF2B5EF4-FFF2-40B4-BE49-F238E27FC236}">
                <a16:creationId xmlns:a16="http://schemas.microsoft.com/office/drawing/2014/main" id="{249CA985-F8D0-4A5C-AF14-E21019E977B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52546" y="-34896"/>
            <a:ext cx="1105092" cy="782004"/>
          </a:xfrm>
          <a:prstGeom prst="rect">
            <a:avLst/>
          </a:prstGeom>
        </p:spPr>
      </p:pic>
      <p:sp>
        <p:nvSpPr>
          <p:cNvPr id="25" name="Rectangle 24"/>
          <p:cNvSpPr/>
          <p:nvPr/>
        </p:nvSpPr>
        <p:spPr>
          <a:xfrm>
            <a:off x="846673" y="3038425"/>
            <a:ext cx="5324045" cy="1200329"/>
          </a:xfrm>
          <a:prstGeom prst="rect">
            <a:avLst/>
          </a:prstGeom>
        </p:spPr>
        <p:txBody>
          <a:bodyPr wrap="square">
            <a:spAutoFit/>
          </a:bodyPr>
          <a:lstStyle/>
          <a:p>
            <a:r>
              <a:rPr lang="en-US" sz="2400">
                <a:latin typeface="Times New Roman" pitchFamily="18" charset="0"/>
                <a:cs typeface="Times New Roman" pitchFamily="18" charset="0"/>
              </a:rPr>
              <a:t>Buồn trông gió cuốn mặt duềnh,</a:t>
            </a:r>
          </a:p>
          <a:p>
            <a:r>
              <a:rPr lang="en-US" sz="2400" b="1">
                <a:latin typeface="Times New Roman" pitchFamily="18" charset="0"/>
                <a:cs typeface="Times New Roman" pitchFamily="18" charset="0"/>
              </a:rPr>
              <a:t>Ầm ầm</a:t>
            </a:r>
            <a:r>
              <a:rPr lang="en-US" sz="2400">
                <a:latin typeface="Times New Roman" pitchFamily="18" charset="0"/>
                <a:cs typeface="Times New Roman" pitchFamily="18" charset="0"/>
              </a:rPr>
              <a:t> tiếng sóng kêu quanh ghế </a:t>
            </a:r>
            <a:r>
              <a:rPr lang="en-US" sz="2400" smtClean="0">
                <a:latin typeface="Times New Roman" pitchFamily="18" charset="0"/>
                <a:cs typeface="Times New Roman" pitchFamily="18" charset="0"/>
              </a:rPr>
              <a:t>ngồi</a:t>
            </a:r>
          </a:p>
          <a:p>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             (Truyện </a:t>
            </a:r>
            <a:r>
              <a:rPr lang="en-US" sz="2400">
                <a:latin typeface="Times New Roman" pitchFamily="18" charset="0"/>
                <a:cs typeface="Times New Roman" pitchFamily="18" charset="0"/>
              </a:rPr>
              <a:t>Kiều – Nguyễn Du)</a:t>
            </a:r>
          </a:p>
        </p:txBody>
      </p:sp>
      <p:sp>
        <p:nvSpPr>
          <p:cNvPr id="26" name="Rectangle 25"/>
          <p:cNvSpPr/>
          <p:nvPr/>
        </p:nvSpPr>
        <p:spPr>
          <a:xfrm>
            <a:off x="531224" y="4660243"/>
            <a:ext cx="5639493" cy="1569660"/>
          </a:xfrm>
          <a:prstGeom prst="rect">
            <a:avLst/>
          </a:prstGeom>
          <a:ln w="19050">
            <a:solidFill>
              <a:schemeClr val="tx1"/>
            </a:solidFill>
          </a:ln>
        </p:spPr>
        <p:txBody>
          <a:bodyPr wrap="square">
            <a:spAutoFit/>
          </a:bodyPr>
          <a:lstStyle/>
          <a:p>
            <a:pPr algn="just"/>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Từ tượng thanh,</a:t>
            </a:r>
            <a:r>
              <a:rPr lang="en-US" sz="2400" b="1" dirty="0">
                <a:latin typeface="Times New Roman" pitchFamily="18" charset="0"/>
                <a:cs typeface="Times New Roman" pitchFamily="18" charset="0"/>
              </a:rPr>
              <a:t> tác dụng</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Mô tả tiếng động vang to, xa và rền liên tiếp </a:t>
            </a:r>
            <a:r>
              <a:rPr lang="en-US" sz="2400" dirty="0" smtClean="0">
                <a:latin typeface="Times New Roman" pitchFamily="18" charset="0"/>
                <a:cs typeface="Times New Roman" pitchFamily="18" charset="0"/>
              </a:rPr>
              <a:t>của </a:t>
            </a:r>
            <a:r>
              <a:rPr lang="en-US" sz="2400" dirty="0">
                <a:latin typeface="Times New Roman" pitchFamily="18" charset="0"/>
                <a:cs typeface="Times New Roman" pitchFamily="18" charset="0"/>
              </a:rPr>
              <a:t>sóng, giúp</a:t>
            </a:r>
            <a:r>
              <a:rPr lang="vi-VN" sz="2400" dirty="0">
                <a:latin typeface="Times New Roman" pitchFamily="18" charset="0"/>
                <a:cs typeface="Times New Roman" pitchFamily="18" charset="0"/>
              </a:rPr>
              <a:t> người đọc hình dung ra cuộc sống đầy sóng gió của Thúy Kiều</a:t>
            </a:r>
            <a:endParaRPr lang="en-US" sz="2400" dirty="0">
              <a:latin typeface="Times New Roman" pitchFamily="18" charset="0"/>
              <a:cs typeface="Times New Roman" pitchFamily="18" charset="0"/>
            </a:endParaRPr>
          </a:p>
        </p:txBody>
      </p:sp>
      <p:sp>
        <p:nvSpPr>
          <p:cNvPr id="29" name="Rectangle 28"/>
          <p:cNvSpPr/>
          <p:nvPr/>
        </p:nvSpPr>
        <p:spPr>
          <a:xfrm>
            <a:off x="6942083" y="2044005"/>
            <a:ext cx="6096000" cy="1200329"/>
          </a:xfrm>
          <a:prstGeom prst="rect">
            <a:avLst/>
          </a:prstGeom>
        </p:spPr>
        <p:txBody>
          <a:bodyPr>
            <a:spAutoFit/>
          </a:bodyPr>
          <a:lstStyle/>
          <a:p>
            <a:r>
              <a:rPr lang="en-US" sz="2400">
                <a:latin typeface="Times New Roman" pitchFamily="18" charset="0"/>
                <a:cs typeface="Times New Roman" pitchFamily="18" charset="0"/>
              </a:rPr>
              <a:t>Con ở miền Nam ra thăm lăng Bác</a:t>
            </a:r>
          </a:p>
          <a:p>
            <a:r>
              <a:rPr lang="en-US" sz="2400">
                <a:latin typeface="Times New Roman" pitchFamily="18" charset="0"/>
                <a:cs typeface="Times New Roman" pitchFamily="18" charset="0"/>
              </a:rPr>
              <a:t>Đã thấy trong sương hàng tre </a:t>
            </a:r>
            <a:r>
              <a:rPr lang="en-US" sz="2400" b="1">
                <a:latin typeface="Times New Roman" pitchFamily="18" charset="0"/>
                <a:cs typeface="Times New Roman" pitchFamily="18" charset="0"/>
              </a:rPr>
              <a:t>bát </a:t>
            </a:r>
            <a:r>
              <a:rPr lang="en-US" sz="2400" b="1" smtClean="0">
                <a:latin typeface="Times New Roman" pitchFamily="18" charset="0"/>
                <a:cs typeface="Times New Roman" pitchFamily="18" charset="0"/>
              </a:rPr>
              <a:t>ngát.</a:t>
            </a:r>
            <a:endParaRPr lang="en-US" sz="2400">
              <a:latin typeface="Times New Roman" pitchFamily="18" charset="0"/>
              <a:cs typeface="Times New Roman" pitchFamily="18" charset="0"/>
            </a:endParaRPr>
          </a:p>
          <a:p>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a:t>
            </a:r>
            <a:r>
              <a:rPr lang="vi-VN" sz="2400">
                <a:latin typeface="Times New Roman" pitchFamily="18" charset="0"/>
                <a:cs typeface="Times New Roman" pitchFamily="18" charset="0"/>
              </a:rPr>
              <a:t>Viếng lăng Bác – Viễn Phương)</a:t>
            </a:r>
            <a:endParaRPr lang="en-US" sz="2400">
              <a:latin typeface="Times New Roman" pitchFamily="18" charset="0"/>
              <a:cs typeface="Times New Roman" pitchFamily="18" charset="0"/>
            </a:endParaRPr>
          </a:p>
        </p:txBody>
      </p:sp>
      <p:sp>
        <p:nvSpPr>
          <p:cNvPr id="30" name="Rectangle 29"/>
          <p:cNvSpPr/>
          <p:nvPr/>
        </p:nvSpPr>
        <p:spPr>
          <a:xfrm>
            <a:off x="6942083" y="4067038"/>
            <a:ext cx="4867436" cy="830997"/>
          </a:xfrm>
          <a:prstGeom prst="rect">
            <a:avLst/>
          </a:prstGeom>
          <a:ln w="19050">
            <a:solidFill>
              <a:schemeClr val="tx1"/>
            </a:solidFill>
          </a:ln>
        </p:spPr>
        <p:txBody>
          <a:bodyPr wrap="square">
            <a:spAutoFit/>
          </a:bodyPr>
          <a:lstStyle/>
          <a:p>
            <a:pPr algn="just"/>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Từ tượng hình,</a:t>
            </a:r>
            <a:r>
              <a:rPr lang="en-US" sz="2400" b="1" dirty="0">
                <a:latin typeface="Times New Roman" pitchFamily="18" charset="0"/>
                <a:cs typeface="Times New Roman" pitchFamily="18" charset="0"/>
              </a:rPr>
              <a:t> tác dụng</a:t>
            </a:r>
            <a:r>
              <a:rPr lang="vi-VN" sz="2400" dirty="0">
                <a:latin typeface="Times New Roman" pitchFamily="18" charset="0"/>
                <a:cs typeface="Times New Roman" pitchFamily="18" charset="0"/>
              </a:rPr>
              <a:t>: Gợi ra </a:t>
            </a:r>
            <a:r>
              <a:rPr lang="en-US" sz="2400" dirty="0">
                <a:latin typeface="Times New Roman" pitchFamily="18" charset="0"/>
                <a:cs typeface="Times New Roman" pitchFamily="18" charset="0"/>
              </a:rPr>
              <a:t>không gian rộng, thoáng và yên bình</a:t>
            </a:r>
          </a:p>
        </p:txBody>
      </p:sp>
      <p:pic>
        <p:nvPicPr>
          <p:cNvPr id="35" name="Picture 2"/>
          <p:cNvPicPr>
            <a:picLocks noChangeAspect="1"/>
          </p:cNvPicPr>
          <p:nvPr/>
        </p:nvPicPr>
        <p:blipFill>
          <a:blip r:embed="rId8"/>
          <a:srcRect/>
          <a:stretch>
            <a:fillRect/>
          </a:stretch>
        </p:blipFill>
        <p:spPr>
          <a:xfrm>
            <a:off x="9358507" y="92973"/>
            <a:ext cx="1590633" cy="1501625"/>
          </a:xfrm>
          <a:prstGeom prst="rect">
            <a:avLst/>
          </a:prstGeom>
        </p:spPr>
      </p:pic>
    </p:spTree>
    <p:extLst>
      <p:ext uri="{BB962C8B-B14F-4D97-AF65-F5344CB8AC3E}">
        <p14:creationId xmlns:p14="http://schemas.microsoft.com/office/powerpoint/2010/main" val="3561488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ppt_x"/>
                                          </p:val>
                                        </p:tav>
                                        <p:tav tm="100000">
                                          <p:val>
                                            <p:strVal val="#ppt_x"/>
                                          </p:val>
                                        </p:tav>
                                      </p:tavLst>
                                    </p:anim>
                                    <p:anim calcmode="lin" valueType="num">
                                      <p:cBhvr additive="base">
                                        <p:cTn id="4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animBg="1"/>
      <p:bldP spid="29"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4019820" y="211995"/>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5</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sp>
        <p:nvSpPr>
          <p:cNvPr id="13" name="Freeform 3"/>
          <p:cNvSpPr/>
          <p:nvPr/>
        </p:nvSpPr>
        <p:spPr>
          <a:xfrm>
            <a:off x="674457" y="1335228"/>
            <a:ext cx="11287120" cy="5648896"/>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3488108" y="3077108"/>
            <a:ext cx="6096000" cy="1384995"/>
          </a:xfrm>
          <a:prstGeom prst="rect">
            <a:avLst/>
          </a:prstGeom>
        </p:spPr>
        <p:txBody>
          <a:bodyPr>
            <a:spAutoFit/>
          </a:bodyPr>
          <a:lstStyle/>
          <a:p>
            <a:pPr algn="ctr"/>
            <a:r>
              <a:rPr lang="en-US" sz="2800" b="1">
                <a:solidFill>
                  <a:srgbClr val="FF0000"/>
                </a:solidFill>
                <a:latin typeface="Times New Roman" pitchFamily="18" charset="0"/>
                <a:cs typeface="Times New Roman" pitchFamily="18" charset="0"/>
              </a:rPr>
              <a:t>Phân tích nét độc đáo trong các kết hợp từ được in đậm trong các trường hợp sau</a:t>
            </a:r>
            <a:r>
              <a:rPr lang="en-US" sz="2800" b="1" smtClean="0">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9070" y="1948526"/>
            <a:ext cx="857895" cy="936564"/>
          </a:xfrm>
          <a:prstGeom prst="rect">
            <a:avLst/>
          </a:prstGeom>
        </p:spPr>
      </p:pic>
      <p:sp>
        <p:nvSpPr>
          <p:cNvPr id="6" name="Rectangle 5"/>
          <p:cNvSpPr/>
          <p:nvPr/>
        </p:nvSpPr>
        <p:spPr>
          <a:xfrm>
            <a:off x="3270016" y="4462103"/>
            <a:ext cx="6646493" cy="1323439"/>
          </a:xfrm>
          <a:prstGeom prst="rect">
            <a:avLst/>
          </a:prstGeom>
        </p:spPr>
        <p:txBody>
          <a:bodyPr wrap="square">
            <a:spAutoFit/>
          </a:bodyPr>
          <a:lstStyle/>
          <a:p>
            <a:pPr indent="725488" algn="just"/>
            <a:r>
              <a:rPr lang="en-US" sz="2800" dirty="0">
                <a:latin typeface="Times New Roman" pitchFamily="18" charset="0"/>
                <a:cs typeface="Times New Roman" pitchFamily="18" charset="0"/>
              </a:rPr>
              <a:t>a. Khóm trúc, lùm tre huyền thoại</a:t>
            </a:r>
          </a:p>
          <a:p>
            <a:pPr indent="725488" algn="just"/>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Lời </a:t>
            </a:r>
            <a:r>
              <a:rPr lang="en-US" sz="2800" b="1" dirty="0">
                <a:latin typeface="Times New Roman" pitchFamily="18" charset="0"/>
                <a:cs typeface="Times New Roman" pitchFamily="18" charset="0"/>
              </a:rPr>
              <a:t>ru </a:t>
            </a:r>
            <a:r>
              <a:rPr lang="vi-VN" sz="2800" b="1" dirty="0" smtClean="0">
                <a:latin typeface="Times New Roman" pitchFamily="18" charset="0"/>
                <a:cs typeface="Times New Roman" pitchFamily="18" charset="0"/>
              </a:rPr>
              <a:t>vấ</a:t>
            </a:r>
            <a:r>
              <a:rPr lang="en-US" sz="2800" b="1" dirty="0" smtClean="0">
                <a:latin typeface="Times New Roman" pitchFamily="18" charset="0"/>
                <a:cs typeface="Times New Roman" pitchFamily="18" charset="0"/>
              </a:rPr>
              <a:t>n </a:t>
            </a:r>
            <a:r>
              <a:rPr lang="en-US" sz="2800" b="1" dirty="0">
                <a:latin typeface="Times New Roman" pitchFamily="18" charset="0"/>
                <a:cs typeface="Times New Roman" pitchFamily="18" charset="0"/>
              </a:rPr>
              <a:t>vít dây trầu</a:t>
            </a:r>
            <a:r>
              <a:rPr lang="en-US" sz="2800" dirty="0">
                <a:latin typeface="Times New Roman" pitchFamily="18" charset="0"/>
                <a:cs typeface="Times New Roman" pitchFamily="18" charset="0"/>
              </a:rPr>
              <a:t>.</a:t>
            </a:r>
          </a:p>
          <a:p>
            <a:pPr indent="725488" algn="just"/>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a:t>
            </a:r>
            <a:r>
              <a:rPr lang="en-US" sz="2400" i="1" dirty="0">
                <a:latin typeface="Times New Roman" pitchFamily="18" charset="0"/>
                <a:cs typeface="Times New Roman" pitchFamily="18" charset="0"/>
              </a:rPr>
              <a:t>Trương Nam Hương, Trong lời mẹ hát)</a:t>
            </a:r>
          </a:p>
        </p:txBody>
      </p:sp>
    </p:spTree>
    <p:extLst>
      <p:ext uri="{BB962C8B-B14F-4D97-AF65-F5344CB8AC3E}">
        <p14:creationId xmlns:p14="http://schemas.microsoft.com/office/powerpoint/2010/main" val="1190956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3619429" y="145587"/>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5</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grpSp>
        <p:nvGrpSpPr>
          <p:cNvPr id="11" name="Group 10"/>
          <p:cNvGrpSpPr/>
          <p:nvPr/>
        </p:nvGrpSpPr>
        <p:grpSpPr>
          <a:xfrm>
            <a:off x="977462" y="796482"/>
            <a:ext cx="10294883" cy="5909292"/>
            <a:chOff x="1938358" y="586100"/>
            <a:chExt cx="8196579" cy="5909292"/>
          </a:xfrm>
        </p:grpSpPr>
        <p:sp>
          <p:nvSpPr>
            <p:cNvPr id="7" name="Rounded Rectangle 6"/>
            <p:cNvSpPr/>
            <p:nvPr/>
          </p:nvSpPr>
          <p:spPr>
            <a:xfrm>
              <a:off x="1938358" y="2002221"/>
              <a:ext cx="8196579" cy="4493171"/>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Times New Roman" pitchFamily="18" charset="0"/>
                  <a:cs typeface="Times New Roman" pitchFamily="18" charset="0"/>
                </a:rPr>
                <a:t>a</a:t>
              </a:r>
              <a:r>
                <a:rPr lang="vi-VN" sz="280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Theo tư duy logic thông thường, cụm từ </a:t>
              </a:r>
              <a:r>
                <a:rPr lang="en-US" sz="2800" i="1">
                  <a:solidFill>
                    <a:schemeClr val="tx1"/>
                  </a:solidFill>
                  <a:latin typeface="Times New Roman" pitchFamily="18" charset="0"/>
                  <a:cs typeface="Times New Roman" pitchFamily="18" charset="0"/>
                </a:rPr>
                <a:t>lời ru</a:t>
              </a:r>
              <a:r>
                <a:rPr lang="en-US" sz="2800">
                  <a:solidFill>
                    <a:schemeClr val="tx1"/>
                  </a:solidFill>
                  <a:latin typeface="Times New Roman" pitchFamily="18" charset="0"/>
                  <a:cs typeface="Times New Roman" pitchFamily="18" charset="0"/>
                </a:rPr>
                <a:t> (vốn gợi liên tưởng đến âm thanh) không thể kết hợp được với từ</a:t>
              </a:r>
              <a:r>
                <a:rPr lang="en-US" sz="2800" i="1">
                  <a:solidFill>
                    <a:schemeClr val="tx1"/>
                  </a:solidFill>
                  <a:latin typeface="Times New Roman" pitchFamily="18" charset="0"/>
                  <a:cs typeface="Times New Roman" pitchFamily="18" charset="0"/>
                </a:rPr>
                <a:t> vấn vít </a:t>
              </a:r>
              <a:r>
                <a:rPr lang="en-US" sz="2800">
                  <a:solidFill>
                    <a:schemeClr val="tx1"/>
                  </a:solidFill>
                  <a:latin typeface="Times New Roman" pitchFamily="18" charset="0"/>
                  <a:cs typeface="Times New Roman" pitchFamily="18" charset="0"/>
                </a:rPr>
                <a:t>(một từ gợi tả hình ảnh). Tuy nhiên, trong trường hợp này, tác giả đã dùng từ</a:t>
              </a:r>
              <a:r>
                <a:rPr lang="en-US" sz="2800" i="1">
                  <a:solidFill>
                    <a:schemeClr val="tx1"/>
                  </a:solidFill>
                  <a:latin typeface="Times New Roman" pitchFamily="18" charset="0"/>
                  <a:cs typeface="Times New Roman" pitchFamily="18" charset="0"/>
                </a:rPr>
                <a:t> vấn vít </a:t>
              </a:r>
              <a:r>
                <a:rPr lang="en-US" sz="2800">
                  <a:solidFill>
                    <a:schemeClr val="tx1"/>
                  </a:solidFill>
                  <a:latin typeface="Times New Roman" pitchFamily="18" charset="0"/>
                  <a:cs typeface="Times New Roman" pitchFamily="18" charset="0"/>
                </a:rPr>
                <a:t>để miêu tả </a:t>
              </a:r>
              <a:r>
                <a:rPr lang="en-US" sz="2800" i="1">
                  <a:solidFill>
                    <a:schemeClr val="tx1"/>
                  </a:solidFill>
                  <a:latin typeface="Times New Roman" pitchFamily="18" charset="0"/>
                  <a:cs typeface="Times New Roman" pitchFamily="18" charset="0"/>
                </a:rPr>
                <a:t>lời ru</a:t>
              </a:r>
              <a:r>
                <a:rPr lang="en-US" sz="2800">
                  <a:solidFill>
                    <a:schemeClr val="tx1"/>
                  </a:solidFill>
                  <a:latin typeface="Times New Roman" pitchFamily="18" charset="0"/>
                  <a:cs typeface="Times New Roman" pitchFamily="18" charset="0"/>
                </a:rPr>
                <a:t> làm cho cách diễn đạt trở nên độc đáo, khiến cho âm thanh lời ru hiện ra vô cùng cụ thể và sinh động trong tâm trí người đọc. Câu thơ gợi tả sự gần gũi, quấn quýt giữa những hình ảnh thân thương, quen thuộc của quê hương (dây trầu) với lời ru ngọt ngào của mẹ; từ đó, giúp người đọc cảm nhận rõ hơn lời ru của mẹ chính là sự hiện thân của quê hương dân dã, mộc mạc, bình dị, thân quen.</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371" y="586100"/>
              <a:ext cx="1779428" cy="1678079"/>
            </a:xfrm>
            <a:prstGeom prst="rect">
              <a:avLst/>
            </a:prstGeom>
          </p:spPr>
        </p:pic>
      </p:grpSp>
    </p:spTree>
    <p:extLst>
      <p:ext uri="{BB962C8B-B14F-4D97-AF65-F5344CB8AC3E}">
        <p14:creationId xmlns:p14="http://schemas.microsoft.com/office/powerpoint/2010/main" val="163269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4059425" y="103613"/>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5</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sp>
        <p:nvSpPr>
          <p:cNvPr id="13" name="Freeform 3"/>
          <p:cNvSpPr/>
          <p:nvPr/>
        </p:nvSpPr>
        <p:spPr>
          <a:xfrm>
            <a:off x="674457" y="1335228"/>
            <a:ext cx="11287120" cy="5648896"/>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3488108" y="3077108"/>
            <a:ext cx="6096000" cy="1384995"/>
          </a:xfrm>
          <a:prstGeom prst="rect">
            <a:avLst/>
          </a:prstGeom>
        </p:spPr>
        <p:txBody>
          <a:bodyPr>
            <a:spAutoFit/>
          </a:bodyPr>
          <a:lstStyle/>
          <a:p>
            <a:pPr algn="ctr"/>
            <a:r>
              <a:rPr lang="en-US" sz="2800" b="1">
                <a:solidFill>
                  <a:srgbClr val="FF0000"/>
                </a:solidFill>
                <a:latin typeface="Times New Roman" pitchFamily="18" charset="0"/>
                <a:cs typeface="Times New Roman" pitchFamily="18" charset="0"/>
              </a:rPr>
              <a:t>Phân tích nét độc đáo trong các kết hợp từ được in đậm trong các trường hợp sau</a:t>
            </a:r>
            <a:r>
              <a:rPr lang="en-US" sz="2800" b="1" smtClean="0">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9070" y="1948526"/>
            <a:ext cx="857895" cy="936564"/>
          </a:xfrm>
          <a:prstGeom prst="rect">
            <a:avLst/>
          </a:prstGeom>
        </p:spPr>
      </p:pic>
      <p:sp>
        <p:nvSpPr>
          <p:cNvPr id="6" name="Rectangle 5"/>
          <p:cNvSpPr/>
          <p:nvPr/>
        </p:nvSpPr>
        <p:spPr>
          <a:xfrm>
            <a:off x="3270016" y="4462103"/>
            <a:ext cx="6646493" cy="1323439"/>
          </a:xfrm>
          <a:prstGeom prst="rect">
            <a:avLst/>
          </a:prstGeom>
        </p:spPr>
        <p:txBody>
          <a:bodyPr wrap="square">
            <a:spAutoFit/>
          </a:bodyPr>
          <a:lstStyle/>
          <a:p>
            <a:pPr indent="725488" algn="just"/>
            <a:r>
              <a:rPr lang="en-US" sz="2800" smtClean="0">
                <a:latin typeface="Times New Roman" pitchFamily="18" charset="0"/>
                <a:cs typeface="Times New Roman" pitchFamily="18" charset="0"/>
              </a:rPr>
              <a:t>b. Đâu những chiều sương phủ bãi đồng</a:t>
            </a:r>
            <a:endParaRPr lang="en-US" sz="2800">
              <a:latin typeface="Times New Roman" pitchFamily="18" charset="0"/>
              <a:cs typeface="Times New Roman" pitchFamily="18" charset="0"/>
            </a:endParaRPr>
          </a:p>
          <a:p>
            <a:pPr indent="725488" algn="just"/>
            <a:r>
              <a:rPr lang="en-US" sz="2800" b="1" smtClean="0">
                <a:latin typeface="Times New Roman" pitchFamily="18" charset="0"/>
                <a:cs typeface="Times New Roman" pitchFamily="18" charset="0"/>
              </a:rPr>
              <a:t>    Lúa mềm xao xác </a:t>
            </a:r>
            <a:r>
              <a:rPr lang="en-US" sz="2800" smtClean="0">
                <a:latin typeface="Times New Roman" pitchFamily="18" charset="0"/>
                <a:cs typeface="Times New Roman" pitchFamily="18" charset="0"/>
              </a:rPr>
              <a:t>ở ven sông.</a:t>
            </a:r>
            <a:endParaRPr lang="en-US" sz="2800">
              <a:latin typeface="Times New Roman" pitchFamily="18" charset="0"/>
              <a:cs typeface="Times New Roman" pitchFamily="18" charset="0"/>
            </a:endParaRPr>
          </a:p>
          <a:p>
            <a:pPr indent="725488" algn="just"/>
            <a:r>
              <a:rPr lang="en-US" sz="2400" i="1">
                <a:latin typeface="Times New Roman" pitchFamily="18" charset="0"/>
                <a:cs typeface="Times New Roman" pitchFamily="18" charset="0"/>
              </a:rPr>
              <a:t>    </a:t>
            </a:r>
            <a:r>
              <a:rPr lang="en-US" sz="2400" i="1" smtClean="0">
                <a:latin typeface="Times New Roman" pitchFamily="18" charset="0"/>
                <a:cs typeface="Times New Roman" pitchFamily="18" charset="0"/>
              </a:rPr>
              <a:t>                                      (Tố Hữu, Nhớ đồng)</a:t>
            </a:r>
            <a:endParaRPr lang="en-US" sz="2400" i="1">
              <a:latin typeface="Times New Roman" pitchFamily="18" charset="0"/>
              <a:cs typeface="Times New Roman" pitchFamily="18" charset="0"/>
            </a:endParaRPr>
          </a:p>
        </p:txBody>
      </p:sp>
    </p:spTree>
    <p:extLst>
      <p:ext uri="{BB962C8B-B14F-4D97-AF65-F5344CB8AC3E}">
        <p14:creationId xmlns:p14="http://schemas.microsoft.com/office/powerpoint/2010/main" val="228084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C54F4EDE-83FB-AA48-D3B9-94C409CDB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582547">
            <a:off x="8205713" y="2754712"/>
            <a:ext cx="6864204" cy="5621129"/>
          </a:xfrm>
          <a:prstGeom prst="rect">
            <a:avLst/>
          </a:prstGeom>
        </p:spPr>
      </p:pic>
      <p:pic>
        <p:nvPicPr>
          <p:cNvPr id="4" name="图片 3">
            <a:extLst>
              <a:ext uri="{FF2B5EF4-FFF2-40B4-BE49-F238E27FC236}">
                <a16:creationId xmlns:a16="http://schemas.microsoft.com/office/drawing/2014/main" id="{2537FBFF-9148-1807-776E-B65FFA40C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78414"/>
            <a:ext cx="4467957" cy="2208245"/>
          </a:xfrm>
          <a:prstGeom prst="rect">
            <a:avLst/>
          </a:prstGeom>
        </p:spPr>
      </p:pic>
      <p:sp>
        <p:nvSpPr>
          <p:cNvPr id="6" name="TextBox 7">
            <a:extLst>
              <a:ext uri="{FF2B5EF4-FFF2-40B4-BE49-F238E27FC236}">
                <a16:creationId xmlns:a16="http://schemas.microsoft.com/office/drawing/2014/main" id="{A0F3DF80-322A-8585-7069-EEEA9753E60F}"/>
              </a:ext>
            </a:extLst>
          </p:cNvPr>
          <p:cNvSpPr txBox="1"/>
          <p:nvPr/>
        </p:nvSpPr>
        <p:spPr>
          <a:xfrm>
            <a:off x="643451" y="151465"/>
            <a:ext cx="10537901" cy="2344114"/>
          </a:xfrm>
          <a:prstGeom prst="rect">
            <a:avLst/>
          </a:prstGeom>
          <a:noFill/>
        </p:spPr>
        <p:txBody>
          <a:bodyPr wrap="square" lIns="0" tIns="0" rIns="0" bIns="0">
            <a:noAutofit/>
          </a:bodyPr>
          <a:lstStyle/>
          <a:p>
            <a:pPr algn="ctr" defTabSz="1219170"/>
            <a:r>
              <a:rPr lang="en-US" altLang="zh-CN" sz="6400" b="1" dirty="0" smtClean="0">
                <a:solidFill>
                  <a:srgbClr val="2F9B7C"/>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rPr>
              <a:t>Bài 1- </a:t>
            </a:r>
            <a:r>
              <a:rPr lang="vi-VN" altLang="zh-CN" sz="6400" b="1" dirty="0" smtClean="0">
                <a:solidFill>
                  <a:srgbClr val="2F9B7C"/>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rPr>
              <a:t>Tiết 7</a:t>
            </a:r>
            <a:endParaRPr lang="zh-CN" altLang="en-US" sz="6400" b="1" dirty="0">
              <a:solidFill>
                <a:srgbClr val="3FA9F5"/>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endParaRPr>
          </a:p>
        </p:txBody>
      </p:sp>
      <p:sp>
        <p:nvSpPr>
          <p:cNvPr id="7" name="TextBox 7">
            <a:extLst>
              <a:ext uri="{FF2B5EF4-FFF2-40B4-BE49-F238E27FC236}">
                <a16:creationId xmlns:a16="http://schemas.microsoft.com/office/drawing/2014/main" id="{E21F40A0-9239-9E79-95BB-D54B604D5EB7}"/>
              </a:ext>
            </a:extLst>
          </p:cNvPr>
          <p:cNvSpPr txBox="1"/>
          <p:nvPr/>
        </p:nvSpPr>
        <p:spPr>
          <a:xfrm>
            <a:off x="1431635" y="1147781"/>
            <a:ext cx="10206181" cy="1682119"/>
          </a:xfrm>
          <a:prstGeom prst="rect">
            <a:avLst/>
          </a:prstGeom>
          <a:noFill/>
        </p:spPr>
        <p:txBody>
          <a:bodyPr wrap="square" lIns="0" tIns="0" rIns="0" bIns="0">
            <a:noAutofit/>
          </a:bodyPr>
          <a:lstStyle/>
          <a:p>
            <a:pPr algn="ctr" defTabSz="1219170"/>
            <a:r>
              <a:rPr lang="en-US" altLang="zh-CN" sz="5600" b="1" dirty="0">
                <a:solidFill>
                  <a:srgbClr val="2F9B7C"/>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rPr>
              <a:t>THỰC HÀNH TIẾNG VIỆT</a:t>
            </a:r>
            <a:endParaRPr lang="zh-CN" altLang="en-US" sz="5600" b="1" dirty="0">
              <a:solidFill>
                <a:srgbClr val="3FA9F5"/>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endParaRPr>
          </a:p>
        </p:txBody>
      </p:sp>
      <p:sp>
        <p:nvSpPr>
          <p:cNvPr id="2" name="TextBox 1"/>
          <p:cNvSpPr txBox="1"/>
          <p:nvPr/>
        </p:nvSpPr>
        <p:spPr>
          <a:xfrm>
            <a:off x="2233978" y="2317501"/>
            <a:ext cx="8642725" cy="1938992"/>
          </a:xfrm>
          <a:prstGeom prst="rect">
            <a:avLst/>
          </a:prstGeom>
          <a:noFill/>
        </p:spPr>
        <p:txBody>
          <a:bodyPr wrap="square" rtlCol="0">
            <a:spAutoFit/>
          </a:bodyPr>
          <a:lstStyle/>
          <a:p>
            <a:pPr algn="ctr"/>
            <a:r>
              <a:rPr lang="en-US" sz="6000" b="1" dirty="0" smtClean="0">
                <a:solidFill>
                  <a:srgbClr val="7B2478"/>
                </a:solidFill>
                <a:latin typeface="Times New Roman" panose="02020603050405020304" pitchFamily="18" charset="0"/>
                <a:ea typeface="微软雅黑" panose="020B0503020204020204" pitchFamily="34" charset="-122"/>
                <a:cs typeface="Times New Roman" panose="02020603050405020304" pitchFamily="18" charset="0"/>
              </a:rPr>
              <a:t>TỪ TƯỢNG HÌNH </a:t>
            </a:r>
          </a:p>
          <a:p>
            <a:pPr algn="ctr"/>
            <a:r>
              <a:rPr lang="en-US" sz="6000" b="1" dirty="0" smtClean="0">
                <a:solidFill>
                  <a:srgbClr val="7B2478"/>
                </a:solidFill>
                <a:latin typeface="Times New Roman" panose="02020603050405020304" pitchFamily="18" charset="0"/>
                <a:ea typeface="微软雅黑" panose="020B0503020204020204" pitchFamily="34" charset="-122"/>
                <a:cs typeface="Times New Roman" panose="02020603050405020304" pitchFamily="18" charset="0"/>
              </a:rPr>
              <a:t>VÀ TỪ TƯỢNG THANH</a:t>
            </a:r>
          </a:p>
        </p:txBody>
      </p:sp>
    </p:spTree>
    <p:extLst>
      <p:ext uri="{BB962C8B-B14F-4D97-AF65-F5344CB8AC3E}">
        <p14:creationId xmlns:p14="http://schemas.microsoft.com/office/powerpoint/2010/main" val="3888202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3493843" y="114780"/>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5</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grpSp>
        <p:nvGrpSpPr>
          <p:cNvPr id="11" name="Group 10"/>
          <p:cNvGrpSpPr/>
          <p:nvPr/>
        </p:nvGrpSpPr>
        <p:grpSpPr>
          <a:xfrm>
            <a:off x="1923394" y="1308538"/>
            <a:ext cx="8390964" cy="4840014"/>
            <a:chOff x="2235210" y="877114"/>
            <a:chExt cx="7899727" cy="5618278"/>
          </a:xfrm>
        </p:grpSpPr>
        <p:sp>
          <p:nvSpPr>
            <p:cNvPr id="7" name="Rounded Rectangle 6"/>
            <p:cNvSpPr/>
            <p:nvPr/>
          </p:nvSpPr>
          <p:spPr>
            <a:xfrm>
              <a:off x="2235210" y="2561993"/>
              <a:ext cx="7899727" cy="3933399"/>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solidFill>
                  <a:schemeClr val="tx1"/>
                </a:solidFill>
                <a:latin typeface="Times New Roman" pitchFamily="18" charset="0"/>
                <a:cs typeface="Times New Roman" pitchFamily="18"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371" y="877114"/>
              <a:ext cx="1779428" cy="2024868"/>
            </a:xfrm>
            <a:prstGeom prst="rect">
              <a:avLst/>
            </a:prstGeom>
          </p:spPr>
        </p:pic>
      </p:grpSp>
      <p:sp>
        <p:nvSpPr>
          <p:cNvPr id="8" name="Rectangle 7"/>
          <p:cNvSpPr/>
          <p:nvPr/>
        </p:nvSpPr>
        <p:spPr>
          <a:xfrm>
            <a:off x="2151994" y="3501909"/>
            <a:ext cx="7933764" cy="2246769"/>
          </a:xfrm>
          <a:prstGeom prst="rect">
            <a:avLst/>
          </a:prstGeom>
        </p:spPr>
        <p:txBody>
          <a:bodyPr wrap="square">
            <a:spAutoFit/>
          </a:bodyPr>
          <a:lstStyle/>
          <a:p>
            <a:pPr algn="just"/>
            <a:r>
              <a:rPr lang="vi-VN" sz="2800">
                <a:latin typeface="Times New Roman" pitchFamily="18" charset="0"/>
                <a:cs typeface="Times New Roman" pitchFamily="18" charset="0"/>
              </a:rPr>
              <a:t>b. </a:t>
            </a:r>
            <a:r>
              <a:rPr lang="en-US" sz="2800">
                <a:latin typeface="Times New Roman" pitchFamily="18" charset="0"/>
                <a:cs typeface="Times New Roman" pitchFamily="18" charset="0"/>
              </a:rPr>
              <a:t>Thông thường, cụm từ </a:t>
            </a:r>
            <a:r>
              <a:rPr lang="en-US" sz="2800" i="1">
                <a:latin typeface="Times New Roman" pitchFamily="18" charset="0"/>
                <a:cs typeface="Times New Roman" pitchFamily="18" charset="0"/>
              </a:rPr>
              <a:t>lúa mềm </a:t>
            </a:r>
            <a:r>
              <a:rPr lang="en-US" sz="2800">
                <a:latin typeface="Times New Roman" pitchFamily="18" charset="0"/>
                <a:cs typeface="Times New Roman" pitchFamily="18" charset="0"/>
              </a:rPr>
              <a:t>(vốn gợi liên tưởng đến hình ảnh) không thể kết hợp được với từ </a:t>
            </a:r>
            <a:r>
              <a:rPr lang="en-US" sz="2800" i="1">
                <a:latin typeface="Times New Roman" pitchFamily="18" charset="0"/>
                <a:cs typeface="Times New Roman" pitchFamily="18" charset="0"/>
              </a:rPr>
              <a:t>xao xác </a:t>
            </a:r>
            <a:r>
              <a:rPr lang="en-US" sz="2800">
                <a:latin typeface="Times New Roman" pitchFamily="18" charset="0"/>
                <a:cs typeface="Times New Roman" pitchFamily="18" charset="0"/>
              </a:rPr>
              <a:t>để miêu tả tính chất của hình ảnh</a:t>
            </a:r>
            <a:r>
              <a:rPr lang="en-US" sz="2800" i="1">
                <a:latin typeface="Times New Roman" pitchFamily="18" charset="0"/>
                <a:cs typeface="Times New Roman" pitchFamily="18" charset="0"/>
              </a:rPr>
              <a:t> lúa mềm</a:t>
            </a:r>
            <a:r>
              <a:rPr lang="en-US" sz="2800">
                <a:latin typeface="Times New Roman" pitchFamily="18" charset="0"/>
                <a:cs typeface="Times New Roman" pitchFamily="18" charset="0"/>
              </a:rPr>
              <a:t>, làm cho cách diễn đạt trở nên mới lạ, độc đáo, đồng thời có tác dụng gợi tả tâm trạng của nhân vật trữ tình.</a:t>
            </a:r>
          </a:p>
        </p:txBody>
      </p:sp>
    </p:spTree>
    <p:extLst>
      <p:ext uri="{BB962C8B-B14F-4D97-AF65-F5344CB8AC3E}">
        <p14:creationId xmlns:p14="http://schemas.microsoft.com/office/powerpoint/2010/main" val="1929432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4059425" y="72201"/>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5</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sp>
        <p:nvSpPr>
          <p:cNvPr id="13" name="Freeform 3"/>
          <p:cNvSpPr/>
          <p:nvPr/>
        </p:nvSpPr>
        <p:spPr>
          <a:xfrm>
            <a:off x="674457" y="1335228"/>
            <a:ext cx="11287120" cy="5648896"/>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3488108" y="3077108"/>
            <a:ext cx="6096000" cy="1384995"/>
          </a:xfrm>
          <a:prstGeom prst="rect">
            <a:avLst/>
          </a:prstGeom>
        </p:spPr>
        <p:txBody>
          <a:bodyPr>
            <a:spAutoFit/>
          </a:bodyPr>
          <a:lstStyle/>
          <a:p>
            <a:pPr algn="ctr"/>
            <a:r>
              <a:rPr lang="en-US" sz="2800" b="1">
                <a:solidFill>
                  <a:srgbClr val="FF0000"/>
                </a:solidFill>
                <a:latin typeface="Times New Roman" pitchFamily="18" charset="0"/>
                <a:cs typeface="Times New Roman" pitchFamily="18" charset="0"/>
              </a:rPr>
              <a:t>Phân tích nét độc đáo trong các kết hợp từ được in đậm trong các trường hợp sau</a:t>
            </a:r>
            <a:r>
              <a:rPr lang="en-US" sz="2800" b="1" smtClean="0">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9070" y="1948526"/>
            <a:ext cx="857895" cy="936564"/>
          </a:xfrm>
          <a:prstGeom prst="rect">
            <a:avLst/>
          </a:prstGeom>
        </p:spPr>
      </p:pic>
      <p:sp>
        <p:nvSpPr>
          <p:cNvPr id="6" name="Rectangle 5"/>
          <p:cNvSpPr/>
          <p:nvPr/>
        </p:nvSpPr>
        <p:spPr>
          <a:xfrm>
            <a:off x="3270016" y="4462103"/>
            <a:ext cx="6646493" cy="1323439"/>
          </a:xfrm>
          <a:prstGeom prst="rect">
            <a:avLst/>
          </a:prstGeom>
        </p:spPr>
        <p:txBody>
          <a:bodyPr wrap="square">
            <a:spAutoFit/>
          </a:bodyPr>
          <a:lstStyle/>
          <a:p>
            <a:pPr indent="725488" algn="just"/>
            <a:r>
              <a:rPr lang="en-US" sz="2800">
                <a:latin typeface="Times New Roman" pitchFamily="18" charset="0"/>
                <a:cs typeface="Times New Roman" pitchFamily="18" charset="0"/>
              </a:rPr>
              <a:t>c</a:t>
            </a:r>
            <a:r>
              <a:rPr lang="en-US" sz="2800" smtClean="0">
                <a:latin typeface="Times New Roman" pitchFamily="18" charset="0"/>
                <a:cs typeface="Times New Roman" pitchFamily="18" charset="0"/>
              </a:rPr>
              <a:t>. Con </a:t>
            </a:r>
            <a:r>
              <a:rPr lang="en-US" sz="2800" b="1" smtClean="0">
                <a:latin typeface="Times New Roman" pitchFamily="18" charset="0"/>
                <a:cs typeface="Times New Roman" pitchFamily="18" charset="0"/>
              </a:rPr>
              <a:t>nghe dập dờn sóng lúa</a:t>
            </a:r>
            <a:endParaRPr lang="en-US" sz="2800" b="1">
              <a:latin typeface="Times New Roman" pitchFamily="18" charset="0"/>
              <a:cs typeface="Times New Roman" pitchFamily="18" charset="0"/>
            </a:endParaRPr>
          </a:p>
          <a:p>
            <a:pPr indent="725488" algn="just"/>
            <a:r>
              <a:rPr lang="en-US" sz="2800" b="1" smtClean="0">
                <a:latin typeface="Times New Roman" pitchFamily="18" charset="0"/>
                <a:cs typeface="Times New Roman" pitchFamily="18" charset="0"/>
              </a:rPr>
              <a:t>    </a:t>
            </a:r>
            <a:r>
              <a:rPr lang="en-US" sz="2800" smtClean="0">
                <a:latin typeface="Times New Roman" pitchFamily="18" charset="0"/>
                <a:cs typeface="Times New Roman" pitchFamily="18" charset="0"/>
              </a:rPr>
              <a:t>Lời ru hóa hạt gạo rồi.</a:t>
            </a:r>
            <a:endParaRPr lang="en-US" sz="2800">
              <a:latin typeface="Times New Roman" pitchFamily="18" charset="0"/>
              <a:cs typeface="Times New Roman" pitchFamily="18" charset="0"/>
            </a:endParaRPr>
          </a:p>
          <a:p>
            <a:pPr indent="725488" algn="just"/>
            <a:r>
              <a:rPr lang="en-US" sz="2400" i="1">
                <a:latin typeface="Times New Roman" pitchFamily="18" charset="0"/>
                <a:cs typeface="Times New Roman" pitchFamily="18" charset="0"/>
              </a:rPr>
              <a:t>    </a:t>
            </a:r>
            <a:r>
              <a:rPr lang="en-US" sz="2400" i="1" smtClean="0">
                <a:latin typeface="Times New Roman" pitchFamily="18" charset="0"/>
                <a:cs typeface="Times New Roman" pitchFamily="18" charset="0"/>
              </a:rPr>
              <a:t>       (</a:t>
            </a:r>
            <a:r>
              <a:rPr lang="en-US" sz="2400" i="1">
                <a:latin typeface="Times New Roman" pitchFamily="18" charset="0"/>
                <a:cs typeface="Times New Roman" pitchFamily="18" charset="0"/>
              </a:rPr>
              <a:t>Trương Nam Hương, Trong lời mẹ hát)</a:t>
            </a:r>
          </a:p>
        </p:txBody>
      </p:sp>
    </p:spTree>
    <p:extLst>
      <p:ext uri="{BB962C8B-B14F-4D97-AF65-F5344CB8AC3E}">
        <p14:creationId xmlns:p14="http://schemas.microsoft.com/office/powerpoint/2010/main" val="345938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1277007" y="0"/>
            <a:ext cx="13469007" cy="937506"/>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3522632" y="145587"/>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dirty="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5</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29998" y="437946"/>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9" name="Picture 5"/>
          <p:cNvPicPr>
            <a:picLocks noChangeAspect="1"/>
          </p:cNvPicPr>
          <p:nvPr/>
        </p:nvPicPr>
        <p:blipFill>
          <a:blip r:embed="rId5"/>
          <a:srcRect/>
          <a:stretch>
            <a:fillRect/>
          </a:stretch>
        </p:blipFill>
        <p:spPr>
          <a:xfrm>
            <a:off x="8182304" y="-51538"/>
            <a:ext cx="2379103" cy="1686910"/>
          </a:xfrm>
          <a:prstGeom prst="rect">
            <a:avLst/>
          </a:prstGeom>
        </p:spPr>
      </p:pic>
      <p:grpSp>
        <p:nvGrpSpPr>
          <p:cNvPr id="11" name="Group 10"/>
          <p:cNvGrpSpPr/>
          <p:nvPr/>
        </p:nvGrpSpPr>
        <p:grpSpPr>
          <a:xfrm>
            <a:off x="977462" y="796482"/>
            <a:ext cx="10294883" cy="5909292"/>
            <a:chOff x="1938358" y="586100"/>
            <a:chExt cx="8196579" cy="5909292"/>
          </a:xfrm>
        </p:grpSpPr>
        <p:sp>
          <p:nvSpPr>
            <p:cNvPr id="7" name="Rounded Rectangle 6"/>
            <p:cNvSpPr/>
            <p:nvPr/>
          </p:nvSpPr>
          <p:spPr>
            <a:xfrm>
              <a:off x="1938358" y="2002221"/>
              <a:ext cx="8196579" cy="4493171"/>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solidFill>
                  <a:schemeClr val="tx1"/>
                </a:solidFill>
                <a:latin typeface="Times New Roman" pitchFamily="18" charset="0"/>
                <a:cs typeface="Times New Roman" pitchFamily="18"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371" y="586100"/>
              <a:ext cx="1779428" cy="1678079"/>
            </a:xfrm>
            <a:prstGeom prst="rect">
              <a:avLst/>
            </a:prstGeom>
          </p:spPr>
        </p:pic>
      </p:grpSp>
      <p:sp>
        <p:nvSpPr>
          <p:cNvPr id="6" name="Rectangle 5"/>
          <p:cNvSpPr/>
          <p:nvPr/>
        </p:nvSpPr>
        <p:spPr>
          <a:xfrm>
            <a:off x="1364799" y="2304569"/>
            <a:ext cx="9639532" cy="4401205"/>
          </a:xfrm>
          <a:prstGeom prst="rect">
            <a:avLst/>
          </a:prstGeom>
        </p:spPr>
        <p:txBody>
          <a:bodyPr wrap="square">
            <a:spAutoFit/>
          </a:bodyPr>
          <a:lstStyle/>
          <a:p>
            <a:pPr algn="just"/>
            <a:r>
              <a:rPr lang="vi-VN" sz="2800">
                <a:latin typeface="Times New Roman" pitchFamily="18" charset="0"/>
                <a:cs typeface="Times New Roman" pitchFamily="18" charset="0"/>
              </a:rPr>
              <a:t>c. </a:t>
            </a:r>
            <a:r>
              <a:rPr lang="en-US" sz="2800">
                <a:latin typeface="Times New Roman" pitchFamily="18" charset="0"/>
                <a:cs typeface="Times New Roman" pitchFamily="18" charset="0"/>
              </a:rPr>
              <a:t>Trong ngữ liệu này, từ tượng hình </a:t>
            </a:r>
            <a:r>
              <a:rPr lang="en-US" sz="2800" i="1">
                <a:latin typeface="Times New Roman" pitchFamily="18" charset="0"/>
                <a:cs typeface="Times New Roman" pitchFamily="18" charset="0"/>
              </a:rPr>
              <a:t>dập dờn</a:t>
            </a:r>
            <a:r>
              <a:rPr lang="en-US" sz="2800">
                <a:latin typeface="Times New Roman" pitchFamily="18" charset="0"/>
                <a:cs typeface="Times New Roman" pitchFamily="18" charset="0"/>
              </a:rPr>
              <a:t> có tác dụng gợi tả sự chuyển động nhịp nhàng lúc lên lúc xuống, lúc gần lúc xa, lúc ẩn lúc hiện của những đợt sóng lúa trên cánh đồng. Cụm từ </a:t>
            </a:r>
            <a:r>
              <a:rPr lang="en-US" sz="2800" i="1">
                <a:latin typeface="Times New Roman" pitchFamily="18" charset="0"/>
                <a:cs typeface="Times New Roman" pitchFamily="18" charset="0"/>
              </a:rPr>
              <a:t>dập dờn sóng lúa </a:t>
            </a:r>
            <a:r>
              <a:rPr lang="en-US" sz="2800">
                <a:latin typeface="Times New Roman" pitchFamily="18" charset="0"/>
                <a:cs typeface="Times New Roman" pitchFamily="18" charset="0"/>
              </a:rPr>
              <a:t>kết hợp với động từ nghe làm cho cách diễn đạt trở nên độc đáo, mới lạ. Thông thường, từ nghe sẽ kết hợp với một từ gợi tả âm thanh, tuy nhiên trong trường hợp này, từ nghe lại kết hợp với cụm từ </a:t>
            </a:r>
            <a:r>
              <a:rPr lang="en-US" sz="2800" i="1">
                <a:latin typeface="Times New Roman" pitchFamily="18" charset="0"/>
                <a:cs typeface="Times New Roman" pitchFamily="18" charset="0"/>
              </a:rPr>
              <a:t>dập dờn sóng lúa</a:t>
            </a:r>
            <a:r>
              <a:rPr lang="en-US" sz="2800">
                <a:latin typeface="Times New Roman" pitchFamily="18" charset="0"/>
                <a:cs typeface="Times New Roman" pitchFamily="18" charset="0"/>
              </a:rPr>
              <a:t> (cụm từ gợi tả hình ảnh). Điều này giúp người đọc không chỉ hình dung được sự chuyển động dập dờn của cánh đồng lúa mà còn nghe được cả âm thanh của sự chuyển động ấy.</a:t>
            </a:r>
          </a:p>
        </p:txBody>
      </p:sp>
    </p:spTree>
    <p:extLst>
      <p:ext uri="{BB962C8B-B14F-4D97-AF65-F5344CB8AC3E}">
        <p14:creationId xmlns:p14="http://schemas.microsoft.com/office/powerpoint/2010/main" val="254700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BA8062-F2FB-4E62-AC75-2A9F547BA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953000"/>
          </a:xfrm>
          <a:prstGeom prst="rect">
            <a:avLst/>
          </a:prstGeom>
        </p:spPr>
      </p:pic>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0" y="0"/>
            <a:ext cx="12192000" cy="1219200"/>
          </a:xfrm>
          <a:prstGeom prst="rect">
            <a:avLst/>
          </a:prstGeom>
        </p:spPr>
      </p:pic>
      <p:pic>
        <p:nvPicPr>
          <p:cNvPr id="8" name="图片 7">
            <a:extLst>
              <a:ext uri="{FF2B5EF4-FFF2-40B4-BE49-F238E27FC236}">
                <a16:creationId xmlns:a16="http://schemas.microsoft.com/office/drawing/2014/main" id="{537B641B-A120-47CF-89B3-330832EEA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232" y="5460382"/>
            <a:ext cx="8485536" cy="1397618"/>
          </a:xfrm>
          <a:prstGeom prst="rect">
            <a:avLst/>
          </a:prstGeom>
        </p:spPr>
      </p:pic>
      <p:pic>
        <p:nvPicPr>
          <p:cNvPr id="9" name="图片 8">
            <a:extLst>
              <a:ext uri="{FF2B5EF4-FFF2-40B4-BE49-F238E27FC236}">
                <a16:creationId xmlns:a16="http://schemas.microsoft.com/office/drawing/2014/main" id="{196E8D2B-7D49-4EE1-A34D-22ACFDDC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866" y="4553675"/>
            <a:ext cx="904033" cy="1219200"/>
          </a:xfrm>
          <a:prstGeom prst="rect">
            <a:avLst/>
          </a:prstGeom>
        </p:spPr>
      </p:pic>
      <p:pic>
        <p:nvPicPr>
          <p:cNvPr id="11" name="图片 10">
            <a:extLst>
              <a:ext uri="{FF2B5EF4-FFF2-40B4-BE49-F238E27FC236}">
                <a16:creationId xmlns:a16="http://schemas.microsoft.com/office/drawing/2014/main" id="{9F006F55-4DC2-4F73-953D-315A1FEB8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339" y="4687281"/>
            <a:ext cx="1272752" cy="1198850"/>
          </a:xfrm>
          <a:prstGeom prst="rect">
            <a:avLst/>
          </a:prstGeom>
        </p:spPr>
      </p:pic>
      <p:grpSp>
        <p:nvGrpSpPr>
          <p:cNvPr id="18" name="组合 17">
            <a:extLst>
              <a:ext uri="{FF2B5EF4-FFF2-40B4-BE49-F238E27FC236}">
                <a16:creationId xmlns:a16="http://schemas.microsoft.com/office/drawing/2014/main" id="{451F2622-2456-436B-B419-56A4CE1C0E92}"/>
              </a:ext>
            </a:extLst>
          </p:cNvPr>
          <p:cNvGrpSpPr/>
          <p:nvPr/>
        </p:nvGrpSpPr>
        <p:grpSpPr>
          <a:xfrm>
            <a:off x="730023" y="2519930"/>
            <a:ext cx="10746874" cy="2564990"/>
            <a:chOff x="844323" y="2519930"/>
            <a:chExt cx="10746874" cy="2564990"/>
          </a:xfrm>
        </p:grpSpPr>
        <p:pic>
          <p:nvPicPr>
            <p:cNvPr id="13" name="图片 12">
              <a:extLst>
                <a:ext uri="{FF2B5EF4-FFF2-40B4-BE49-F238E27FC236}">
                  <a16:creationId xmlns:a16="http://schemas.microsoft.com/office/drawing/2014/main" id="{D3C4DAA0-F7C5-40CF-84E1-56F7103AB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6207" y="2519930"/>
              <a:ext cx="2564990" cy="2564990"/>
            </a:xfrm>
            <a:prstGeom prst="rect">
              <a:avLst/>
            </a:prstGeom>
          </p:spPr>
        </p:pic>
        <p:pic>
          <p:nvPicPr>
            <p:cNvPr id="17" name="图片 16">
              <a:extLst>
                <a:ext uri="{FF2B5EF4-FFF2-40B4-BE49-F238E27FC236}">
                  <a16:creationId xmlns:a16="http://schemas.microsoft.com/office/drawing/2014/main" id="{74536CD0-E506-47BA-9612-BFEEF6F0F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4323" y="2519930"/>
              <a:ext cx="2564990" cy="2564990"/>
            </a:xfrm>
            <a:prstGeom prst="rect">
              <a:avLst/>
            </a:prstGeom>
          </p:spPr>
        </p:pic>
      </p:grpSp>
      <p:pic>
        <p:nvPicPr>
          <p:cNvPr id="19" name="图片 18">
            <a:extLst>
              <a:ext uri="{FF2B5EF4-FFF2-40B4-BE49-F238E27FC236}">
                <a16:creationId xmlns:a16="http://schemas.microsoft.com/office/drawing/2014/main" id="{5808E954-A014-47BE-B7DF-1D6F3D5ED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8316" y="563899"/>
            <a:ext cx="5370287" cy="3912061"/>
          </a:xfrm>
          <a:prstGeom prst="rect">
            <a:avLst/>
          </a:prstGeom>
        </p:spPr>
      </p:pic>
      <p:pic>
        <p:nvPicPr>
          <p:cNvPr id="20" name="图片 19">
            <a:extLst>
              <a:ext uri="{FF2B5EF4-FFF2-40B4-BE49-F238E27FC236}">
                <a16:creationId xmlns:a16="http://schemas.microsoft.com/office/drawing/2014/main" id="{F07B5409-089D-475E-AAD2-F954059766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3509" y="329771"/>
            <a:ext cx="563357" cy="473460"/>
          </a:xfrm>
          <a:prstGeom prst="rect">
            <a:avLst/>
          </a:prstGeom>
        </p:spPr>
      </p:pic>
      <p:pic>
        <p:nvPicPr>
          <p:cNvPr id="21" name="图片 20">
            <a:extLst>
              <a:ext uri="{FF2B5EF4-FFF2-40B4-BE49-F238E27FC236}">
                <a16:creationId xmlns:a16="http://schemas.microsoft.com/office/drawing/2014/main" id="{1F2A8336-2847-4117-923B-7235E68E4C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8368" y="721904"/>
            <a:ext cx="924177" cy="563256"/>
          </a:xfrm>
          <a:prstGeom prst="rect">
            <a:avLst/>
          </a:prstGeom>
        </p:spPr>
      </p:pic>
      <p:sp>
        <p:nvSpPr>
          <p:cNvPr id="14" name="文本框 13">
            <a:extLst>
              <a:ext uri="{FF2B5EF4-FFF2-40B4-BE49-F238E27FC236}">
                <a16:creationId xmlns:a16="http://schemas.microsoft.com/office/drawing/2014/main" id="{5ACF4C93-0DD6-4665-A5BD-CE5886C844F1}"/>
              </a:ext>
            </a:extLst>
          </p:cNvPr>
          <p:cNvSpPr txBox="1"/>
          <p:nvPr/>
        </p:nvSpPr>
        <p:spPr>
          <a:xfrm rot="21221573">
            <a:off x="4080567" y="1950156"/>
            <a:ext cx="390468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a:t>
            </a:r>
            <a:r>
              <a:rPr kumimoji="0" lang="en-US" altLang="zh-CN" sz="5400" b="1" i="0" u="none" strike="noStrike" kern="1200" cap="none" spc="0" normalizeH="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1" i="0" u="none" strike="noStrike" kern="1200" cap="none" spc="0" normalizeH="0" noProof="0" dirty="0" err="1">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dụng</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8293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2683962" y="213535"/>
            <a:ext cx="687544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a:t>
            </a:r>
            <a:r>
              <a:rPr kumimoji="0" lang="en-US" altLang="zh-CN" sz="3600" b="1" i="0" u="none" strike="noStrike" kern="1200" cap="none" spc="0" normalizeH="0" baseline="0" noProof="0" dirty="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dụng</a:t>
            </a:r>
            <a:endParaRPr kumimoji="0" lang="zh-CN" altLang="en-US" sz="3600" b="1" i="0" u="none" strike="noStrike" kern="1200" cap="none" spc="0" normalizeH="0" baseline="0" noProof="0" dirty="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039" y="437933"/>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320961" y="505895"/>
            <a:ext cx="5601446"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pic>
        <p:nvPicPr>
          <p:cNvPr id="11" name="图片 10">
            <a:extLst>
              <a:ext uri="{FF2B5EF4-FFF2-40B4-BE49-F238E27FC236}">
                <a16:creationId xmlns:a16="http://schemas.microsoft.com/office/drawing/2014/main" id="{E5A2F9F5-CFE6-4043-B73D-F2204DBCC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532" y="1307822"/>
            <a:ext cx="3152780" cy="1708088"/>
          </a:xfrm>
          <a:prstGeom prst="rect">
            <a:avLst/>
          </a:prstGeom>
        </p:spPr>
      </p:pic>
      <p:sp>
        <p:nvSpPr>
          <p:cNvPr id="13" name="文本框 12">
            <a:extLst>
              <a:ext uri="{FF2B5EF4-FFF2-40B4-BE49-F238E27FC236}">
                <a16:creationId xmlns:a16="http://schemas.microsoft.com/office/drawing/2014/main" id="{FCB6BBAC-DB0E-49A5-966F-8FA6A5BF00F4}"/>
              </a:ext>
            </a:extLst>
          </p:cNvPr>
          <p:cNvSpPr txBox="1"/>
          <p:nvPr/>
        </p:nvSpPr>
        <p:spPr bwMode="auto">
          <a:xfrm>
            <a:off x="1663549" y="1666245"/>
            <a:ext cx="1537468" cy="584775"/>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Đề</a:t>
            </a:r>
            <a:r>
              <a:rPr kumimoji="0" lang="en-US" altLang="zh-CN" sz="32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32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32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Rectangle 5"/>
          <p:cNvSpPr/>
          <p:nvPr/>
        </p:nvSpPr>
        <p:spPr>
          <a:xfrm>
            <a:off x="386105" y="3015909"/>
            <a:ext cx="5462902" cy="2246769"/>
          </a:xfrm>
          <a:prstGeom prst="rect">
            <a:avLst/>
          </a:prstGeom>
          <a:ln w="19050">
            <a:solidFill>
              <a:schemeClr val="tx1"/>
            </a:solidFill>
          </a:ln>
        </p:spPr>
        <p:txBody>
          <a:bodyPr wrap="square">
            <a:spAutoFit/>
          </a:bodyPr>
          <a:lstStyle/>
          <a:p>
            <a:pPr algn="just"/>
            <a:r>
              <a:rPr lang="en-US" sz="2800" b="1" i="1" dirty="0" smtClean="0">
                <a:latin typeface="Times New Roman" pitchFamily="18" charset="0"/>
                <a:cs typeface="Times New Roman" pitchFamily="18" charset="0"/>
              </a:rPr>
              <a:t>Viết đoạn văn (khoảng 200 chữ) kể về một kỉ niệm đáng nhớ của em trong mùa hè vừa qua. Trong đoạn văn có sử dụng </a:t>
            </a:r>
            <a:r>
              <a:rPr lang="en-US" sz="2800" b="1" i="1" dirty="0" smtClean="0">
                <a:solidFill>
                  <a:srgbClr val="FF0000"/>
                </a:solidFill>
                <a:latin typeface="Times New Roman" pitchFamily="18" charset="0"/>
                <a:cs typeface="Times New Roman" pitchFamily="18" charset="0"/>
              </a:rPr>
              <a:t>ít nhất một từ tượng hình hoặc từ tượng thanh.</a:t>
            </a:r>
            <a:endParaRPr lang="en-US" sz="2800" b="1" i="1" dirty="0">
              <a:solidFill>
                <a:srgbClr val="FF0000"/>
              </a:solidFill>
              <a:latin typeface="Times New Roman" pitchFamily="18" charset="0"/>
              <a:cs typeface="Times New Roman"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1363886"/>
            <a:ext cx="3388593" cy="3304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2407" y="3682608"/>
            <a:ext cx="3137072" cy="3001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593" y="437933"/>
            <a:ext cx="2544496" cy="24186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34912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831"/>
            <a:ext cx="12192000" cy="6849170"/>
          </a:xfrm>
          <a:prstGeom prst="rect">
            <a:avLst/>
          </a:prstGeom>
        </p:spPr>
      </p:pic>
      <p:pic>
        <p:nvPicPr>
          <p:cNvPr id="5" name="图片 4">
            <a:extLst>
              <a:ext uri="{FF2B5EF4-FFF2-40B4-BE49-F238E27FC236}">
                <a16:creationId xmlns:a16="http://schemas.microsoft.com/office/drawing/2014/main" id="{ABF4F961-4129-47E6-A1C1-72C2019607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519177"/>
            <a:ext cx="8871096" cy="5819645"/>
          </a:xfrm>
          <a:prstGeom prst="rect">
            <a:avLst/>
          </a:prstGeom>
        </p:spPr>
      </p:pic>
      <p:sp>
        <p:nvSpPr>
          <p:cNvPr id="7" name="矩形 6">
            <a:extLst>
              <a:ext uri="{FF2B5EF4-FFF2-40B4-BE49-F238E27FC236}">
                <a16:creationId xmlns:a16="http://schemas.microsoft.com/office/drawing/2014/main" id="{CCB24821-B7E9-401C-BDCA-2A9441646958}"/>
              </a:ext>
            </a:extLst>
          </p:cNvPr>
          <p:cNvSpPr/>
          <p:nvPr/>
        </p:nvSpPr>
        <p:spPr>
          <a:xfrm>
            <a:off x="2408628" y="3075056"/>
            <a:ext cx="7711440" cy="707886"/>
          </a:xfrm>
          <a:prstGeom prst="rect">
            <a:avLst/>
          </a:prstGeom>
        </p:spPr>
        <p:txBody>
          <a:bodyPr wrap="square">
            <a:spAutoFit/>
          </a:bodyPr>
          <a:lstStyle/>
          <a:p>
            <a:pPr algn="ctr"/>
            <a:r>
              <a:rPr lang="en-US" altLang="zh-CN" sz="4000" b="1" dirty="0">
                <a:solidFill>
                  <a:srgbClr val="B06C3E"/>
                </a:solidFill>
                <a:latin typeface="Times New Roman" panose="02020603050405020304" pitchFamily="18" charset="0"/>
                <a:cs typeface="Times New Roman" panose="02020603050405020304" pitchFamily="18" charset="0"/>
                <a:sym typeface="+mn-lt"/>
              </a:rPr>
              <a:t>CHÚC CÁC EM HỌC TỐT</a:t>
            </a:r>
            <a:endParaRPr lang="zh-CN" altLang="en-US" sz="4000" dirty="0">
              <a:solidFill>
                <a:srgbClr val="B06C3E"/>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69215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BA8062-F2FB-4E62-AC75-2A9F547BA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6" y="43430"/>
            <a:ext cx="12192000" cy="4953000"/>
          </a:xfrm>
          <a:prstGeom prst="rect">
            <a:avLst/>
          </a:prstGeom>
        </p:spPr>
      </p:pic>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0" y="0"/>
            <a:ext cx="12192000" cy="1219200"/>
          </a:xfrm>
          <a:prstGeom prst="rect">
            <a:avLst/>
          </a:prstGeom>
        </p:spPr>
      </p:pic>
      <p:pic>
        <p:nvPicPr>
          <p:cNvPr id="8" name="图片 7">
            <a:extLst>
              <a:ext uri="{FF2B5EF4-FFF2-40B4-BE49-F238E27FC236}">
                <a16:creationId xmlns:a16="http://schemas.microsoft.com/office/drawing/2014/main" id="{537B641B-A120-47CF-89B3-330832EEA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232" y="5460382"/>
            <a:ext cx="8485536" cy="1397618"/>
          </a:xfrm>
          <a:prstGeom prst="rect">
            <a:avLst/>
          </a:prstGeom>
        </p:spPr>
      </p:pic>
      <p:pic>
        <p:nvPicPr>
          <p:cNvPr id="9" name="图片 8">
            <a:extLst>
              <a:ext uri="{FF2B5EF4-FFF2-40B4-BE49-F238E27FC236}">
                <a16:creationId xmlns:a16="http://schemas.microsoft.com/office/drawing/2014/main" id="{196E8D2B-7D49-4EE1-A34D-22ACFDDC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866" y="4553675"/>
            <a:ext cx="904033" cy="1219200"/>
          </a:xfrm>
          <a:prstGeom prst="rect">
            <a:avLst/>
          </a:prstGeom>
        </p:spPr>
      </p:pic>
      <p:pic>
        <p:nvPicPr>
          <p:cNvPr id="11" name="图片 10">
            <a:extLst>
              <a:ext uri="{FF2B5EF4-FFF2-40B4-BE49-F238E27FC236}">
                <a16:creationId xmlns:a16="http://schemas.microsoft.com/office/drawing/2014/main" id="{9F006F55-4DC2-4F73-953D-315A1FEB8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339" y="4687281"/>
            <a:ext cx="1272752" cy="1198850"/>
          </a:xfrm>
          <a:prstGeom prst="rect">
            <a:avLst/>
          </a:prstGeom>
        </p:spPr>
      </p:pic>
      <p:grpSp>
        <p:nvGrpSpPr>
          <p:cNvPr id="18" name="组合 17">
            <a:extLst>
              <a:ext uri="{FF2B5EF4-FFF2-40B4-BE49-F238E27FC236}">
                <a16:creationId xmlns:a16="http://schemas.microsoft.com/office/drawing/2014/main" id="{451F2622-2456-436B-B419-56A4CE1C0E92}"/>
              </a:ext>
            </a:extLst>
          </p:cNvPr>
          <p:cNvGrpSpPr/>
          <p:nvPr/>
        </p:nvGrpSpPr>
        <p:grpSpPr>
          <a:xfrm>
            <a:off x="408436" y="1988685"/>
            <a:ext cx="11808372" cy="2564990"/>
            <a:chOff x="844323" y="2519930"/>
            <a:chExt cx="10746874" cy="2564990"/>
          </a:xfrm>
        </p:grpSpPr>
        <p:pic>
          <p:nvPicPr>
            <p:cNvPr id="13" name="图片 12">
              <a:extLst>
                <a:ext uri="{FF2B5EF4-FFF2-40B4-BE49-F238E27FC236}">
                  <a16:creationId xmlns:a16="http://schemas.microsoft.com/office/drawing/2014/main" id="{D3C4DAA0-F7C5-40CF-84E1-56F7103AB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6207" y="2519930"/>
              <a:ext cx="2564990" cy="2564990"/>
            </a:xfrm>
            <a:prstGeom prst="rect">
              <a:avLst/>
            </a:prstGeom>
          </p:spPr>
        </p:pic>
        <p:pic>
          <p:nvPicPr>
            <p:cNvPr id="17" name="图片 16">
              <a:extLst>
                <a:ext uri="{FF2B5EF4-FFF2-40B4-BE49-F238E27FC236}">
                  <a16:creationId xmlns:a16="http://schemas.microsoft.com/office/drawing/2014/main" id="{74536CD0-E506-47BA-9612-BFEEF6F0F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4323" y="2519930"/>
              <a:ext cx="2564990" cy="2564990"/>
            </a:xfrm>
            <a:prstGeom prst="rect">
              <a:avLst/>
            </a:prstGeom>
          </p:spPr>
        </p:pic>
      </p:grpSp>
      <p:pic>
        <p:nvPicPr>
          <p:cNvPr id="20" name="图片 19">
            <a:extLst>
              <a:ext uri="{FF2B5EF4-FFF2-40B4-BE49-F238E27FC236}">
                <a16:creationId xmlns:a16="http://schemas.microsoft.com/office/drawing/2014/main" id="{F07B5409-089D-475E-AAD2-F954059766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3509" y="329771"/>
            <a:ext cx="563357" cy="473460"/>
          </a:xfrm>
          <a:prstGeom prst="rect">
            <a:avLst/>
          </a:prstGeom>
        </p:spPr>
      </p:pic>
      <p:pic>
        <p:nvPicPr>
          <p:cNvPr id="21" name="图片 20">
            <a:extLst>
              <a:ext uri="{FF2B5EF4-FFF2-40B4-BE49-F238E27FC236}">
                <a16:creationId xmlns:a16="http://schemas.microsoft.com/office/drawing/2014/main" id="{1F2A8336-2847-4117-923B-7235E68E4C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8368" y="721904"/>
            <a:ext cx="924177" cy="563256"/>
          </a:xfrm>
          <a:prstGeom prst="rect">
            <a:avLst/>
          </a:prstGeom>
        </p:spPr>
      </p:pic>
      <p:grpSp>
        <p:nvGrpSpPr>
          <p:cNvPr id="6" name="Group 5"/>
          <p:cNvGrpSpPr/>
          <p:nvPr/>
        </p:nvGrpSpPr>
        <p:grpSpPr>
          <a:xfrm>
            <a:off x="2358368" y="2501034"/>
            <a:ext cx="7522305" cy="2186247"/>
            <a:chOff x="2062039" y="2791310"/>
            <a:chExt cx="7812544" cy="2495396"/>
          </a:xfrm>
        </p:grpSpPr>
        <p:sp>
          <p:nvSpPr>
            <p:cNvPr id="14" name="文本框 13">
              <a:extLst>
                <a:ext uri="{FF2B5EF4-FFF2-40B4-BE49-F238E27FC236}">
                  <a16:creationId xmlns:a16="http://schemas.microsoft.com/office/drawing/2014/main" id="{5ACF4C93-0DD6-4665-A5BD-CE5886C844F1}"/>
                </a:ext>
              </a:extLst>
            </p:cNvPr>
            <p:cNvSpPr txBox="1"/>
            <p:nvPr/>
          </p:nvSpPr>
          <p:spPr>
            <a:xfrm>
              <a:off x="2062039" y="3626478"/>
              <a:ext cx="7812544" cy="923330"/>
            </a:xfrm>
            <a:prstGeom prst="rect">
              <a:avLst/>
            </a:prstGeom>
            <a:noFill/>
          </p:spPr>
          <p:txBody>
            <a:bodyPr wrap="square" rtlCol="0">
              <a:spAutoFit/>
            </a:bodyPr>
            <a:lstStyle/>
            <a:p>
              <a:pPr lvl="0" algn="ctr" defTabSz="457200">
                <a:defRPr/>
              </a:pPr>
              <a:r>
                <a:rPr lang="vi-VN" altLang="zh-CN" sz="5400" b="1" smtClean="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5400" b="1" smtClean="0">
                  <a:latin typeface="Times New Roman" panose="02020603050405020304" pitchFamily="18" charset="0"/>
                  <a:ea typeface="微软雅黑" panose="020B0503020204020204" pitchFamily="34" charset="-122"/>
                  <a:cs typeface="Times New Roman" panose="02020603050405020304" pitchFamily="18" charset="0"/>
                </a:rPr>
                <a:t>.</a:t>
              </a:r>
              <a:r>
                <a:rPr lang="vi-VN" altLang="zh-CN" sz="5400" b="1"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smtClean="0">
                  <a:latin typeface="Times New Roman" panose="02020603050405020304" pitchFamily="18" charset="0"/>
                  <a:ea typeface="微软雅黑" panose="020B0503020204020204" pitchFamily="34" charset="-122"/>
                  <a:cs typeface="Times New Roman" panose="02020603050405020304" pitchFamily="18" charset="0"/>
                </a:rPr>
                <a:t>Lí thuyết</a:t>
              </a:r>
              <a:endParaRPr kumimoji="0" lang="zh-CN" altLang="en-US" sz="5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0305" y="2791310"/>
              <a:ext cx="6096012" cy="2495396"/>
            </a:xfrm>
            <a:prstGeom prst="rect">
              <a:avLst/>
            </a:prstGeom>
          </p:spPr>
        </p:pic>
      </p:gr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8111" y="-96758"/>
            <a:ext cx="3796554" cy="3329493"/>
          </a:xfrm>
          <a:prstGeom prst="rect">
            <a:avLst/>
          </a:prstGeom>
        </p:spPr>
      </p:pic>
    </p:spTree>
    <p:extLst>
      <p:ext uri="{BB962C8B-B14F-4D97-AF65-F5344CB8AC3E}">
        <p14:creationId xmlns:p14="http://schemas.microsoft.com/office/powerpoint/2010/main" val="256944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EB5BD2D-35A9-4333-80F7-C731630C1BAB}"/>
              </a:ext>
            </a:extLst>
          </p:cNvPr>
          <p:cNvSpPr txBox="1"/>
          <p:nvPr/>
        </p:nvSpPr>
        <p:spPr>
          <a:xfrm>
            <a:off x="2198921" y="138709"/>
            <a:ext cx="8035815" cy="646331"/>
          </a:xfrm>
          <a:prstGeom prst="rect">
            <a:avLst/>
          </a:prstGeom>
          <a:noFill/>
        </p:spPr>
        <p:txBody>
          <a:bodyPr wrap="square" rtlCol="0">
            <a:spAutoFit/>
          </a:bodyPr>
          <a:lstStyle/>
          <a:p>
            <a:pPr lvl="0" algn="ctr" defTabSz="457200">
              <a:defRPr/>
            </a:pPr>
            <a:r>
              <a:rPr lang="en-US" altLang="zh-CN" sz="3600" b="1" smtClean="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THẢO LUẬN NHÓM ĐÔI</a:t>
            </a:r>
            <a:endParaRPr kumimoji="0" lang="zh-CN" altLang="en-US" sz="3600" b="1" i="0" u="none" strike="noStrike" kern="1200" cap="none" spc="0" normalizeH="0" baseline="0" noProof="0" dirty="0">
              <a:ln>
                <a:noFill/>
              </a:ln>
              <a:solidFill>
                <a:schemeClr val="accent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631" y="138709"/>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4903186" y="309781"/>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10"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83" y="1230980"/>
            <a:ext cx="11712247" cy="5239601"/>
          </a:xfrm>
          <a:prstGeom prst="rect">
            <a:avLst/>
          </a:prstGeom>
        </p:spPr>
      </p:pic>
      <p:sp>
        <p:nvSpPr>
          <p:cNvPr id="11" name="圆角矩形 2"/>
          <p:cNvSpPr/>
          <p:nvPr/>
        </p:nvSpPr>
        <p:spPr>
          <a:xfrm>
            <a:off x="817241" y="1817934"/>
            <a:ext cx="10707352" cy="44882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sz="3200" dirty="0">
              <a:latin typeface="Times New Roman" pitchFamily="18" charset="0"/>
              <a:cs typeface="Times New Roman" pitchFamily="18" charset="0"/>
            </a:endParaRPr>
          </a:p>
        </p:txBody>
      </p:sp>
      <p:pic>
        <p:nvPicPr>
          <p:cNvPr id="12"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4736" y="3817473"/>
            <a:ext cx="1957264" cy="3060903"/>
          </a:xfrm>
          <a:prstGeom prst="rect">
            <a:avLst/>
          </a:prstGeom>
        </p:spPr>
      </p:pic>
      <p:pic>
        <p:nvPicPr>
          <p:cNvPr id="13"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13" y="3990797"/>
            <a:ext cx="1495529" cy="288757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04574398"/>
              </p:ext>
            </p:extLst>
          </p:nvPr>
        </p:nvGraphicFramePr>
        <p:xfrm>
          <a:off x="1271617" y="1899166"/>
          <a:ext cx="9798600" cy="4572000"/>
        </p:xfrm>
        <a:graphic>
          <a:graphicData uri="http://schemas.openxmlformats.org/drawingml/2006/table">
            <a:tbl>
              <a:tblPr firstRow="1" firstCol="1" bandRow="1">
                <a:tableStyleId>{5C22544A-7EE6-4342-B048-85BDC9FD1C3A}</a:tableStyleId>
              </a:tblPr>
              <a:tblGrid>
                <a:gridCol w="9798600">
                  <a:extLst>
                    <a:ext uri="{9D8B030D-6E8A-4147-A177-3AD203B41FA5}">
                      <a16:colId xmlns:a16="http://schemas.microsoft.com/office/drawing/2014/main" val="20000"/>
                    </a:ext>
                  </a:extLst>
                </a:gridCol>
              </a:tblGrid>
              <a:tr h="3368210">
                <a:tc>
                  <a:txBody>
                    <a:bodyPr/>
                    <a:lstStyle/>
                    <a:p>
                      <a:pPr>
                        <a:lnSpc>
                          <a:spcPct val="100000"/>
                        </a:lnSpc>
                        <a:spcAft>
                          <a:spcPts val="0"/>
                        </a:spcAft>
                      </a:pPr>
                      <a:r>
                        <a:rPr lang="vi-VN" sz="2400" dirty="0">
                          <a:solidFill>
                            <a:schemeClr val="tx1"/>
                          </a:solidFill>
                          <a:effectLst/>
                          <a:latin typeface="Times New Roman" pitchFamily="18" charset="0"/>
                          <a:cs typeface="Times New Roman" pitchFamily="18" charset="0"/>
                        </a:rPr>
                        <a:t>Cho 2 ví dụ sau:                                     </a:t>
                      </a:r>
                      <a:endParaRPr lang="en-US" sz="2400" dirty="0">
                        <a:solidFill>
                          <a:schemeClr val="tx1"/>
                        </a:solidFill>
                        <a:effectLst/>
                        <a:latin typeface="Times New Roman" pitchFamily="18" charset="0"/>
                        <a:cs typeface="Times New Roman" pitchFamily="18" charset="0"/>
                      </a:endParaRPr>
                    </a:p>
                    <a:p>
                      <a:pPr>
                        <a:lnSpc>
                          <a:spcPct val="100000"/>
                        </a:lnSpc>
                        <a:spcAft>
                          <a:spcPts val="0"/>
                        </a:spcAft>
                      </a:pPr>
                      <a:r>
                        <a:rPr lang="vi-VN" sz="2400" dirty="0">
                          <a:solidFill>
                            <a:schemeClr val="tx1"/>
                          </a:solidFill>
                          <a:effectLst/>
                          <a:latin typeface="Times New Roman" pitchFamily="18" charset="0"/>
                          <a:cs typeface="Times New Roman" pitchFamily="18" charset="0"/>
                        </a:rPr>
                        <a:t>                                            1.   </a:t>
                      </a:r>
                      <a:r>
                        <a:rPr lang="en-US" sz="2400" dirty="0">
                          <a:solidFill>
                            <a:schemeClr val="tx1"/>
                          </a:solidFill>
                          <a:effectLst/>
                          <a:latin typeface="Times New Roman" pitchFamily="18" charset="0"/>
                          <a:cs typeface="Times New Roman" pitchFamily="18" charset="0"/>
                        </a:rPr>
                        <a:t>Lom khom dưới núi tiều vài chú,</a:t>
                      </a:r>
                    </a:p>
                    <a:p>
                      <a:pPr>
                        <a:lnSpc>
                          <a:spcPct val="100000"/>
                        </a:lnSpc>
                        <a:spcAft>
                          <a:spcPts val="0"/>
                        </a:spcAft>
                      </a:pPr>
                      <a:r>
                        <a:rPr lang="vi-VN" sz="2400" dirty="0">
                          <a:solidFill>
                            <a:schemeClr val="tx1"/>
                          </a:solidFill>
                          <a:effectLst/>
                          <a:latin typeface="Times New Roman" pitchFamily="18" charset="0"/>
                          <a:cs typeface="Times New Roman" pitchFamily="18" charset="0"/>
                        </a:rPr>
                        <a:t>                                                  </a:t>
                      </a:r>
                      <a:r>
                        <a:rPr lang="en-US" sz="2400" dirty="0">
                          <a:solidFill>
                            <a:schemeClr val="tx1"/>
                          </a:solidFill>
                          <a:effectLst/>
                          <a:latin typeface="Times New Roman" pitchFamily="18" charset="0"/>
                          <a:cs typeface="Times New Roman" pitchFamily="18" charset="0"/>
                        </a:rPr>
                        <a:t>Lác đác bên sông </a:t>
                      </a:r>
                      <a:r>
                        <a:rPr lang="en-US" sz="2400" dirty="0" smtClean="0">
                          <a:solidFill>
                            <a:schemeClr val="tx1"/>
                          </a:solidFill>
                          <a:effectLst/>
                          <a:latin typeface="Times New Roman" pitchFamily="18" charset="0"/>
                          <a:cs typeface="Times New Roman" pitchFamily="18" charset="0"/>
                        </a:rPr>
                        <a:t>chợ </a:t>
                      </a:r>
                      <a:r>
                        <a:rPr lang="en-US" sz="2400" dirty="0">
                          <a:solidFill>
                            <a:schemeClr val="tx1"/>
                          </a:solidFill>
                          <a:effectLst/>
                          <a:latin typeface="Times New Roman" pitchFamily="18" charset="0"/>
                          <a:cs typeface="Times New Roman" pitchFamily="18" charset="0"/>
                        </a:rPr>
                        <a:t>mấy nhà.</a:t>
                      </a:r>
                    </a:p>
                    <a:p>
                      <a:pPr>
                        <a:lnSpc>
                          <a:spcPct val="100000"/>
                        </a:lnSpc>
                        <a:spcAft>
                          <a:spcPts val="0"/>
                        </a:spcAft>
                      </a:pPr>
                      <a:r>
                        <a:rPr lang="vi-VN" sz="2400" dirty="0">
                          <a:solidFill>
                            <a:schemeClr val="tx1"/>
                          </a:solidFill>
                          <a:effectLst/>
                          <a:latin typeface="Times New Roman" pitchFamily="18" charset="0"/>
                          <a:cs typeface="Times New Roman" pitchFamily="18" charset="0"/>
                        </a:rPr>
                        <a:t>                                            2.   </a:t>
                      </a:r>
                      <a:r>
                        <a:rPr lang="en-US" sz="2400" dirty="0">
                          <a:solidFill>
                            <a:schemeClr val="tx1"/>
                          </a:solidFill>
                          <a:effectLst/>
                          <a:latin typeface="Times New Roman" pitchFamily="18" charset="0"/>
                          <a:cs typeface="Times New Roman" pitchFamily="18" charset="0"/>
                        </a:rPr>
                        <a:t>Những đường Việt Bắc của ta</a:t>
                      </a:r>
                    </a:p>
                    <a:p>
                      <a:pPr>
                        <a:lnSpc>
                          <a:spcPct val="100000"/>
                        </a:lnSpc>
                        <a:spcAft>
                          <a:spcPts val="0"/>
                        </a:spcAft>
                      </a:pPr>
                      <a:r>
                        <a:rPr lang="vi-VN" sz="2400" dirty="0">
                          <a:solidFill>
                            <a:schemeClr val="tx1"/>
                          </a:solidFill>
                          <a:effectLst/>
                          <a:latin typeface="Times New Roman" pitchFamily="18" charset="0"/>
                          <a:cs typeface="Times New Roman" pitchFamily="18" charset="0"/>
                        </a:rPr>
                        <a:t>                                              </a:t>
                      </a:r>
                      <a:r>
                        <a:rPr lang="en-US" sz="2400" dirty="0" err="1">
                          <a:solidFill>
                            <a:schemeClr val="tx1"/>
                          </a:solidFill>
                          <a:effectLst/>
                          <a:latin typeface="Times New Roman" pitchFamily="18" charset="0"/>
                          <a:cs typeface="Times New Roman" pitchFamily="18" charset="0"/>
                        </a:rPr>
                        <a:t>Ðêm</a:t>
                      </a:r>
                      <a:r>
                        <a:rPr lang="en-US" sz="2400" dirty="0">
                          <a:solidFill>
                            <a:schemeClr val="tx1"/>
                          </a:solidFill>
                          <a:effectLst/>
                          <a:latin typeface="Times New Roman" pitchFamily="18" charset="0"/>
                          <a:cs typeface="Times New Roman" pitchFamily="18" charset="0"/>
                        </a:rPr>
                        <a:t> đêm rầm rập như là đất rung</a:t>
                      </a:r>
                    </a:p>
                    <a:p>
                      <a:pPr>
                        <a:lnSpc>
                          <a:spcPct val="100000"/>
                        </a:lnSpc>
                        <a:spcAft>
                          <a:spcPts val="0"/>
                        </a:spcAft>
                      </a:pPr>
                      <a:r>
                        <a:rPr lang="en-US" sz="2400" dirty="0">
                          <a:solidFill>
                            <a:schemeClr val="tx1"/>
                          </a:solidFill>
                          <a:effectLst/>
                          <a:latin typeface="Times New Roman" pitchFamily="18" charset="0"/>
                          <a:cs typeface="Times New Roman" pitchFamily="18" charset="0"/>
                        </a:rPr>
                        <a:t>a</a:t>
                      </a:r>
                      <a:r>
                        <a:rPr lang="vi-VN" sz="2400" dirty="0">
                          <a:solidFill>
                            <a:schemeClr val="tx1"/>
                          </a:solidFill>
                          <a:effectLst/>
                          <a:latin typeface="Times New Roman" pitchFamily="18" charset="0"/>
                          <a:cs typeface="Times New Roman" pitchFamily="18" charset="0"/>
                        </a:rPr>
                        <a:t>. Trong những từ ngữ được in đậm ở các ví dụ trên, từ nào gợi tả hình ảnh của sự vật, từ nào mô tả âm thanh trong thực </a:t>
                      </a:r>
                      <a:r>
                        <a:rPr lang="vi-VN" sz="2400" dirty="0" smtClean="0">
                          <a:solidFill>
                            <a:schemeClr val="tx1"/>
                          </a:solidFill>
                          <a:effectLst/>
                          <a:latin typeface="Times New Roman" pitchFamily="18" charset="0"/>
                          <a:cs typeface="Times New Roman" pitchFamily="18" charset="0"/>
                        </a:rPr>
                        <a:t>tế</a:t>
                      </a:r>
                      <a:r>
                        <a:rPr lang="en-US" sz="2400" dirty="0" smtClean="0">
                          <a:solidFill>
                            <a:schemeClr val="tx1"/>
                          </a:solidFill>
                          <a:effectLst/>
                          <a:latin typeface="Times New Roman" pitchFamily="18" charset="0"/>
                          <a:cs typeface="Times New Roman" pitchFamily="18" charset="0"/>
                        </a:rPr>
                        <a:t>?</a:t>
                      </a:r>
                    </a:p>
                    <a:p>
                      <a:pPr>
                        <a:lnSpc>
                          <a:spcPct val="100000"/>
                        </a:lnSpc>
                        <a:spcAft>
                          <a:spcPts val="0"/>
                        </a:spcAft>
                      </a:pPr>
                      <a:r>
                        <a:rPr lang="vi-VN" sz="2400" dirty="0" smtClean="0">
                          <a:solidFill>
                            <a:schemeClr val="tx1"/>
                          </a:solidFill>
                          <a:effectLst/>
                          <a:latin typeface="Times New Roman" pitchFamily="18" charset="0"/>
                          <a:cs typeface="Times New Roman" pitchFamily="18" charset="0"/>
                        </a:rPr>
                        <a:t>.............................................................................................. ............................</a:t>
                      </a:r>
                      <a:endParaRPr lang="en-US" sz="2400" dirty="0">
                        <a:solidFill>
                          <a:schemeClr val="tx1"/>
                        </a:solidFill>
                        <a:effectLst/>
                        <a:latin typeface="Times New Roman" pitchFamily="18" charset="0"/>
                        <a:cs typeface="Times New Roman" pitchFamily="18" charset="0"/>
                      </a:endParaRPr>
                    </a:p>
                    <a:p>
                      <a:pPr>
                        <a:lnSpc>
                          <a:spcPct val="100000"/>
                        </a:lnSpc>
                        <a:spcAft>
                          <a:spcPts val="0"/>
                        </a:spcAft>
                      </a:pPr>
                      <a:r>
                        <a:rPr lang="vi-VN" sz="2400" dirty="0">
                          <a:solidFill>
                            <a:schemeClr val="tx1"/>
                          </a:solidFill>
                          <a:effectLst/>
                          <a:latin typeface="Times New Roman" pitchFamily="18" charset="0"/>
                          <a:cs typeface="Times New Roman" pitchFamily="18" charset="0"/>
                        </a:rPr>
                        <a:t>b. Những từ ấy có tác dụng gì trong từng </a:t>
                      </a:r>
                      <a:r>
                        <a:rPr lang="vi-VN" sz="2400" dirty="0" smtClean="0">
                          <a:solidFill>
                            <a:schemeClr val="tx1"/>
                          </a:solidFill>
                          <a:effectLst/>
                          <a:latin typeface="Times New Roman" pitchFamily="18" charset="0"/>
                          <a:cs typeface="Times New Roman" pitchFamily="18" charset="0"/>
                        </a:rPr>
                        <a:t>trường</a:t>
                      </a:r>
                      <a:r>
                        <a:rPr lang="vi-VN" sz="2400" baseline="0" dirty="0" smtClean="0">
                          <a:solidFill>
                            <a:schemeClr val="tx1"/>
                          </a:solidFill>
                          <a:effectLst/>
                          <a:latin typeface="Times New Roman" pitchFamily="18" charset="0"/>
                          <a:cs typeface="Times New Roman" pitchFamily="18" charset="0"/>
                        </a:rPr>
                        <a:t> </a:t>
                      </a:r>
                      <a:r>
                        <a:rPr lang="vi-VN" sz="2400" dirty="0" smtClean="0">
                          <a:solidFill>
                            <a:schemeClr val="tx1"/>
                          </a:solidFill>
                          <a:effectLst/>
                          <a:latin typeface="Times New Roman" pitchFamily="18" charset="0"/>
                          <a:cs typeface="Times New Roman" pitchFamily="18" charset="0"/>
                        </a:rPr>
                        <a:t>hợp?.................................................................................................................................................................................................. ............................ ............</a:t>
                      </a:r>
                      <a:endParaRPr lang="en-US" sz="2400" dirty="0">
                        <a:solidFill>
                          <a:schemeClr val="tx1"/>
                        </a:solidFill>
                        <a:effectLst/>
                        <a:latin typeface="Times New Roman" pitchFamily="18" charset="0"/>
                        <a:cs typeface="Times New Roman" pitchFamily="18" charset="0"/>
                      </a:endParaRPr>
                    </a:p>
                    <a:p>
                      <a:pPr algn="just">
                        <a:lnSpc>
                          <a:spcPct val="150000"/>
                        </a:lnSpc>
                        <a:spcAft>
                          <a:spcPts val="0"/>
                        </a:spcAft>
                      </a:pPr>
                      <a:r>
                        <a:rPr lang="en-US" sz="2400" dirty="0">
                          <a:solidFill>
                            <a:schemeClr val="tx1"/>
                          </a:solidFill>
                          <a:effectLst/>
                          <a:latin typeface="Times New Roman" pitchFamily="18" charset="0"/>
                          <a:cs typeface="Times New Roman" pitchFamily="18" charset="0"/>
                        </a:rPr>
                        <a:t> </a:t>
                      </a:r>
                      <a:endParaRPr lang="en-US" sz="2400" dirty="0">
                        <a:solidFill>
                          <a:schemeClr val="tx1"/>
                        </a:solidFill>
                        <a:effectLst/>
                        <a:latin typeface="Times New Roman" pitchFamily="18" charset="0"/>
                        <a:ea typeface="Times New Roman"/>
                        <a:cs typeface="Times New Roman"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Rectangle 1"/>
          <p:cNvSpPr>
            <a:spLocks noChangeArrowheads="1"/>
          </p:cNvSpPr>
          <p:nvPr/>
        </p:nvSpPr>
        <p:spPr bwMode="auto">
          <a:xfrm>
            <a:off x="3799489" y="1345169"/>
            <a:ext cx="47138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PHT số 1</a:t>
            </a:r>
            <a:endParaRPr kumimoji="0" lang="vi-VN" sz="3200" b="0" i="0" u="none" strike="noStrike" cap="none" normalizeH="0" baseline="0" smtClean="0">
              <a:ln>
                <a:noFill/>
              </a:ln>
              <a:solidFill>
                <a:schemeClr val="tx1"/>
              </a:solidFill>
              <a:effectLst/>
              <a:latin typeface="Arial" pitchFamily="34" charset="0"/>
              <a:cs typeface="Arial" pitchFamily="34" charset="0"/>
            </a:endParaRPr>
          </a:p>
        </p:txBody>
      </p:sp>
      <p:pic>
        <p:nvPicPr>
          <p:cNvPr id="14" name="Picture 3"/>
          <p:cNvPicPr>
            <a:picLocks noChangeAspect="1"/>
          </p:cNvPicPr>
          <p:nvPr/>
        </p:nvPicPr>
        <p:blipFill>
          <a:blip r:embed="rId7"/>
          <a:srcRect/>
          <a:stretch>
            <a:fillRect/>
          </a:stretch>
        </p:blipFill>
        <p:spPr>
          <a:xfrm>
            <a:off x="9409896" y="-103349"/>
            <a:ext cx="1649680" cy="1534202"/>
          </a:xfrm>
          <a:prstGeom prst="rect">
            <a:avLst/>
          </a:prstGeom>
        </p:spPr>
      </p:pic>
    </p:spTree>
    <p:extLst>
      <p:ext uri="{BB962C8B-B14F-4D97-AF65-F5344CB8AC3E}">
        <p14:creationId xmlns:p14="http://schemas.microsoft.com/office/powerpoint/2010/main" val="21203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0" y="0"/>
            <a:ext cx="12192000" cy="1219200"/>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3000180" y="286434"/>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a:t>
            </a: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Lí</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thuyết</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714972" y="520262"/>
            <a:ext cx="571851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26" name="图片 10">
            <a:extLst>
              <a:ext uri="{FF2B5EF4-FFF2-40B4-BE49-F238E27FC236}">
                <a16:creationId xmlns:a16="http://schemas.microsoft.com/office/drawing/2014/main" id="{3B44815D-F577-45C1-ADBB-38271C669A83}"/>
              </a:ext>
            </a:extLst>
          </p:cNvPr>
          <p:cNvPicPr>
            <a:picLocks noChangeAspect="1"/>
          </p:cNvPicPr>
          <p:nvPr/>
        </p:nvPicPr>
        <p:blipFill rotWithShape="1">
          <a:blip r:embed="rId5">
            <a:extLst>
              <a:ext uri="{28A0092B-C50C-407E-A947-70E740481C1C}">
                <a14:useLocalDpi xmlns:a14="http://schemas.microsoft.com/office/drawing/2010/main" val="0"/>
              </a:ext>
            </a:extLst>
          </a:blip>
          <a:srcRect l="24844" t="17454" r="27031" b="14722"/>
          <a:stretch/>
        </p:blipFill>
        <p:spPr>
          <a:xfrm>
            <a:off x="695675" y="1983611"/>
            <a:ext cx="6821688" cy="5082144"/>
          </a:xfrm>
          <a:prstGeom prst="rect">
            <a:avLst/>
          </a:prstGeom>
        </p:spPr>
      </p:pic>
      <p:sp>
        <p:nvSpPr>
          <p:cNvPr id="27" name="文本框 1">
            <a:extLst>
              <a:ext uri="{FF2B5EF4-FFF2-40B4-BE49-F238E27FC236}">
                <a16:creationId xmlns:a16="http://schemas.microsoft.com/office/drawing/2014/main" id="{65B5BEA8-1E82-41D9-8D76-C1B0F8700C5A}"/>
              </a:ext>
            </a:extLst>
          </p:cNvPr>
          <p:cNvSpPr txBox="1"/>
          <p:nvPr/>
        </p:nvSpPr>
        <p:spPr>
          <a:xfrm>
            <a:off x="2095386" y="3338022"/>
            <a:ext cx="4022266" cy="1815882"/>
          </a:xfrm>
          <a:prstGeom prst="rect">
            <a:avLst/>
          </a:prstGeom>
          <a:noFill/>
        </p:spPr>
        <p:txBody>
          <a:bodyPr wrap="square" rtlCol="0">
            <a:spAutoFit/>
            <a:scene3d>
              <a:camera prst="orthographicFront"/>
              <a:lightRig rig="threePt" dir="t"/>
            </a:scene3d>
            <a:sp3d contourW="12700"/>
          </a:bodyPr>
          <a:lstStyle/>
          <a:p>
            <a:pPr algn="ctr"/>
            <a:r>
              <a:rPr lang="vi-VN" sz="2800">
                <a:latin typeface="Times New Roman" pitchFamily="18" charset="0"/>
                <a:cs typeface="Times New Roman" pitchFamily="18" charset="0"/>
              </a:rPr>
              <a:t>Từ ví dụ </a:t>
            </a:r>
            <a:r>
              <a:rPr lang="en-US" sz="2800" smtClean="0">
                <a:latin typeface="Times New Roman" pitchFamily="18" charset="0"/>
                <a:cs typeface="Times New Roman" pitchFamily="18" charset="0"/>
              </a:rPr>
              <a:t>em hãy </a:t>
            </a:r>
            <a:r>
              <a:rPr lang="vi-VN" sz="2800" smtClean="0">
                <a:latin typeface="Times New Roman" pitchFamily="18" charset="0"/>
                <a:cs typeface="Times New Roman" pitchFamily="18" charset="0"/>
              </a:rPr>
              <a:t>rút </a:t>
            </a:r>
            <a:r>
              <a:rPr lang="vi-VN" sz="2800">
                <a:latin typeface="Times New Roman" pitchFamily="18" charset="0"/>
                <a:cs typeface="Times New Roman" pitchFamily="18" charset="0"/>
              </a:rPr>
              <a:t>ra khái niệm, đặc điểm và tác dụng của </a:t>
            </a:r>
            <a:r>
              <a:rPr lang="en-US" sz="2800">
                <a:latin typeface="Times New Roman" pitchFamily="18" charset="0"/>
                <a:cs typeface="Times New Roman" pitchFamily="18" charset="0"/>
              </a:rPr>
              <a:t>từ</a:t>
            </a:r>
            <a:r>
              <a:rPr lang="vi-VN" sz="2800">
                <a:latin typeface="Times New Roman" pitchFamily="18" charset="0"/>
                <a:cs typeface="Times New Roman" pitchFamily="18" charset="0"/>
              </a:rPr>
              <a:t> tượng thanh, từ tượng </a:t>
            </a:r>
            <a:r>
              <a:rPr lang="vi-VN" sz="2800" smtClean="0">
                <a:latin typeface="Times New Roman" pitchFamily="18" charset="0"/>
                <a:cs typeface="Times New Roman" pitchFamily="18" charset="0"/>
              </a:rPr>
              <a:t>hình</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pic>
        <p:nvPicPr>
          <p:cNvPr id="9" name="Picture 2"/>
          <p:cNvPicPr>
            <a:picLocks noChangeAspect="1"/>
          </p:cNvPicPr>
          <p:nvPr/>
        </p:nvPicPr>
        <p:blipFill>
          <a:blip r:embed="rId6"/>
          <a:srcRect/>
          <a:stretch>
            <a:fillRect/>
          </a:stretch>
        </p:blipFill>
        <p:spPr>
          <a:xfrm>
            <a:off x="8674" y="-224306"/>
            <a:ext cx="2991506" cy="2872913"/>
          </a:xfrm>
          <a:prstGeom prst="rect">
            <a:avLst/>
          </a:prstGeom>
        </p:spPr>
      </p:pic>
      <p:pic>
        <p:nvPicPr>
          <p:cNvPr id="10" name="Picture 3"/>
          <p:cNvPicPr>
            <a:picLocks noChangeAspect="1"/>
          </p:cNvPicPr>
          <p:nvPr/>
        </p:nvPicPr>
        <p:blipFill>
          <a:blip r:embed="rId7"/>
          <a:srcRect/>
          <a:stretch>
            <a:fillRect/>
          </a:stretch>
        </p:blipFill>
        <p:spPr>
          <a:xfrm>
            <a:off x="9018966" y="-39729"/>
            <a:ext cx="1649680" cy="1534202"/>
          </a:xfrm>
          <a:prstGeom prst="rect">
            <a:avLst/>
          </a:prstGeom>
        </p:spPr>
      </p:pic>
      <p:sp>
        <p:nvSpPr>
          <p:cNvPr id="11" name="Freeform 3"/>
          <p:cNvSpPr/>
          <p:nvPr/>
        </p:nvSpPr>
        <p:spPr>
          <a:xfrm>
            <a:off x="8093872" y="1983611"/>
            <a:ext cx="2947693" cy="4114800"/>
          </a:xfrm>
          <a:custGeom>
            <a:avLst/>
            <a:gdLst/>
            <a:ahLst/>
            <a:cxnLst/>
            <a:rect l="l" t="t" r="r" b="b"/>
            <a:pathLst>
              <a:path w="2947693" h="4114800">
                <a:moveTo>
                  <a:pt x="0" y="0"/>
                </a:moveTo>
                <a:lnTo>
                  <a:pt x="2947694" y="0"/>
                </a:lnTo>
                <a:lnTo>
                  <a:pt x="294769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21430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0" y="0"/>
            <a:ext cx="12192000" cy="1219200"/>
          </a:xfrm>
          <a:prstGeom prst="rect">
            <a:avLst/>
          </a:prstGeom>
        </p:spPr>
      </p:pic>
      <p:sp>
        <p:nvSpPr>
          <p:cNvPr id="3" name="文本框 2">
            <a:extLst>
              <a:ext uri="{FF2B5EF4-FFF2-40B4-BE49-F238E27FC236}">
                <a16:creationId xmlns:a16="http://schemas.microsoft.com/office/drawing/2014/main" id="{9EB5BD2D-35A9-4333-80F7-C731630C1BAB}"/>
              </a:ext>
            </a:extLst>
          </p:cNvPr>
          <p:cNvSpPr txBox="1"/>
          <p:nvPr/>
        </p:nvSpPr>
        <p:spPr>
          <a:xfrm>
            <a:off x="3000180" y="286434"/>
            <a:ext cx="451718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a:t>
            </a: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Lí</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thuyết</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A1D9C0BD-D400-433E-9CCD-5E1EB7C2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020" y="312130"/>
            <a:ext cx="569956" cy="768656"/>
          </a:xfrm>
          <a:prstGeom prst="rect">
            <a:avLst/>
          </a:prstGeom>
        </p:spPr>
      </p:pic>
      <p:sp>
        <p:nvSpPr>
          <p:cNvPr id="5" name="任意多边形: 形状 4">
            <a:extLst>
              <a:ext uri="{FF2B5EF4-FFF2-40B4-BE49-F238E27FC236}">
                <a16:creationId xmlns:a16="http://schemas.microsoft.com/office/drawing/2014/main" id="{F5A7C433-0CB2-4650-9E38-9EF13BC083F5}"/>
              </a:ext>
            </a:extLst>
          </p:cNvPr>
          <p:cNvSpPr/>
          <p:nvPr/>
        </p:nvSpPr>
        <p:spPr>
          <a:xfrm>
            <a:off x="3689350" y="527675"/>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图片 5">
            <a:extLst>
              <a:ext uri="{FF2B5EF4-FFF2-40B4-BE49-F238E27FC236}">
                <a16:creationId xmlns:a16="http://schemas.microsoft.com/office/drawing/2014/main" id="{5F437559-5EBF-4E4D-8B3C-FF33236F40D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92648" y="1679947"/>
            <a:ext cx="2260081" cy="1361639"/>
          </a:xfrm>
          <a:prstGeom prst="rect">
            <a:avLst/>
          </a:prstGeom>
        </p:spPr>
      </p:pic>
      <p:pic>
        <p:nvPicPr>
          <p:cNvPr id="9" name="图片 6">
            <a:extLst>
              <a:ext uri="{FF2B5EF4-FFF2-40B4-BE49-F238E27FC236}">
                <a16:creationId xmlns:a16="http://schemas.microsoft.com/office/drawing/2014/main" id="{2530898C-8198-400C-B388-CB556A8FFC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494" y="963742"/>
            <a:ext cx="1297399" cy="1006273"/>
          </a:xfrm>
          <a:prstGeom prst="rect">
            <a:avLst/>
          </a:prstGeom>
        </p:spPr>
      </p:pic>
      <p:sp>
        <p:nvSpPr>
          <p:cNvPr id="10" name="文本框 14">
            <a:extLst>
              <a:ext uri="{FF2B5EF4-FFF2-40B4-BE49-F238E27FC236}">
                <a16:creationId xmlns:a16="http://schemas.microsoft.com/office/drawing/2014/main" id="{2A7A341E-436A-4112-B0B4-3E7BBE45E621}"/>
              </a:ext>
            </a:extLst>
          </p:cNvPr>
          <p:cNvSpPr txBox="1"/>
          <p:nvPr/>
        </p:nvSpPr>
        <p:spPr bwMode="auto">
          <a:xfrm>
            <a:off x="219146" y="2179773"/>
            <a:ext cx="4284616" cy="1815882"/>
          </a:xfrm>
          <a:prstGeom prst="rect">
            <a:avLst/>
          </a:prstGeom>
          <a:noFill/>
          <a:ln w="19050">
            <a:solidFill>
              <a:schemeClr val="tx1"/>
            </a:solidFill>
          </a:ln>
        </p:spPr>
        <p:txBody>
          <a:bodyPr wrap="square">
            <a:spAutoFit/>
            <a:scene3d>
              <a:camera prst="orthographicFront"/>
              <a:lightRig rig="threePt" dir="t"/>
            </a:scene3d>
            <a:sp3d contourW="12700"/>
          </a:bodyPr>
          <a:lstStyle/>
          <a:p>
            <a:pPr algn="just"/>
            <a:r>
              <a:rPr lang="en-US" sz="2800" b="1" dirty="0">
                <a:latin typeface="Times New Roman" pitchFamily="18" charset="0"/>
                <a:cs typeface="Times New Roman" pitchFamily="18" charset="0"/>
              </a:rPr>
              <a:t>Từ tượng hình </a:t>
            </a:r>
            <a:r>
              <a:rPr lang="en-US" sz="2800" dirty="0">
                <a:latin typeface="Times New Roman" pitchFamily="18" charset="0"/>
                <a:cs typeface="Times New Roman" pitchFamily="18" charset="0"/>
              </a:rPr>
              <a:t>là từ gợi tả hình ảnh, dáng vẻ của sự vật, </a:t>
            </a:r>
            <a:r>
              <a:rPr lang="vi-VN" sz="2800" dirty="0" smtClean="0">
                <a:latin typeface="Times New Roman" pitchFamily="18" charset="0"/>
                <a:cs typeface="Times New Roman" pitchFamily="18" charset="0"/>
              </a:rPr>
              <a:t>ví dụ</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gập ghềnh, khẳng khiu, lom khom…</a:t>
            </a:r>
          </a:p>
        </p:txBody>
      </p:sp>
      <p:sp>
        <p:nvSpPr>
          <p:cNvPr id="11" name="文本框 23">
            <a:extLst>
              <a:ext uri="{FF2B5EF4-FFF2-40B4-BE49-F238E27FC236}">
                <a16:creationId xmlns:a16="http://schemas.microsoft.com/office/drawing/2014/main" id="{3F8A0BDC-3060-4021-9CF2-11787916C11A}"/>
              </a:ext>
            </a:extLst>
          </p:cNvPr>
          <p:cNvSpPr txBox="1"/>
          <p:nvPr/>
        </p:nvSpPr>
        <p:spPr bwMode="auto">
          <a:xfrm>
            <a:off x="1884312" y="4614219"/>
            <a:ext cx="8537675" cy="1815882"/>
          </a:xfrm>
          <a:prstGeom prst="rect">
            <a:avLst/>
          </a:prstGeom>
          <a:noFill/>
          <a:ln w="19050">
            <a:solidFill>
              <a:schemeClr val="accent1"/>
            </a:solidFill>
          </a:ln>
        </p:spPr>
        <p:txBody>
          <a:bodyPr wrap="square">
            <a:spAutoFit/>
            <a:scene3d>
              <a:camera prst="orthographicFront"/>
              <a:lightRig rig="threePt" dir="t"/>
            </a:scene3d>
            <a:sp3d contourW="12700"/>
          </a:bodyPr>
          <a:lstStyle/>
          <a:p>
            <a:pPr algn="ctr"/>
            <a:r>
              <a:rPr lang="en-US" sz="2800" dirty="0">
                <a:latin typeface="Times New Roman" pitchFamily="18" charset="0"/>
                <a:cs typeface="Times New Roman" pitchFamily="18" charset="0"/>
              </a:rPr>
              <a:t>Từ tượng hình và từ tượng thanh mang giá trị biểu cảm cao; có tác dụng gợi tả hình ảnh, dáng vẻ, âm thanh một cách sinh động và cụ thể; thường được sử dụng trong các sáng tác văn chương và lời ăn tiếng nói hằng ngày.</a:t>
            </a:r>
          </a:p>
        </p:txBody>
      </p:sp>
      <p:sp>
        <p:nvSpPr>
          <p:cNvPr id="12" name="文本框 26">
            <a:extLst>
              <a:ext uri="{FF2B5EF4-FFF2-40B4-BE49-F238E27FC236}">
                <a16:creationId xmlns:a16="http://schemas.microsoft.com/office/drawing/2014/main" id="{29E8F830-579C-409F-8794-BB13268C31EB}"/>
              </a:ext>
            </a:extLst>
          </p:cNvPr>
          <p:cNvSpPr txBox="1"/>
          <p:nvPr/>
        </p:nvSpPr>
        <p:spPr bwMode="auto">
          <a:xfrm>
            <a:off x="7803931" y="2179773"/>
            <a:ext cx="4099597" cy="1815882"/>
          </a:xfrm>
          <a:prstGeom prst="rect">
            <a:avLst/>
          </a:prstGeom>
          <a:noFill/>
          <a:ln w="19050">
            <a:solidFill>
              <a:schemeClr val="tx1"/>
            </a:solidFill>
          </a:ln>
        </p:spPr>
        <p:txBody>
          <a:bodyPr wrap="square">
            <a:spAutoFit/>
            <a:scene3d>
              <a:camera prst="orthographicFront"/>
              <a:lightRig rig="threePt" dir="t"/>
            </a:scene3d>
            <a:sp3d contourW="12700"/>
          </a:bodyPr>
          <a:lstStyle/>
          <a:p>
            <a:r>
              <a:rPr lang="en-US" sz="2800" b="1" dirty="0">
                <a:latin typeface="Times New Roman" pitchFamily="18" charset="0"/>
                <a:cs typeface="Times New Roman" pitchFamily="18" charset="0"/>
              </a:rPr>
              <a:t>Từ tượng thanh </a:t>
            </a:r>
            <a:r>
              <a:rPr lang="en-US" sz="2800" dirty="0">
                <a:latin typeface="Times New Roman" pitchFamily="18" charset="0"/>
                <a:cs typeface="Times New Roman" pitchFamily="18" charset="0"/>
              </a:rPr>
              <a:t>là từ mô phỏng âm thanh trong thực tế, </a:t>
            </a:r>
            <a:r>
              <a:rPr lang="vi-VN" sz="2800" dirty="0">
                <a:latin typeface="Times New Roman" pitchFamily="18" charset="0"/>
                <a:cs typeface="Times New Roman" pitchFamily="18" charset="0"/>
              </a:rPr>
              <a:t>ví </a:t>
            </a:r>
            <a:r>
              <a:rPr lang="vi-VN" sz="2800" dirty="0" smtClean="0">
                <a:latin typeface="Times New Roman" pitchFamily="18" charset="0"/>
                <a:cs typeface="Times New Roman" pitchFamily="18" charset="0"/>
              </a:rPr>
              <a:t>dụ</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khúc khích, róc rách, tích tắc…</a:t>
            </a:r>
          </a:p>
        </p:txBody>
      </p:sp>
      <p:pic>
        <p:nvPicPr>
          <p:cNvPr id="13" name="图片 6">
            <a:extLst>
              <a:ext uri="{FF2B5EF4-FFF2-40B4-BE49-F238E27FC236}">
                <a16:creationId xmlns:a16="http://schemas.microsoft.com/office/drawing/2014/main" id="{9766CD7C-38F6-430C-8172-41DB633BA5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3762" y="3587357"/>
            <a:ext cx="2264244" cy="1069845"/>
          </a:xfrm>
          <a:prstGeom prst="rect">
            <a:avLst/>
          </a:prstGeom>
        </p:spPr>
      </p:pic>
      <p:pic>
        <p:nvPicPr>
          <p:cNvPr id="14" name="图片 19">
            <a:extLst>
              <a:ext uri="{FF2B5EF4-FFF2-40B4-BE49-F238E27FC236}">
                <a16:creationId xmlns:a16="http://schemas.microsoft.com/office/drawing/2014/main" id="{4F61CE23-DE4E-40CA-8F54-4986C8D83A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5602" y="963742"/>
            <a:ext cx="1049237" cy="1088842"/>
          </a:xfrm>
          <a:prstGeom prst="rect">
            <a:avLst/>
          </a:prstGeom>
        </p:spPr>
      </p:pic>
      <p:pic>
        <p:nvPicPr>
          <p:cNvPr id="15" name="图片 74">
            <a:extLst>
              <a:ext uri="{FF2B5EF4-FFF2-40B4-BE49-F238E27FC236}">
                <a16:creationId xmlns:a16="http://schemas.microsoft.com/office/drawing/2014/main" id="{0A17D278-2CB7-4724-9E38-C6B0E2FCE0C9}"/>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5226" y="5236913"/>
            <a:ext cx="1247331" cy="1621087"/>
          </a:xfrm>
          <a:prstGeom prst="rect">
            <a:avLst/>
          </a:prstGeom>
        </p:spPr>
      </p:pic>
      <p:pic>
        <p:nvPicPr>
          <p:cNvPr id="17" name="Picture 3"/>
          <p:cNvPicPr>
            <a:picLocks noChangeAspect="1"/>
          </p:cNvPicPr>
          <p:nvPr/>
        </p:nvPicPr>
        <p:blipFill>
          <a:blip r:embed="rId11"/>
          <a:srcRect/>
          <a:stretch>
            <a:fillRect/>
          </a:stretch>
        </p:blipFill>
        <p:spPr>
          <a:xfrm>
            <a:off x="8041504" y="-239426"/>
            <a:ext cx="1649680" cy="1534202"/>
          </a:xfrm>
          <a:prstGeom prst="rect">
            <a:avLst/>
          </a:prstGeom>
        </p:spPr>
      </p:pic>
    </p:spTree>
    <p:extLst>
      <p:ext uri="{BB962C8B-B14F-4D97-AF65-F5344CB8AC3E}">
        <p14:creationId xmlns:p14="http://schemas.microsoft.com/office/powerpoint/2010/main" val="140223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BA8062-F2FB-4E62-AC75-2A9F547BA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6" y="43430"/>
            <a:ext cx="12192000" cy="4953000"/>
          </a:xfrm>
          <a:prstGeom prst="rect">
            <a:avLst/>
          </a:prstGeom>
        </p:spPr>
      </p:pic>
      <p:pic>
        <p:nvPicPr>
          <p:cNvPr id="2" name="图片 1">
            <a:extLst>
              <a:ext uri="{FF2B5EF4-FFF2-40B4-BE49-F238E27FC236}">
                <a16:creationId xmlns:a16="http://schemas.microsoft.com/office/drawing/2014/main" id="{4DDD3ACA-3481-4260-850B-A8DEF2541C04}"/>
              </a:ext>
            </a:extLst>
          </p:cNvPr>
          <p:cNvPicPr>
            <a:picLocks noChangeAspect="1"/>
          </p:cNvPicPr>
          <p:nvPr/>
        </p:nvPicPr>
        <p:blipFill rotWithShape="1">
          <a:blip r:embed="rId3">
            <a:extLst>
              <a:ext uri="{28A0092B-C50C-407E-A947-70E740481C1C}">
                <a14:useLocalDpi xmlns:a14="http://schemas.microsoft.com/office/drawing/2010/main" val="0"/>
              </a:ext>
            </a:extLst>
          </a:blip>
          <a:srcRect t="75385"/>
          <a:stretch/>
        </p:blipFill>
        <p:spPr>
          <a:xfrm>
            <a:off x="0" y="0"/>
            <a:ext cx="12192000" cy="1219200"/>
          </a:xfrm>
          <a:prstGeom prst="rect">
            <a:avLst/>
          </a:prstGeom>
        </p:spPr>
      </p:pic>
      <p:pic>
        <p:nvPicPr>
          <p:cNvPr id="8" name="图片 7">
            <a:extLst>
              <a:ext uri="{FF2B5EF4-FFF2-40B4-BE49-F238E27FC236}">
                <a16:creationId xmlns:a16="http://schemas.microsoft.com/office/drawing/2014/main" id="{537B641B-A120-47CF-89B3-330832EEA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232" y="5460382"/>
            <a:ext cx="8485536" cy="1397618"/>
          </a:xfrm>
          <a:prstGeom prst="rect">
            <a:avLst/>
          </a:prstGeom>
        </p:spPr>
      </p:pic>
      <p:pic>
        <p:nvPicPr>
          <p:cNvPr id="9" name="图片 8">
            <a:extLst>
              <a:ext uri="{FF2B5EF4-FFF2-40B4-BE49-F238E27FC236}">
                <a16:creationId xmlns:a16="http://schemas.microsoft.com/office/drawing/2014/main" id="{196E8D2B-7D49-4EE1-A34D-22ACFDDC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866" y="4553675"/>
            <a:ext cx="904033" cy="1219200"/>
          </a:xfrm>
          <a:prstGeom prst="rect">
            <a:avLst/>
          </a:prstGeom>
        </p:spPr>
      </p:pic>
      <p:pic>
        <p:nvPicPr>
          <p:cNvPr id="11" name="图片 10">
            <a:extLst>
              <a:ext uri="{FF2B5EF4-FFF2-40B4-BE49-F238E27FC236}">
                <a16:creationId xmlns:a16="http://schemas.microsoft.com/office/drawing/2014/main" id="{9F006F55-4DC2-4F73-953D-315A1FEB8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339" y="4687281"/>
            <a:ext cx="1272752" cy="1198850"/>
          </a:xfrm>
          <a:prstGeom prst="rect">
            <a:avLst/>
          </a:prstGeom>
        </p:spPr>
      </p:pic>
      <p:grpSp>
        <p:nvGrpSpPr>
          <p:cNvPr id="18" name="组合 17">
            <a:extLst>
              <a:ext uri="{FF2B5EF4-FFF2-40B4-BE49-F238E27FC236}">
                <a16:creationId xmlns:a16="http://schemas.microsoft.com/office/drawing/2014/main" id="{451F2622-2456-436B-B419-56A4CE1C0E92}"/>
              </a:ext>
            </a:extLst>
          </p:cNvPr>
          <p:cNvGrpSpPr/>
          <p:nvPr/>
        </p:nvGrpSpPr>
        <p:grpSpPr>
          <a:xfrm>
            <a:off x="392142" y="2519930"/>
            <a:ext cx="11808372" cy="2564990"/>
            <a:chOff x="844323" y="2519930"/>
            <a:chExt cx="10746874" cy="2564990"/>
          </a:xfrm>
        </p:grpSpPr>
        <p:pic>
          <p:nvPicPr>
            <p:cNvPr id="13" name="图片 12">
              <a:extLst>
                <a:ext uri="{FF2B5EF4-FFF2-40B4-BE49-F238E27FC236}">
                  <a16:creationId xmlns:a16="http://schemas.microsoft.com/office/drawing/2014/main" id="{D3C4DAA0-F7C5-40CF-84E1-56F7103AB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6207" y="2519930"/>
              <a:ext cx="2564990" cy="2564990"/>
            </a:xfrm>
            <a:prstGeom prst="rect">
              <a:avLst/>
            </a:prstGeom>
          </p:spPr>
        </p:pic>
        <p:pic>
          <p:nvPicPr>
            <p:cNvPr id="17" name="图片 16">
              <a:extLst>
                <a:ext uri="{FF2B5EF4-FFF2-40B4-BE49-F238E27FC236}">
                  <a16:creationId xmlns:a16="http://schemas.microsoft.com/office/drawing/2014/main" id="{74536CD0-E506-47BA-9612-BFEEF6F0F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4323" y="2519930"/>
              <a:ext cx="2564990" cy="2564990"/>
            </a:xfrm>
            <a:prstGeom prst="rect">
              <a:avLst/>
            </a:prstGeom>
          </p:spPr>
        </p:pic>
      </p:grpSp>
      <p:pic>
        <p:nvPicPr>
          <p:cNvPr id="20" name="图片 19">
            <a:extLst>
              <a:ext uri="{FF2B5EF4-FFF2-40B4-BE49-F238E27FC236}">
                <a16:creationId xmlns:a16="http://schemas.microsoft.com/office/drawing/2014/main" id="{F07B5409-089D-475E-AAD2-F954059766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3509" y="329771"/>
            <a:ext cx="563357" cy="473460"/>
          </a:xfrm>
          <a:prstGeom prst="rect">
            <a:avLst/>
          </a:prstGeom>
        </p:spPr>
      </p:pic>
      <p:pic>
        <p:nvPicPr>
          <p:cNvPr id="21" name="图片 20">
            <a:extLst>
              <a:ext uri="{FF2B5EF4-FFF2-40B4-BE49-F238E27FC236}">
                <a16:creationId xmlns:a16="http://schemas.microsoft.com/office/drawing/2014/main" id="{1F2A8336-2847-4117-923B-7235E68E4C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8368" y="721904"/>
            <a:ext cx="924177" cy="563256"/>
          </a:xfrm>
          <a:prstGeom prst="rect">
            <a:avLst/>
          </a:prstGeom>
        </p:spPr>
      </p:pic>
      <p:grpSp>
        <p:nvGrpSpPr>
          <p:cNvPr id="6" name="Group 5"/>
          <p:cNvGrpSpPr/>
          <p:nvPr/>
        </p:nvGrpSpPr>
        <p:grpSpPr>
          <a:xfrm>
            <a:off x="2545235" y="2601276"/>
            <a:ext cx="7522305" cy="2186247"/>
            <a:chOff x="2062039" y="2905727"/>
            <a:chExt cx="7812544" cy="2495396"/>
          </a:xfrm>
        </p:grpSpPr>
        <p:sp>
          <p:nvSpPr>
            <p:cNvPr id="14" name="文本框 13">
              <a:extLst>
                <a:ext uri="{FF2B5EF4-FFF2-40B4-BE49-F238E27FC236}">
                  <a16:creationId xmlns:a16="http://schemas.microsoft.com/office/drawing/2014/main" id="{5ACF4C93-0DD6-4665-A5BD-CE5886C844F1}"/>
                </a:ext>
              </a:extLst>
            </p:cNvPr>
            <p:cNvSpPr txBox="1"/>
            <p:nvPr/>
          </p:nvSpPr>
          <p:spPr>
            <a:xfrm>
              <a:off x="2062039" y="3626478"/>
              <a:ext cx="7812544" cy="1053895"/>
            </a:xfrm>
            <a:prstGeom prst="rect">
              <a:avLst/>
            </a:prstGeom>
            <a:noFill/>
          </p:spPr>
          <p:txBody>
            <a:bodyPr wrap="square" rtlCol="0">
              <a:spAutoFit/>
            </a:bodyPr>
            <a:lstStyle/>
            <a:p>
              <a:pPr lvl="0" algn="ctr" defTabSz="457200">
                <a:defRPr/>
              </a:pPr>
              <a:r>
                <a:rPr lang="vi-VN" altLang="zh-CN" sz="5400" b="1" smtClean="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5400" b="1" smtClean="0">
                  <a:latin typeface="Times New Roman" panose="02020603050405020304" pitchFamily="18" charset="0"/>
                  <a:ea typeface="微软雅黑" panose="020B0503020204020204" pitchFamily="34" charset="-122"/>
                  <a:cs typeface="Times New Roman" panose="02020603050405020304" pitchFamily="18" charset="0"/>
                </a:rPr>
                <a:t>I.</a:t>
              </a:r>
              <a:r>
                <a:rPr lang="vi-VN" altLang="zh-CN" sz="5400" b="1"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smtClean="0">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5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1956" y="2905727"/>
              <a:ext cx="6831816" cy="2495396"/>
            </a:xfrm>
            <a:prstGeom prst="rect">
              <a:avLst/>
            </a:prstGeom>
          </p:spPr>
        </p:pic>
      </p:gr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8111" y="-96758"/>
            <a:ext cx="3796554" cy="3329493"/>
          </a:xfrm>
          <a:prstGeom prst="rect">
            <a:avLst/>
          </a:prstGeom>
        </p:spPr>
      </p:pic>
    </p:spTree>
    <p:extLst>
      <p:ext uri="{BB962C8B-B14F-4D97-AF65-F5344CB8AC3E}">
        <p14:creationId xmlns:p14="http://schemas.microsoft.com/office/powerpoint/2010/main" val="2106311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5359723" y="43254"/>
            <a:ext cx="135165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397" y="119849"/>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944895" y="119849"/>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sp>
        <p:nvSpPr>
          <p:cNvPr id="20" name="Freeform 4"/>
          <p:cNvSpPr/>
          <p:nvPr/>
        </p:nvSpPr>
        <p:spPr>
          <a:xfrm>
            <a:off x="804041" y="1031681"/>
            <a:ext cx="10752083" cy="3733524"/>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Rectangle 1"/>
          <p:cNvSpPr>
            <a:spLocks noChangeArrowheads="1"/>
          </p:cNvSpPr>
          <p:nvPr/>
        </p:nvSpPr>
        <p:spPr bwMode="auto">
          <a:xfrm>
            <a:off x="1631198" y="1438531"/>
            <a:ext cx="909776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Xác định từ tượng hình, từ tượng thanh có trong những trường hợp sau và phân tích tác dụng của chúng:</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a:p>
            <a:pPr marR="0" lvl="0" indent="2238375"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a. Tuổi thơ chở </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đ</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ầy cổ t</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í</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ch</a:t>
            </a:r>
            <a:endParaRPr kumimoji="0" lang="en-US" sz="2400" b="0" i="0" u="none" strike="noStrike" cap="none" normalizeH="0" baseline="0" smtClean="0">
              <a:ln>
                <a:noFill/>
              </a:ln>
              <a:solidFill>
                <a:schemeClr val="bg1"/>
              </a:solidFill>
              <a:effectLst/>
              <a:latin typeface="Times New Roman" pitchFamily="18" charset="0"/>
              <a:cs typeface="Times New Roman" pitchFamily="18" charset="0"/>
            </a:endParaRPr>
          </a:p>
          <a:p>
            <a:pPr marR="0" lvl="0" indent="2238375"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Dòng sông lời mẹ ngọt ng</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à</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o</a:t>
            </a:r>
            <a:endParaRPr kumimoji="0" lang="en-US" sz="2400" b="0" i="0" u="none" strike="noStrike" cap="none" normalizeH="0" baseline="0" smtClean="0">
              <a:ln>
                <a:noFill/>
              </a:ln>
              <a:solidFill>
                <a:schemeClr val="bg1"/>
              </a:solidFill>
              <a:effectLst/>
              <a:latin typeface="Times New Roman" pitchFamily="18" charset="0"/>
              <a:cs typeface="Times New Roman" pitchFamily="18" charset="0"/>
            </a:endParaRPr>
          </a:p>
          <a:p>
            <a:pPr marR="0" lvl="0" indent="2238375"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Đưa con </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đ</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i c</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ù</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ng </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đ</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ất nước</a:t>
            </a:r>
            <a:endParaRPr kumimoji="0" lang="en-US" sz="2400" b="0" i="0" u="none" strike="noStrike" cap="none" normalizeH="0" baseline="0" smtClean="0">
              <a:ln>
                <a:noFill/>
              </a:ln>
              <a:solidFill>
                <a:schemeClr val="bg1"/>
              </a:solidFill>
              <a:effectLst/>
              <a:latin typeface="Times New Roman" pitchFamily="18" charset="0"/>
              <a:cs typeface="Times New Roman" pitchFamily="18" charset="0"/>
            </a:endParaRPr>
          </a:p>
          <a:p>
            <a:pPr marR="0" lvl="0" indent="2238375"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Chòng chành nhịp v</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õ</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ng ca dao</a:t>
            </a:r>
            <a:endParaRPr kumimoji="0" lang="en-US" sz="2400" b="0" i="0" u="none" strike="noStrike" cap="none" normalizeH="0" baseline="0" smtClean="0">
              <a:ln>
                <a:noFill/>
              </a:ln>
              <a:solidFill>
                <a:schemeClr val="bg1"/>
              </a:solidFill>
              <a:effectLst/>
              <a:latin typeface="Times New Roman" pitchFamily="18" charset="0"/>
              <a:cs typeface="Times New Roman" pitchFamily="18" charset="0"/>
            </a:endParaRPr>
          </a:p>
          <a:p>
            <a:pPr marR="0" lvl="0" indent="2238375"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(Trương Nam Hương, Trong lời b</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à</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i h</a:t>
            </a:r>
            <a:r>
              <a:rPr kumimoji="0" lang="en-US" sz="2400" b="0" i="1" u="none" strike="noStrike" cap="none" normalizeH="0" baseline="0" smtClean="0">
                <a:ln>
                  <a:noFill/>
                </a:ln>
                <a:solidFill>
                  <a:schemeClr val="bg1"/>
                </a:solidFill>
                <a:effectLst/>
                <a:latin typeface="Times New Roman" pitchFamily="18" charset="0"/>
                <a:ea typeface="Microsoft YaHei" pitchFamily="34" charset="-122"/>
                <a:cs typeface="Times New Roman" pitchFamily="18" charset="0"/>
              </a:rPr>
              <a:t>á</a:t>
            </a:r>
            <a:r>
              <a:rPr kumimoji="0" lang="en-US" sz="2400" b="0"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t)</a:t>
            </a:r>
            <a:endParaRPr kumimoji="0" lang="en-US" sz="2400" b="0" i="0" u="none" strike="noStrike" cap="none" normalizeH="0" baseline="0" smtClean="0">
              <a:ln>
                <a:noFill/>
              </a:ln>
              <a:solidFill>
                <a:schemeClr val="bg1"/>
              </a:solidFill>
              <a:effectLst/>
              <a:latin typeface="Times New Roman" pitchFamily="18" charset="0"/>
              <a:cs typeface="Times New Roman" pitchFamily="18" charset="0"/>
            </a:endParaRPr>
          </a:p>
        </p:txBody>
      </p:sp>
      <p:pic>
        <p:nvPicPr>
          <p:cNvPr id="22" name="Picture 2"/>
          <p:cNvPicPr>
            <a:picLocks noChangeAspect="1"/>
          </p:cNvPicPr>
          <p:nvPr/>
        </p:nvPicPr>
        <p:blipFill>
          <a:blip r:embed="rId7"/>
          <a:srcRect/>
          <a:stretch>
            <a:fillRect/>
          </a:stretch>
        </p:blipFill>
        <p:spPr>
          <a:xfrm>
            <a:off x="299545" y="5309509"/>
            <a:ext cx="1934621" cy="938891"/>
          </a:xfrm>
          <a:prstGeom prst="rect">
            <a:avLst/>
          </a:prstGeom>
        </p:spPr>
      </p:pic>
      <p:sp>
        <p:nvSpPr>
          <p:cNvPr id="19" name="Rectangle 18"/>
          <p:cNvSpPr/>
          <p:nvPr/>
        </p:nvSpPr>
        <p:spPr>
          <a:xfrm>
            <a:off x="2234166" y="4986985"/>
            <a:ext cx="8831170" cy="1569660"/>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Từ tượng hình: </a:t>
            </a:r>
            <a:r>
              <a:rPr lang="en-US" sz="2400" dirty="0">
                <a:latin typeface="Times New Roman" pitchFamily="18" charset="0"/>
                <a:cs typeface="Times New Roman" pitchFamily="18" charset="0"/>
              </a:rPr>
              <a:t>Chòng chành</a:t>
            </a:r>
          </a:p>
          <a:p>
            <a:r>
              <a:rPr lang="en-US" sz="2400"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Tác dụng: </a:t>
            </a:r>
            <a:r>
              <a:rPr lang="en-US" sz="2400" i="1" dirty="0">
                <a:latin typeface="Times New Roman" pitchFamily="18" charset="0"/>
                <a:cs typeface="Times New Roman" pitchFamily="18" charset="0"/>
              </a:rPr>
              <a:t>Gợi tả hình ảnh chuyển động nghiêng qua nghiêng lại của nhịp võng đưa</a:t>
            </a:r>
            <a:r>
              <a:rPr lang="en-US" sz="2400" dirty="0">
                <a:latin typeface="Times New Roman" pitchFamily="18" charset="0"/>
                <a:cs typeface="Times New Roman" pitchFamily="18" charset="0"/>
              </a:rPr>
              <a:t>; cách gợi tả ấy khiến độc giả hình dung một cách rõ ràng từng nhịp võng đưa nhịp nhàng, đều </a:t>
            </a:r>
            <a:r>
              <a:rPr lang="en-US" sz="2400" dirty="0" smtClean="0">
                <a:latin typeface="Times New Roman" pitchFamily="18" charset="0"/>
                <a:cs typeface="Times New Roman" pitchFamily="18" charset="0"/>
              </a:rPr>
              <a:t>đặn.</a:t>
            </a:r>
            <a:endParaRPr lang="en-US" sz="2400" dirty="0">
              <a:latin typeface="Times New Roman" pitchFamily="18" charset="0"/>
              <a:cs typeface="Times New Roman" pitchFamily="18" charset="0"/>
            </a:endParaRPr>
          </a:p>
        </p:txBody>
      </p:sp>
      <p:sp>
        <p:nvSpPr>
          <p:cNvPr id="25" name="Freeform 4"/>
          <p:cNvSpPr/>
          <p:nvPr/>
        </p:nvSpPr>
        <p:spPr>
          <a:xfrm>
            <a:off x="10701974" y="5638800"/>
            <a:ext cx="1185226" cy="1219200"/>
          </a:xfrm>
          <a:custGeom>
            <a:avLst/>
            <a:gdLst/>
            <a:ahLst/>
            <a:cxnLst/>
            <a:rect l="l" t="t" r="r" b="b"/>
            <a:pathLst>
              <a:path w="2857916" h="4114800">
                <a:moveTo>
                  <a:pt x="0" y="0"/>
                </a:moveTo>
                <a:lnTo>
                  <a:pt x="2857915" y="0"/>
                </a:lnTo>
                <a:lnTo>
                  <a:pt x="285791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5"/>
          <p:cNvSpPr/>
          <p:nvPr/>
        </p:nvSpPr>
        <p:spPr>
          <a:xfrm>
            <a:off x="8256385" y="144347"/>
            <a:ext cx="1411547" cy="887334"/>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45408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additive="base">
                                        <p:cTn id="4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 calcmode="lin" valueType="num">
                                      <p:cBhvr additive="base">
                                        <p:cTn id="5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5359723" y="43254"/>
            <a:ext cx="135165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36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162" y="89492"/>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944895" y="119849"/>
            <a:ext cx="4813300"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sp>
        <p:nvSpPr>
          <p:cNvPr id="20" name="Freeform 4"/>
          <p:cNvSpPr/>
          <p:nvPr/>
        </p:nvSpPr>
        <p:spPr>
          <a:xfrm>
            <a:off x="1266856" y="1031681"/>
            <a:ext cx="10027732" cy="3733524"/>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Rectangle 1"/>
          <p:cNvSpPr>
            <a:spLocks noChangeArrowheads="1"/>
          </p:cNvSpPr>
          <p:nvPr/>
        </p:nvSpPr>
        <p:spPr bwMode="auto">
          <a:xfrm>
            <a:off x="2017986" y="1807865"/>
            <a:ext cx="854491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bg1"/>
                </a:solidFill>
                <a:effectLst/>
                <a:latin typeface="Times New Roman" pitchFamily="18" charset="0"/>
                <a:ea typeface="Times New Roman" pitchFamily="18" charset="0"/>
                <a:cs typeface="Times New Roman" pitchFamily="18" charset="0"/>
              </a:rPr>
              <a:t>Xác định từ tượng hình, từ tượng thanh có trong những trường hợp sau và phân tích tác dụng của chúng:</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a:p>
            <a:pPr indent="2238375"/>
            <a:r>
              <a:rPr lang="en-US" sz="2400" i="1">
                <a:solidFill>
                  <a:schemeClr val="bg1"/>
                </a:solidFill>
                <a:latin typeface="Times New Roman" pitchFamily="18" charset="0"/>
                <a:cs typeface="Times New Roman" pitchFamily="18" charset="0"/>
              </a:rPr>
              <a:t>b. Con nghe thập thình tiếng cối</a:t>
            </a:r>
            <a:endParaRPr lang="en-US" sz="2400">
              <a:solidFill>
                <a:schemeClr val="bg1"/>
              </a:solidFill>
              <a:latin typeface="Times New Roman" pitchFamily="18" charset="0"/>
              <a:cs typeface="Times New Roman" pitchFamily="18" charset="0"/>
            </a:endParaRPr>
          </a:p>
          <a:p>
            <a:pPr indent="2238375"/>
            <a:r>
              <a:rPr lang="en-US" sz="2400" i="1">
                <a:solidFill>
                  <a:schemeClr val="bg1"/>
                </a:solidFill>
                <a:latin typeface="Times New Roman" pitchFamily="18" charset="0"/>
                <a:cs typeface="Times New Roman" pitchFamily="18" charset="0"/>
              </a:rPr>
              <a:t>Mẹ ngồi giã gạo ru con</a:t>
            </a:r>
            <a:endParaRPr lang="en-US" sz="2400">
              <a:solidFill>
                <a:schemeClr val="bg1"/>
              </a:solidFill>
              <a:latin typeface="Times New Roman" pitchFamily="18" charset="0"/>
              <a:cs typeface="Times New Roman" pitchFamily="18" charset="0"/>
            </a:endParaRPr>
          </a:p>
          <a:p>
            <a:pPr indent="2238375"/>
            <a:r>
              <a:rPr lang="en-US" sz="2400" i="1">
                <a:solidFill>
                  <a:schemeClr val="bg1"/>
                </a:solidFill>
                <a:latin typeface="Times New Roman" pitchFamily="18" charset="0"/>
                <a:cs typeface="Times New Roman" pitchFamily="18" charset="0"/>
              </a:rPr>
              <a:t>(Trương Nam Hương, Trong lời bài hát)</a:t>
            </a:r>
            <a:endParaRPr lang="en-US" sz="2400">
              <a:solidFill>
                <a:schemeClr val="bg1"/>
              </a:solidFill>
              <a:latin typeface="Times New Roman" pitchFamily="18" charset="0"/>
              <a:cs typeface="Times New Roman" pitchFamily="18" charset="0"/>
            </a:endParaRPr>
          </a:p>
        </p:txBody>
      </p:sp>
      <p:pic>
        <p:nvPicPr>
          <p:cNvPr id="22" name="Picture 2"/>
          <p:cNvPicPr>
            <a:picLocks noChangeAspect="1"/>
          </p:cNvPicPr>
          <p:nvPr/>
        </p:nvPicPr>
        <p:blipFill>
          <a:blip r:embed="rId7"/>
          <a:srcRect/>
          <a:stretch>
            <a:fillRect/>
          </a:stretch>
        </p:blipFill>
        <p:spPr>
          <a:xfrm>
            <a:off x="299545" y="5309509"/>
            <a:ext cx="1934621" cy="938891"/>
          </a:xfrm>
          <a:prstGeom prst="rect">
            <a:avLst/>
          </a:prstGeom>
        </p:spPr>
      </p:pic>
      <p:sp>
        <p:nvSpPr>
          <p:cNvPr id="19" name="Rectangle 18"/>
          <p:cNvSpPr/>
          <p:nvPr/>
        </p:nvSpPr>
        <p:spPr>
          <a:xfrm>
            <a:off x="2234166" y="4986985"/>
            <a:ext cx="8831170" cy="1569660"/>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Từ tượng thanh: </a:t>
            </a:r>
            <a:r>
              <a:rPr lang="en-US" sz="2400" dirty="0">
                <a:latin typeface="Times New Roman" pitchFamily="18" charset="0"/>
                <a:cs typeface="Times New Roman" pitchFamily="18" charset="0"/>
              </a:rPr>
              <a:t>thập </a:t>
            </a:r>
            <a:r>
              <a:rPr lang="en-US" sz="2400" dirty="0" smtClean="0">
                <a:latin typeface="Times New Roman" pitchFamily="18" charset="0"/>
                <a:cs typeface="Times New Roman" pitchFamily="18" charset="0"/>
              </a:rPr>
              <a:t>thình.</a:t>
            </a:r>
          </a:p>
          <a:p>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Tác </a:t>
            </a:r>
            <a:r>
              <a:rPr lang="en-US" sz="2400" b="1" dirty="0">
                <a:latin typeface="Times New Roman" pitchFamily="18" charset="0"/>
                <a:cs typeface="Times New Roman" pitchFamily="18" charset="0"/>
              </a:rPr>
              <a:t>dụng: </a:t>
            </a:r>
            <a:r>
              <a:rPr lang="en-US" sz="2400" i="1" dirty="0">
                <a:latin typeface="Times New Roman" pitchFamily="18" charset="0"/>
                <a:cs typeface="Times New Roman" pitchFamily="18" charset="0"/>
              </a:rPr>
              <a:t>Mô phỏng âm thanh tiếng chày giã gạo</a:t>
            </a:r>
            <a:r>
              <a:rPr lang="en-US" sz="2400" dirty="0">
                <a:latin typeface="Times New Roman" pitchFamily="18" charset="0"/>
                <a:cs typeface="Times New Roman" pitchFamily="18" charset="0"/>
              </a:rPr>
              <a:t>, giúp người đọc </a:t>
            </a:r>
            <a:r>
              <a:rPr lang="en-US" sz="2400" i="1" dirty="0">
                <a:latin typeface="Times New Roman" pitchFamily="18" charset="0"/>
                <a:cs typeface="Times New Roman" pitchFamily="18" charset="0"/>
              </a:rPr>
              <a:t>hình dung rõ hơn về sự vất vả, nhọc nhằn của người mẹ </a:t>
            </a:r>
            <a:r>
              <a:rPr lang="en-US" sz="2400" dirty="0">
                <a:latin typeface="Times New Roman" pitchFamily="18" charset="0"/>
                <a:cs typeface="Times New Roman" pitchFamily="18" charset="0"/>
              </a:rPr>
              <a:t>trong hành trình nuôi đàn con thơ lớn </a:t>
            </a:r>
            <a:r>
              <a:rPr lang="en-US" sz="2400" dirty="0" smtClean="0">
                <a:latin typeface="Times New Roman" pitchFamily="18" charset="0"/>
                <a:cs typeface="Times New Roman" pitchFamily="18" charset="0"/>
              </a:rPr>
              <a:t>khôn.</a:t>
            </a:r>
            <a:endParaRPr lang="en-US" sz="2400" dirty="0">
              <a:latin typeface="Times New Roman" pitchFamily="18" charset="0"/>
              <a:cs typeface="Times New Roman" pitchFamily="18" charset="0"/>
            </a:endParaRPr>
          </a:p>
        </p:txBody>
      </p:sp>
      <p:sp>
        <p:nvSpPr>
          <p:cNvPr id="25" name="Freeform 4"/>
          <p:cNvSpPr/>
          <p:nvPr/>
        </p:nvSpPr>
        <p:spPr>
          <a:xfrm>
            <a:off x="10701974" y="5638800"/>
            <a:ext cx="1185226" cy="1219200"/>
          </a:xfrm>
          <a:custGeom>
            <a:avLst/>
            <a:gdLst/>
            <a:ahLst/>
            <a:cxnLst/>
            <a:rect l="l" t="t" r="r" b="b"/>
            <a:pathLst>
              <a:path w="2857916" h="4114800">
                <a:moveTo>
                  <a:pt x="0" y="0"/>
                </a:moveTo>
                <a:lnTo>
                  <a:pt x="2857915" y="0"/>
                </a:lnTo>
                <a:lnTo>
                  <a:pt x="285791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5"/>
          <p:cNvSpPr/>
          <p:nvPr/>
        </p:nvSpPr>
        <p:spPr>
          <a:xfrm>
            <a:off x="8252714" y="119849"/>
            <a:ext cx="1411547" cy="887334"/>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169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xEl>
                                              <p:pRg st="1" end="1"/>
                                            </p:txEl>
                                          </p:spTgt>
                                        </p:tgtEl>
                                        <p:attrNameLst>
                                          <p:attrName>style.visibility</p:attrName>
                                        </p:attrNameLst>
                                      </p:cBhvr>
                                      <p:to>
                                        <p:strVal val="visible"/>
                                      </p:to>
                                    </p:set>
                                    <p:anim calcmode="lin" valueType="num">
                                      <p:cBhvr additive="base">
                                        <p:cTn id="51"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1778</Words>
  <Application>Microsoft Office PowerPoint</Application>
  <PresentationFormat>Widescreen</PresentationFormat>
  <Paragraphs>138</Paragraphs>
  <Slides>25</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Microsoft YaHei</vt:lpstr>
      <vt:lpstr>Microsoft YaHei</vt:lpstr>
      <vt:lpstr>SimSun</vt:lpstr>
      <vt:lpstr>Arial</vt:lpstr>
      <vt:lpstr>Calibri</vt:lpstr>
      <vt:lpstr>Calibri Light</vt:lpstr>
      <vt:lpstr>等线</vt:lpstr>
      <vt:lpstr>Times New Roman</vt:lpstr>
      <vt:lpstr>汉仪娃娃篆简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Nguyen</dc:creator>
  <cp:lastModifiedBy>Van Nguyen</cp:lastModifiedBy>
  <cp:revision>12</cp:revision>
  <dcterms:created xsi:type="dcterms:W3CDTF">2023-08-19T13:49:31Z</dcterms:created>
  <dcterms:modified xsi:type="dcterms:W3CDTF">2023-09-17T14:08:31Z</dcterms:modified>
</cp:coreProperties>
</file>