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376" r:id="rId3"/>
    <p:sldId id="257" r:id="rId4"/>
    <p:sldId id="379" r:id="rId5"/>
    <p:sldId id="259" r:id="rId6"/>
    <p:sldId id="380" r:id="rId7"/>
    <p:sldId id="385" r:id="rId8"/>
    <p:sldId id="381" r:id="rId9"/>
    <p:sldId id="382" r:id="rId10"/>
    <p:sldId id="383" r:id="rId11"/>
    <p:sldId id="261" r:id="rId12"/>
    <p:sldId id="384" r:id="rId13"/>
    <p:sldId id="386" r:id="rId14"/>
    <p:sldId id="391" r:id="rId15"/>
    <p:sldId id="388" r:id="rId16"/>
    <p:sldId id="392" r:id="rId17"/>
    <p:sldId id="373" r:id="rId18"/>
    <p:sldId id="374" r:id="rId19"/>
    <p:sldId id="3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C91ECD-7246-43E0-8F50-2DE8EA3C0A1E}">
          <p14:sldIdLst>
            <p14:sldId id="256"/>
            <p14:sldId id="376"/>
            <p14:sldId id="257"/>
            <p14:sldId id="379"/>
            <p14:sldId id="259"/>
            <p14:sldId id="380"/>
            <p14:sldId id="385"/>
            <p14:sldId id="381"/>
            <p14:sldId id="382"/>
            <p14:sldId id="383"/>
            <p14:sldId id="261"/>
            <p14:sldId id="384"/>
            <p14:sldId id="386"/>
            <p14:sldId id="391"/>
            <p14:sldId id="388"/>
            <p14:sldId id="392"/>
            <p14:sldId id="373"/>
            <p14:sldId id="374"/>
            <p14:sldId id="389"/>
          </p14:sldIdLst>
        </p14:section>
        <p14:section name="Untitled Section" id="{5F51C090-0145-4CF3-97C2-AA2854D2764E}">
          <p14:sldIdLst/>
        </p14:section>
        <p14:section name="Untitled Section" id="{9988E88D-2B33-482D-8C36-D92484A659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08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1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5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3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09F9-9BD0-4DF6-B025-35B27378790C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2B52-EAB1-48D2-92F7-47BEF10B8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3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CE98BD-5768-43CF-B05F-423E8097FA3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1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23FF3B-2BCA-4B38-B967-386BD012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94C7B-D817-454C-8830-0CF56F6E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65" y="3951901"/>
            <a:ext cx="9170503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1084218" y="2082565"/>
            <a:ext cx="11107782" cy="20405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Arial"/>
              <a:buAutoNum type="arabicPeriod"/>
            </a:pPr>
            <a:r>
              <a:rPr lang="pt-BR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âm </a:t>
            </a:r>
            <a:r>
              <a:rPr lang="pt-BR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trạng nhân vật </a:t>
            </a:r>
            <a:r>
              <a:rPr lang="pt-BR" sz="3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3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ôi</a:t>
            </a:r>
            <a:r>
              <a:rPr lang="pt-BR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ngày tựu trường đầu tiên</a:t>
            </a:r>
            <a:r>
              <a:rPr lang="pt-BR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98812" y="1177241"/>
            <a:ext cx="7236824" cy="6309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88F3C8-6CAB-4554-A633-1973D06C836E}"/>
              </a:ext>
            </a:extLst>
          </p:cNvPr>
          <p:cNvSpPr txBox="1"/>
          <p:nvPr/>
        </p:nvSpPr>
        <p:spPr>
          <a:xfrm>
            <a:off x="738902" y="3013682"/>
            <a:ext cx="280946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D1133-5E2E-41BF-9AE8-1A098E8400C7}"/>
              </a:ext>
            </a:extLst>
          </p:cNvPr>
          <p:cNvSpPr txBox="1"/>
          <p:nvPr/>
        </p:nvSpPr>
        <p:spPr>
          <a:xfrm>
            <a:off x="4205955" y="3157234"/>
            <a:ext cx="371061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sân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A1CA81-58F3-4AA5-BC28-FB86CCF0ECD9}"/>
              </a:ext>
            </a:extLst>
          </p:cNvPr>
          <p:cNvSpPr txBox="1"/>
          <p:nvPr/>
        </p:nvSpPr>
        <p:spPr>
          <a:xfrm>
            <a:off x="8574158" y="2726346"/>
            <a:ext cx="3101008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19509-2FB5-45AE-90F4-A8AB531C899B}"/>
              </a:ext>
            </a:extLst>
          </p:cNvPr>
          <p:cNvSpPr txBox="1"/>
          <p:nvPr/>
        </p:nvSpPr>
        <p:spPr>
          <a:xfrm>
            <a:off x="4205955" y="1011098"/>
            <a:ext cx="371061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 TRẠNG CỦA NHÂN VẬT “TÔI” </a:t>
            </a:r>
            <a:endParaRPr lang="en-US" sz="16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BD618B-A83C-478C-BEA8-613495F6A68F}"/>
              </a:ext>
            </a:extLst>
          </p:cNvPr>
          <p:cNvCxnSpPr>
            <a:stCxn id="16" idx="2"/>
            <a:endCxn id="10" idx="0"/>
          </p:cNvCxnSpPr>
          <p:nvPr/>
        </p:nvCxnSpPr>
        <p:spPr>
          <a:xfrm flipH="1">
            <a:off x="2143632" y="1965205"/>
            <a:ext cx="3917628" cy="1048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BDF38C-A229-455E-A411-50168EEBF1D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>
            <a:off x="6061260" y="1965205"/>
            <a:ext cx="0" cy="119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004FB9-F17F-4EA0-8EF1-2512CFC6F817}"/>
              </a:ext>
            </a:extLst>
          </p:cNvPr>
          <p:cNvCxnSpPr>
            <a:cxnSpLocks/>
            <a:stCxn id="16" idx="2"/>
            <a:endCxn id="14" idx="0"/>
          </p:cNvCxnSpPr>
          <p:nvPr/>
        </p:nvCxnSpPr>
        <p:spPr>
          <a:xfrm>
            <a:off x="6061260" y="1965205"/>
            <a:ext cx="4063402" cy="761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 txBox="1">
            <a:spLocks/>
          </p:cNvSpPr>
          <p:nvPr/>
        </p:nvSpPr>
        <p:spPr>
          <a:xfrm>
            <a:off x="640080" y="4700189"/>
            <a:ext cx="2782389" cy="12464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Từ “Buổi mai hôm ấy ...  trên ngọn núi”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2892487" y="-57820"/>
            <a:ext cx="815869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pt-B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4463142" y="4700188"/>
            <a:ext cx="2782389" cy="12464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Từ “trước sân trường ... </a:t>
            </a:r>
            <a:r>
              <a:rPr lang="pt-B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ả ngày nữa”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8892777" y="4841374"/>
            <a:ext cx="2654789" cy="4770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Phần còn lại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5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1700213" y="2281031"/>
            <a:ext cx="9572625" cy="32455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lnSpc>
                <a:spcPct val="150000"/>
              </a:lnSpc>
              <a:buFontTx/>
              <a:buChar char="-"/>
            </a:pPr>
            <a:r>
              <a:rPr lang="pt-BR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rong lòng “đang có sự thay đổi lớn”</a:t>
            </a:r>
          </a:p>
          <a:p>
            <a:pPr marL="457200" lvl="0" indent="-457200" algn="l">
              <a:lnSpc>
                <a:spcPct val="150000"/>
              </a:lnSpc>
              <a:buFontTx/>
              <a:buChar char="-"/>
            </a:pPr>
            <a:r>
              <a:rPr lang="pt-B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pt-BR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 trang trọng và đứng đắn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lnSpc>
                <a:spcPct val="150000"/>
              </a:lnSpc>
              <a:buFontTx/>
              <a:buChar char="-"/>
            </a:pPr>
            <a:r>
              <a:rPr lang="pt-BR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 niu mấy quyển vở, muốn thử sức cầm bút.</a:t>
            </a:r>
            <a:endParaRPr lang="en-US" sz="25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l">
              <a:buFontTx/>
              <a:buChar char="-"/>
            </a:pPr>
            <a:endParaRPr lang="en-US" sz="28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006656" y="654101"/>
            <a:ext cx="11499669" cy="11849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Arial"/>
              <a:buAutoNum type="arabicPeriod"/>
            </a:pP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âm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trạng nhân vật </a:t>
            </a:r>
            <a:r>
              <a:rPr lang="pt-BR" sz="3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3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ôi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ngày tựu trường đầu tiên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416627" y="0"/>
            <a:ext cx="7236824" cy="6309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613" y="1928813"/>
            <a:ext cx="3486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633" y="5148947"/>
            <a:ext cx="968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pt-BR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 trạng hồi hộp, cảm giác bỡ ngỡ </a:t>
            </a:r>
            <a:r>
              <a:rPr lang="pt-BR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 lẫn niềm thích thú của cậu b</a:t>
            </a:r>
            <a:r>
              <a:rPr lang="pt-B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endParaRPr lang="en-US" sz="2400" i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0789" y="4510385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 </a:t>
            </a:r>
            <a:r>
              <a:rPr lang="pt-BR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thuật: Kể+ </a:t>
            </a:r>
            <a:r>
              <a:rPr lang="pt-BR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 txBox="1">
            <a:spLocks/>
          </p:cNvSpPr>
          <p:nvPr/>
        </p:nvSpPr>
        <p:spPr>
          <a:xfrm>
            <a:off x="1865947" y="2560836"/>
            <a:ext cx="9164003" cy="38759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000"/>
              </a:spcAft>
              <a:defRPr/>
            </a:pP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pt-B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dày đặc </a:t>
            </a:r>
            <a:r>
              <a:rPr lang="pt-B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người.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</a:t>
            </a:r>
            <a:r>
              <a:rPr lang="pt-B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ình: bé nhỏ, lo sợ vẩn vơ.</a:t>
            </a:r>
          </a:p>
          <a:p>
            <a:pPr marL="342900" lvl="0" indent="-342900" algn="just">
              <a:spcAft>
                <a:spcPts val="100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rè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túng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spcAft>
                <a:spcPts val="100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tên: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giật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mình,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 hãi như quả tim ngừng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đập.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t</a:t>
            </a:r>
            <a:r>
              <a:rPr lang="pt-B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hấy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 nhà, xa mẹ.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5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162593" y="522851"/>
            <a:ext cx="11499669" cy="11849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Arial"/>
              <a:buAutoNum type="arabicPeriod"/>
            </a:pP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âm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trạng nhân vật </a:t>
            </a:r>
            <a:r>
              <a:rPr lang="pt-BR" sz="3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ngày tựu trường đầu tiên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2503713" y="0"/>
            <a:ext cx="7236824" cy="6309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6539" y="5367634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 </a:t>
            </a:r>
            <a:r>
              <a:rPr lang="pt-B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 và miêu tả nội </a:t>
            </a:r>
            <a:r>
              <a:rPr lang="pt-B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vi-VN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64" y="1648124"/>
            <a:ext cx="3658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LcPeriod"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2" y="5810547"/>
            <a:ext cx="6287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pt-BR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 giác ngỡ ngàng, hồi hộp, lo lắng, bịn rịn</a:t>
            </a:r>
            <a:endParaRPr lang="en-US" sz="2400" b="1" i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 txBox="1">
            <a:spLocks/>
          </p:cNvSpPr>
          <p:nvPr/>
        </p:nvSpPr>
        <p:spPr>
          <a:xfrm>
            <a:off x="1865947" y="2560836"/>
            <a:ext cx="9164003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5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162593" y="522851"/>
            <a:ext cx="11499669" cy="11849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Arial"/>
              <a:buAutoNum type="arabicPeriod"/>
            </a:pP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âm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trạng nhân vật </a:t>
            </a:r>
            <a:r>
              <a:rPr lang="pt-BR" sz="3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ngày tựu trường đầu tiên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2503713" y="0"/>
            <a:ext cx="7236824" cy="6309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713" y="4778944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 </a:t>
            </a:r>
            <a:r>
              <a:rPr lang="pt-B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 và</a:t>
            </a:r>
            <a:r>
              <a:rPr lang="pt-B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bộc lộ cảm </a:t>
            </a:r>
            <a:r>
              <a:rPr lang="pt-B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63" y="1648124"/>
            <a:ext cx="78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53455" y="5403149"/>
            <a:ext cx="8339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pt-BR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Vừa ngỡ ngàng, vừa tự tin- nghiêm trang bước vào lớp học.</a:t>
            </a:r>
            <a:endParaRPr lang="en-US" sz="2400" b="1" i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9312" y="2400211"/>
            <a:ext cx="8824913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 hương lạ, thấy lạ với bức hình treo trên tường, ..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Lạm nhận bàn ghế, chỗ ngồi là của mình;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hề thấy xa lạ với người bạn mới ngồi bên;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2364376" y="149270"/>
            <a:ext cx="7236824" cy="6309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123405" y="991181"/>
            <a:ext cx="11499669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Arial"/>
              <a:buAutoNum type="arabicPeriod"/>
            </a:pP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âm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trạng nhân vật </a:t>
            </a:r>
            <a:r>
              <a:rPr lang="pt-BR" sz="3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ngày tựu trường đầu tiên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42950" indent="-742950" algn="l">
              <a:buFont typeface="Arial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865969" y="3052437"/>
            <a:ext cx="10326031" cy="8617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E6A6F-3B66-4631-98FD-D590DA0B29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0248" y="4634734"/>
            <a:ext cx="10159613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pt-BR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 lòng của gia đình, nhà trường đối với các em, tạo niềm tin.</a:t>
            </a:r>
            <a:endParaRPr lang="en-US" sz="2400" b="1" i="1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5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143000" y="447366"/>
            <a:ext cx="7236824" cy="6309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7337" y="3057525"/>
            <a:ext cx="16065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đốc: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8975" y="3043238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288" y="3552826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0949" y="3619500"/>
            <a:ext cx="717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4475" y="4200526"/>
            <a:ext cx="30732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bậc phụ huynh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0589" y="4184075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đáo, lo lắng, 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123405" y="1234069"/>
            <a:ext cx="11499669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Arial"/>
              <a:buAutoNum type="arabicPeriod"/>
            </a:pP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âm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trạng nhân vật </a:t>
            </a:r>
            <a:r>
              <a:rPr lang="pt-BR" sz="3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ngày tựu trường đầu tiên</a:t>
            </a:r>
            <a:r>
              <a:rPr lang="pt-BR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42950" indent="-742950" algn="l">
              <a:buFont typeface="Arial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>
            <a:extLst>
              <a:ext uri="{FF2B5EF4-FFF2-40B4-BE49-F238E27FC236}">
                <a16:creationId xmlns:a16="http://schemas.microsoft.com/office/drawing/2014/main" id="{850FA051-E15E-4C4D-9F3B-2A65163981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0"/>
            <a:ext cx="12099233" cy="6858000"/>
          </a:xfrm>
          <a:prstGeom prst="rect">
            <a:avLst/>
          </a:prstGeom>
        </p:spPr>
      </p:pic>
      <p:grpSp>
        <p:nvGrpSpPr>
          <p:cNvPr id="5" name="PA_组合 3">
            <a:extLst>
              <a:ext uri="{FF2B5EF4-FFF2-40B4-BE49-F238E27FC236}">
                <a16:creationId xmlns:a16="http://schemas.microsoft.com/office/drawing/2014/main" id="{841B16DE-0295-4691-B18D-4F9599F0FBE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200782" y="-236371"/>
            <a:ext cx="4964420" cy="2155425"/>
            <a:chOff x="5018471" y="-1351645"/>
            <a:chExt cx="4790393" cy="2071525"/>
          </a:xfrm>
        </p:grpSpPr>
        <p:pic>
          <p:nvPicPr>
            <p:cNvPr id="6" name="图片 2">
              <a:extLst>
                <a:ext uri="{FF2B5EF4-FFF2-40B4-BE49-F238E27FC236}">
                  <a16:creationId xmlns:a16="http://schemas.microsoft.com/office/drawing/2014/main" id="{7B2171DE-3AD2-4975-A54D-5D602EE1F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471" y="-1351645"/>
              <a:ext cx="4790393" cy="2071525"/>
            </a:xfrm>
            <a:prstGeom prst="rect">
              <a:avLst/>
            </a:prstGeom>
          </p:spPr>
        </p:pic>
        <p:sp>
          <p:nvSpPr>
            <p:cNvPr id="7" name="文本框 1">
              <a:extLst>
                <a:ext uri="{FF2B5EF4-FFF2-40B4-BE49-F238E27FC236}">
                  <a16:creationId xmlns:a16="http://schemas.microsoft.com/office/drawing/2014/main" id="{CAD56B5A-875C-4E67-9EE2-323838CD588F}"/>
                </a:ext>
              </a:extLst>
            </p:cNvPr>
            <p:cNvSpPr txBox="1"/>
            <p:nvPr/>
          </p:nvSpPr>
          <p:spPr>
            <a:xfrm>
              <a:off x="5945643" y="-605332"/>
              <a:ext cx="3218150" cy="578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14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</a:t>
              </a:r>
              <a:r>
                <a:rPr lang="en-US" sz="3314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314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14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3314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ết</a:t>
              </a:r>
              <a:endParaRPr lang="en-US" sz="3314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E17B67C-7DCC-4F30-9461-9F27AF8F4AA6}"/>
              </a:ext>
            </a:extLst>
          </p:cNvPr>
          <p:cNvSpPr txBox="1"/>
          <p:nvPr/>
        </p:nvSpPr>
        <p:spPr>
          <a:xfrm>
            <a:off x="940904" y="1682682"/>
            <a:ext cx="106945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162050" algn="l"/>
              </a:tabLst>
            </a:pPr>
            <a:r>
              <a:rPr lang="pt-BR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Nội dung:</a:t>
            </a:r>
            <a:endParaRPr lang="en-US" sz="24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162050" algn="l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Kỉ niệm trong sáng của tuổi học trò nhất là buổi tựu trường đầu tiên với những rung động thật khó phai nhòa.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162050" algn="l"/>
              </a:tabLst>
            </a:pPr>
            <a:r>
              <a:rPr lang="pt-BR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Nghệ thuật:</a:t>
            </a:r>
            <a:endParaRPr lang="en-US" sz="24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Tình huống truyện gần gũi mà sâu sắc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Hình ảnh thiên nhiên hài hòa, tươi sáng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Nghệ thuật so sánh giàu sức biểu cảm.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trữ tình thiết tha êm dịu.</a:t>
            </a:r>
          </a:p>
          <a:p>
            <a:pPr algn="just"/>
            <a:r>
              <a:rPr lang="pt-BR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Ý nghĩa:</a:t>
            </a:r>
            <a:endParaRPr lang="en-US" sz="24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s-ES" sz="2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177DD8-AED5-4788-8F85-8F44A9FEBD3F}"/>
              </a:ext>
            </a:extLst>
          </p:cNvPr>
          <p:cNvSpPr txBox="1"/>
          <p:nvPr/>
        </p:nvSpPr>
        <p:spPr>
          <a:xfrm>
            <a:off x="980661" y="1381659"/>
            <a:ext cx="1023067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i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một </a:t>
            </a:r>
            <a:r>
              <a:rPr lang="en-US" sz="2800" b="1" i="1" kern="1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i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ngắn (10- 12 câu) ghi lại ấn tượng của em trong buổi đến trường khai giảng đầu tiên?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4E34C-E031-43AF-9BD8-CACB0B2B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81" y="-30494"/>
            <a:ext cx="5675868" cy="1637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52B7E1-2C2A-4688-B98D-F890CDCA9126}"/>
              </a:ext>
            </a:extLst>
          </p:cNvPr>
          <p:cNvSpPr txBox="1"/>
          <p:nvPr/>
        </p:nvSpPr>
        <p:spPr>
          <a:xfrm>
            <a:off x="490331" y="2770665"/>
            <a:ext cx="109993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lẫm.Tôi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hẹn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ai,chỉ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mỉm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mỉm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7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163A8-1533-4AEC-BB4F-CFCA3048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01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66B94C-5BCD-4D86-8378-B142C1811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81436"/>
            <a:ext cx="12192000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8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cap="none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TÍNH THỐNG NHẤT VỀ CHỦ ĐỀ VÀ </a:t>
            </a:r>
            <a:br>
              <a:rPr lang="en-US" sz="4800" b="1" cap="none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cap="none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BỐ CỤC CỦA VĂN BẢN</a:t>
            </a:r>
          </a:p>
        </p:txBody>
      </p:sp>
    </p:spTree>
    <p:extLst>
      <p:ext uri="{BB962C8B-B14F-4D97-AF65-F5344CB8AC3E}">
        <p14:creationId xmlns:p14="http://schemas.microsoft.com/office/powerpoint/2010/main" val="15437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EBC905-6211-4D60-ACC1-67DDA62E03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0" b="46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ABC7B8-2FD8-4FF6-BF61-B485D796F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577" y="2889094"/>
            <a:ext cx="6669829" cy="2453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6B94C-5BCD-4D86-8378-B142C1811C02}"/>
              </a:ext>
            </a:extLst>
          </p:cNvPr>
          <p:cNvSpPr txBox="1"/>
          <p:nvPr/>
        </p:nvSpPr>
        <p:spPr>
          <a:xfrm>
            <a:off x="1793312" y="1634862"/>
            <a:ext cx="5822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1,2 </a:t>
            </a:r>
          </a:p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800" b="1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6B94C-5BCD-4D86-8378-B142C1811C02}"/>
              </a:ext>
            </a:extLst>
          </p:cNvPr>
          <p:cNvSpPr txBox="1"/>
          <p:nvPr/>
        </p:nvSpPr>
        <p:spPr>
          <a:xfrm>
            <a:off x="2783937" y="4458754"/>
            <a:ext cx="10228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Tịnh</a:t>
            </a:r>
            <a:endParaRPr lang="en-US" sz="4000" b="1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iHocRemix-LuongGiaHuy-32498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6737" y="16348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Down 6">
            <a:extLst>
              <a:ext uri="{FF2B5EF4-FFF2-40B4-BE49-F238E27FC236}">
                <a16:creationId xmlns:a16="http://schemas.microsoft.com/office/drawing/2014/main" id="{42F54FF6-D6C0-47FE-8195-8BFAEA04DB01}"/>
              </a:ext>
            </a:extLst>
          </p:cNvPr>
          <p:cNvSpPr/>
          <p:nvPr/>
        </p:nvSpPr>
        <p:spPr>
          <a:xfrm>
            <a:off x="4399723" y="3286539"/>
            <a:ext cx="1338469" cy="71230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DE7CE4-C530-4811-BFCC-10280889880C}"/>
              </a:ext>
            </a:extLst>
          </p:cNvPr>
          <p:cNvSpPr/>
          <p:nvPr/>
        </p:nvSpPr>
        <p:spPr>
          <a:xfrm>
            <a:off x="462752" y="4525690"/>
            <a:ext cx="6096000" cy="14928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281" y="1087224"/>
            <a:ext cx="6004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752" y="1795110"/>
            <a:ext cx="213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51CBF-C80A-42A2-94C0-30849045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80" y="1178849"/>
            <a:ext cx="5114440" cy="5186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739C235F-15C8-40C0-A5DE-B811D504E134}"/>
              </a:ext>
            </a:extLst>
          </p:cNvPr>
          <p:cNvSpPr/>
          <p:nvPr/>
        </p:nvSpPr>
        <p:spPr bwMode="auto">
          <a:xfrm>
            <a:off x="462752" y="2592978"/>
            <a:ext cx="6096000" cy="1781175"/>
          </a:xfrm>
          <a:custGeom>
            <a:avLst/>
            <a:gdLst>
              <a:gd name="connsiteX0" fmla="*/ 0 w 6096000"/>
              <a:gd name="connsiteY0" fmla="*/ 102952 h 1029519"/>
              <a:gd name="connsiteX1" fmla="*/ 102952 w 6096000"/>
              <a:gd name="connsiteY1" fmla="*/ 0 h 1029519"/>
              <a:gd name="connsiteX2" fmla="*/ 5993048 w 6096000"/>
              <a:gd name="connsiteY2" fmla="*/ 0 h 1029519"/>
              <a:gd name="connsiteX3" fmla="*/ 6096000 w 6096000"/>
              <a:gd name="connsiteY3" fmla="*/ 102952 h 1029519"/>
              <a:gd name="connsiteX4" fmla="*/ 6096000 w 6096000"/>
              <a:gd name="connsiteY4" fmla="*/ 926567 h 1029519"/>
              <a:gd name="connsiteX5" fmla="*/ 5993048 w 6096000"/>
              <a:gd name="connsiteY5" fmla="*/ 1029519 h 1029519"/>
              <a:gd name="connsiteX6" fmla="*/ 102952 w 6096000"/>
              <a:gd name="connsiteY6" fmla="*/ 1029519 h 1029519"/>
              <a:gd name="connsiteX7" fmla="*/ 0 w 6096000"/>
              <a:gd name="connsiteY7" fmla="*/ 926567 h 1029519"/>
              <a:gd name="connsiteX8" fmla="*/ 0 w 6096000"/>
              <a:gd name="connsiteY8" fmla="*/ 102952 h 102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029519">
                <a:moveTo>
                  <a:pt x="0" y="102952"/>
                </a:moveTo>
                <a:cubicBezTo>
                  <a:pt x="0" y="46093"/>
                  <a:pt x="46093" y="0"/>
                  <a:pt x="102952" y="0"/>
                </a:cubicBezTo>
                <a:lnTo>
                  <a:pt x="5993048" y="0"/>
                </a:lnTo>
                <a:cubicBezTo>
                  <a:pt x="6049907" y="0"/>
                  <a:pt x="6096000" y="46093"/>
                  <a:pt x="6096000" y="102952"/>
                </a:cubicBezTo>
                <a:lnTo>
                  <a:pt x="6096000" y="926567"/>
                </a:lnTo>
                <a:cubicBezTo>
                  <a:pt x="6096000" y="983426"/>
                  <a:pt x="6049907" y="1029519"/>
                  <a:pt x="5993048" y="1029519"/>
                </a:cubicBezTo>
                <a:lnTo>
                  <a:pt x="102952" y="1029519"/>
                </a:lnTo>
                <a:cubicBezTo>
                  <a:pt x="46093" y="1029519"/>
                  <a:pt x="0" y="983426"/>
                  <a:pt x="0" y="926567"/>
                </a:cubicBezTo>
                <a:lnTo>
                  <a:pt x="0" y="10295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644" tIns="140644" rIns="140644" bIns="140644" spcCol="1270" anchor="ctr"/>
          <a:lstStyle/>
          <a:p>
            <a:pPr algn="just"/>
            <a:r>
              <a:rPr lang="pt-BR" sz="25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 Tịnh là bút danh của Trần Văn Ninh, quê ở tỉnh Thừa Thiên – Huế. Sự nghiệp văn học của ông đa dạng, phong phú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DBEE6-F05F-4FC8-BB28-04E36E80961E}"/>
              </a:ext>
            </a:extLst>
          </p:cNvPr>
          <p:cNvSpPr txBox="1"/>
          <p:nvPr/>
        </p:nvSpPr>
        <p:spPr>
          <a:xfrm>
            <a:off x="585152" y="4692404"/>
            <a:ext cx="5973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văn ông đậm chất trữ tình đằm thắm, giàu cảm xúc êm dịu, trong trẻo.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8023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DAAF6B1-8BDD-4602-800B-66981477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7" y="1828800"/>
            <a:ext cx="3555485" cy="4338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24F9B-B4D5-4EBF-8152-883138A8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55" y="785754"/>
            <a:ext cx="3766089" cy="5005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CA3CC-9B57-486B-A213-A5A7BA732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27" y="274041"/>
            <a:ext cx="3555486" cy="4266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1BA434-7986-4BBA-9ECB-485248DF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376" y="5715000"/>
            <a:ext cx="7452102" cy="1143000"/>
          </a:xfrm>
        </p:spPr>
        <p:txBody>
          <a:bodyPr>
            <a:noAutofit/>
          </a:bodyPr>
          <a:lstStyle/>
          <a:p>
            <a:r>
              <a:rPr lang="en-US" sz="3200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#9Slide03 AllRoundGothic" panose="020B0703020202020104" pitchFamily="34" charset="0"/>
              </a:rPr>
              <a:t>MỘT SỐ TÁC PHẨM CỦA THANH TỊNH</a:t>
            </a:r>
          </a:p>
        </p:txBody>
      </p:sp>
    </p:spTree>
    <p:extLst>
      <p:ext uri="{BB962C8B-B14F-4D97-AF65-F5344CB8AC3E}">
        <p14:creationId xmlns:p14="http://schemas.microsoft.com/office/powerpoint/2010/main" val="23600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E887B-E665-4866-AAD3-C5FCEC920DFA}"/>
              </a:ext>
            </a:extLst>
          </p:cNvPr>
          <p:cNvSpPr txBox="1"/>
          <p:nvPr/>
        </p:nvSpPr>
        <p:spPr>
          <a:xfrm>
            <a:off x="1044966" y="1981090"/>
            <a:ext cx="5785338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 trong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1941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" y="600075"/>
            <a:ext cx="2724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963" y="1385888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5156" y="2656612"/>
            <a:ext cx="1996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4876" y="2665271"/>
            <a:ext cx="178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3756" y="3368821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PTBĐ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7864" y="4066311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5676" y="3369687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01205" y="4094021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F24F9B-B4D5-4EBF-8152-883138A85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477">
            <a:off x="8185512" y="1307961"/>
            <a:ext cx="3766089" cy="5005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41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>
            <a:extLst>
              <a:ext uri="{FF2B5EF4-FFF2-40B4-BE49-F238E27FC236}">
                <a16:creationId xmlns:a16="http://schemas.microsoft.com/office/drawing/2014/main" id="{038EF185-1DD8-4A67-94C3-5CD7AD9B3D77}"/>
              </a:ext>
            </a:extLst>
          </p:cNvPr>
          <p:cNvGrpSpPr/>
          <p:nvPr/>
        </p:nvGrpSpPr>
        <p:grpSpPr>
          <a:xfrm>
            <a:off x="5348647" y="865486"/>
            <a:ext cx="5749443" cy="173483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33">
              <a:extLst>
                <a:ext uri="{FF2B5EF4-FFF2-40B4-BE49-F238E27FC236}">
                  <a16:creationId xmlns:a16="http://schemas.microsoft.com/office/drawing/2014/main" id="{EDB75D56-B77E-474F-A834-5CD99A2BC8C4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圆角矩形 34">
              <a:extLst>
                <a:ext uri="{FF2B5EF4-FFF2-40B4-BE49-F238E27FC236}">
                  <a16:creationId xmlns:a16="http://schemas.microsoft.com/office/drawing/2014/main" id="{D28BF23A-F139-4804-A2A0-0679B38844D6}"/>
                </a:ext>
              </a:extLst>
            </p:cNvPr>
            <p:cNvSpPr/>
            <p:nvPr/>
          </p:nvSpPr>
          <p:spPr>
            <a:xfrm>
              <a:off x="4351931" y="1367703"/>
              <a:ext cx="3742172" cy="2640098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7" name="组合 35">
            <a:extLst>
              <a:ext uri="{FF2B5EF4-FFF2-40B4-BE49-F238E27FC236}">
                <a16:creationId xmlns:a16="http://schemas.microsoft.com/office/drawing/2014/main" id="{2CA4CF0F-2EAE-4DE7-A523-E0E51D945BDD}"/>
              </a:ext>
            </a:extLst>
          </p:cNvPr>
          <p:cNvGrpSpPr/>
          <p:nvPr/>
        </p:nvGrpSpPr>
        <p:grpSpPr>
          <a:xfrm>
            <a:off x="2633741" y="2998805"/>
            <a:ext cx="1016078" cy="1888733"/>
            <a:chOff x="2182987" y="1810545"/>
            <a:chExt cx="1039743" cy="1565620"/>
          </a:xfrm>
        </p:grpSpPr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079B7AED-6483-47F7-9C51-345ABD1A1BA6}"/>
                </a:ext>
              </a:extLst>
            </p:cNvPr>
            <p:cNvCxnSpPr>
              <a:cxnSpLocks/>
            </p:cNvCxnSpPr>
            <p:nvPr/>
          </p:nvCxnSpPr>
          <p:spPr>
            <a:xfrm>
              <a:off x="2182987" y="2768629"/>
              <a:ext cx="1039743" cy="607536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B1B24224-5C8B-4215-A619-9FDED81E26AA}"/>
                </a:ext>
              </a:extLst>
            </p:cNvPr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39">
            <a:extLst>
              <a:ext uri="{FF2B5EF4-FFF2-40B4-BE49-F238E27FC236}">
                <a16:creationId xmlns:a16="http://schemas.microsoft.com/office/drawing/2014/main" id="{93FBB5C5-524C-4A16-BD47-2A9DF1A7CDB8}"/>
              </a:ext>
            </a:extLst>
          </p:cNvPr>
          <p:cNvGrpSpPr/>
          <p:nvPr/>
        </p:nvGrpSpPr>
        <p:grpSpPr>
          <a:xfrm>
            <a:off x="571558" y="2070117"/>
            <a:ext cx="2275823" cy="22113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8">
              <a:extLst>
                <a:ext uri="{FF2B5EF4-FFF2-40B4-BE49-F238E27FC236}">
                  <a16:creationId xmlns:a16="http://schemas.microsoft.com/office/drawing/2014/main" id="{F348A5D8-248B-4E1F-8F04-600B0C67AFB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651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椭圆 19">
              <a:extLst>
                <a:ext uri="{FF2B5EF4-FFF2-40B4-BE49-F238E27FC236}">
                  <a16:creationId xmlns:a16="http://schemas.microsoft.com/office/drawing/2014/main" id="{5E332BD2-F9EE-4D64-AA39-269173DE4C62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651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3" name="组合 42">
            <a:extLst>
              <a:ext uri="{FF2B5EF4-FFF2-40B4-BE49-F238E27FC236}">
                <a16:creationId xmlns:a16="http://schemas.microsoft.com/office/drawing/2014/main" id="{E70437FA-6B3F-4191-98A9-1C87B8643D6B}"/>
              </a:ext>
            </a:extLst>
          </p:cNvPr>
          <p:cNvGrpSpPr/>
          <p:nvPr/>
        </p:nvGrpSpPr>
        <p:grpSpPr>
          <a:xfrm>
            <a:off x="3748379" y="1417350"/>
            <a:ext cx="1487252" cy="113632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21">
              <a:extLst>
                <a:ext uri="{FF2B5EF4-FFF2-40B4-BE49-F238E27FC236}">
                  <a16:creationId xmlns:a16="http://schemas.microsoft.com/office/drawing/2014/main" id="{8999BEC4-8F43-4E25-9A89-2F515114A2C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651">
                <a:defRPr/>
              </a:pPr>
              <a:endParaRPr lang="zh-CN" altLang="en-US" sz="2400" kern="0" dirty="0">
                <a:solidFill>
                  <a:srgbClr val="EA5E66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" name="椭圆 22">
              <a:extLst>
                <a:ext uri="{FF2B5EF4-FFF2-40B4-BE49-F238E27FC236}">
                  <a16:creationId xmlns:a16="http://schemas.microsoft.com/office/drawing/2014/main" id="{DF8F3D3B-7D74-48D8-AA7E-73C8EA8F1F46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651">
                <a:defRPr/>
              </a:pPr>
              <a:endParaRPr lang="zh-CN" altLang="en-US" sz="2400" kern="0" dirty="0">
                <a:solidFill>
                  <a:srgbClr val="EA5E66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" name="组合 45">
            <a:extLst>
              <a:ext uri="{FF2B5EF4-FFF2-40B4-BE49-F238E27FC236}">
                <a16:creationId xmlns:a16="http://schemas.microsoft.com/office/drawing/2014/main" id="{55DC119E-3700-47C6-9E00-DAF1BF36EA69}"/>
              </a:ext>
            </a:extLst>
          </p:cNvPr>
          <p:cNvGrpSpPr/>
          <p:nvPr/>
        </p:nvGrpSpPr>
        <p:grpSpPr>
          <a:xfrm>
            <a:off x="3722351" y="4502223"/>
            <a:ext cx="1487252" cy="113632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24">
              <a:extLst>
                <a:ext uri="{FF2B5EF4-FFF2-40B4-BE49-F238E27FC236}">
                  <a16:creationId xmlns:a16="http://schemas.microsoft.com/office/drawing/2014/main" id="{C4D42524-F25E-4C70-B87C-1FF01747020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651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8" name="椭圆 25">
              <a:extLst>
                <a:ext uri="{FF2B5EF4-FFF2-40B4-BE49-F238E27FC236}">
                  <a16:creationId xmlns:a16="http://schemas.microsoft.com/office/drawing/2014/main" id="{6891F3F9-EA84-4381-A279-98F90EA246AD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651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19" name="文本框 37">
            <a:extLst>
              <a:ext uri="{FF2B5EF4-FFF2-40B4-BE49-F238E27FC236}">
                <a16:creationId xmlns:a16="http://schemas.microsoft.com/office/drawing/2014/main" id="{37561471-8417-4410-AF83-F34966B4A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939" y="1576577"/>
            <a:ext cx="1338823" cy="8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62" tIns="60931" rIns="121862" bIns="6093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Source Han Sans CN Medium" panose="020B0500000000000000" pitchFamily="34" charset="-128"/>
                <a:cs typeface="Times New Roman" pitchFamily="18" charset="0"/>
                <a:sym typeface="微软雅黑" pitchFamily="34" charset="-122"/>
              </a:rPr>
              <a:t>PHẦN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Source Han Sans CN Medium" panose="020B0500000000000000" pitchFamily="34" charset="-128"/>
                <a:cs typeface="Times New Roman" pitchFamily="18" charset="0"/>
                <a:sym typeface="微软雅黑" pitchFamily="34" charset="-122"/>
              </a:rPr>
              <a:t> 1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Source Han Sans CN Medium" panose="020B0500000000000000" pitchFamily="34" charset="-128"/>
              <a:cs typeface="Times New Roman" pitchFamily="18" charset="0"/>
              <a:sym typeface="微软雅黑" pitchFamily="34" charset="-122"/>
            </a:endParaRPr>
          </a:p>
        </p:txBody>
      </p:sp>
      <p:grpSp>
        <p:nvGrpSpPr>
          <p:cNvPr id="20" name="组合 61">
            <a:extLst>
              <a:ext uri="{FF2B5EF4-FFF2-40B4-BE49-F238E27FC236}">
                <a16:creationId xmlns:a16="http://schemas.microsoft.com/office/drawing/2014/main" id="{427D72BA-7EE6-4F1F-B302-EE1B49021AF5}"/>
              </a:ext>
            </a:extLst>
          </p:cNvPr>
          <p:cNvGrpSpPr/>
          <p:nvPr/>
        </p:nvGrpSpPr>
        <p:grpSpPr>
          <a:xfrm>
            <a:off x="5567887" y="4154619"/>
            <a:ext cx="5615927" cy="1955077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圆角矩形 62">
              <a:extLst>
                <a:ext uri="{FF2B5EF4-FFF2-40B4-BE49-F238E27FC236}">
                  <a16:creationId xmlns:a16="http://schemas.microsoft.com/office/drawing/2014/main" id="{7BCF5E2D-DE23-4AC1-A202-E1FE629BEBEB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2" name="圆角矩形 63">
              <a:extLst>
                <a:ext uri="{FF2B5EF4-FFF2-40B4-BE49-F238E27FC236}">
                  <a16:creationId xmlns:a16="http://schemas.microsoft.com/office/drawing/2014/main" id="{0078C827-092F-4A50-B92C-3F80ECD98B9C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pic>
        <p:nvPicPr>
          <p:cNvPr id="23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63B0FD24-B3B6-4BC0-A740-CA70A38F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2" y="333373"/>
            <a:ext cx="609460" cy="60946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9DEE31-06CA-43A2-8C50-139314BA6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79" y="2810461"/>
            <a:ext cx="1792379" cy="805937"/>
          </a:xfrm>
          <a:prstGeom prst="rect">
            <a:avLst/>
          </a:prstGeom>
        </p:spPr>
      </p:pic>
      <p:sp>
        <p:nvSpPr>
          <p:cNvPr id="27" name="文本框 37">
            <a:extLst>
              <a:ext uri="{FF2B5EF4-FFF2-40B4-BE49-F238E27FC236}">
                <a16:creationId xmlns:a16="http://schemas.microsoft.com/office/drawing/2014/main" id="{45E9703B-1F7E-43A3-BBFC-1FD22F54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099" y="4674534"/>
            <a:ext cx="1338823" cy="8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62" tIns="60931" rIns="121862" bIns="6093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Source Han Sans CN Medium" panose="020B0500000000000000" pitchFamily="34" charset="-128"/>
                <a:cs typeface="Times New Roman" pitchFamily="18" charset="0"/>
                <a:sym typeface="微软雅黑" pitchFamily="34" charset="-122"/>
              </a:rPr>
              <a:t>PHẦN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Source Han Sans CN Medium" panose="020B0500000000000000" pitchFamily="34" charset="-128"/>
                <a:cs typeface="Times New Roman" pitchFamily="18" charset="0"/>
                <a:sym typeface="微软雅黑" pitchFamily="34" charset="-122"/>
              </a:rPr>
              <a:t> 2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Source Han Sans CN Medium" panose="020B0500000000000000" pitchFamily="34" charset="-128"/>
              <a:cs typeface="Times New Roman" pitchFamily="18" charset="0"/>
              <a:sym typeface="微软雅黑" pitchFamily="34" charset="-122"/>
            </a:endParaRPr>
          </a:p>
        </p:txBody>
      </p:sp>
      <p:pic>
        <p:nvPicPr>
          <p:cNvPr id="28" name="Picture 3" descr="C:\Users\Administrator\Desktop\微立体创业计划\005.png">
            <a:extLst>
              <a:ext uri="{FF2B5EF4-FFF2-40B4-BE49-F238E27FC236}">
                <a16:creationId xmlns:a16="http://schemas.microsoft.com/office/drawing/2014/main" id="{7BB3CD64-846A-4021-90F5-77B3A863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81" y="377841"/>
            <a:ext cx="780615" cy="64220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C8A0316-F166-45BF-980A-43CDF1D2DB8C}"/>
              </a:ext>
            </a:extLst>
          </p:cNvPr>
          <p:cNvSpPr txBox="1"/>
          <p:nvPr/>
        </p:nvSpPr>
        <p:spPr>
          <a:xfrm>
            <a:off x="5380280" y="907014"/>
            <a:ext cx="563208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pt-B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đầu đến </a:t>
            </a:r>
            <a:r>
              <a:rPr lang="pt-BR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“... rộn rã”</a:t>
            </a:r>
            <a:r>
              <a:rPr lang="pt-B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pt-B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khơi nguồn kỉ niệm.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E80F2E-D3E3-48BE-9A99-EB1C3C7723BC}"/>
              </a:ext>
            </a:extLst>
          </p:cNvPr>
          <p:cNvSpPr txBox="1"/>
          <p:nvPr/>
        </p:nvSpPr>
        <p:spPr>
          <a:xfrm>
            <a:off x="5703220" y="4521078"/>
            <a:ext cx="54088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 trạng nhân vật </a:t>
            </a:r>
            <a:r>
              <a:rPr lang="pt-BR" sz="28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pt-B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ngày tựu trường đầu tiên.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7737" y="1959644"/>
            <a:ext cx="7554041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8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guồn</a:t>
            </a:r>
            <a:r>
              <a:rPr lang="en-US" sz="3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8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3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82469" y="991961"/>
            <a:ext cx="7236824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2FB89-F674-445A-9CF9-F5F16587B7A2}"/>
              </a:ext>
            </a:extLst>
          </p:cNvPr>
          <p:cNvSpPr txBox="1"/>
          <p:nvPr/>
        </p:nvSpPr>
        <p:spPr>
          <a:xfrm>
            <a:off x="923299" y="3125939"/>
            <a:ext cx="889220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 buổi tựu trường của tác giả được khơi nguồn từ thời điểm nào? Tìm chi tiết hình ảnh thể hiện?</a:t>
            </a:r>
          </a:p>
          <a:p>
            <a:pPr algn="just"/>
            <a:endParaRPr lang="en-US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F7DEC5-B45C-467B-89AA-511E8627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508" y="2934753"/>
            <a:ext cx="2120348" cy="21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E6A6F-3B66-4631-98FD-D590DA0B29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4969" y="5079812"/>
            <a:ext cx="7514694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i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i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28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b="1" i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i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5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799" y="1561420"/>
            <a:ext cx="75469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14375" y="718828"/>
            <a:ext cx="7236824" cy="6309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325" y="2357438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357438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2563" y="2909888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112" y="2976562"/>
            <a:ext cx="366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1613" y="3614739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8574" y="3652838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3824" y="4252914"/>
            <a:ext cx="7060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641</TotalTime>
  <Words>1067</Words>
  <Application>Microsoft Office PowerPoint</Application>
  <PresentationFormat>Widescreen</PresentationFormat>
  <Paragraphs>108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#9Slide03 AllRoundGothic</vt:lpstr>
      <vt:lpstr>Arial</vt:lpstr>
      <vt:lpstr>Calibri</vt:lpstr>
      <vt:lpstr>Source Han Sans CN Medium</vt:lpstr>
      <vt:lpstr>Times New Roman</vt:lpstr>
      <vt:lpstr>Tw Cen MT</vt:lpstr>
      <vt:lpstr>Wingdings</vt:lpstr>
      <vt:lpstr>Droplet</vt:lpstr>
      <vt:lpstr>PowerPoint Presentation</vt:lpstr>
      <vt:lpstr>Chủ đề:  TÍNH THỐNG NHẤT VỀ CHỦ ĐỀ VÀ  BỐ CỤC CỦA VĂN BẢN</vt:lpstr>
      <vt:lpstr>PowerPoint Presentation</vt:lpstr>
      <vt:lpstr>PowerPoint Presentation</vt:lpstr>
      <vt:lpstr>MỘT SỐ TÁC PHẨM CỦA THANH TỊNH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Rich the Kid</cp:lastModifiedBy>
  <cp:revision>38</cp:revision>
  <dcterms:created xsi:type="dcterms:W3CDTF">2021-08-04T01:32:02Z</dcterms:created>
  <dcterms:modified xsi:type="dcterms:W3CDTF">2021-09-06T12:13:51Z</dcterms:modified>
</cp:coreProperties>
</file>