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304" r:id="rId2"/>
    <p:sldId id="355" r:id="rId3"/>
    <p:sldId id="375" r:id="rId4"/>
    <p:sldId id="378" r:id="rId5"/>
    <p:sldId id="380" r:id="rId6"/>
    <p:sldId id="381" r:id="rId7"/>
    <p:sldId id="356" r:id="rId8"/>
    <p:sldId id="357" r:id="rId9"/>
    <p:sldId id="361" r:id="rId10"/>
    <p:sldId id="358" r:id="rId11"/>
    <p:sldId id="389" r:id="rId12"/>
    <p:sldId id="390" r:id="rId13"/>
    <p:sldId id="391" r:id="rId14"/>
    <p:sldId id="392" r:id="rId15"/>
    <p:sldId id="359" r:id="rId16"/>
    <p:sldId id="360" r:id="rId17"/>
    <p:sldId id="383" r:id="rId18"/>
    <p:sldId id="364" r:id="rId19"/>
    <p:sldId id="365" r:id="rId20"/>
    <p:sldId id="386" r:id="rId21"/>
    <p:sldId id="387" r:id="rId22"/>
    <p:sldId id="388" r:id="rId23"/>
    <p:sldId id="385" r:id="rId24"/>
    <p:sldId id="352" r:id="rId25"/>
    <p:sldId id="374" r:id="rId26"/>
    <p:sldId id="367" r:id="rId27"/>
    <p:sldId id="368" r:id="rId28"/>
    <p:sldId id="376" r:id="rId29"/>
    <p:sldId id="371" r:id="rId30"/>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63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3300"/>
    <a:srgbClr val="0000CC"/>
    <a:srgbClr val="00000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740" autoAdjust="0"/>
    <p:restoredTop sz="94660"/>
  </p:normalViewPr>
  <p:slideViewPr>
    <p:cSldViewPr>
      <p:cViewPr varScale="1">
        <p:scale>
          <a:sx n="90" d="100"/>
          <a:sy n="90" d="100"/>
        </p:scale>
        <p:origin x="276" y="84"/>
      </p:cViewPr>
      <p:guideLst>
        <p:guide orient="horz" pos="1631"/>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ạm Thành Trung" userId="8b9e8fa7-d5f9-4c46-a70d-83c414797dd9" providerId="ADAL" clId="{B90DA9D0-EFAF-4690-A2C6-DDC33F7F8545}"/>
    <pc:docChg chg="modSld">
      <pc:chgData name="Phạm Thành Trung" userId="8b9e8fa7-d5f9-4c46-a70d-83c414797dd9" providerId="ADAL" clId="{B90DA9D0-EFAF-4690-A2C6-DDC33F7F8545}" dt="2023-03-17T02:40:09.302" v="0" actId="6549"/>
      <pc:docMkLst>
        <pc:docMk/>
      </pc:docMkLst>
      <pc:sldChg chg="modSp">
        <pc:chgData name="Phạm Thành Trung" userId="8b9e8fa7-d5f9-4c46-a70d-83c414797dd9" providerId="ADAL" clId="{B90DA9D0-EFAF-4690-A2C6-DDC33F7F8545}" dt="2023-03-17T02:40:09.302" v="0" actId="6549"/>
        <pc:sldMkLst>
          <pc:docMk/>
          <pc:sldMk cId="0" sldId="304"/>
        </pc:sldMkLst>
        <pc:spChg chg="mod">
          <ac:chgData name="Phạm Thành Trung" userId="8b9e8fa7-d5f9-4c46-a70d-83c414797dd9" providerId="ADAL" clId="{B90DA9D0-EFAF-4690-A2C6-DDC33F7F8545}" dt="2023-03-17T02:40:09.302" v="0" actId="6549"/>
          <ac:spMkLst>
            <pc:docMk/>
            <pc:sldMk cId="0" sldId="304"/>
            <ac:spMk id="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BAE154F-E4B2-4A78-A5B7-A0F83B46AECE}" type="datetimeFigureOut">
              <a:rPr lang="en-US"/>
              <a:t>3/17/2023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70D7686-32FE-476C-9062-F986AE009186}" type="slidenum">
              <a:rPr 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381000" y="685800"/>
            <a:ext cx="6096000" cy="3429000"/>
          </a:xfrm>
        </p:spPr>
      </p:sp>
      <p:sp>
        <p:nvSpPr>
          <p:cNvPr id="37891" name="Text Box 3"/>
          <p:cNvSpPr txBox="1">
            <a:spLocks noChangeArrowheads="1"/>
          </p:cNvSpPr>
          <p:nvPr/>
        </p:nvSpPr>
        <p:spPr bwMode="auto">
          <a:xfrm>
            <a:off x="685800" y="4343400"/>
            <a:ext cx="5486400" cy="4114800"/>
          </a:xfrm>
          <a:prstGeom prst="rect">
            <a:avLst/>
          </a:prstGeom>
          <a:noFill/>
          <a:ln w="9525">
            <a:noFill/>
            <a:round/>
          </a:ln>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pPr>
              <a:defRPr/>
            </a:pPr>
            <a:fld id="{13A297DA-387E-46C4-BF9F-C7FE4D968C67}" type="datetimeFigureOut">
              <a:rPr lang="en-US" smtClean="0"/>
              <a:t>3/17/2023</a:t>
            </a:fld>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846E31B9-7E03-4009-AFF4-3B1B0419904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0AC58B41-376C-4A99-A7CA-1B147A1FA06E}" type="datetimeFigureOut">
              <a:rPr lang="en-US" smtClean="0"/>
              <a:t>3/17/2023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A1EA277-B755-43D1-8C1F-61A6940B958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496C3D4B-A9D4-4953-8D2B-6E47A4CE38DC}" type="datetimeFigureOut">
              <a:rPr lang="en-US" smtClean="0"/>
              <a:t>3/17/2023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9ADC24-8401-4213-9092-7CE3B7C43D4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953D16F0-4356-4828-9936-FC3D37C6EE9A}" type="datetimeFigureOut">
              <a:rPr lang="en-US" smtClean="0"/>
              <a:t>3/17/2023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78C32FC-621E-4B95-AAE4-41313280D2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028498"/>
            <a:ext cx="7772400" cy="1132284"/>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fld id="{0453B731-429E-4910-A3A2-0F82D41ABB31}" type="datetimeFigureOut">
              <a:rPr lang="en-US" smtClean="0"/>
              <a:t>3/17/2023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A6A0799-F458-4E11-8838-B035188916D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en-US"/>
              <a:t>Click to edit Master title style</a:t>
            </a:r>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80209EDE-0405-4FFD-84DF-7DC43277B3F9}" type="datetimeFigureOut">
              <a:rPr lang="en-US" smtClean="0"/>
              <a:t>3/17/2023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F81CA57-38F2-41DE-A85F-04CAF540E6F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fld id="{1AAFC23B-8A42-473A-B5EF-350EE39D4252}" type="datetimeFigureOut">
              <a:rPr lang="en-US" smtClean="0"/>
              <a:t>3/17/2023</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966A938-5EDC-42D7-9251-417FD4AF36B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pPr>
              <a:defRPr/>
            </a:pPr>
            <a:fld id="{0EB4B678-03E2-4DAC-980F-472865F30AC0}" type="datetimeFigureOut">
              <a:rPr lang="en-US" smtClean="0"/>
              <a:t>3/17/2023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2A42297-71DB-4502-AE17-E722BD0F1D0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4022185-F484-40A4-BAD4-94E3A547C946}" type="datetimeFigureOut">
              <a:rPr lang="en-US" smtClean="0"/>
              <a:t>3/17/2023</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9D9CED0-5401-471C-A30A-B0432F2987F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4"/>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761CBFA7-5AA6-43F6-A368-AA7EFF7D0448}" type="datetimeFigureOut">
              <a:rPr lang="en-US" smtClean="0"/>
              <a:t>3/17/2023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DC8B6D2-7FA1-4908-BD2B-46940180144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fld id="{D6EA9F21-0330-4C16-B4F4-B86794395965}" type="datetimeFigureOut">
              <a:rPr lang="en-US" smtClean="0"/>
              <a:t>3/17/2023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4767263"/>
            <a:ext cx="609600" cy="273844"/>
          </a:xfrm>
        </p:spPr>
        <p:txBody>
          <a:bodyPr/>
          <a:lstStyle/>
          <a:p>
            <a:pPr>
              <a:defRPr/>
            </a:pPr>
            <a:fld id="{3262C6B5-8248-4C97-802F-1828155DABC4}" type="slidenum">
              <a:rPr lang="en-US" smtClean="0"/>
              <a:t>‹#›</a:t>
            </a:fld>
            <a:endParaRPr lang="en-US"/>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p:nvPr/>
        </p:nvSpPr>
        <p:spPr bwMode="auto">
          <a:xfrm>
            <a:off x="4381500" y="-5358"/>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4767263"/>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A25CBC1A-B177-48E3-8B8F-B6568FCA0616}" type="datetimeFigureOut">
              <a:rPr lang="en-US" smtClean="0"/>
              <a:t>3/17/2023</a:t>
            </a:fld>
            <a:endParaRPr lang="en-US"/>
          </a:p>
        </p:txBody>
      </p:sp>
      <p:sp>
        <p:nvSpPr>
          <p:cNvPr id="22" name="Footer Placeholder 21"/>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4767263"/>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40CCB66F-ED81-4869-835B-D7E0E4DCB767}" type="slidenum">
              <a:rPr lang="en-US" smtClean="0"/>
              <a:t>‹#›</a:t>
            </a:fld>
            <a:endParaRPr lang="en-US"/>
          </a:p>
        </p:txBody>
      </p:sp>
      <p:grpSp>
        <p:nvGrpSpPr>
          <p:cNvPr id="2" name="Group 1"/>
          <p:cNvGrpSpPr/>
          <p:nvPr/>
        </p:nvGrpSpPr>
        <p:grpSpPr>
          <a:xfrm>
            <a:off x="-19017" y="151806"/>
            <a:ext cx="9180548" cy="486918"/>
            <a:chOff x="-19045" y="216550"/>
            <a:chExt cx="9180548" cy="649224"/>
          </a:xfrm>
        </p:grpSpPr>
        <p:sp>
          <p:nvSpPr>
            <p:cNvPr id="12" name="Freeform 11"/>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panose="05020102010507070707"/>
        <a:buChar char=""/>
        <a:defRPr kumimoji="0" sz="2600" kern="1200">
          <a:solidFill>
            <a:schemeClr val="tx1"/>
          </a:solidFill>
          <a:latin typeface="+mn-lt"/>
          <a:ea typeface="+mn-ea"/>
          <a:cs typeface="+mn-cs"/>
        </a:defRPr>
      </a:lvl1pPr>
      <a:lvl2pPr marL="640080" indent="-247015" algn="l" rtl="0" eaLnBrk="1" latinLnBrk="0" hangingPunct="1">
        <a:spcBef>
          <a:spcPct val="20000"/>
        </a:spcBef>
        <a:buClr>
          <a:schemeClr val="accent1"/>
        </a:buClr>
        <a:buSzPct val="85000"/>
        <a:buFont typeface="Wingdings 2" panose="05020102010507070707"/>
        <a:buChar char=""/>
        <a:defRPr kumimoji="0" sz="2400" kern="1200">
          <a:solidFill>
            <a:schemeClr val="tx1"/>
          </a:solidFill>
          <a:latin typeface="+mn-lt"/>
          <a:ea typeface="+mn-ea"/>
          <a:cs typeface="+mn-cs"/>
        </a:defRPr>
      </a:lvl2pPr>
      <a:lvl3pPr marL="914400" indent="-247015" algn="l" rtl="0" eaLnBrk="1" latinLnBrk="0" hangingPunct="1">
        <a:spcBef>
          <a:spcPct val="20000"/>
        </a:spcBef>
        <a:buClr>
          <a:schemeClr val="accent2"/>
        </a:buClr>
        <a:buSzPct val="70000"/>
        <a:buFont typeface="Wingdings 2" panose="05020102010507070707"/>
        <a:buChar char=""/>
        <a:defRPr kumimoji="0" sz="2100" kern="1200">
          <a:solidFill>
            <a:schemeClr val="tx1"/>
          </a:solidFill>
          <a:latin typeface="+mn-lt"/>
          <a:ea typeface="+mn-ea"/>
          <a:cs typeface="+mn-cs"/>
        </a:defRPr>
      </a:lvl3pPr>
      <a:lvl4pPr marL="1188720" indent="-210185" algn="l" rtl="0" eaLnBrk="1" latinLnBrk="0" hangingPunct="1">
        <a:spcBef>
          <a:spcPct val="20000"/>
        </a:spcBef>
        <a:buClr>
          <a:schemeClr val="accent3"/>
        </a:buClr>
        <a:buSzPct val="65000"/>
        <a:buFont typeface="Wingdings 2" panose="05020102010507070707"/>
        <a:buChar char=""/>
        <a:defRPr kumimoji="0" sz="2000" kern="1200">
          <a:solidFill>
            <a:schemeClr val="tx1"/>
          </a:solidFill>
          <a:latin typeface="+mn-lt"/>
          <a:ea typeface="+mn-ea"/>
          <a:cs typeface="+mn-cs"/>
        </a:defRPr>
      </a:lvl4pPr>
      <a:lvl5pPr marL="1463040" indent="-210185" algn="l" rtl="0" eaLnBrk="1" latinLnBrk="0" hangingPunct="1">
        <a:spcBef>
          <a:spcPct val="20000"/>
        </a:spcBef>
        <a:buClr>
          <a:schemeClr val="accent4"/>
        </a:buClr>
        <a:buSzPct val="65000"/>
        <a:buFont typeface="Wingdings 2" panose="05020102010507070707"/>
        <a:buChar char=""/>
        <a:defRPr kumimoji="0" sz="2000" kern="1200">
          <a:solidFill>
            <a:schemeClr val="tx1"/>
          </a:solidFill>
          <a:latin typeface="+mn-lt"/>
          <a:ea typeface="+mn-ea"/>
          <a:cs typeface="+mn-cs"/>
        </a:defRPr>
      </a:lvl5pPr>
      <a:lvl6pPr marL="1737360" indent="-210185" algn="l" rtl="0" eaLnBrk="1" latinLnBrk="0" hangingPunct="1">
        <a:spcBef>
          <a:spcPct val="20000"/>
        </a:spcBef>
        <a:buClr>
          <a:schemeClr val="accent5"/>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panose="05020102010507070707"/>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5.GIF"/><Relationship Id="rId4" Type="http://schemas.openxmlformats.org/officeDocument/2006/relationships/image" Target="../media/image24.GIF"/></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C:\Users\HP\Downloads\Nh&#7919;ng%20phong%20t&#7909;c%20T&#7871;t%20c&#7893;%20truy&#7873;n%20Vi&#7879;t%20Nam%20_%20VTC1.mp4" TargetMode="External"/><Relationship Id="rId1" Type="http://schemas.microsoft.com/office/2007/relationships/media" Target="file:///C:\Users\HP\Downloads\Nh&#7919;ng%20phong%20t&#7909;c%20T&#7871;t%20c&#7893;%20truy&#7873;n%20Vi&#7879;t%20Nam%20_%20VTC1.mp4" TargetMode="External"/><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50+ Khung Powerpoint đẹp nhất"/>
          <p:cNvPicPr>
            <a:picLocks noChangeAspect="1" noChangeArrowheads="1"/>
          </p:cNvPicPr>
          <p:nvPr/>
        </p:nvPicPr>
        <p:blipFill>
          <a:blip r:embed="rId2"/>
          <a:srcRect/>
          <a:stretch>
            <a:fillRect/>
          </a:stretch>
        </p:blipFill>
        <p:spPr bwMode="auto">
          <a:xfrm>
            <a:off x="0" y="0"/>
            <a:ext cx="9421813" cy="5326063"/>
          </a:xfrm>
          <a:prstGeom prst="rect">
            <a:avLst/>
          </a:prstGeom>
          <a:noFill/>
          <a:ln w="9525">
            <a:noFill/>
            <a:miter lim="800000"/>
            <a:headEnd/>
            <a:tailEnd/>
          </a:ln>
        </p:spPr>
      </p:pic>
      <p:sp>
        <p:nvSpPr>
          <p:cNvPr id="7" name="Horizontal Scroll 6"/>
          <p:cNvSpPr>
            <a:spLocks noChangeArrowheads="1"/>
          </p:cNvSpPr>
          <p:nvPr/>
        </p:nvSpPr>
        <p:spPr bwMode="auto">
          <a:xfrm>
            <a:off x="838200" y="666750"/>
            <a:ext cx="2819400" cy="4114800"/>
          </a:xfrm>
          <a:prstGeom prst="horizontalScroll">
            <a:avLst>
              <a:gd name="adj" fmla="val 12500"/>
            </a:avLst>
          </a:prstGeom>
          <a:solidFill>
            <a:srgbClr val="CCECFF"/>
          </a:solidFill>
          <a:ln w="25400" algn="ctr">
            <a:solidFill>
              <a:srgbClr val="385D8A"/>
            </a:solidFill>
            <a:round/>
          </a:ln>
        </p:spPr>
        <p:txBody>
          <a:bodyPr lIns="68580" tIns="34290" rIns="68580" bIns="34290" anchor="ctr"/>
          <a:lstStyle/>
          <a:p>
            <a:pPr algn="ctr"/>
            <a:endParaRPr lang="en-US" sz="2000" b="1" dirty="0">
              <a:solidFill>
                <a:srgbClr val="FF3300"/>
              </a:solidFill>
              <a:latin typeface="Times New Roman" panose="02020603050405020304" pitchFamily="18" charset="0"/>
              <a:cs typeface="Times New Roman" panose="02020603050405020304" pitchFamily="18" charset="0"/>
            </a:endParaRPr>
          </a:p>
          <a:p>
            <a:pPr algn="ctr"/>
            <a:endParaRPr lang="en-US" sz="2000" b="1" dirty="0">
              <a:solidFill>
                <a:srgbClr val="FF3300"/>
              </a:solidFill>
              <a:latin typeface="Times New Roman" panose="02020603050405020304" pitchFamily="18" charset="0"/>
              <a:cs typeface="Times New Roman" panose="02020603050405020304" pitchFamily="18" charset="0"/>
            </a:endParaRPr>
          </a:p>
          <a:p>
            <a:pPr algn="ctr"/>
            <a:endParaRPr lang="en-US" sz="2000" b="1" dirty="0">
              <a:solidFill>
                <a:srgbClr val="FF3300"/>
              </a:solidFill>
              <a:latin typeface="Times New Roman" panose="02020603050405020304" pitchFamily="18" charset="0"/>
              <a:cs typeface="Times New Roman" panose="02020603050405020304" pitchFamily="18" charset="0"/>
            </a:endParaRPr>
          </a:p>
          <a:p>
            <a:pPr algn="ctr"/>
            <a:r>
              <a:rPr lang="en-US" sz="2000" b="1" dirty="0">
                <a:solidFill>
                  <a:srgbClr val="FF3300"/>
                </a:solidFill>
                <a:latin typeface="Times New Roman" panose="02020603050405020304" pitchFamily="18" charset="0"/>
                <a:cs typeface="Times New Roman" panose="02020603050405020304" pitchFamily="18" charset="0"/>
              </a:rPr>
              <a:t>PHÂN MÔN: LỊCH SỬ </a:t>
            </a:r>
          </a:p>
          <a:p>
            <a:pPr algn="ctr"/>
            <a:r>
              <a:rPr lang="en-US" sz="2000" b="1" i="1" dirty="0">
                <a:solidFill>
                  <a:srgbClr val="FF3300"/>
                </a:solidFill>
                <a:latin typeface="Times New Roman" panose="02020603050405020304" pitchFamily="18" charset="0"/>
                <a:cs typeface="Times New Roman" panose="02020603050405020304" pitchFamily="18" charset="0"/>
              </a:rPr>
              <a:t> </a:t>
            </a:r>
            <a:r>
              <a:rPr lang="vi-VN" sz="2000" b="1" i="1" dirty="0">
                <a:solidFill>
                  <a:srgbClr val="FF3300"/>
                </a:solidFill>
                <a:latin typeface="Times New Roman" panose="02020603050405020304" pitchFamily="18" charset="0"/>
                <a:cs typeface="Times New Roman" panose="02020603050405020304" pitchFamily="18" charset="0"/>
              </a:rPr>
              <a:t>KHỐI </a:t>
            </a:r>
            <a:r>
              <a:rPr lang="en-US" sz="2000" b="1" i="1" dirty="0">
                <a:solidFill>
                  <a:srgbClr val="FF3300"/>
                </a:solidFill>
                <a:latin typeface="Times New Roman" panose="02020603050405020304" pitchFamily="18" charset="0"/>
                <a:cs typeface="Times New Roman" panose="02020603050405020304" pitchFamily="18" charset="0"/>
              </a:rPr>
              <a:t>6</a:t>
            </a:r>
          </a:p>
          <a:p>
            <a:pPr algn="ctr"/>
            <a:endParaRPr lang="en-US" sz="2000" b="1" i="1" dirty="0">
              <a:solidFill>
                <a:srgbClr val="FF3300"/>
              </a:solidFill>
              <a:latin typeface="Times New Roman" panose="02020603050405020304" pitchFamily="18" charset="0"/>
              <a:cs typeface="Times New Roman" panose="02020603050405020304" pitchFamily="18" charset="0"/>
            </a:endParaRPr>
          </a:p>
          <a:p>
            <a:pPr algn="ctr"/>
            <a:r>
              <a:rPr lang="en-US" sz="1200" b="1" i="1" dirty="0">
                <a:solidFill>
                  <a:srgbClr val="7030A0"/>
                </a:solidFill>
                <a:latin typeface="Times New Roman" panose="02020603050405020304" pitchFamily="18" charset="0"/>
                <a:cs typeface="Times New Roman" panose="02020603050405020304" pitchFamily="18" charset="0"/>
              </a:rPr>
              <a:t>GVTHỰC HIỆN: </a:t>
            </a:r>
            <a:r>
              <a:rPr lang="en-US" sz="1400" b="1" i="1" dirty="0" err="1">
                <a:solidFill>
                  <a:srgbClr val="7030A0"/>
                </a:solidFill>
                <a:latin typeface="Times New Roman" panose="02020603050405020304" pitchFamily="18" charset="0"/>
                <a:cs typeface="Times New Roman" panose="02020603050405020304" pitchFamily="18" charset="0"/>
              </a:rPr>
              <a:t>Hoàng</a:t>
            </a:r>
            <a:r>
              <a:rPr lang="en-US" sz="1400" b="1" i="1" dirty="0">
                <a:solidFill>
                  <a:srgbClr val="7030A0"/>
                </a:solidFill>
                <a:latin typeface="Times New Roman" panose="02020603050405020304" pitchFamily="18" charset="0"/>
                <a:cs typeface="Times New Roman" panose="02020603050405020304" pitchFamily="18" charset="0"/>
              </a:rPr>
              <a:t> </a:t>
            </a:r>
            <a:r>
              <a:rPr lang="en-US" sz="1400" b="1" i="1" dirty="0" err="1">
                <a:solidFill>
                  <a:srgbClr val="7030A0"/>
                </a:solidFill>
                <a:latin typeface="Times New Roman" panose="02020603050405020304" pitchFamily="18" charset="0"/>
                <a:cs typeface="Times New Roman" panose="02020603050405020304" pitchFamily="18" charset="0"/>
              </a:rPr>
              <a:t>Thị</a:t>
            </a:r>
            <a:r>
              <a:rPr lang="en-US" sz="1400" b="1" i="1" dirty="0">
                <a:solidFill>
                  <a:srgbClr val="7030A0"/>
                </a:solidFill>
                <a:latin typeface="Times New Roman" panose="02020603050405020304" pitchFamily="18" charset="0"/>
                <a:cs typeface="Times New Roman" panose="02020603050405020304" pitchFamily="18" charset="0"/>
              </a:rPr>
              <a:t> </a:t>
            </a:r>
            <a:r>
              <a:rPr lang="en-US" sz="1400" b="1" i="1" dirty="0" err="1">
                <a:solidFill>
                  <a:srgbClr val="7030A0"/>
                </a:solidFill>
                <a:latin typeface="Times New Roman" panose="02020603050405020304" pitchFamily="18" charset="0"/>
                <a:cs typeface="Times New Roman" panose="02020603050405020304" pitchFamily="18" charset="0"/>
              </a:rPr>
              <a:t>Xim</a:t>
            </a:r>
            <a:endParaRPr lang="en-US" sz="1400" b="1" i="1" dirty="0">
              <a:solidFill>
                <a:srgbClr val="7030A0"/>
              </a:solidFill>
              <a:latin typeface="Times New Roman" panose="02020603050405020304" pitchFamily="18" charset="0"/>
              <a:cs typeface="Times New Roman" panose="02020603050405020304" pitchFamily="18" charset="0"/>
            </a:endParaRPr>
          </a:p>
          <a:p>
            <a:pPr algn="ctr"/>
            <a:endParaRPr lang="en-US" sz="1200" b="1" i="1" dirty="0">
              <a:solidFill>
                <a:srgbClr val="7030A0"/>
              </a:solidFill>
              <a:latin typeface="Times New Roman" panose="02020603050405020304" pitchFamily="18" charset="0"/>
              <a:cs typeface="Times New Roman" panose="02020603050405020304" pitchFamily="18" charset="0"/>
            </a:endParaRPr>
          </a:p>
        </p:txBody>
      </p:sp>
      <p:pic>
        <p:nvPicPr>
          <p:cNvPr id="14339" name="Picture 2" descr="D:\Users\Administrator\Desktop\Sach-giao-khoa-lich-su-dia-li-6-chan-troi-sang-tao-500x554.jpg"/>
          <p:cNvPicPr>
            <a:picLocks noChangeAspect="1" noChangeArrowheads="1"/>
          </p:cNvPicPr>
          <p:nvPr/>
        </p:nvPicPr>
        <p:blipFill>
          <a:blip r:embed="rId3"/>
          <a:srcRect/>
          <a:stretch>
            <a:fillRect/>
          </a:stretch>
        </p:blipFill>
        <p:spPr bwMode="auto">
          <a:xfrm>
            <a:off x="3657600" y="361950"/>
            <a:ext cx="5257800" cy="4419600"/>
          </a:xfrm>
          <a:prstGeom prst="rect">
            <a:avLst/>
          </a:prstGeom>
          <a:noFill/>
          <a:ln w="9525">
            <a:noFill/>
            <a:miter lim="800000"/>
            <a:headEnd/>
            <a:tailEnd/>
          </a:ln>
        </p:spPr>
      </p:pic>
      <p:sp>
        <p:nvSpPr>
          <p:cNvPr id="14342" name="Text Box 6"/>
          <p:cNvSpPr txBox="1">
            <a:spLocks noChangeArrowheads="1"/>
          </p:cNvSpPr>
          <p:nvPr/>
        </p:nvSpPr>
        <p:spPr bwMode="auto">
          <a:xfrm>
            <a:off x="1265274" y="1428750"/>
            <a:ext cx="1905000" cy="646331"/>
          </a:xfrm>
          <a:prstGeom prst="rect">
            <a:avLst/>
          </a:prstGeom>
          <a:solidFill>
            <a:srgbClr val="CCECFF"/>
          </a:solidFill>
          <a:ln w="9525">
            <a:noFill/>
            <a:miter lim="800000"/>
          </a:ln>
          <a:effectLst/>
        </p:spPr>
        <p:txBody>
          <a:bodyPr wrap="square">
            <a:spAutoFit/>
          </a:bodyPr>
          <a:lstStyle/>
          <a:p>
            <a:pPr algn="ctr">
              <a:spcBef>
                <a:spcPct val="50000"/>
              </a:spcBef>
            </a:pPr>
            <a:r>
              <a:rPr lang="en-US" b="1" dirty="0">
                <a:solidFill>
                  <a:schemeClr val="hlink"/>
                </a:solidFill>
                <a:latin typeface="Times New Roman" panose="02020603050405020304" pitchFamily="18" charset="0"/>
                <a:cs typeface="Times New Roman" panose="02020603050405020304" pitchFamily="18" charset="0"/>
              </a:rPr>
              <a:t>CHÀO CÁC EM ĐẾN LỚP HỌC</a:t>
            </a:r>
            <a:endParaRPr lang="en-US" b="1" dirty="0">
              <a:solidFill>
                <a:schemeClr val="hlink"/>
              </a:solidFill>
            </a:endParaRPr>
          </a:p>
        </p:txBody>
      </p:sp>
      <p:sp>
        <p:nvSpPr>
          <p:cNvPr id="2" name="TextBox 1">
            <a:extLst>
              <a:ext uri="{FF2B5EF4-FFF2-40B4-BE49-F238E27FC236}">
                <a16:creationId xmlns:a16="http://schemas.microsoft.com/office/drawing/2014/main" id="{80C7CB1C-7767-5901-B8C3-860B43CA23FF}"/>
              </a:ext>
            </a:extLst>
          </p:cNvPr>
          <p:cNvSpPr txBox="1"/>
          <p:nvPr/>
        </p:nvSpPr>
        <p:spPr>
          <a:xfrm>
            <a:off x="1265274" y="1047750"/>
            <a:ext cx="2316126" cy="307777"/>
          </a:xfrm>
          <a:prstGeom prst="rect">
            <a:avLst/>
          </a:prstGeom>
          <a:noFill/>
        </p:spPr>
        <p:txBody>
          <a:bodyPr wrap="square" rtlCol="0">
            <a:spAutoFit/>
          </a:bodyPr>
          <a:lstStyle/>
          <a:p>
            <a:r>
              <a:rPr lang="en-US" sz="1400" dirty="0" err="1">
                <a:solidFill>
                  <a:srgbClr val="FF0000"/>
                </a:solidFill>
                <a:latin typeface="Times New Roman" panose="02020603050405020304" pitchFamily="18" charset="0"/>
                <a:cs typeface="Times New Roman" panose="02020603050405020304" pitchFamily="18" charset="0"/>
              </a:rPr>
              <a:t>Trường</a:t>
            </a:r>
            <a:r>
              <a:rPr lang="en-US" sz="1400" dirty="0">
                <a:solidFill>
                  <a:srgbClr val="FF0000"/>
                </a:solidFill>
                <a:latin typeface="Times New Roman" panose="02020603050405020304" pitchFamily="18" charset="0"/>
                <a:cs typeface="Times New Roman" panose="02020603050405020304" pitchFamily="18" charset="0"/>
              </a:rPr>
              <a:t> THCS </a:t>
            </a:r>
            <a:r>
              <a:rPr lang="en-US" sz="1400" dirty="0" err="1">
                <a:solidFill>
                  <a:srgbClr val="FF0000"/>
                </a:solidFill>
                <a:latin typeface="Times New Roman" panose="02020603050405020304" pitchFamily="18" charset="0"/>
                <a:cs typeface="Times New Roman" panose="02020603050405020304" pitchFamily="18" charset="0"/>
              </a:rPr>
              <a:t>Bùi</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Văn</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Thủ</a:t>
            </a:r>
            <a:endParaRPr lang="en-US" sz="14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diamond(in)">
                                      <p:cBhvr>
                                        <p:cTn id="7" dur="2000"/>
                                        <p:tgtEl>
                                          <p:spTgt spid="1433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342"/>
                                        </p:tgtEl>
                                        <p:attrNameLst>
                                          <p:attrName>style.visibility</p:attrName>
                                        </p:attrNameLst>
                                      </p:cBhvr>
                                      <p:to>
                                        <p:strVal val="visible"/>
                                      </p:to>
                                    </p:set>
                                    <p:anim calcmode="lin" valueType="num">
                                      <p:cBhvr additive="base">
                                        <p:cTn id="12" dur="500" fill="hold"/>
                                        <p:tgtEl>
                                          <p:spTgt spid="14342"/>
                                        </p:tgtEl>
                                        <p:attrNameLst>
                                          <p:attrName>ppt_x</p:attrName>
                                        </p:attrNameLst>
                                      </p:cBhvr>
                                      <p:tavLst>
                                        <p:tav tm="0">
                                          <p:val>
                                            <p:strVal val="#ppt_x"/>
                                          </p:val>
                                        </p:tav>
                                        <p:tav tm="100000">
                                          <p:val>
                                            <p:strVal val="#ppt_x"/>
                                          </p:val>
                                        </p:tav>
                                      </p:tavLst>
                                    </p:anim>
                                    <p:anim calcmode="lin" valueType="num">
                                      <p:cBhvr additive="base">
                                        <p:cTn id="13" dur="500" fill="hold"/>
                                        <p:tgtEl>
                                          <p:spTgt spid="1434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4)">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34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514350"/>
            <a:ext cx="7086600" cy="461665"/>
          </a:xfrm>
          <a:prstGeom prst="rect">
            <a:avLst/>
          </a:prstGeom>
        </p:spPr>
        <p:txBody>
          <a:bodyPr wrap="square">
            <a:spAutoFit/>
          </a:bodyPr>
          <a:lstStyle/>
          <a:p>
            <a:pPr algn="ctr"/>
            <a:r>
              <a:rPr lang="en-US" sz="2400" b="1" u="sng" dirty="0">
                <a:solidFill>
                  <a:srgbClr val="FF0000"/>
                </a:solidFill>
                <a:latin typeface="Times New Roman" panose="02020603050405020304" pitchFamily="18" charset="0"/>
                <a:cs typeface="Times New Roman" panose="02020603050405020304" pitchFamily="18" charset="0"/>
              </a:rPr>
              <a:t>THẢO LUẬN</a:t>
            </a:r>
            <a:r>
              <a:rPr lang="en-US" sz="2400" dirty="0">
                <a:solidFill>
                  <a:srgbClr val="FF0000"/>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4-NHÓM ( TỔ)/3 CÂU.</a:t>
            </a:r>
            <a:r>
              <a:rPr lang="en-US" sz="2400" b="1" u="sng" dirty="0">
                <a:solidFill>
                  <a:srgbClr val="FF0000"/>
                </a:solidFill>
                <a:latin typeface="Times New Roman" panose="02020603050405020304" pitchFamily="18" charset="0"/>
                <a:cs typeface="Times New Roman" panose="02020603050405020304" pitchFamily="18" charset="0"/>
              </a:rPr>
              <a:t> </a:t>
            </a:r>
            <a:endParaRPr lang="en-US" sz="2400" b="1" dirty="0"/>
          </a:p>
        </p:txBody>
      </p:sp>
      <p:graphicFrame>
        <p:nvGraphicFramePr>
          <p:cNvPr id="4" name="Table 3"/>
          <p:cNvGraphicFramePr>
            <a:graphicFrameLocks noGrp="1"/>
          </p:cNvGraphicFramePr>
          <p:nvPr/>
        </p:nvGraphicFramePr>
        <p:xfrm>
          <a:off x="1447800" y="1504950"/>
          <a:ext cx="6096000" cy="76200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762000">
                <a:tc>
                  <a:txBody>
                    <a:bodyPr/>
                    <a:lstStyle/>
                    <a:p>
                      <a:pPr algn="ctr"/>
                      <a:r>
                        <a:rPr lang="en-US" sz="2000" b="1" kern="1200" dirty="0" err="1">
                          <a:solidFill>
                            <a:srgbClr val="0000CC"/>
                          </a:solidFill>
                          <a:latin typeface="Times New Roman" panose="02020603050405020304" pitchFamily="18" charset="0"/>
                          <a:ea typeface="+mn-ea"/>
                          <a:cs typeface="Times New Roman" panose="02020603050405020304" pitchFamily="18" charset="0"/>
                        </a:rPr>
                        <a:t>Kết</a:t>
                      </a:r>
                      <a:r>
                        <a:rPr lang="en-US" sz="2000" b="1" kern="1200" dirty="0">
                          <a:solidFill>
                            <a:srgbClr val="0000CC"/>
                          </a:solidFill>
                          <a:latin typeface="Times New Roman" panose="02020603050405020304" pitchFamily="18" charset="0"/>
                          <a:ea typeface="+mn-ea"/>
                          <a:cs typeface="Times New Roman" panose="02020603050405020304" pitchFamily="18" charset="0"/>
                        </a:rPr>
                        <a:t> </a:t>
                      </a:r>
                      <a:r>
                        <a:rPr lang="en-US" sz="2000" b="1" kern="1200" dirty="0" err="1">
                          <a:solidFill>
                            <a:srgbClr val="0000CC"/>
                          </a:solidFill>
                          <a:latin typeface="Times New Roman" panose="02020603050405020304" pitchFamily="18" charset="0"/>
                          <a:ea typeface="+mn-ea"/>
                          <a:cs typeface="Times New Roman" panose="02020603050405020304" pitchFamily="18" charset="0"/>
                        </a:rPr>
                        <a:t>quả</a:t>
                      </a:r>
                      <a:r>
                        <a:rPr lang="en-US" sz="2000" b="1" kern="1200" dirty="0">
                          <a:solidFill>
                            <a:srgbClr val="0000CC"/>
                          </a:solidFill>
                          <a:latin typeface="Times New Roman" panose="02020603050405020304" pitchFamily="18" charset="0"/>
                          <a:ea typeface="+mn-ea"/>
                          <a:cs typeface="Times New Roman" panose="02020603050405020304" pitchFamily="18" charset="0"/>
                        </a:rPr>
                        <a:t> </a:t>
                      </a:r>
                      <a:r>
                        <a:rPr lang="en-US" sz="2000" b="1" kern="1200" dirty="0" err="1">
                          <a:solidFill>
                            <a:srgbClr val="0000CC"/>
                          </a:solidFill>
                          <a:latin typeface="Times New Roman" panose="02020603050405020304" pitchFamily="18" charset="0"/>
                          <a:ea typeface="+mn-ea"/>
                          <a:cs typeface="Times New Roman" panose="02020603050405020304" pitchFamily="18" charset="0"/>
                        </a:rPr>
                        <a:t>thảo</a:t>
                      </a:r>
                      <a:r>
                        <a:rPr lang="en-US" sz="2000" b="1" kern="1200" dirty="0">
                          <a:solidFill>
                            <a:srgbClr val="0000CC"/>
                          </a:solidFill>
                          <a:latin typeface="Times New Roman" panose="02020603050405020304" pitchFamily="18" charset="0"/>
                          <a:ea typeface="+mn-ea"/>
                          <a:cs typeface="Times New Roman" panose="02020603050405020304" pitchFamily="18" charset="0"/>
                        </a:rPr>
                        <a:t> </a:t>
                      </a:r>
                      <a:r>
                        <a:rPr lang="en-US" sz="2000" b="1" kern="1200" dirty="0" err="1">
                          <a:solidFill>
                            <a:srgbClr val="0000CC"/>
                          </a:solidFill>
                          <a:latin typeface="Times New Roman" panose="02020603050405020304" pitchFamily="18" charset="0"/>
                          <a:ea typeface="+mn-ea"/>
                          <a:cs typeface="Times New Roman" panose="02020603050405020304" pitchFamily="18" charset="0"/>
                        </a:rPr>
                        <a:t>luận</a:t>
                      </a:r>
                      <a:r>
                        <a:rPr lang="en-US" sz="2000" b="1" kern="1200" dirty="0">
                          <a:solidFill>
                            <a:srgbClr val="0000CC"/>
                          </a:solidFill>
                          <a:latin typeface="Times New Roman" panose="02020603050405020304" pitchFamily="18" charset="0"/>
                          <a:ea typeface="+mn-ea"/>
                          <a:cs typeface="Times New Roman" panose="02020603050405020304" pitchFamily="18" charset="0"/>
                        </a:rPr>
                        <a:t> </a:t>
                      </a:r>
                      <a:r>
                        <a:rPr lang="en-US" sz="2000" b="1" kern="1200" dirty="0" err="1">
                          <a:solidFill>
                            <a:srgbClr val="0000CC"/>
                          </a:solidFill>
                          <a:latin typeface="Times New Roman" panose="02020603050405020304" pitchFamily="18" charset="0"/>
                          <a:ea typeface="+mn-ea"/>
                          <a:cs typeface="Times New Roman" panose="02020603050405020304" pitchFamily="18" charset="0"/>
                        </a:rPr>
                        <a:t>nhóm</a:t>
                      </a:r>
                      <a:r>
                        <a:rPr lang="en-US" sz="2000" b="1" kern="1200" dirty="0">
                          <a:solidFill>
                            <a:srgbClr val="0000CC"/>
                          </a:solidFill>
                          <a:latin typeface="Times New Roman" panose="02020603050405020304" pitchFamily="18" charset="0"/>
                          <a:ea typeface="+mn-ea"/>
                          <a:cs typeface="Times New Roman" panose="02020603050405020304" pitchFamily="18" charset="0"/>
                        </a:rPr>
                        <a:t> </a:t>
                      </a:r>
                      <a:r>
                        <a:rPr lang="en-US" sz="2000" b="1" kern="1200" dirty="0" err="1">
                          <a:solidFill>
                            <a:srgbClr val="0000CC"/>
                          </a:solidFill>
                          <a:latin typeface="Times New Roman" panose="02020603050405020304" pitchFamily="18" charset="0"/>
                          <a:ea typeface="+mn-ea"/>
                          <a:cs typeface="Times New Roman" panose="02020603050405020304" pitchFamily="18" charset="0"/>
                        </a:rPr>
                        <a:t>được</a:t>
                      </a:r>
                      <a:r>
                        <a:rPr lang="en-US" sz="2000" b="1" kern="1200" dirty="0">
                          <a:solidFill>
                            <a:srgbClr val="0000CC"/>
                          </a:solidFill>
                          <a:latin typeface="Times New Roman" panose="02020603050405020304" pitchFamily="18" charset="0"/>
                          <a:ea typeface="+mn-ea"/>
                          <a:cs typeface="Times New Roman" panose="02020603050405020304" pitchFamily="18" charset="0"/>
                        </a:rPr>
                        <a:t> </a:t>
                      </a:r>
                      <a:r>
                        <a:rPr lang="en-US" sz="2000" b="1" kern="1200" dirty="0" err="1">
                          <a:solidFill>
                            <a:srgbClr val="0000CC"/>
                          </a:solidFill>
                          <a:latin typeface="Times New Roman" panose="02020603050405020304" pitchFamily="18" charset="0"/>
                          <a:ea typeface="+mn-ea"/>
                          <a:cs typeface="Times New Roman" panose="02020603050405020304" pitchFamily="18" charset="0"/>
                        </a:rPr>
                        <a:t>điền</a:t>
                      </a:r>
                      <a:r>
                        <a:rPr lang="en-US" sz="2000" b="1" kern="1200" dirty="0">
                          <a:solidFill>
                            <a:srgbClr val="0000CC"/>
                          </a:solidFill>
                          <a:latin typeface="Times New Roman" panose="02020603050405020304" pitchFamily="18" charset="0"/>
                          <a:ea typeface="+mn-ea"/>
                          <a:cs typeface="Times New Roman" panose="02020603050405020304" pitchFamily="18" charset="0"/>
                        </a:rPr>
                        <a:t> </a:t>
                      </a:r>
                      <a:r>
                        <a:rPr lang="en-US" sz="2000" b="1" kern="1200" dirty="0" err="1">
                          <a:solidFill>
                            <a:srgbClr val="0000CC"/>
                          </a:solidFill>
                          <a:latin typeface="Times New Roman" panose="02020603050405020304" pitchFamily="18" charset="0"/>
                          <a:ea typeface="+mn-ea"/>
                          <a:cs typeface="Times New Roman" panose="02020603050405020304" pitchFamily="18" charset="0"/>
                        </a:rPr>
                        <a:t>vào</a:t>
                      </a:r>
                      <a:r>
                        <a:rPr lang="en-US" sz="2000" b="1" kern="1200" dirty="0">
                          <a:solidFill>
                            <a:srgbClr val="0000CC"/>
                          </a:solidFill>
                          <a:latin typeface="Times New Roman" panose="02020603050405020304" pitchFamily="18" charset="0"/>
                          <a:ea typeface="+mn-ea"/>
                          <a:cs typeface="Times New Roman" panose="02020603050405020304" pitchFamily="18" charset="0"/>
                        </a:rPr>
                        <a:t> </a:t>
                      </a:r>
                      <a:r>
                        <a:rPr lang="en-US" sz="2000" b="1" kern="1200" dirty="0" err="1">
                          <a:solidFill>
                            <a:srgbClr val="0000CC"/>
                          </a:solidFill>
                          <a:latin typeface="Times New Roman" panose="02020603050405020304" pitchFamily="18" charset="0"/>
                          <a:ea typeface="+mn-ea"/>
                          <a:cs typeface="Times New Roman" panose="02020603050405020304" pitchFamily="18" charset="0"/>
                        </a:rPr>
                        <a:t>phiếu</a:t>
                      </a:r>
                      <a:r>
                        <a:rPr lang="en-US" sz="2000" b="1" kern="1200" dirty="0">
                          <a:solidFill>
                            <a:srgbClr val="0000CC"/>
                          </a:solidFill>
                          <a:latin typeface="Times New Roman" panose="02020603050405020304" pitchFamily="18" charset="0"/>
                          <a:ea typeface="+mn-ea"/>
                          <a:cs typeface="Times New Roman" panose="02020603050405020304" pitchFamily="18" charset="0"/>
                        </a:rPr>
                        <a:t> </a:t>
                      </a:r>
                      <a:r>
                        <a:rPr lang="en-US" sz="2000" b="1" kern="1200" dirty="0" err="1">
                          <a:solidFill>
                            <a:srgbClr val="0000CC"/>
                          </a:solidFill>
                          <a:latin typeface="Times New Roman" panose="02020603050405020304" pitchFamily="18" charset="0"/>
                          <a:ea typeface="+mn-ea"/>
                          <a:cs typeface="Times New Roman" panose="02020603050405020304" pitchFamily="18" charset="0"/>
                        </a:rPr>
                        <a:t>học</a:t>
                      </a:r>
                      <a:r>
                        <a:rPr lang="en-US" sz="2000" b="1" kern="1200" dirty="0">
                          <a:solidFill>
                            <a:srgbClr val="0000CC"/>
                          </a:solidFill>
                          <a:latin typeface="Times New Roman" panose="02020603050405020304" pitchFamily="18" charset="0"/>
                          <a:ea typeface="+mn-ea"/>
                          <a:cs typeface="Times New Roman" panose="02020603050405020304" pitchFamily="18" charset="0"/>
                        </a:rPr>
                        <a:t> </a:t>
                      </a:r>
                      <a:r>
                        <a:rPr lang="en-US" sz="2000" b="1" kern="1200" dirty="0" err="1">
                          <a:solidFill>
                            <a:srgbClr val="0000CC"/>
                          </a:solidFill>
                          <a:latin typeface="Times New Roman" panose="02020603050405020304" pitchFamily="18" charset="0"/>
                          <a:ea typeface="+mn-ea"/>
                          <a:cs typeface="Times New Roman" panose="02020603050405020304" pitchFamily="18" charset="0"/>
                        </a:rPr>
                        <a:t>tập</a:t>
                      </a:r>
                      <a:r>
                        <a:rPr lang="en-US" sz="2000" b="1" kern="1200" dirty="0">
                          <a:solidFill>
                            <a:srgbClr val="0000CC"/>
                          </a:solidFill>
                          <a:latin typeface="Times New Roman" panose="02020603050405020304" pitchFamily="18" charset="0"/>
                          <a:ea typeface="+mn-ea"/>
                          <a:cs typeface="Times New Roman" panose="02020603050405020304" pitchFamily="18" charset="0"/>
                        </a:rPr>
                        <a:t>. GV </a:t>
                      </a:r>
                      <a:r>
                        <a:rPr lang="en-US" sz="2000" b="1" kern="1200" dirty="0" err="1">
                          <a:solidFill>
                            <a:srgbClr val="0000CC"/>
                          </a:solidFill>
                          <a:latin typeface="Times New Roman" panose="02020603050405020304" pitchFamily="18" charset="0"/>
                          <a:ea typeface="+mn-ea"/>
                          <a:cs typeface="Times New Roman" panose="02020603050405020304" pitchFamily="18" charset="0"/>
                        </a:rPr>
                        <a:t>quan</a:t>
                      </a:r>
                      <a:r>
                        <a:rPr lang="en-US" sz="2000" b="1" kern="1200" dirty="0">
                          <a:solidFill>
                            <a:srgbClr val="0000CC"/>
                          </a:solidFill>
                          <a:latin typeface="Times New Roman" panose="02020603050405020304" pitchFamily="18" charset="0"/>
                          <a:ea typeface="+mn-ea"/>
                          <a:cs typeface="Times New Roman" panose="02020603050405020304" pitchFamily="18" charset="0"/>
                        </a:rPr>
                        <a:t> </a:t>
                      </a:r>
                      <a:r>
                        <a:rPr lang="en-US" sz="2000" b="1" kern="1200" dirty="0" err="1">
                          <a:solidFill>
                            <a:srgbClr val="0000CC"/>
                          </a:solidFill>
                          <a:latin typeface="Times New Roman" panose="02020603050405020304" pitchFamily="18" charset="0"/>
                          <a:ea typeface="+mn-ea"/>
                          <a:cs typeface="Times New Roman" panose="02020603050405020304" pitchFamily="18" charset="0"/>
                        </a:rPr>
                        <a:t>sát</a:t>
                      </a:r>
                      <a:r>
                        <a:rPr lang="en-US" sz="2000" b="1" kern="1200" dirty="0">
                          <a:solidFill>
                            <a:srgbClr val="0000CC"/>
                          </a:solidFill>
                          <a:latin typeface="Times New Roman" panose="02020603050405020304" pitchFamily="18" charset="0"/>
                          <a:ea typeface="+mn-ea"/>
                          <a:cs typeface="Times New Roman" panose="02020603050405020304" pitchFamily="18" charset="0"/>
                        </a:rPr>
                        <a:t>, </a:t>
                      </a:r>
                      <a:r>
                        <a:rPr lang="en-US" sz="2000" b="1" kern="1200" dirty="0" err="1">
                          <a:solidFill>
                            <a:srgbClr val="0000CC"/>
                          </a:solidFill>
                          <a:latin typeface="Times New Roman" panose="02020603050405020304" pitchFamily="18" charset="0"/>
                          <a:ea typeface="+mn-ea"/>
                          <a:cs typeface="Times New Roman" panose="02020603050405020304" pitchFamily="18" charset="0"/>
                        </a:rPr>
                        <a:t>hỗ</a:t>
                      </a:r>
                      <a:r>
                        <a:rPr lang="en-US" sz="2000" b="1" kern="1200" dirty="0">
                          <a:solidFill>
                            <a:srgbClr val="0000CC"/>
                          </a:solidFill>
                          <a:latin typeface="Times New Roman" panose="02020603050405020304" pitchFamily="18" charset="0"/>
                          <a:ea typeface="+mn-ea"/>
                          <a:cs typeface="Times New Roman" panose="02020603050405020304" pitchFamily="18" charset="0"/>
                        </a:rPr>
                        <a:t> </a:t>
                      </a:r>
                      <a:r>
                        <a:rPr lang="en-US" sz="2000" b="1" kern="1200" dirty="0" err="1">
                          <a:solidFill>
                            <a:srgbClr val="0000CC"/>
                          </a:solidFill>
                          <a:latin typeface="Times New Roman" panose="02020603050405020304" pitchFamily="18" charset="0"/>
                          <a:ea typeface="+mn-ea"/>
                          <a:cs typeface="Times New Roman" panose="02020603050405020304" pitchFamily="18" charset="0"/>
                        </a:rPr>
                        <a:t>trợ</a:t>
                      </a:r>
                      <a:r>
                        <a:rPr lang="en-US" sz="2000" b="1" kern="1200" dirty="0">
                          <a:solidFill>
                            <a:srgbClr val="0000CC"/>
                          </a:solidFill>
                          <a:latin typeface="Times New Roman" panose="02020603050405020304" pitchFamily="18" charset="0"/>
                          <a:ea typeface="+mn-ea"/>
                          <a:cs typeface="Times New Roman" panose="02020603050405020304" pitchFamily="18" charset="0"/>
                        </a:rPr>
                        <a:t>.</a:t>
                      </a:r>
                    </a:p>
                  </a:txBody>
                  <a:tcPr>
                    <a:solidFill>
                      <a:schemeClr val="bg1"/>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094423"/>
            <a:ext cx="6248400" cy="2123658"/>
          </a:xfrm>
          <a:prstGeom prst="rect">
            <a:avLst/>
          </a:prstGeom>
        </p:spPr>
        <p:txBody>
          <a:bodyPr wrap="square">
            <a:spAutoFit/>
          </a:bodyPr>
          <a:lstStyle/>
          <a:p>
            <a:pPr fontAlgn="auto">
              <a:spcBef>
                <a:spcPts val="0"/>
              </a:spcBef>
              <a:spcAft>
                <a:spcPts val="0"/>
              </a:spcAft>
              <a:defRPr/>
            </a:pPr>
            <a:r>
              <a:rPr lang="en-US" sz="2400" b="1" u="sng" dirty="0">
                <a:solidFill>
                  <a:srgbClr val="FF0000"/>
                </a:solidFill>
                <a:latin typeface="Times New Roman" panose="02020603050405020304" pitchFamily="18" charset="0"/>
                <a:cs typeface="Times New Roman" panose="02020603050405020304" pitchFamily="18" charset="0"/>
              </a:rPr>
              <a:t>NHÓM 1</a:t>
            </a:r>
            <a:r>
              <a:rPr lang="en-US" sz="2400" b="1" dirty="0">
                <a:solidFill>
                  <a:srgbClr val="FF0000"/>
                </a:solidFill>
                <a:latin typeface="Times New Roman" panose="02020603050405020304" pitchFamily="18" charset="0"/>
                <a:cs typeface="Times New Roman" panose="02020603050405020304" pitchFamily="18" charset="0"/>
              </a:rPr>
              <a:t>/( TỔ)</a:t>
            </a:r>
          </a:p>
          <a:p>
            <a:r>
              <a:rPr lang="nl-NL" b="1" dirty="0">
                <a:latin typeface="Times New Roman" panose="02020603050405020304" pitchFamily="18" charset="0"/>
                <a:cs typeface="Times New Roman" panose="02020603050405020304" pitchFamily="18" charset="0"/>
              </a:rPr>
              <a:t>1/.  Người Việt giữ được phong tục tập quán của mình:</a:t>
            </a:r>
          </a:p>
          <a:p>
            <a:r>
              <a:rPr lang="nl-NL" b="1" dirty="0">
                <a:latin typeface="Times New Roman" panose="02020603050405020304" pitchFamily="18" charset="0"/>
                <a:cs typeface="Times New Roman" panose="02020603050405020304" pitchFamily="18" charset="0"/>
              </a:rPr>
              <a:t>+ Sống ở làng quê trong những ngôi nhà giản dị.  </a:t>
            </a:r>
            <a:endParaRPr lang="en-US" b="1" dirty="0">
              <a:latin typeface="Times New Roman" panose="02020603050405020304" pitchFamily="18" charset="0"/>
              <a:cs typeface="Times New Roman" panose="02020603050405020304" pitchFamily="18" charset="0"/>
            </a:endParaRPr>
          </a:p>
          <a:p>
            <a:r>
              <a:rPr lang="nl-NL" b="1" dirty="0">
                <a:latin typeface="Times New Roman" panose="02020603050405020304" pitchFamily="18" charset="0"/>
                <a:cs typeface="Times New Roman" panose="02020603050405020304" pitchFamily="18" charset="0"/>
              </a:rPr>
              <a:t>+ Người Việt vẫn nghe - nói, truyền lại cho con cháu tiếng mẹ đẻ.</a:t>
            </a:r>
          </a:p>
          <a:p>
            <a:pPr fontAlgn="auto">
              <a:spcBef>
                <a:spcPts val="0"/>
              </a:spcBef>
              <a:spcAft>
                <a:spcPts val="0"/>
              </a:spcAft>
              <a:defRPr/>
            </a:pPr>
            <a:r>
              <a:rPr lang="nl-NL" b="1" dirty="0">
                <a:latin typeface="Times New Roman" panose="02020603050405020304" pitchFamily="18" charset="0"/>
                <a:cs typeface="Times New Roman" panose="02020603050405020304" pitchFamily="18" charset="0"/>
              </a:rPr>
              <a:t>+ Những tín ngưỡng truyền thống như thờ cúng tổ tiên, thờ các vị thần tự nhiên tiếp tục được duy trì.</a:t>
            </a:r>
            <a:endParaRPr lang="en-US"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955923"/>
            <a:ext cx="5943600" cy="2954655"/>
          </a:xfrm>
          <a:prstGeom prst="rect">
            <a:avLst/>
          </a:prstGeom>
        </p:spPr>
        <p:txBody>
          <a:bodyPr wrap="square">
            <a:spAutoFit/>
          </a:bodyPr>
          <a:lstStyle/>
          <a:p>
            <a:pPr fontAlgn="auto">
              <a:spcBef>
                <a:spcPts val="0"/>
              </a:spcBef>
              <a:spcAft>
                <a:spcPts val="0"/>
              </a:spcAft>
              <a:defRPr/>
            </a:pPr>
            <a:r>
              <a:rPr lang="en-US" sz="2400" b="1" u="sng" dirty="0">
                <a:solidFill>
                  <a:srgbClr val="FF0000"/>
                </a:solidFill>
                <a:latin typeface="Times New Roman" panose="02020603050405020304" pitchFamily="18" charset="0"/>
                <a:cs typeface="Times New Roman" panose="02020603050405020304" pitchFamily="18" charset="0"/>
              </a:rPr>
              <a:t>NHÓM 3</a:t>
            </a:r>
            <a:r>
              <a:rPr lang="en-US" sz="2400" b="1" dirty="0">
                <a:solidFill>
                  <a:srgbClr val="FF0000"/>
                </a:solidFill>
                <a:latin typeface="Times New Roman" panose="02020603050405020304" pitchFamily="18" charset="0"/>
                <a:cs typeface="Times New Roman" panose="02020603050405020304" pitchFamily="18" charset="0"/>
              </a:rPr>
              <a:t>/ ( TỔ)</a:t>
            </a:r>
            <a:endParaRPr lang="en-US" sz="2400" b="1" dirty="0"/>
          </a:p>
          <a:p>
            <a:r>
              <a:rPr lang="nl-NL" b="1" dirty="0">
                <a:latin typeface="Times New Roman" panose="02020603050405020304" pitchFamily="18" charset="0"/>
                <a:cs typeface="Times New Roman" panose="02020603050405020304" pitchFamily="18" charset="0"/>
              </a:rPr>
              <a:t>2/.</a:t>
            </a:r>
            <a:r>
              <a:rPr lang="en-US" b="1"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Phong</a:t>
            </a:r>
            <a:r>
              <a:rPr lang="en-US"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tụ</a:t>
            </a:r>
            <a:r>
              <a:rPr lang="en-US"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căn</a:t>
            </a:r>
            <a:r>
              <a:rPr lang="en-US"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trầu</a:t>
            </a:r>
            <a:r>
              <a:rPr lang="en-US"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theo</a:t>
            </a:r>
            <a:r>
              <a:rPr lang="en-US"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ghi</a:t>
            </a:r>
            <a:r>
              <a:rPr lang="en-US"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chép</a:t>
            </a:r>
            <a:r>
              <a:rPr lang="en-US"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của</a:t>
            </a:r>
            <a:r>
              <a:rPr lang="en-US"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Lê</a:t>
            </a:r>
            <a:r>
              <a:rPr lang="en-US"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Qúy</a:t>
            </a:r>
            <a:r>
              <a:rPr lang="en-US"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Đôn</a:t>
            </a:r>
            <a:r>
              <a:rPr lang="en-US" b="1"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tư</a:t>
            </a:r>
            <a:r>
              <a:rPr lang="en-US"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liệu</a:t>
            </a:r>
            <a:r>
              <a:rPr lang="en-US" dirty="0">
                <a:solidFill>
                  <a:schemeClr val="dk1"/>
                </a:solidFill>
                <a:latin typeface="Times New Roman" panose="02020603050405020304" pitchFamily="18" charset="0"/>
                <a:cs typeface="Times New Roman" panose="02020603050405020304" pitchFamily="18" charset="0"/>
              </a:rPr>
              <a:t> H:</a:t>
            </a:r>
            <a:r>
              <a:rPr lang="en-US" b="1" dirty="0">
                <a:solidFill>
                  <a:schemeClr val="dk1"/>
                </a:solidFill>
                <a:latin typeface="Times New Roman" panose="02020603050405020304" pitchFamily="18" charset="0"/>
                <a:cs typeface="Times New Roman" panose="02020603050405020304" pitchFamily="18" charset="0"/>
              </a:rPr>
              <a:t> 17.3) </a:t>
            </a:r>
            <a:r>
              <a:rPr lang="en-US" b="1" dirty="0" err="1">
                <a:solidFill>
                  <a:schemeClr val="dk1"/>
                </a:solidFill>
                <a:latin typeface="Times New Roman" panose="02020603050405020304" pitchFamily="18" charset="0"/>
                <a:cs typeface="Times New Roman" panose="02020603050405020304" pitchFamily="18" charset="0"/>
              </a:rPr>
              <a:t>vào</a:t>
            </a:r>
            <a:r>
              <a:rPr lang="en-US"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năm</a:t>
            </a:r>
            <a:r>
              <a:rPr lang="en-US" b="1" dirty="0">
                <a:solidFill>
                  <a:schemeClr val="dk1"/>
                </a:solidFill>
                <a:latin typeface="Times New Roman" panose="02020603050405020304" pitchFamily="18" charset="0"/>
                <a:cs typeface="Times New Roman" panose="02020603050405020304" pitchFamily="18" charset="0"/>
              </a:rPr>
              <a:t> 304 </a:t>
            </a:r>
            <a:r>
              <a:rPr lang="en-US" b="1" dirty="0" err="1">
                <a:solidFill>
                  <a:schemeClr val="dk1"/>
                </a:solidFill>
                <a:latin typeface="Times New Roman" panose="02020603050405020304" pitchFamily="18" charset="0"/>
                <a:cs typeface="Times New Roman" panose="02020603050405020304" pitchFamily="18" charset="0"/>
              </a:rPr>
              <a:t>thuộc</a:t>
            </a:r>
            <a:r>
              <a:rPr lang="en-US"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thế</a:t>
            </a:r>
            <a:r>
              <a:rPr lang="en-US"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kỉ</a:t>
            </a:r>
            <a:r>
              <a:rPr lang="en-US"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thứ</a:t>
            </a:r>
            <a:r>
              <a:rPr lang="en-US" dirty="0">
                <a:solidFill>
                  <a:schemeClr val="dk1"/>
                </a:solidFill>
                <a:latin typeface="Times New Roman" panose="02020603050405020304" pitchFamily="18" charset="0"/>
                <a:cs typeface="Times New Roman" panose="02020603050405020304" pitchFamily="18" charset="0"/>
              </a:rPr>
              <a:t> </a:t>
            </a:r>
            <a:r>
              <a:rPr lang="en-US" b="1" dirty="0">
                <a:solidFill>
                  <a:schemeClr val="dk1"/>
                </a:solidFill>
                <a:latin typeface="Times New Roman" panose="02020603050405020304" pitchFamily="18" charset="0"/>
                <a:cs typeface="Times New Roman" panose="02020603050405020304" pitchFamily="18" charset="0"/>
              </a:rPr>
              <a:t> IV </a:t>
            </a:r>
            <a:r>
              <a:rPr lang="en-US" b="1" dirty="0" err="1">
                <a:solidFill>
                  <a:schemeClr val="dk1"/>
                </a:solidFill>
                <a:latin typeface="Times New Roman" panose="02020603050405020304" pitchFamily="18" charset="0"/>
                <a:cs typeface="Times New Roman" panose="02020603050405020304" pitchFamily="18" charset="0"/>
              </a:rPr>
              <a:t>trong</a:t>
            </a:r>
            <a:r>
              <a:rPr lang="en-US"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lịch</a:t>
            </a:r>
            <a:r>
              <a:rPr lang="en-US"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sử</a:t>
            </a:r>
            <a:r>
              <a:rPr lang="en-US"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Việt</a:t>
            </a:r>
            <a:r>
              <a:rPr lang="en-US" b="1" dirty="0">
                <a:solidFill>
                  <a:schemeClr val="dk1"/>
                </a:solidFill>
                <a:latin typeface="Times New Roman" panose="02020603050405020304" pitchFamily="18" charset="0"/>
                <a:cs typeface="Times New Roman" panose="02020603050405020304" pitchFamily="18" charset="0"/>
              </a:rPr>
              <a:t> Nam</a:t>
            </a:r>
            <a:r>
              <a:rPr lang="en-US" b="1" dirty="0">
                <a:solidFill>
                  <a:schemeClr val="dk1"/>
                </a:solidFill>
              </a:rPr>
              <a:t>. </a:t>
            </a:r>
            <a:endParaRPr lang="en-US" dirty="0">
              <a:solidFill>
                <a:schemeClr val="dk1"/>
              </a:solidFill>
            </a:endParaRPr>
          </a:p>
          <a:p>
            <a:r>
              <a:rPr lang="en-US" b="1"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Hiện</a:t>
            </a:r>
            <a:r>
              <a:rPr lang="en-US" b="1" dirty="0">
                <a:solidFill>
                  <a:schemeClr val="dk1"/>
                </a:solidFill>
                <a:latin typeface="Times New Roman" panose="02020603050405020304" pitchFamily="18" charset="0"/>
                <a:cs typeface="Times New Roman" panose="02020603050405020304" pitchFamily="18" charset="0"/>
              </a:rPr>
              <a:t> nay </a:t>
            </a:r>
            <a:r>
              <a:rPr lang="en-US" b="1" dirty="0" err="1">
                <a:solidFill>
                  <a:schemeClr val="dk1"/>
                </a:solidFill>
                <a:latin typeface="Times New Roman" panose="02020603050405020304" pitchFamily="18" charset="0"/>
                <a:cs typeface="Times New Roman" panose="02020603050405020304" pitchFamily="18" charset="0"/>
              </a:rPr>
              <a:t>phong</a:t>
            </a:r>
            <a:r>
              <a:rPr lang="en-US" b="1"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tục</a:t>
            </a:r>
            <a:r>
              <a:rPr lang="en-US" b="1"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này</a:t>
            </a:r>
            <a:r>
              <a:rPr lang="en-US" b="1"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còn</a:t>
            </a:r>
            <a:r>
              <a:rPr lang="en-US" b="1"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nhưng</a:t>
            </a:r>
            <a:r>
              <a:rPr lang="en-US" b="1"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không</a:t>
            </a:r>
            <a:r>
              <a:rPr lang="en-US" b="1"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được</a:t>
            </a:r>
            <a:r>
              <a:rPr lang="en-US" b="1"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phổ</a:t>
            </a:r>
            <a:r>
              <a:rPr lang="en-US" b="1"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biến</a:t>
            </a:r>
            <a:r>
              <a:rPr lang="en-US" b="1"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chỉ</a:t>
            </a:r>
            <a:r>
              <a:rPr lang="en-US" b="1"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các</a:t>
            </a:r>
            <a:r>
              <a:rPr lang="en-US" b="1"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cụ</a:t>
            </a:r>
            <a:r>
              <a:rPr lang="en-US" b="1"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già</a:t>
            </a:r>
            <a:r>
              <a:rPr lang="en-US" b="1" dirty="0">
                <a:solidFill>
                  <a:schemeClr val="dk1"/>
                </a:solidFill>
                <a:latin typeface="Times New Roman" panose="02020603050405020304" pitchFamily="18" charset="0"/>
                <a:cs typeface="Times New Roman" panose="02020603050405020304" pitchFamily="18" charset="0"/>
              </a:rPr>
              <a:t> ở </a:t>
            </a:r>
            <a:r>
              <a:rPr lang="en-US" b="1" dirty="0" err="1">
                <a:solidFill>
                  <a:schemeClr val="dk1"/>
                </a:solidFill>
                <a:latin typeface="Times New Roman" panose="02020603050405020304" pitchFamily="18" charset="0"/>
                <a:cs typeface="Times New Roman" panose="02020603050405020304" pitchFamily="18" charset="0"/>
              </a:rPr>
              <a:t>một</a:t>
            </a:r>
            <a:r>
              <a:rPr lang="en-US" b="1"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số</a:t>
            </a:r>
            <a:r>
              <a:rPr lang="en-US" b="1"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vùng</a:t>
            </a:r>
            <a:r>
              <a:rPr lang="en-US" b="1"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còn</a:t>
            </a:r>
            <a:r>
              <a:rPr lang="en-US" b="1"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ăn</a:t>
            </a:r>
            <a:r>
              <a:rPr lang="en-US" b="1"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trầu</a:t>
            </a:r>
            <a:r>
              <a:rPr lang="en-US" b="1"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thế</a:t>
            </a:r>
            <a:r>
              <a:rPr lang="en-US" b="1"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nhưng</a:t>
            </a:r>
            <a:r>
              <a:rPr lang="en-US" b="1"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trầu</a:t>
            </a:r>
            <a:r>
              <a:rPr lang="en-US" b="1"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cau</a:t>
            </a:r>
            <a:r>
              <a:rPr lang="en-US" b="1"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vẫn</a:t>
            </a:r>
            <a:r>
              <a:rPr lang="en-US" b="1"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được</a:t>
            </a:r>
            <a:r>
              <a:rPr lang="en-US" b="1"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gìn</a:t>
            </a:r>
            <a:r>
              <a:rPr lang="en-US" b="1"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giữ</a:t>
            </a:r>
            <a:r>
              <a:rPr lang="en-US" b="1"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một</a:t>
            </a:r>
            <a:r>
              <a:rPr lang="en-US" b="1"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cách</a:t>
            </a:r>
            <a:r>
              <a:rPr lang="en-US" b="1"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trân</a:t>
            </a:r>
            <a:r>
              <a:rPr lang="en-US" b="1"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trọng</a:t>
            </a:r>
            <a:r>
              <a:rPr lang="en-US" b="1"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Điều</a:t>
            </a:r>
            <a:r>
              <a:rPr lang="en-US" b="1"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đó</a:t>
            </a:r>
            <a:r>
              <a:rPr lang="en-US" b="1"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đã</a:t>
            </a:r>
            <a:r>
              <a:rPr lang="en-US" b="1"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ăn</a:t>
            </a:r>
            <a:r>
              <a:rPr lang="en-US" b="1"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sâu</a:t>
            </a:r>
            <a:r>
              <a:rPr lang="en-US" b="1"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vào</a:t>
            </a:r>
            <a:r>
              <a:rPr lang="en-US" b="1"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tiềm</a:t>
            </a:r>
            <a:r>
              <a:rPr lang="en-US" b="1"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thức</a:t>
            </a:r>
            <a:r>
              <a:rPr lang="en-US" b="1"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của</a:t>
            </a:r>
            <a:r>
              <a:rPr lang="en-US" b="1"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người</a:t>
            </a:r>
            <a:r>
              <a:rPr lang="en-US" b="1"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Việt</a:t>
            </a:r>
            <a:r>
              <a:rPr lang="en-US" b="1"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như</a:t>
            </a:r>
            <a:r>
              <a:rPr lang="en-US" b="1"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một</a:t>
            </a:r>
            <a:r>
              <a:rPr lang="en-US" b="1"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nét</a:t>
            </a:r>
            <a:r>
              <a:rPr lang="en-US" b="1"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văn</a:t>
            </a:r>
            <a:r>
              <a:rPr lang="en-US" b="1"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hóa</a:t>
            </a:r>
            <a:r>
              <a:rPr lang="en-US" b="1"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tốt</a:t>
            </a:r>
            <a:r>
              <a:rPr lang="en-US" b="1"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đẹp</a:t>
            </a:r>
            <a:r>
              <a:rPr lang="en-US" b="1"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mãi</a:t>
            </a:r>
            <a:r>
              <a:rPr lang="en-US" b="1"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lưu</a:t>
            </a:r>
            <a:r>
              <a:rPr lang="en-US" b="1" dirty="0">
                <a:solidFill>
                  <a:schemeClr val="dk1"/>
                </a:solidFill>
                <a:latin typeface="Times New Roman" panose="02020603050405020304" pitchFamily="18" charset="0"/>
                <a:cs typeface="Times New Roman" panose="02020603050405020304" pitchFamily="18" charset="0"/>
              </a:rPr>
              <a:t> </a:t>
            </a:r>
            <a:r>
              <a:rPr lang="en-US" b="1" dirty="0" err="1">
                <a:solidFill>
                  <a:schemeClr val="dk1"/>
                </a:solidFill>
                <a:latin typeface="Times New Roman" panose="02020603050405020304" pitchFamily="18" charset="0"/>
                <a:cs typeface="Times New Roman" panose="02020603050405020304" pitchFamily="18" charset="0"/>
              </a:rPr>
              <a:t>truyền</a:t>
            </a:r>
            <a:r>
              <a:rPr lang="en-US" b="1" dirty="0">
                <a:solidFill>
                  <a:schemeClr val="dk1"/>
                </a:solidFill>
                <a:latin typeface="Times New Roman" panose="02020603050405020304" pitchFamily="18" charset="0"/>
                <a:cs typeface="Times New Roman" panose="02020603050405020304" pitchFamily="18" charset="0"/>
              </a:rPr>
              <a:t>. </a:t>
            </a:r>
          </a:p>
          <a:p>
            <a:pPr fontAlgn="auto">
              <a:spcBef>
                <a:spcPts val="0"/>
              </a:spcBef>
              <a:spcAft>
                <a:spcPts val="0"/>
              </a:spcAft>
              <a:defRPr/>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094423"/>
            <a:ext cx="4572000" cy="2954655"/>
          </a:xfrm>
          <a:prstGeom prst="rect">
            <a:avLst/>
          </a:prstGeom>
        </p:spPr>
        <p:txBody>
          <a:bodyPr>
            <a:spAutoFit/>
          </a:bodyPr>
          <a:lstStyle/>
          <a:p>
            <a:pPr fontAlgn="auto">
              <a:spcBef>
                <a:spcPts val="0"/>
              </a:spcBef>
              <a:spcAft>
                <a:spcPts val="0"/>
              </a:spcAft>
              <a:defRPr/>
            </a:pPr>
            <a:r>
              <a:rPr lang="en-US" sz="2400" b="1" u="sng" dirty="0">
                <a:solidFill>
                  <a:srgbClr val="FFFF00"/>
                </a:solidFill>
                <a:latin typeface="Times New Roman" panose="02020603050405020304" pitchFamily="18" charset="0"/>
                <a:cs typeface="Times New Roman" panose="02020603050405020304" pitchFamily="18" charset="0"/>
              </a:rPr>
              <a:t>NHÓM 4</a:t>
            </a:r>
            <a:r>
              <a:rPr lang="en-US" sz="2400" b="1" dirty="0">
                <a:solidFill>
                  <a:srgbClr val="FFFF00"/>
                </a:solidFill>
                <a:latin typeface="Times New Roman" panose="02020603050405020304" pitchFamily="18" charset="0"/>
                <a:cs typeface="Times New Roman" panose="02020603050405020304" pitchFamily="18" charset="0"/>
              </a:rPr>
              <a:t>/ ( TỔ)</a:t>
            </a:r>
            <a:endParaRPr lang="en-US" sz="2400" b="1" dirty="0">
              <a:solidFill>
                <a:srgbClr val="FFFF00"/>
              </a:solidFill>
            </a:endParaRPr>
          </a:p>
          <a:p>
            <a:r>
              <a:rPr lang="nl-NL" b="1" dirty="0">
                <a:latin typeface="Times New Roman" panose="02020603050405020304" pitchFamily="18" charset="0"/>
                <a:cs typeface="Times New Roman" panose="02020603050405020304" pitchFamily="18" charset="0"/>
              </a:rPr>
              <a:t>3/.</a:t>
            </a:r>
            <a:r>
              <a:rPr lang="nl-NL" b="1" dirty="0">
                <a:solidFill>
                  <a:schemeClr val="dk1"/>
                </a:solidFill>
                <a:latin typeface="Times New Roman" panose="02020603050405020304" pitchFamily="18" charset="0"/>
                <a:cs typeface="Times New Roman" panose="02020603050405020304" pitchFamily="18" charset="0"/>
              </a:rPr>
              <a:t> - Tục ăn trầu</a:t>
            </a:r>
            <a:endParaRPr lang="en-US" b="1" dirty="0">
              <a:solidFill>
                <a:schemeClr val="dk1"/>
              </a:solidFill>
              <a:latin typeface="Times New Roman" panose="02020603050405020304" pitchFamily="18" charset="0"/>
              <a:cs typeface="Times New Roman" panose="02020603050405020304" pitchFamily="18" charset="0"/>
            </a:endParaRPr>
          </a:p>
          <a:p>
            <a:r>
              <a:rPr lang="nl-NL" b="1" dirty="0">
                <a:solidFill>
                  <a:schemeClr val="dk1"/>
                </a:solidFill>
                <a:latin typeface="Times New Roman" panose="02020603050405020304" pitchFamily="18" charset="0"/>
                <a:cs typeface="Times New Roman" panose="02020603050405020304" pitchFamily="18" charset="0"/>
              </a:rPr>
              <a:t>- Làm bánh trưng, bánh tét ngày tết</a:t>
            </a:r>
            <a:endParaRPr lang="en-US" b="1" dirty="0">
              <a:solidFill>
                <a:schemeClr val="dk1"/>
              </a:solidFill>
              <a:latin typeface="Times New Roman" panose="02020603050405020304" pitchFamily="18" charset="0"/>
              <a:cs typeface="Times New Roman" panose="02020603050405020304" pitchFamily="18" charset="0"/>
            </a:endParaRPr>
          </a:p>
          <a:p>
            <a:r>
              <a:rPr lang="nl-NL" b="1" dirty="0">
                <a:solidFill>
                  <a:schemeClr val="dk1"/>
                </a:solidFill>
                <a:latin typeface="Times New Roman" panose="02020603050405020304" pitchFamily="18" charset="0"/>
                <a:cs typeface="Times New Roman" panose="02020603050405020304" pitchFamily="18" charset="0"/>
              </a:rPr>
              <a:t>- Thờ cúng tổ tiên.</a:t>
            </a:r>
            <a:endParaRPr lang="en-US" b="1" dirty="0">
              <a:solidFill>
                <a:schemeClr val="dk1"/>
              </a:solidFill>
              <a:latin typeface="Times New Roman" panose="02020603050405020304" pitchFamily="18" charset="0"/>
              <a:cs typeface="Times New Roman" panose="02020603050405020304" pitchFamily="18" charset="0"/>
            </a:endParaRPr>
          </a:p>
          <a:p>
            <a:r>
              <a:rPr lang="nl-NL" b="1" dirty="0">
                <a:solidFill>
                  <a:schemeClr val="dk1"/>
                </a:solidFill>
                <a:latin typeface="Times New Roman" panose="02020603050405020304" pitchFamily="18" charset="0"/>
                <a:cs typeface="Times New Roman" panose="02020603050405020304" pitchFamily="18" charset="0"/>
              </a:rPr>
              <a:t>- Tết Nguyên Đán</a:t>
            </a:r>
            <a:endParaRPr lang="en-US" b="1" dirty="0">
              <a:solidFill>
                <a:schemeClr val="dk1"/>
              </a:solidFill>
              <a:latin typeface="Times New Roman" panose="02020603050405020304" pitchFamily="18" charset="0"/>
              <a:cs typeface="Times New Roman" panose="02020603050405020304" pitchFamily="18" charset="0"/>
            </a:endParaRPr>
          </a:p>
          <a:p>
            <a:r>
              <a:rPr lang="nl-NL" b="1" dirty="0">
                <a:solidFill>
                  <a:schemeClr val="dk1"/>
                </a:solidFill>
                <a:latin typeface="Times New Roman" panose="02020603050405020304" pitchFamily="18" charset="0"/>
                <a:cs typeface="Times New Roman" panose="02020603050405020304" pitchFamily="18" charset="0"/>
              </a:rPr>
              <a:t>- Lễ cúng Thổ Công </a:t>
            </a:r>
            <a:endParaRPr lang="en-US" b="1" dirty="0">
              <a:solidFill>
                <a:schemeClr val="dk1"/>
              </a:solidFill>
              <a:latin typeface="Times New Roman" panose="02020603050405020304" pitchFamily="18" charset="0"/>
              <a:cs typeface="Times New Roman" panose="02020603050405020304" pitchFamily="18" charset="0"/>
            </a:endParaRPr>
          </a:p>
          <a:p>
            <a:r>
              <a:rPr lang="nl-NL" b="1" dirty="0">
                <a:solidFill>
                  <a:schemeClr val="dk1"/>
                </a:solidFill>
                <a:latin typeface="Times New Roman" panose="02020603050405020304" pitchFamily="18" charset="0"/>
                <a:cs typeface="Times New Roman" panose="02020603050405020304" pitchFamily="18" charset="0"/>
              </a:rPr>
              <a:t>- Tết Thanh minh</a:t>
            </a:r>
            <a:endParaRPr lang="en-US" b="1" dirty="0">
              <a:solidFill>
                <a:schemeClr val="dk1"/>
              </a:solidFill>
              <a:latin typeface="Times New Roman" panose="02020603050405020304" pitchFamily="18" charset="0"/>
              <a:cs typeface="Times New Roman" panose="02020603050405020304" pitchFamily="18" charset="0"/>
            </a:endParaRPr>
          </a:p>
          <a:p>
            <a:r>
              <a:rPr lang="nl-NL" b="1" dirty="0">
                <a:solidFill>
                  <a:schemeClr val="dk1"/>
                </a:solidFill>
                <a:latin typeface="Times New Roman" panose="02020603050405020304" pitchFamily="18" charset="0"/>
                <a:cs typeface="Times New Roman" panose="02020603050405020304" pitchFamily="18" charset="0"/>
              </a:rPr>
              <a:t>- Tết Trung Nguyên ( Rằm tháng bảy )</a:t>
            </a:r>
            <a:endParaRPr lang="en-US" b="1" dirty="0">
              <a:solidFill>
                <a:schemeClr val="dk1"/>
              </a:solidFill>
              <a:latin typeface="Times New Roman" panose="02020603050405020304" pitchFamily="18" charset="0"/>
              <a:cs typeface="Times New Roman" panose="02020603050405020304" pitchFamily="18" charset="0"/>
            </a:endParaRPr>
          </a:p>
          <a:p>
            <a:r>
              <a:rPr lang="nl-NL" b="1" dirty="0">
                <a:solidFill>
                  <a:schemeClr val="dk1"/>
                </a:solidFill>
                <a:latin typeface="Times New Roman" panose="02020603050405020304" pitchFamily="18" charset="0"/>
                <a:cs typeface="Times New Roman" panose="02020603050405020304" pitchFamily="18" charset="0"/>
              </a:rPr>
              <a:t>- Tết trung thu ( Rằm tháng Tám )</a:t>
            </a:r>
            <a:endParaRPr lang="en-US" b="1" dirty="0">
              <a:solidFill>
                <a:schemeClr val="dk1"/>
              </a:solidFill>
              <a:latin typeface="Times New Roman" panose="02020603050405020304" pitchFamily="18" charset="0"/>
              <a:cs typeface="Times New Roman" panose="02020603050405020304" pitchFamily="18" charset="0"/>
            </a:endParaRPr>
          </a:p>
          <a:p>
            <a:r>
              <a:rPr lang="nl-NL" b="1" dirty="0">
                <a:solidFill>
                  <a:schemeClr val="dk1"/>
                </a:solidFill>
                <a:latin typeface="Times New Roman" panose="02020603050405020304" pitchFamily="18" charset="0"/>
                <a:cs typeface="Times New Roman" panose="02020603050405020304" pitchFamily="18" charset="0"/>
              </a:rPr>
              <a:t>- Tết Táo Quân....</a:t>
            </a:r>
            <a:endParaRPr lang="en-US" b="1" dirty="0">
              <a:solidFill>
                <a:schemeClr val="dk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133350"/>
          <a:ext cx="8915400" cy="4724400"/>
        </p:xfrm>
        <a:graphic>
          <a:graphicData uri="http://schemas.openxmlformats.org/drawingml/2006/table">
            <a:tbl>
              <a:tblPr firstRow="1" bandRow="1">
                <a:tableStyleId>{5C22544A-7EE6-4342-B048-85BDC9FD1C3A}</a:tableStyleId>
              </a:tblPr>
              <a:tblGrid>
                <a:gridCol w="4214552">
                  <a:extLst>
                    <a:ext uri="{9D8B030D-6E8A-4147-A177-3AD203B41FA5}">
                      <a16:colId xmlns:a16="http://schemas.microsoft.com/office/drawing/2014/main" val="20000"/>
                    </a:ext>
                  </a:extLst>
                </a:gridCol>
                <a:gridCol w="4700848">
                  <a:extLst>
                    <a:ext uri="{9D8B030D-6E8A-4147-A177-3AD203B41FA5}">
                      <a16:colId xmlns:a16="http://schemas.microsoft.com/office/drawing/2014/main" val="20001"/>
                    </a:ext>
                  </a:extLst>
                </a:gridCol>
              </a:tblGrid>
              <a:tr h="190500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800" b="1" u="sng" dirty="0">
                          <a:solidFill>
                            <a:srgbClr val="FF0000"/>
                          </a:solidFill>
                          <a:latin typeface="Times New Roman" panose="02020603050405020304" pitchFamily="18" charset="0"/>
                          <a:cs typeface="Times New Roman" panose="02020603050405020304" pitchFamily="18" charset="0"/>
                        </a:rPr>
                        <a:t>NHÓM 1</a:t>
                      </a:r>
                      <a:r>
                        <a:rPr lang="en-US" sz="1800" b="1" dirty="0">
                          <a:solidFill>
                            <a:srgbClr val="FF0000"/>
                          </a:solidFill>
                          <a:latin typeface="Times New Roman" panose="02020603050405020304" pitchFamily="18" charset="0"/>
                          <a:cs typeface="Times New Roman" panose="02020603050405020304" pitchFamily="18" charset="0"/>
                        </a:rPr>
                        <a:t>/( TỔ)</a:t>
                      </a:r>
                    </a:p>
                    <a:p>
                      <a:r>
                        <a:rPr lang="nl-NL" sz="1400" b="1" dirty="0">
                          <a:solidFill>
                            <a:schemeClr val="tx1"/>
                          </a:solidFill>
                          <a:latin typeface="Times New Roman" panose="02020603050405020304" pitchFamily="18" charset="0"/>
                          <a:cs typeface="Times New Roman" panose="02020603050405020304" pitchFamily="18" charset="0"/>
                        </a:rPr>
                        <a:t>1/.</a:t>
                      </a:r>
                      <a:r>
                        <a:rPr lang="nl-NL" sz="1400" b="1" kern="1200" dirty="0">
                          <a:solidFill>
                            <a:schemeClr val="tx1"/>
                          </a:solidFill>
                          <a:latin typeface="Times New Roman" panose="02020603050405020304" pitchFamily="18" charset="0"/>
                          <a:ea typeface="+mn-ea"/>
                          <a:cs typeface="Times New Roman" panose="02020603050405020304" pitchFamily="18" charset="0"/>
                        </a:rPr>
                        <a:t>  Người Việt giữ được phong tục tập quán của mình:</a:t>
                      </a:r>
                    </a:p>
                    <a:p>
                      <a:r>
                        <a:rPr lang="nl-NL" sz="1400" b="1" kern="1200" dirty="0">
                          <a:solidFill>
                            <a:schemeClr val="tx1"/>
                          </a:solidFill>
                          <a:latin typeface="Times New Roman" panose="02020603050405020304" pitchFamily="18" charset="0"/>
                          <a:ea typeface="+mn-ea"/>
                          <a:cs typeface="Times New Roman" panose="02020603050405020304" pitchFamily="18" charset="0"/>
                        </a:rPr>
                        <a:t>+ Sống ở làng quê trong những ngôi nhà giản dị.  </a:t>
                      </a:r>
                      <a:endParaRPr lang="en-US" sz="1400" b="1" kern="1200" dirty="0">
                        <a:solidFill>
                          <a:schemeClr val="tx1"/>
                        </a:solidFill>
                        <a:latin typeface="Times New Roman" panose="02020603050405020304" pitchFamily="18" charset="0"/>
                        <a:ea typeface="+mn-ea"/>
                        <a:cs typeface="Times New Roman" panose="02020603050405020304" pitchFamily="18" charset="0"/>
                      </a:endParaRPr>
                    </a:p>
                    <a:p>
                      <a:r>
                        <a:rPr lang="nl-NL" sz="1400" b="1" kern="1200" dirty="0">
                          <a:solidFill>
                            <a:schemeClr val="tx1"/>
                          </a:solidFill>
                          <a:latin typeface="Times New Roman" panose="02020603050405020304" pitchFamily="18" charset="0"/>
                          <a:ea typeface="+mn-ea"/>
                          <a:cs typeface="Times New Roman" panose="02020603050405020304" pitchFamily="18" charset="0"/>
                        </a:rPr>
                        <a:t>+ Người Việt vẫn nghe - nói, truyền lại cho con cháu tiếng mẹ đẻ.</a:t>
                      </a:r>
                    </a:p>
                    <a:p>
                      <a:pPr marL="0" marR="0" indent="0" algn="l" defTabSz="914400" rtl="0" eaLnBrk="1" fontAlgn="auto" latinLnBrk="0" hangingPunct="1">
                        <a:lnSpc>
                          <a:spcPct val="100000"/>
                        </a:lnSpc>
                        <a:spcBef>
                          <a:spcPts val="0"/>
                        </a:spcBef>
                        <a:spcAft>
                          <a:spcPts val="0"/>
                        </a:spcAft>
                        <a:buClrTx/>
                        <a:buSzTx/>
                        <a:buFontTx/>
                        <a:buNone/>
                        <a:defRPr/>
                      </a:pPr>
                      <a:r>
                        <a:rPr lang="nl-NL" sz="1400" b="1" kern="1200" dirty="0">
                          <a:solidFill>
                            <a:schemeClr val="tx1"/>
                          </a:solidFill>
                          <a:latin typeface="Times New Roman" panose="02020603050405020304" pitchFamily="18" charset="0"/>
                          <a:ea typeface="+mn-ea"/>
                          <a:cs typeface="Times New Roman" panose="02020603050405020304" pitchFamily="18" charset="0"/>
                        </a:rPr>
                        <a:t>+ Những tín ngưỡng truyền thống như thờ cúng tổ tiên, thờ các vị thần tự nhiên tiếp tục được duy trì.</a:t>
                      </a:r>
                      <a:endParaRPr lang="en-US" sz="1400" b="1" kern="1200" dirty="0">
                        <a:solidFill>
                          <a:schemeClr val="tx1"/>
                        </a:solidFill>
                        <a:latin typeface="Times New Roman" panose="02020603050405020304" pitchFamily="18" charset="0"/>
                        <a:ea typeface="+mn-ea"/>
                        <a:cs typeface="Times New Roman" panose="02020603050405020304" pitchFamily="18" charset="0"/>
                      </a:endParaRPr>
                    </a:p>
                    <a:p>
                      <a:endParaRPr lang="en-US" dirty="0"/>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800" b="1" u="sng" dirty="0">
                          <a:solidFill>
                            <a:srgbClr val="FF0000"/>
                          </a:solidFill>
                          <a:latin typeface="Times New Roman" panose="02020603050405020304" pitchFamily="18" charset="0"/>
                          <a:cs typeface="Times New Roman" panose="02020603050405020304" pitchFamily="18" charset="0"/>
                        </a:rPr>
                        <a:t>NHÓM  </a:t>
                      </a:r>
                      <a:r>
                        <a:rPr lang="en-US" sz="1800" b="1" dirty="0">
                          <a:solidFill>
                            <a:srgbClr val="FF0000"/>
                          </a:solidFill>
                          <a:latin typeface="Times New Roman" panose="02020603050405020304" pitchFamily="18" charset="0"/>
                          <a:cs typeface="Times New Roman" panose="02020603050405020304" pitchFamily="18" charset="0"/>
                        </a:rPr>
                        <a:t>2/( TỔ)</a:t>
                      </a:r>
                      <a:endParaRPr lang="en-US" sz="1800" b="1" dirty="0"/>
                    </a:p>
                    <a:p>
                      <a:r>
                        <a:rPr lang="nl-NL" sz="1600" b="1" kern="1200" dirty="0">
                          <a:solidFill>
                            <a:schemeClr val="tx1"/>
                          </a:solidFill>
                          <a:latin typeface="Times New Roman" panose="02020603050405020304" pitchFamily="18" charset="0"/>
                          <a:ea typeface="+mn-ea"/>
                          <a:cs typeface="Times New Roman" panose="02020603050405020304" pitchFamily="18" charset="0"/>
                        </a:rPr>
                        <a:t>1/.+ Phong tục, tập quán Việt vẫn được giữ gìn như tục nhuộm răng, ăn trầu, búi tóc, xăm mình, làm bánh chưng, bánh giầy. </a:t>
                      </a:r>
                      <a:endParaRPr lang="en-US" sz="1600" b="1" kern="1200" dirty="0">
                        <a:solidFill>
                          <a:schemeClr val="tx1"/>
                        </a:solidFill>
                        <a:latin typeface="Times New Roman" panose="02020603050405020304" pitchFamily="18" charset="0"/>
                        <a:ea typeface="+mn-ea"/>
                        <a:cs typeface="Times New Roman" panose="02020603050405020304" pitchFamily="18" charset="0"/>
                      </a:endParaRPr>
                    </a:p>
                    <a:p>
                      <a:r>
                        <a:rPr lang="nl-NL" sz="1600" b="1" kern="1200" dirty="0">
                          <a:solidFill>
                            <a:schemeClr val="tx1"/>
                          </a:solidFill>
                          <a:latin typeface="Times New Roman" panose="02020603050405020304" pitchFamily="18" charset="0"/>
                          <a:ea typeface="+mn-ea"/>
                          <a:cs typeface="Times New Roman" panose="02020603050405020304" pitchFamily="18" charset="0"/>
                        </a:rPr>
                        <a:t>- Những phong tục tập quán trên cho thấy chính sách đồng hóa của các triều đại phong kiến phương Bắc đối với nước ta thất bại.</a:t>
                      </a:r>
                      <a:endParaRPr lang="en-US" sz="1600" b="1" kern="1200" dirty="0">
                        <a:solidFill>
                          <a:schemeClr val="tx1"/>
                        </a:solidFill>
                        <a:latin typeface="Times New Roman" panose="02020603050405020304" pitchFamily="18" charset="0"/>
                        <a:ea typeface="+mn-ea"/>
                        <a:cs typeface="Times New Roman" panose="02020603050405020304" pitchFamily="18" charset="0"/>
                      </a:endParaRPr>
                    </a:p>
                    <a:p>
                      <a:endParaRPr lang="en-US" dirty="0"/>
                    </a:p>
                  </a:txBody>
                  <a:tcPr>
                    <a:solidFill>
                      <a:srgbClr val="CCECFF"/>
                    </a:solidFill>
                  </a:tcPr>
                </a:tc>
                <a:extLst>
                  <a:ext uri="{0D108BD9-81ED-4DB2-BD59-A6C34878D82A}">
                    <a16:rowId xmlns:a16="http://schemas.microsoft.com/office/drawing/2014/main" val="10000"/>
                  </a:ext>
                </a:extLst>
              </a:tr>
              <a:tr h="1866526">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800" b="1" u="sng" dirty="0">
                          <a:solidFill>
                            <a:srgbClr val="FF0000"/>
                          </a:solidFill>
                          <a:latin typeface="Times New Roman" panose="02020603050405020304" pitchFamily="18" charset="0"/>
                          <a:cs typeface="Times New Roman" panose="02020603050405020304" pitchFamily="18" charset="0"/>
                        </a:rPr>
                        <a:t>NHÓM 3</a:t>
                      </a:r>
                      <a:r>
                        <a:rPr lang="en-US" sz="1800" b="1" dirty="0">
                          <a:solidFill>
                            <a:srgbClr val="FF0000"/>
                          </a:solidFill>
                          <a:latin typeface="Times New Roman" panose="02020603050405020304" pitchFamily="18" charset="0"/>
                          <a:cs typeface="Times New Roman" panose="02020603050405020304" pitchFamily="18" charset="0"/>
                        </a:rPr>
                        <a:t>/ ( TỔ)</a:t>
                      </a:r>
                      <a:endParaRPr lang="en-US" sz="1800" b="1" dirty="0"/>
                    </a:p>
                    <a:p>
                      <a:r>
                        <a:rPr lang="nl-NL" sz="1400" b="1" dirty="0">
                          <a:solidFill>
                            <a:schemeClr val="tx1"/>
                          </a:solidFill>
                          <a:latin typeface="Times New Roman" panose="02020603050405020304" pitchFamily="18" charset="0"/>
                          <a:cs typeface="Times New Roman" panose="02020603050405020304" pitchFamily="18" charset="0"/>
                        </a:rPr>
                        <a:t>2/.</a:t>
                      </a:r>
                      <a:r>
                        <a:rPr lang="en-US" sz="1400" b="1"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Phong</a:t>
                      </a:r>
                      <a:r>
                        <a:rPr lang="en-US" sz="1400" b="0"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tụ</a:t>
                      </a:r>
                      <a:r>
                        <a:rPr lang="en-US" sz="1400" b="0"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căn</a:t>
                      </a:r>
                      <a:r>
                        <a:rPr lang="en-US" sz="1400" b="0"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trầu</a:t>
                      </a:r>
                      <a:r>
                        <a:rPr lang="en-US" sz="1400" b="0"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theo</a:t>
                      </a:r>
                      <a:r>
                        <a:rPr lang="en-US" sz="1400" b="0"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ghi</a:t>
                      </a:r>
                      <a:r>
                        <a:rPr lang="en-US" sz="1400" b="0"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chép</a:t>
                      </a:r>
                      <a:r>
                        <a:rPr lang="en-US" sz="1400" b="0"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của</a:t>
                      </a:r>
                      <a:r>
                        <a:rPr lang="en-US" sz="1400" b="0"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Lê</a:t>
                      </a:r>
                      <a:r>
                        <a:rPr lang="en-US" sz="1400" b="0"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Qúy</a:t>
                      </a:r>
                      <a:r>
                        <a:rPr lang="en-US" sz="1400" b="0"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Đôn</a:t>
                      </a:r>
                      <a:r>
                        <a:rPr lang="en-US" sz="1400" b="1"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tư</a:t>
                      </a:r>
                      <a:r>
                        <a:rPr lang="en-US" sz="1400" b="0"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liệu</a:t>
                      </a:r>
                      <a:r>
                        <a:rPr lang="en-US" sz="1400" b="0" kern="1200" dirty="0">
                          <a:solidFill>
                            <a:schemeClr val="dk1"/>
                          </a:solidFill>
                          <a:latin typeface="Times New Roman" panose="02020603050405020304" pitchFamily="18" charset="0"/>
                          <a:ea typeface="+mn-ea"/>
                          <a:cs typeface="Times New Roman" panose="02020603050405020304" pitchFamily="18" charset="0"/>
                        </a:rPr>
                        <a:t> H:</a:t>
                      </a:r>
                      <a:r>
                        <a:rPr lang="en-US" sz="1400" b="1" kern="1200" dirty="0">
                          <a:solidFill>
                            <a:schemeClr val="dk1"/>
                          </a:solidFill>
                          <a:latin typeface="Times New Roman" panose="02020603050405020304" pitchFamily="18" charset="0"/>
                          <a:ea typeface="+mn-ea"/>
                          <a:cs typeface="Times New Roman" panose="02020603050405020304" pitchFamily="18" charset="0"/>
                        </a:rPr>
                        <a:t> 17.3) </a:t>
                      </a:r>
                      <a:r>
                        <a:rPr lang="en-US" sz="1400" b="1" kern="1200" dirty="0" err="1">
                          <a:solidFill>
                            <a:schemeClr val="dk1"/>
                          </a:solidFill>
                          <a:latin typeface="Times New Roman" panose="02020603050405020304" pitchFamily="18" charset="0"/>
                          <a:ea typeface="+mn-ea"/>
                          <a:cs typeface="Times New Roman" panose="02020603050405020304" pitchFamily="18" charset="0"/>
                        </a:rPr>
                        <a:t>vào</a:t>
                      </a:r>
                      <a:r>
                        <a:rPr lang="en-US" sz="1400" b="0"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năm</a:t>
                      </a:r>
                      <a:r>
                        <a:rPr lang="en-US" sz="1400" b="1" kern="1200" dirty="0">
                          <a:solidFill>
                            <a:schemeClr val="dk1"/>
                          </a:solidFill>
                          <a:latin typeface="Times New Roman" panose="02020603050405020304" pitchFamily="18" charset="0"/>
                          <a:ea typeface="+mn-ea"/>
                          <a:cs typeface="Times New Roman" panose="02020603050405020304" pitchFamily="18" charset="0"/>
                        </a:rPr>
                        <a:t> 304 </a:t>
                      </a:r>
                      <a:r>
                        <a:rPr lang="en-US" sz="1400" b="1" kern="1200" dirty="0" err="1">
                          <a:solidFill>
                            <a:schemeClr val="dk1"/>
                          </a:solidFill>
                          <a:latin typeface="Times New Roman" panose="02020603050405020304" pitchFamily="18" charset="0"/>
                          <a:ea typeface="+mn-ea"/>
                          <a:cs typeface="Times New Roman" panose="02020603050405020304" pitchFamily="18" charset="0"/>
                        </a:rPr>
                        <a:t>thuộc</a:t>
                      </a:r>
                      <a:r>
                        <a:rPr lang="en-US" sz="1400" b="0"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thế</a:t>
                      </a:r>
                      <a:r>
                        <a:rPr lang="en-US" sz="1400" b="0"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kỉ</a:t>
                      </a:r>
                      <a:r>
                        <a:rPr lang="en-US" sz="1400" b="0"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thứ</a:t>
                      </a:r>
                      <a:r>
                        <a:rPr lang="en-US" sz="1400" b="0"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a:solidFill>
                            <a:schemeClr val="dk1"/>
                          </a:solidFill>
                          <a:latin typeface="Times New Roman" panose="02020603050405020304" pitchFamily="18" charset="0"/>
                          <a:ea typeface="+mn-ea"/>
                          <a:cs typeface="Times New Roman" panose="02020603050405020304" pitchFamily="18" charset="0"/>
                        </a:rPr>
                        <a:t> IV </a:t>
                      </a:r>
                      <a:r>
                        <a:rPr lang="en-US" sz="1400" b="1" kern="1200" dirty="0" err="1">
                          <a:solidFill>
                            <a:schemeClr val="dk1"/>
                          </a:solidFill>
                          <a:latin typeface="Times New Roman" panose="02020603050405020304" pitchFamily="18" charset="0"/>
                          <a:ea typeface="+mn-ea"/>
                          <a:cs typeface="Times New Roman" panose="02020603050405020304" pitchFamily="18" charset="0"/>
                        </a:rPr>
                        <a:t>trong</a:t>
                      </a:r>
                      <a:r>
                        <a:rPr lang="en-US" sz="1400" b="0"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lịch</a:t>
                      </a:r>
                      <a:r>
                        <a:rPr lang="en-US" sz="1400" b="0"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sử</a:t>
                      </a:r>
                      <a:r>
                        <a:rPr lang="en-US" sz="1400" b="0"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Việt</a:t>
                      </a:r>
                      <a:r>
                        <a:rPr lang="en-US" sz="1400" b="1" kern="1200" dirty="0">
                          <a:solidFill>
                            <a:schemeClr val="dk1"/>
                          </a:solidFill>
                          <a:latin typeface="Times New Roman" panose="02020603050405020304" pitchFamily="18" charset="0"/>
                          <a:ea typeface="+mn-ea"/>
                          <a:cs typeface="Times New Roman" panose="02020603050405020304" pitchFamily="18" charset="0"/>
                        </a:rPr>
                        <a:t> Nam</a:t>
                      </a:r>
                      <a:r>
                        <a:rPr lang="en-US" sz="1400" b="1" kern="1200" dirty="0">
                          <a:solidFill>
                            <a:schemeClr val="dk1"/>
                          </a:solidFill>
                          <a:latin typeface="+mn-lt"/>
                          <a:ea typeface="+mn-ea"/>
                          <a:cs typeface="+mn-cs"/>
                        </a:rPr>
                        <a:t>. </a:t>
                      </a:r>
                      <a:endParaRPr lang="en-US" sz="1400" kern="1200" dirty="0">
                        <a:solidFill>
                          <a:schemeClr val="dk1"/>
                        </a:solidFill>
                        <a:latin typeface="+mn-lt"/>
                        <a:ea typeface="+mn-ea"/>
                        <a:cs typeface="+mn-cs"/>
                      </a:endParaRPr>
                    </a:p>
                    <a:p>
                      <a:r>
                        <a:rPr lang="en-US" sz="1400" b="1"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Hiện</a:t>
                      </a:r>
                      <a:r>
                        <a:rPr lang="en-US" sz="1400" b="1" kern="1200" dirty="0">
                          <a:solidFill>
                            <a:schemeClr val="dk1"/>
                          </a:solidFill>
                          <a:latin typeface="Times New Roman" panose="02020603050405020304" pitchFamily="18" charset="0"/>
                          <a:ea typeface="+mn-ea"/>
                          <a:cs typeface="Times New Roman" panose="02020603050405020304" pitchFamily="18" charset="0"/>
                        </a:rPr>
                        <a:t> nay </a:t>
                      </a:r>
                      <a:r>
                        <a:rPr lang="en-US" sz="1400" b="1" kern="1200" dirty="0" err="1">
                          <a:solidFill>
                            <a:schemeClr val="dk1"/>
                          </a:solidFill>
                          <a:latin typeface="Times New Roman" panose="02020603050405020304" pitchFamily="18" charset="0"/>
                          <a:ea typeface="+mn-ea"/>
                          <a:cs typeface="Times New Roman" panose="02020603050405020304" pitchFamily="18" charset="0"/>
                        </a:rPr>
                        <a:t>phong</a:t>
                      </a:r>
                      <a:r>
                        <a:rPr lang="en-US" sz="1400" b="1"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tục</a:t>
                      </a:r>
                      <a:r>
                        <a:rPr lang="en-US" sz="1400" b="1"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này</a:t>
                      </a:r>
                      <a:r>
                        <a:rPr lang="en-US" sz="1400" b="1"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còn</a:t>
                      </a:r>
                      <a:r>
                        <a:rPr lang="en-US" sz="1400" b="1"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nhưng</a:t>
                      </a:r>
                      <a:r>
                        <a:rPr lang="en-US" sz="1400" b="1"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không</a:t>
                      </a:r>
                      <a:r>
                        <a:rPr lang="en-US" sz="1400" b="1"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được</a:t>
                      </a:r>
                      <a:r>
                        <a:rPr lang="en-US" sz="1400" b="1"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phổ</a:t>
                      </a:r>
                      <a:r>
                        <a:rPr lang="en-US" sz="1400" b="1"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biến</a:t>
                      </a:r>
                      <a:r>
                        <a:rPr lang="en-US" sz="1400" b="1"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chỉ</a:t>
                      </a:r>
                      <a:r>
                        <a:rPr lang="en-US" sz="1400" b="1"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các</a:t>
                      </a:r>
                      <a:r>
                        <a:rPr lang="en-US" sz="1400" b="1"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cụ</a:t>
                      </a:r>
                      <a:r>
                        <a:rPr lang="en-US" sz="1400" b="1"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già</a:t>
                      </a:r>
                      <a:r>
                        <a:rPr lang="en-US" sz="1400" b="1" kern="1200" dirty="0">
                          <a:solidFill>
                            <a:schemeClr val="dk1"/>
                          </a:solidFill>
                          <a:latin typeface="Times New Roman" panose="02020603050405020304" pitchFamily="18" charset="0"/>
                          <a:ea typeface="+mn-ea"/>
                          <a:cs typeface="Times New Roman" panose="02020603050405020304" pitchFamily="18" charset="0"/>
                        </a:rPr>
                        <a:t> ở </a:t>
                      </a:r>
                      <a:r>
                        <a:rPr lang="en-US" sz="1400" b="1" kern="1200" dirty="0" err="1">
                          <a:solidFill>
                            <a:schemeClr val="dk1"/>
                          </a:solidFill>
                          <a:latin typeface="Times New Roman" panose="02020603050405020304" pitchFamily="18" charset="0"/>
                          <a:ea typeface="+mn-ea"/>
                          <a:cs typeface="Times New Roman" panose="02020603050405020304" pitchFamily="18" charset="0"/>
                        </a:rPr>
                        <a:t>một</a:t>
                      </a:r>
                      <a:r>
                        <a:rPr lang="en-US" sz="1400" b="1"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số</a:t>
                      </a:r>
                      <a:r>
                        <a:rPr lang="en-US" sz="1400" b="1"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vùng</a:t>
                      </a:r>
                      <a:r>
                        <a:rPr lang="en-US" sz="1400" b="1"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còn</a:t>
                      </a:r>
                      <a:r>
                        <a:rPr lang="en-US" sz="1400" b="1"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ăn</a:t>
                      </a:r>
                      <a:r>
                        <a:rPr lang="en-US" sz="1400" b="1"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trầu</a:t>
                      </a:r>
                      <a:r>
                        <a:rPr lang="en-US" sz="1400" b="1"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thế</a:t>
                      </a:r>
                      <a:r>
                        <a:rPr lang="en-US" sz="1400" b="1"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nhưng</a:t>
                      </a:r>
                      <a:r>
                        <a:rPr lang="en-US" sz="1400" b="1"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trầu</a:t>
                      </a:r>
                      <a:r>
                        <a:rPr lang="en-US" sz="1400" b="1"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cau</a:t>
                      </a:r>
                      <a:r>
                        <a:rPr lang="en-US" sz="1400" b="1"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vẫn</a:t>
                      </a:r>
                      <a:r>
                        <a:rPr lang="en-US" sz="1400" b="1"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được</a:t>
                      </a:r>
                      <a:r>
                        <a:rPr lang="en-US" sz="1400" b="1"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gìn</a:t>
                      </a:r>
                      <a:r>
                        <a:rPr lang="en-US" sz="1400" b="1"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giữ</a:t>
                      </a:r>
                      <a:r>
                        <a:rPr lang="en-US" sz="1400" b="1"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một</a:t>
                      </a:r>
                      <a:r>
                        <a:rPr lang="en-US" sz="1400" b="1"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cách</a:t>
                      </a:r>
                      <a:r>
                        <a:rPr lang="en-US" sz="1400" b="1"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trân</a:t>
                      </a:r>
                      <a:r>
                        <a:rPr lang="en-US" sz="1400" b="1"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trọng</a:t>
                      </a:r>
                      <a:r>
                        <a:rPr lang="en-US" sz="1400" b="1"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Điều</a:t>
                      </a:r>
                      <a:r>
                        <a:rPr lang="en-US" sz="1400" b="1"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đó</a:t>
                      </a:r>
                      <a:r>
                        <a:rPr lang="en-US" sz="1400" b="1"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đã</a:t>
                      </a:r>
                      <a:r>
                        <a:rPr lang="en-US" sz="1400" b="1"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ăn</a:t>
                      </a:r>
                      <a:r>
                        <a:rPr lang="en-US" sz="1400" b="1"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sâu</a:t>
                      </a:r>
                      <a:r>
                        <a:rPr lang="en-US" sz="1400" b="1"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vào</a:t>
                      </a:r>
                      <a:r>
                        <a:rPr lang="en-US" sz="1400" b="1"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tiềm</a:t>
                      </a:r>
                      <a:r>
                        <a:rPr lang="en-US" sz="1400" b="1"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thức</a:t>
                      </a:r>
                      <a:r>
                        <a:rPr lang="en-US" sz="1400" b="1"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của</a:t>
                      </a:r>
                      <a:r>
                        <a:rPr lang="en-US" sz="1400" b="1"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người</a:t>
                      </a:r>
                      <a:r>
                        <a:rPr lang="en-US" sz="1400" b="1"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Việt</a:t>
                      </a:r>
                      <a:r>
                        <a:rPr lang="en-US" sz="1400" b="1"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như</a:t>
                      </a:r>
                      <a:r>
                        <a:rPr lang="en-US" sz="1400" b="1"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một</a:t>
                      </a:r>
                      <a:r>
                        <a:rPr lang="en-US" sz="1400" b="1"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nét</a:t>
                      </a:r>
                      <a:r>
                        <a:rPr lang="en-US" sz="1400" b="1"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văn</a:t>
                      </a:r>
                      <a:r>
                        <a:rPr lang="en-US" sz="1400" b="1"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hóa</a:t>
                      </a:r>
                      <a:r>
                        <a:rPr lang="en-US" sz="1400" b="1"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tốt</a:t>
                      </a:r>
                      <a:r>
                        <a:rPr lang="en-US" sz="1400" b="1"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đẹp</a:t>
                      </a:r>
                      <a:r>
                        <a:rPr lang="en-US" sz="1400" b="1"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mãi</a:t>
                      </a:r>
                      <a:r>
                        <a:rPr lang="en-US" sz="1400" b="1"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lưu</a:t>
                      </a:r>
                      <a:r>
                        <a:rPr lang="en-US" sz="1400" b="1" kern="1200" dirty="0">
                          <a:solidFill>
                            <a:schemeClr val="dk1"/>
                          </a:solidFill>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latin typeface="Times New Roman" panose="02020603050405020304" pitchFamily="18" charset="0"/>
                          <a:ea typeface="+mn-ea"/>
                          <a:cs typeface="Times New Roman" panose="02020603050405020304" pitchFamily="18" charset="0"/>
                        </a:rPr>
                        <a:t>truyền</a:t>
                      </a:r>
                      <a:r>
                        <a:rPr lang="en-US" sz="1400" b="1" kern="1200" dirty="0">
                          <a:solidFill>
                            <a:schemeClr val="dk1"/>
                          </a:solidFill>
                          <a:latin typeface="Times New Roman" panose="02020603050405020304" pitchFamily="18" charset="0"/>
                          <a:ea typeface="+mn-ea"/>
                          <a:cs typeface="Times New Roman" panose="02020603050405020304" pitchFamily="18" charset="0"/>
                        </a:rPr>
                        <a:t>. </a:t>
                      </a:r>
                    </a:p>
                    <a:p>
                      <a:pPr marL="0" marR="0" indent="0" algn="l" defTabSz="914400" rtl="0" eaLnBrk="1" fontAlgn="auto" latinLnBrk="0" hangingPunct="1">
                        <a:lnSpc>
                          <a:spcPct val="100000"/>
                        </a:lnSpc>
                        <a:spcBef>
                          <a:spcPts val="0"/>
                        </a:spcBef>
                        <a:spcAft>
                          <a:spcPts val="0"/>
                        </a:spcAft>
                        <a:buClrTx/>
                        <a:buSzTx/>
                        <a:buFontTx/>
                        <a:buNone/>
                        <a:defRPr/>
                      </a:pPr>
                      <a:endParaRPr lang="en-US" dirty="0"/>
                    </a:p>
                  </a:txBody>
                  <a:tcPr>
                    <a:solidFill>
                      <a:srgbClr val="CCEC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800" b="1" u="sng" dirty="0">
                          <a:solidFill>
                            <a:srgbClr val="FFFF00"/>
                          </a:solidFill>
                          <a:latin typeface="Times New Roman" panose="02020603050405020304" pitchFamily="18" charset="0"/>
                          <a:cs typeface="Times New Roman" panose="02020603050405020304" pitchFamily="18" charset="0"/>
                        </a:rPr>
                        <a:t>NHÓM 4</a:t>
                      </a:r>
                      <a:r>
                        <a:rPr lang="en-US" sz="1800" b="1" dirty="0">
                          <a:solidFill>
                            <a:srgbClr val="FFFF00"/>
                          </a:solidFill>
                          <a:latin typeface="Times New Roman" panose="02020603050405020304" pitchFamily="18" charset="0"/>
                          <a:cs typeface="Times New Roman" panose="02020603050405020304" pitchFamily="18" charset="0"/>
                        </a:rPr>
                        <a:t>/ ( TỔ)</a:t>
                      </a:r>
                      <a:endParaRPr lang="en-US" sz="1800" b="1" dirty="0">
                        <a:solidFill>
                          <a:srgbClr val="FFFF00"/>
                        </a:solidFill>
                      </a:endParaRPr>
                    </a:p>
                    <a:p>
                      <a:r>
                        <a:rPr lang="nl-NL" sz="1400" b="1" dirty="0">
                          <a:solidFill>
                            <a:schemeClr val="tx1"/>
                          </a:solidFill>
                          <a:latin typeface="Times New Roman" panose="02020603050405020304" pitchFamily="18" charset="0"/>
                          <a:cs typeface="Times New Roman" panose="02020603050405020304" pitchFamily="18" charset="0"/>
                        </a:rPr>
                        <a:t>3/.</a:t>
                      </a:r>
                      <a:r>
                        <a:rPr lang="nl-NL" sz="1400" b="1" kern="1200" dirty="0">
                          <a:solidFill>
                            <a:schemeClr val="dk1"/>
                          </a:solidFill>
                          <a:latin typeface="Times New Roman" panose="02020603050405020304" pitchFamily="18" charset="0"/>
                          <a:ea typeface="+mn-ea"/>
                          <a:cs typeface="Times New Roman" panose="02020603050405020304" pitchFamily="18" charset="0"/>
                        </a:rPr>
                        <a:t> - Tục ăn trầu</a:t>
                      </a:r>
                      <a:endParaRPr lang="en-US" sz="1400" b="1" kern="1200" dirty="0">
                        <a:solidFill>
                          <a:schemeClr val="dk1"/>
                        </a:solidFill>
                        <a:latin typeface="Times New Roman" panose="02020603050405020304" pitchFamily="18" charset="0"/>
                        <a:ea typeface="+mn-ea"/>
                        <a:cs typeface="Times New Roman" panose="02020603050405020304" pitchFamily="18" charset="0"/>
                      </a:endParaRPr>
                    </a:p>
                    <a:p>
                      <a:r>
                        <a:rPr lang="nl-NL" sz="1400" b="1" kern="1200" dirty="0">
                          <a:solidFill>
                            <a:schemeClr val="dk1"/>
                          </a:solidFill>
                          <a:latin typeface="Times New Roman" panose="02020603050405020304" pitchFamily="18" charset="0"/>
                          <a:ea typeface="+mn-ea"/>
                          <a:cs typeface="Times New Roman" panose="02020603050405020304" pitchFamily="18" charset="0"/>
                        </a:rPr>
                        <a:t>- Làm bánh trưng, bánh tét ngày tết</a:t>
                      </a:r>
                      <a:endParaRPr lang="en-US" sz="1400" b="1" kern="1200" dirty="0">
                        <a:solidFill>
                          <a:schemeClr val="dk1"/>
                        </a:solidFill>
                        <a:latin typeface="Times New Roman" panose="02020603050405020304" pitchFamily="18" charset="0"/>
                        <a:ea typeface="+mn-ea"/>
                        <a:cs typeface="Times New Roman" panose="02020603050405020304" pitchFamily="18" charset="0"/>
                      </a:endParaRPr>
                    </a:p>
                    <a:p>
                      <a:r>
                        <a:rPr lang="nl-NL" sz="1400" b="1" kern="1200" dirty="0">
                          <a:solidFill>
                            <a:schemeClr val="dk1"/>
                          </a:solidFill>
                          <a:latin typeface="Times New Roman" panose="02020603050405020304" pitchFamily="18" charset="0"/>
                          <a:ea typeface="+mn-ea"/>
                          <a:cs typeface="Times New Roman" panose="02020603050405020304" pitchFamily="18" charset="0"/>
                        </a:rPr>
                        <a:t>- Thờ cúng tổ tiên.</a:t>
                      </a:r>
                      <a:endParaRPr lang="en-US" sz="1400" b="1" kern="1200" dirty="0">
                        <a:solidFill>
                          <a:schemeClr val="dk1"/>
                        </a:solidFill>
                        <a:latin typeface="Times New Roman" panose="02020603050405020304" pitchFamily="18" charset="0"/>
                        <a:ea typeface="+mn-ea"/>
                        <a:cs typeface="Times New Roman" panose="02020603050405020304" pitchFamily="18" charset="0"/>
                      </a:endParaRPr>
                    </a:p>
                    <a:p>
                      <a:r>
                        <a:rPr lang="nl-NL" sz="1400" b="1" kern="1200" dirty="0">
                          <a:solidFill>
                            <a:schemeClr val="dk1"/>
                          </a:solidFill>
                          <a:latin typeface="Times New Roman" panose="02020603050405020304" pitchFamily="18" charset="0"/>
                          <a:ea typeface="+mn-ea"/>
                          <a:cs typeface="Times New Roman" panose="02020603050405020304" pitchFamily="18" charset="0"/>
                        </a:rPr>
                        <a:t>- Tết Nguyên Đán</a:t>
                      </a:r>
                      <a:endParaRPr lang="en-US" sz="1400" b="1" kern="1200" dirty="0">
                        <a:solidFill>
                          <a:schemeClr val="dk1"/>
                        </a:solidFill>
                        <a:latin typeface="Times New Roman" panose="02020603050405020304" pitchFamily="18" charset="0"/>
                        <a:ea typeface="+mn-ea"/>
                        <a:cs typeface="Times New Roman" panose="02020603050405020304" pitchFamily="18" charset="0"/>
                      </a:endParaRPr>
                    </a:p>
                    <a:p>
                      <a:r>
                        <a:rPr lang="nl-NL" sz="1400" b="1" kern="1200" dirty="0">
                          <a:solidFill>
                            <a:schemeClr val="dk1"/>
                          </a:solidFill>
                          <a:latin typeface="Times New Roman" panose="02020603050405020304" pitchFamily="18" charset="0"/>
                          <a:ea typeface="+mn-ea"/>
                          <a:cs typeface="Times New Roman" panose="02020603050405020304" pitchFamily="18" charset="0"/>
                        </a:rPr>
                        <a:t>- Lễ cúng Thổ Công </a:t>
                      </a:r>
                      <a:endParaRPr lang="en-US" sz="1400" b="1" kern="1200" dirty="0">
                        <a:solidFill>
                          <a:schemeClr val="dk1"/>
                        </a:solidFill>
                        <a:latin typeface="Times New Roman" panose="02020603050405020304" pitchFamily="18" charset="0"/>
                        <a:ea typeface="+mn-ea"/>
                        <a:cs typeface="Times New Roman" panose="02020603050405020304" pitchFamily="18" charset="0"/>
                      </a:endParaRPr>
                    </a:p>
                    <a:p>
                      <a:r>
                        <a:rPr lang="nl-NL" sz="1400" b="1" kern="1200" dirty="0">
                          <a:solidFill>
                            <a:schemeClr val="dk1"/>
                          </a:solidFill>
                          <a:latin typeface="Times New Roman" panose="02020603050405020304" pitchFamily="18" charset="0"/>
                          <a:ea typeface="+mn-ea"/>
                          <a:cs typeface="Times New Roman" panose="02020603050405020304" pitchFamily="18" charset="0"/>
                        </a:rPr>
                        <a:t>- Tết Thanh minh</a:t>
                      </a:r>
                      <a:endParaRPr lang="en-US" sz="1400" b="1" kern="1200" dirty="0">
                        <a:solidFill>
                          <a:schemeClr val="dk1"/>
                        </a:solidFill>
                        <a:latin typeface="Times New Roman" panose="02020603050405020304" pitchFamily="18" charset="0"/>
                        <a:ea typeface="+mn-ea"/>
                        <a:cs typeface="Times New Roman" panose="02020603050405020304" pitchFamily="18" charset="0"/>
                      </a:endParaRPr>
                    </a:p>
                    <a:p>
                      <a:r>
                        <a:rPr lang="nl-NL" sz="1400" b="1" kern="1200" dirty="0">
                          <a:solidFill>
                            <a:schemeClr val="dk1"/>
                          </a:solidFill>
                          <a:latin typeface="Times New Roman" panose="02020603050405020304" pitchFamily="18" charset="0"/>
                          <a:ea typeface="+mn-ea"/>
                          <a:cs typeface="Times New Roman" panose="02020603050405020304" pitchFamily="18" charset="0"/>
                        </a:rPr>
                        <a:t>- Tết Trung Nguyên ( Rằm tháng bảy )</a:t>
                      </a:r>
                      <a:endParaRPr lang="en-US" sz="1400" b="1" kern="1200" dirty="0">
                        <a:solidFill>
                          <a:schemeClr val="dk1"/>
                        </a:solidFill>
                        <a:latin typeface="Times New Roman" panose="02020603050405020304" pitchFamily="18" charset="0"/>
                        <a:ea typeface="+mn-ea"/>
                        <a:cs typeface="Times New Roman" panose="02020603050405020304" pitchFamily="18" charset="0"/>
                      </a:endParaRPr>
                    </a:p>
                    <a:p>
                      <a:r>
                        <a:rPr lang="nl-NL" sz="1400" b="1" kern="1200" dirty="0">
                          <a:solidFill>
                            <a:schemeClr val="dk1"/>
                          </a:solidFill>
                          <a:latin typeface="Times New Roman" panose="02020603050405020304" pitchFamily="18" charset="0"/>
                          <a:ea typeface="+mn-ea"/>
                          <a:cs typeface="Times New Roman" panose="02020603050405020304" pitchFamily="18" charset="0"/>
                        </a:rPr>
                        <a:t>- Tết trung thu ( Rằm tháng Tám )</a:t>
                      </a:r>
                      <a:endParaRPr lang="en-US" sz="1400" b="1" kern="1200" dirty="0">
                        <a:solidFill>
                          <a:schemeClr val="dk1"/>
                        </a:solidFill>
                        <a:latin typeface="Times New Roman" panose="02020603050405020304" pitchFamily="18" charset="0"/>
                        <a:ea typeface="+mn-ea"/>
                        <a:cs typeface="Times New Roman" panose="02020603050405020304" pitchFamily="18" charset="0"/>
                      </a:endParaRPr>
                    </a:p>
                    <a:p>
                      <a:r>
                        <a:rPr lang="nl-NL" sz="1400" b="1" kern="1200" dirty="0">
                          <a:solidFill>
                            <a:schemeClr val="dk1"/>
                          </a:solidFill>
                          <a:latin typeface="Times New Roman" panose="02020603050405020304" pitchFamily="18" charset="0"/>
                          <a:ea typeface="+mn-ea"/>
                          <a:cs typeface="Times New Roman" panose="02020603050405020304" pitchFamily="18" charset="0"/>
                        </a:rPr>
                        <a:t>- Tết Táo Quân....</a:t>
                      </a:r>
                      <a:endParaRPr lang="en-US" sz="1400" b="1" kern="1200" dirty="0">
                        <a:solidFill>
                          <a:schemeClr val="dk1"/>
                        </a:solidFill>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defRPr/>
                      </a:pPr>
                      <a:endParaRPr lang="en-US" sz="2000" dirty="0">
                        <a:solidFill>
                          <a:schemeClr val="tx1"/>
                        </a:solidFill>
                      </a:endParaRPr>
                    </a:p>
                  </a:txBody>
                  <a:tcPr>
                    <a:solidFill>
                      <a:schemeClr val="bg2"/>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667000" y="438150"/>
          <a:ext cx="3505200" cy="51816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000"/>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2800" b="1" kern="1200" dirty="0" err="1">
                          <a:solidFill>
                            <a:srgbClr val="0000CC"/>
                          </a:solidFill>
                          <a:latin typeface="Times New Roman" panose="02020603050405020304" pitchFamily="18" charset="0"/>
                          <a:ea typeface="+mn-ea"/>
                          <a:cs typeface="Times New Roman" panose="02020603050405020304" pitchFamily="18" charset="0"/>
                        </a:rPr>
                        <a:t>Kết</a:t>
                      </a:r>
                      <a:r>
                        <a:rPr lang="en-US" sz="2800" b="1" kern="1200" dirty="0">
                          <a:solidFill>
                            <a:srgbClr val="0000CC"/>
                          </a:solidFill>
                          <a:latin typeface="Times New Roman" panose="02020603050405020304" pitchFamily="18" charset="0"/>
                          <a:ea typeface="+mn-ea"/>
                          <a:cs typeface="Times New Roman" panose="02020603050405020304" pitchFamily="18" charset="0"/>
                        </a:rPr>
                        <a:t> </a:t>
                      </a:r>
                      <a:r>
                        <a:rPr lang="en-US" sz="2800" b="1" kern="1200" dirty="0" err="1">
                          <a:solidFill>
                            <a:srgbClr val="0000CC"/>
                          </a:solidFill>
                          <a:latin typeface="Times New Roman" panose="02020603050405020304" pitchFamily="18" charset="0"/>
                          <a:ea typeface="+mn-ea"/>
                          <a:cs typeface="Times New Roman" panose="02020603050405020304" pitchFamily="18" charset="0"/>
                        </a:rPr>
                        <a:t>luận</a:t>
                      </a:r>
                      <a:r>
                        <a:rPr lang="en-US" sz="2800" b="1" kern="1200" baseline="0" dirty="0">
                          <a:solidFill>
                            <a:srgbClr val="0000CC"/>
                          </a:solidFill>
                          <a:latin typeface="Times New Roman" panose="02020603050405020304" pitchFamily="18" charset="0"/>
                          <a:ea typeface="+mn-ea"/>
                          <a:cs typeface="Times New Roman" panose="02020603050405020304" pitchFamily="18" charset="0"/>
                        </a:rPr>
                        <a:t> </a:t>
                      </a:r>
                      <a:r>
                        <a:rPr lang="en-US" sz="2800" b="1" kern="1200" dirty="0">
                          <a:solidFill>
                            <a:srgbClr val="0000CC"/>
                          </a:solidFill>
                          <a:latin typeface="Times New Roman" panose="02020603050405020304" pitchFamily="18" charset="0"/>
                          <a:ea typeface="+mn-ea"/>
                          <a:cs typeface="Times New Roman" panose="02020603050405020304" pitchFamily="18" charset="0"/>
                        </a:rPr>
                        <a:t>GV:</a:t>
                      </a:r>
                    </a:p>
                  </a:txBody>
                  <a:tcPr>
                    <a:solidFill>
                      <a:schemeClr val="bg1"/>
                    </a:solidFill>
                  </a:tcPr>
                </a:tc>
                <a:extLst>
                  <a:ext uri="{0D108BD9-81ED-4DB2-BD59-A6C34878D82A}">
                    <a16:rowId xmlns:a16="http://schemas.microsoft.com/office/drawing/2014/main" val="10000"/>
                  </a:ext>
                </a:extLst>
              </a:tr>
            </a:tbl>
          </a:graphicData>
        </a:graphic>
      </p:graphicFrame>
      <p:sp>
        <p:nvSpPr>
          <p:cNvPr id="3" name="Rounded Rectangle 2"/>
          <p:cNvSpPr/>
          <p:nvPr/>
        </p:nvSpPr>
        <p:spPr>
          <a:xfrm>
            <a:off x="685800" y="1504950"/>
            <a:ext cx="8153400" cy="2819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0000CC"/>
              </a:solidFill>
              <a:latin typeface="Times New Roman" panose="02020603050405020304" pitchFamily="18" charset="0"/>
              <a:cs typeface="Times New Roman" panose="02020603050405020304" pitchFamily="18" charset="0"/>
            </a:endParaRPr>
          </a:p>
        </p:txBody>
      </p:sp>
      <p:sp>
        <p:nvSpPr>
          <p:cNvPr id="68611" name="Rectangle 3"/>
          <p:cNvSpPr>
            <a:spLocks noChangeArrowheads="1"/>
          </p:cNvSpPr>
          <p:nvPr/>
        </p:nvSpPr>
        <p:spPr bwMode="auto">
          <a:xfrm>
            <a:off x="1524000" y="1733550"/>
            <a:ext cx="6477000" cy="193899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lang="nl-NL" sz="2400" b="1" u="sng"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a:t>
            </a:r>
            <a:r>
              <a:rPr kumimoji="0" lang="nl-NL" sz="2400" b="1" i="0" u="sng"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hơ</a:t>
            </a:r>
            <a:r>
              <a:rPr kumimoji="0" lang="nl-NL" sz="2400" b="1"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Mời trầu của nữ thi sĩ </a:t>
            </a:r>
            <a:r>
              <a:rPr kumimoji="0" lang="nl-NL" sz="2400" b="1" i="0" u="sng"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Hồ Xuân Hương</a:t>
            </a:r>
            <a:endParaRPr lang="en-US" sz="2400" b="1" u="sng"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nl-NL" sz="2400" b="1"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“Quả cau nho nhỏ miếng trầu hôi</a:t>
            </a:r>
            <a:endPar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nl-NL" sz="2400" b="1"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Này của Xuân Hương mới quệt rồi</a:t>
            </a:r>
            <a:endPar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nl-NL" sz="2400" b="1"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Có phải duyên nhau thì thắm lại</a:t>
            </a:r>
            <a:endPar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nl-NL" sz="2400" b="1"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Đừng xanh như lá, bạc như vôï”.</a:t>
            </a:r>
            <a:endParaRPr kumimoji="0" lang="nl-NL"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endParaRPr>
          </a:p>
        </p:txBody>
      </p:sp>
      <p:pic>
        <p:nvPicPr>
          <p:cNvPr id="5" name="Picture 4" descr="C:\Users\HP\Documents\tho-ho-xuan-huong_TRANG BÌA.jpg"/>
          <p:cNvPicPr/>
          <p:nvPr/>
        </p:nvPicPr>
        <p:blipFill>
          <a:blip r:embed="rId2" cstate="print"/>
          <a:srcRect/>
          <a:stretch>
            <a:fillRect/>
          </a:stretch>
        </p:blipFill>
        <p:spPr bwMode="auto">
          <a:xfrm>
            <a:off x="838200" y="2266950"/>
            <a:ext cx="1238250" cy="1647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8611">
                                            <p:txEl>
                                              <p:pRg st="0" end="0"/>
                                            </p:txEl>
                                          </p:spTgt>
                                        </p:tgtEl>
                                        <p:attrNameLst>
                                          <p:attrName>style.visibility</p:attrName>
                                        </p:attrNameLst>
                                      </p:cBhvr>
                                      <p:to>
                                        <p:strVal val="visible"/>
                                      </p:to>
                                    </p:set>
                                    <p:animEffect transition="in" filter="box(in)">
                                      <p:cBhvr>
                                        <p:cTn id="17" dur="500"/>
                                        <p:tgtEl>
                                          <p:spTgt spid="686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8611">
                                            <p:txEl>
                                              <p:pRg st="1" end="1"/>
                                            </p:txEl>
                                          </p:spTgt>
                                        </p:tgtEl>
                                        <p:attrNameLst>
                                          <p:attrName>style.visibility</p:attrName>
                                        </p:attrNameLst>
                                      </p:cBhvr>
                                      <p:to>
                                        <p:strVal val="visible"/>
                                      </p:to>
                                    </p:set>
                                    <p:animEffect transition="in" filter="box(in)">
                                      <p:cBhvr>
                                        <p:cTn id="22" dur="500"/>
                                        <p:tgtEl>
                                          <p:spTgt spid="68611">
                                            <p:txEl>
                                              <p:pRg st="1" end="1"/>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68611">
                                            <p:txEl>
                                              <p:pRg st="2" end="2"/>
                                            </p:txEl>
                                          </p:spTgt>
                                        </p:tgtEl>
                                        <p:attrNameLst>
                                          <p:attrName>style.visibility</p:attrName>
                                        </p:attrNameLst>
                                      </p:cBhvr>
                                      <p:to>
                                        <p:strVal val="visible"/>
                                      </p:to>
                                    </p:set>
                                    <p:animEffect transition="in" filter="box(in)">
                                      <p:cBhvr>
                                        <p:cTn id="25" dur="500"/>
                                        <p:tgtEl>
                                          <p:spTgt spid="68611">
                                            <p:txEl>
                                              <p:pRg st="2" end="2"/>
                                            </p:txEl>
                                          </p:spTgt>
                                        </p:tgtEl>
                                      </p:cBhvr>
                                    </p:animEffect>
                                  </p:childTnLst>
                                </p:cTn>
                              </p:par>
                              <p:par>
                                <p:cTn id="26" presetID="4" presetClass="entr" presetSubtype="16" fill="hold" nodeType="withEffect">
                                  <p:stCondLst>
                                    <p:cond delay="0"/>
                                  </p:stCondLst>
                                  <p:childTnLst>
                                    <p:set>
                                      <p:cBhvr>
                                        <p:cTn id="27" dur="1" fill="hold">
                                          <p:stCondLst>
                                            <p:cond delay="0"/>
                                          </p:stCondLst>
                                        </p:cTn>
                                        <p:tgtEl>
                                          <p:spTgt spid="68611">
                                            <p:txEl>
                                              <p:pRg st="3" end="3"/>
                                            </p:txEl>
                                          </p:spTgt>
                                        </p:tgtEl>
                                        <p:attrNameLst>
                                          <p:attrName>style.visibility</p:attrName>
                                        </p:attrNameLst>
                                      </p:cBhvr>
                                      <p:to>
                                        <p:strVal val="visible"/>
                                      </p:to>
                                    </p:set>
                                    <p:animEffect transition="in" filter="box(in)">
                                      <p:cBhvr>
                                        <p:cTn id="28" dur="500"/>
                                        <p:tgtEl>
                                          <p:spTgt spid="68611">
                                            <p:txEl>
                                              <p:pRg st="3" end="3"/>
                                            </p:txEl>
                                          </p:spTgt>
                                        </p:tgtEl>
                                      </p:cBhvr>
                                    </p:animEffect>
                                  </p:childTnLst>
                                </p:cTn>
                              </p:par>
                              <p:par>
                                <p:cTn id="29" presetID="4" presetClass="entr" presetSubtype="16" fill="hold" nodeType="withEffect">
                                  <p:stCondLst>
                                    <p:cond delay="0"/>
                                  </p:stCondLst>
                                  <p:childTnLst>
                                    <p:set>
                                      <p:cBhvr>
                                        <p:cTn id="30" dur="1" fill="hold">
                                          <p:stCondLst>
                                            <p:cond delay="0"/>
                                          </p:stCondLst>
                                        </p:cTn>
                                        <p:tgtEl>
                                          <p:spTgt spid="68611">
                                            <p:txEl>
                                              <p:pRg st="4" end="4"/>
                                            </p:txEl>
                                          </p:spTgt>
                                        </p:tgtEl>
                                        <p:attrNameLst>
                                          <p:attrName>style.visibility</p:attrName>
                                        </p:attrNameLst>
                                      </p:cBhvr>
                                      <p:to>
                                        <p:strVal val="visible"/>
                                      </p:to>
                                    </p:set>
                                    <p:animEffect transition="in" filter="box(in)">
                                      <p:cBhvr>
                                        <p:cTn id="31" dur="500"/>
                                        <p:tgtEl>
                                          <p:spTgt spid="686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666750"/>
          <a:ext cx="8763000" cy="2895600"/>
        </p:xfrm>
        <a:graphic>
          <a:graphicData uri="http://schemas.openxmlformats.org/drawingml/2006/table">
            <a:tbl>
              <a:tblPr firstRow="1" bandRow="1">
                <a:tableStyleId>{5C22544A-7EE6-4342-B048-85BDC9FD1C3A}</a:tableStyleId>
              </a:tblPr>
              <a:tblGrid>
                <a:gridCol w="4381500">
                  <a:extLst>
                    <a:ext uri="{9D8B030D-6E8A-4147-A177-3AD203B41FA5}">
                      <a16:colId xmlns:a16="http://schemas.microsoft.com/office/drawing/2014/main" val="20000"/>
                    </a:ext>
                  </a:extLst>
                </a:gridCol>
                <a:gridCol w="4381500">
                  <a:extLst>
                    <a:ext uri="{9D8B030D-6E8A-4147-A177-3AD203B41FA5}">
                      <a16:colId xmlns:a16="http://schemas.microsoft.com/office/drawing/2014/main" val="20001"/>
                    </a:ext>
                  </a:extLst>
                </a:gridCol>
              </a:tblGrid>
              <a:tr h="491113">
                <a:tc>
                  <a:txBody>
                    <a:bodyPr/>
                    <a:lstStyle/>
                    <a:p>
                      <a:pPr algn="ctr"/>
                      <a:r>
                        <a:rPr lang="en-US" sz="1800" baseline="0" dirty="0">
                          <a:solidFill>
                            <a:srgbClr val="FF0000"/>
                          </a:solidFill>
                          <a:latin typeface="Times New Roman" panose="02020603050405020304" pitchFamily="18" charset="0"/>
                          <a:cs typeface="Times New Roman" panose="02020603050405020304" pitchFamily="18" charset="0"/>
                        </a:rPr>
                        <a:t>VĂN HÓA VIỆT NAM </a:t>
                      </a:r>
                      <a:endParaRPr lang="en-US" dirty="0">
                        <a:solidFill>
                          <a:srgbClr val="FF0000"/>
                        </a:solidFill>
                      </a:endParaRPr>
                    </a:p>
                  </a:txBody>
                  <a:tcPr>
                    <a:solidFill>
                      <a:schemeClr val="bg1"/>
                    </a:solidFill>
                  </a:tcPr>
                </a:tc>
                <a:tc>
                  <a:txBody>
                    <a:bodyPr/>
                    <a:lstStyle/>
                    <a:p>
                      <a:pPr algn="ctr"/>
                      <a:r>
                        <a:rPr lang="en-US" sz="1800" baseline="0" dirty="0">
                          <a:solidFill>
                            <a:srgbClr val="FF0000"/>
                          </a:solidFill>
                          <a:latin typeface="Times New Roman" panose="02020603050405020304" pitchFamily="18" charset="0"/>
                          <a:cs typeface="Times New Roman" panose="02020603050405020304" pitchFamily="18" charset="0"/>
                        </a:rPr>
                        <a:t>VĂN HÓA TRUNG QUỐC</a:t>
                      </a:r>
                      <a:endParaRPr lang="en-US" dirty="0">
                        <a:solidFill>
                          <a:srgbClr val="FF0000"/>
                        </a:solidFill>
                      </a:endParaRPr>
                    </a:p>
                  </a:txBody>
                  <a:tcPr>
                    <a:solidFill>
                      <a:schemeClr val="bg1"/>
                    </a:solidFill>
                  </a:tcPr>
                </a:tc>
                <a:extLst>
                  <a:ext uri="{0D108BD9-81ED-4DB2-BD59-A6C34878D82A}">
                    <a16:rowId xmlns:a16="http://schemas.microsoft.com/office/drawing/2014/main" val="10000"/>
                  </a:ext>
                </a:extLst>
              </a:tr>
              <a:tr h="2404487">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graphicFrame>
        <p:nvGraphicFramePr>
          <p:cNvPr id="4" name="Table 3"/>
          <p:cNvGraphicFramePr>
            <a:graphicFrameLocks noGrp="1"/>
          </p:cNvGraphicFramePr>
          <p:nvPr/>
        </p:nvGraphicFramePr>
        <p:xfrm>
          <a:off x="0" y="133350"/>
          <a:ext cx="9144000" cy="457200"/>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0000"/>
                    </a:ext>
                  </a:extLst>
                </a:gridCol>
              </a:tblGrid>
              <a:tr h="457200">
                <a:tc>
                  <a:txBody>
                    <a:bodyPr/>
                    <a:lstStyle/>
                    <a:p>
                      <a:r>
                        <a:rPr lang="en-US" sz="2400" dirty="0">
                          <a:solidFill>
                            <a:srgbClr val="0000CC"/>
                          </a:solidFill>
                          <a:latin typeface="Times New Roman" panose="02020603050405020304" pitchFamily="18" charset="0"/>
                          <a:cs typeface="Times New Roman" panose="02020603050405020304" pitchFamily="18" charset="0"/>
                        </a:rPr>
                        <a:t>SO SÁNH</a:t>
                      </a:r>
                      <a:r>
                        <a:rPr lang="en-US" sz="2400" baseline="0" dirty="0">
                          <a:solidFill>
                            <a:srgbClr val="0000CC"/>
                          </a:solidFill>
                          <a:latin typeface="Times New Roman" panose="02020603050405020304" pitchFamily="18" charset="0"/>
                          <a:cs typeface="Times New Roman" panose="02020603050405020304" pitchFamily="18" charset="0"/>
                        </a:rPr>
                        <a:t> VĂN HÓA VIỆT NAM VỚI VĂN HÓA TRUNG QUỐC</a:t>
                      </a:r>
                      <a:endParaRPr lang="en-US" sz="2400" dirty="0">
                        <a:solidFill>
                          <a:srgbClr val="0000CC"/>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0"/>
                  </a:ext>
                </a:extLst>
              </a:tr>
            </a:tbl>
          </a:graphicData>
        </a:graphic>
      </p:graphicFrame>
      <p:sp>
        <p:nvSpPr>
          <p:cNvPr id="5" name="Rounded Rectangle 4"/>
          <p:cNvSpPr/>
          <p:nvPr/>
        </p:nvSpPr>
        <p:spPr>
          <a:xfrm>
            <a:off x="1066800" y="3714750"/>
            <a:ext cx="6858000" cy="142875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000" b="1" dirty="0">
              <a:solidFill>
                <a:srgbClr val="0000CC"/>
              </a:solidFill>
              <a:latin typeface="Times New Roman" panose="02020603050405020304" pitchFamily="18" charset="0"/>
              <a:cs typeface="Times New Roman" panose="02020603050405020304" pitchFamily="18" charset="0"/>
            </a:endParaRPr>
          </a:p>
          <a:p>
            <a:r>
              <a:rPr lang="nl-NL" sz="2000" b="1" dirty="0">
                <a:solidFill>
                  <a:srgbClr val="0000CC"/>
                </a:solidFill>
                <a:latin typeface="Times New Roman" panose="02020603050405020304" pitchFamily="18" charset="0"/>
                <a:cs typeface="Times New Roman" panose="02020603050405020304" pitchFamily="18" charset="0"/>
              </a:rPr>
              <a:t>Người Việt rất tự hào với cái váy mang đậm yếu tố văn hoá bản địa của mình trong so sánh với văn hoá Trung Quốc:</a:t>
            </a:r>
            <a:endParaRPr lang="en-US" sz="2000" b="1" dirty="0">
              <a:solidFill>
                <a:srgbClr val="0000CC"/>
              </a:solidFill>
              <a:latin typeface="Times New Roman" panose="02020603050405020304" pitchFamily="18" charset="0"/>
              <a:cs typeface="Times New Roman" panose="02020603050405020304" pitchFamily="18" charset="0"/>
            </a:endParaRPr>
          </a:p>
          <a:p>
            <a:pPr algn="ctr"/>
            <a:r>
              <a:rPr lang="nl-NL" sz="2000" b="1" dirty="0">
                <a:solidFill>
                  <a:srgbClr val="0000CC"/>
                </a:solidFill>
                <a:latin typeface="Times New Roman" panose="02020603050405020304" pitchFamily="18" charset="0"/>
                <a:cs typeface="Times New Roman" panose="02020603050405020304" pitchFamily="18" charset="0"/>
              </a:rPr>
              <a:t>“Cái trống mà thủng hai đầu</a:t>
            </a:r>
            <a:endParaRPr lang="en-US" sz="2000" b="1" dirty="0">
              <a:solidFill>
                <a:srgbClr val="0000CC"/>
              </a:solidFill>
              <a:latin typeface="Times New Roman" panose="02020603050405020304" pitchFamily="18" charset="0"/>
              <a:cs typeface="Times New Roman" panose="02020603050405020304" pitchFamily="18" charset="0"/>
            </a:endParaRPr>
          </a:p>
          <a:p>
            <a:pPr algn="ctr"/>
            <a:r>
              <a:rPr lang="nl-NL" sz="2000" b="1" dirty="0">
                <a:solidFill>
                  <a:srgbClr val="0000CC"/>
                </a:solidFill>
                <a:latin typeface="Times New Roman" panose="02020603050405020304" pitchFamily="18" charset="0"/>
                <a:cs typeface="Times New Roman" panose="02020603050405020304" pitchFamily="18" charset="0"/>
              </a:rPr>
              <a:t> Bên ta thời có, bên Tàu thì không” </a:t>
            </a:r>
            <a:endParaRPr lang="en-US" sz="2000" b="1" dirty="0">
              <a:solidFill>
                <a:srgbClr val="0000CC"/>
              </a:solidFill>
              <a:latin typeface="Times New Roman" panose="02020603050405020304" pitchFamily="18" charset="0"/>
              <a:cs typeface="Times New Roman" panose="02020603050405020304" pitchFamily="18" charset="0"/>
            </a:endParaRPr>
          </a:p>
          <a:p>
            <a:pPr algn="ctr"/>
            <a:endParaRPr lang="en-US" dirty="0"/>
          </a:p>
        </p:txBody>
      </p:sp>
      <p:pic>
        <p:nvPicPr>
          <p:cNvPr id="1026" name="Picture 2" descr="C:\Users\HP\Documents\BÁNH CHƯNG VN.jpg"/>
          <p:cNvPicPr>
            <a:picLocks noChangeAspect="1" noChangeArrowheads="1"/>
          </p:cNvPicPr>
          <p:nvPr/>
        </p:nvPicPr>
        <p:blipFill>
          <a:blip r:embed="rId2"/>
          <a:srcRect/>
          <a:stretch>
            <a:fillRect/>
          </a:stretch>
        </p:blipFill>
        <p:spPr bwMode="auto">
          <a:xfrm>
            <a:off x="304800" y="1047750"/>
            <a:ext cx="2057400" cy="1295400"/>
          </a:xfrm>
          <a:prstGeom prst="rect">
            <a:avLst/>
          </a:prstGeom>
          <a:noFill/>
        </p:spPr>
      </p:pic>
      <p:pic>
        <p:nvPicPr>
          <p:cNvPr id="1027" name="Picture 3" descr="C:\Users\HP\Documents\phong-tuc-ngay-tet-1- ĐƯA ÔNG TÁO.jpg"/>
          <p:cNvPicPr>
            <a:picLocks noChangeAspect="1" noChangeArrowheads="1"/>
          </p:cNvPicPr>
          <p:nvPr/>
        </p:nvPicPr>
        <p:blipFill>
          <a:blip r:embed="rId3"/>
          <a:srcRect/>
          <a:stretch>
            <a:fillRect/>
          </a:stretch>
        </p:blipFill>
        <p:spPr bwMode="auto">
          <a:xfrm>
            <a:off x="228600" y="2266950"/>
            <a:ext cx="2133600" cy="1371600"/>
          </a:xfrm>
          <a:prstGeom prst="rect">
            <a:avLst/>
          </a:prstGeom>
          <a:noFill/>
        </p:spPr>
      </p:pic>
      <p:pic>
        <p:nvPicPr>
          <p:cNvPr id="1029" name="Picture 5" descr="C:\Users\HP\Documents\ÁO CƯỚI CỦA TRUNG QUỐC.jpg"/>
          <p:cNvPicPr>
            <a:picLocks noChangeAspect="1" noChangeArrowheads="1"/>
          </p:cNvPicPr>
          <p:nvPr/>
        </p:nvPicPr>
        <p:blipFill>
          <a:blip r:embed="rId4" cstate="print"/>
          <a:srcRect/>
          <a:stretch>
            <a:fillRect/>
          </a:stretch>
        </p:blipFill>
        <p:spPr bwMode="auto">
          <a:xfrm>
            <a:off x="4648200" y="1047750"/>
            <a:ext cx="1752600" cy="2438400"/>
          </a:xfrm>
          <a:prstGeom prst="rect">
            <a:avLst/>
          </a:prstGeom>
          <a:noFill/>
        </p:spPr>
      </p:pic>
      <p:pic>
        <p:nvPicPr>
          <p:cNvPr id="1030" name="Picture 6" descr="C:\Users\HP\Documents\TRANG PHỤC TRUNG QUỐC QUA CÁC TRIỀU ĐẠI.jpg"/>
          <p:cNvPicPr>
            <a:picLocks noChangeAspect="1" noChangeArrowheads="1"/>
          </p:cNvPicPr>
          <p:nvPr/>
        </p:nvPicPr>
        <p:blipFill>
          <a:blip r:embed="rId5"/>
          <a:srcRect/>
          <a:stretch>
            <a:fillRect/>
          </a:stretch>
        </p:blipFill>
        <p:spPr bwMode="auto">
          <a:xfrm>
            <a:off x="6477001" y="1047750"/>
            <a:ext cx="2514599" cy="990600"/>
          </a:xfrm>
          <a:prstGeom prst="rect">
            <a:avLst/>
          </a:prstGeom>
          <a:noFill/>
        </p:spPr>
      </p:pic>
      <p:pic>
        <p:nvPicPr>
          <p:cNvPr id="1031" name="Picture 7" descr="C:\Users\HP\Documents\ÁO DÀI THÂN RỘNG VN.jpg"/>
          <p:cNvPicPr>
            <a:picLocks noChangeAspect="1" noChangeArrowheads="1"/>
          </p:cNvPicPr>
          <p:nvPr/>
        </p:nvPicPr>
        <p:blipFill>
          <a:blip r:embed="rId6"/>
          <a:srcRect/>
          <a:stretch>
            <a:fillRect/>
          </a:stretch>
        </p:blipFill>
        <p:spPr bwMode="auto">
          <a:xfrm>
            <a:off x="2362200" y="2343150"/>
            <a:ext cx="2209800" cy="1219200"/>
          </a:xfrm>
          <a:prstGeom prst="rect">
            <a:avLst/>
          </a:prstGeom>
          <a:noFill/>
        </p:spPr>
      </p:pic>
      <p:pic>
        <p:nvPicPr>
          <p:cNvPr id="1032" name="Picture 8" descr="C:\Users\HP\Documents\politicsofmenshairinchinesehistorybylilsuika-d6igphp-15248026934382017548071.png"/>
          <p:cNvPicPr>
            <a:picLocks noChangeAspect="1" noChangeArrowheads="1"/>
          </p:cNvPicPr>
          <p:nvPr/>
        </p:nvPicPr>
        <p:blipFill>
          <a:blip r:embed="rId7" cstate="print"/>
          <a:srcRect/>
          <a:stretch>
            <a:fillRect/>
          </a:stretch>
        </p:blipFill>
        <p:spPr bwMode="auto">
          <a:xfrm>
            <a:off x="6477000" y="2038350"/>
            <a:ext cx="2514600" cy="1447800"/>
          </a:xfrm>
          <a:prstGeom prst="rect">
            <a:avLst/>
          </a:prstGeom>
          <a:noFill/>
        </p:spPr>
      </p:pic>
      <p:pic>
        <p:nvPicPr>
          <p:cNvPr id="3" name="Picture 2" descr="C:\Users\HP\Documents\ÁO TỨ THÂN.jpg"/>
          <p:cNvPicPr>
            <a:picLocks noChangeAspect="1" noChangeArrowheads="1"/>
          </p:cNvPicPr>
          <p:nvPr/>
        </p:nvPicPr>
        <p:blipFill>
          <a:blip r:embed="rId8"/>
          <a:srcRect/>
          <a:stretch>
            <a:fillRect/>
          </a:stretch>
        </p:blipFill>
        <p:spPr bwMode="auto">
          <a:xfrm>
            <a:off x="2362200" y="1047751"/>
            <a:ext cx="2209800" cy="12953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diamond(in)">
                                      <p:cBhvr>
                                        <p:cTn id="18" dur="20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checkerboard(across)">
                                      <p:cBhvr>
                                        <p:cTn id="23" dur="500"/>
                                        <p:tgtEl>
                                          <p:spTgt spid="1027"/>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ox(in)">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4" fill="hold" nodeType="clickEffect">
                                  <p:stCondLst>
                                    <p:cond delay="0"/>
                                  </p:stCondLst>
                                  <p:childTnLst>
                                    <p:set>
                                      <p:cBhvr>
                                        <p:cTn id="32" dur="1" fill="hold">
                                          <p:stCondLst>
                                            <p:cond delay="0"/>
                                          </p:stCondLst>
                                        </p:cTn>
                                        <p:tgtEl>
                                          <p:spTgt spid="1031"/>
                                        </p:tgtEl>
                                        <p:attrNameLst>
                                          <p:attrName>style.visibility</p:attrName>
                                        </p:attrNameLst>
                                      </p:cBhvr>
                                      <p:to>
                                        <p:strVal val="visible"/>
                                      </p:to>
                                    </p:set>
                                    <p:animEffect transition="in" filter="wheel(4)">
                                      <p:cBhvr>
                                        <p:cTn id="33" dur="2000"/>
                                        <p:tgtEl>
                                          <p:spTgt spid="1031"/>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4" fill="hold" nodeType="clickEffect">
                                  <p:stCondLst>
                                    <p:cond delay="0"/>
                                  </p:stCondLst>
                                  <p:childTnLst>
                                    <p:set>
                                      <p:cBhvr>
                                        <p:cTn id="37" dur="1" fill="hold">
                                          <p:stCondLst>
                                            <p:cond delay="0"/>
                                          </p:stCondLst>
                                        </p:cTn>
                                        <p:tgtEl>
                                          <p:spTgt spid="1029"/>
                                        </p:tgtEl>
                                        <p:attrNameLst>
                                          <p:attrName>style.visibility</p:attrName>
                                        </p:attrNameLst>
                                      </p:cBhvr>
                                      <p:to>
                                        <p:strVal val="visible"/>
                                      </p:to>
                                    </p:set>
                                    <p:animEffect transition="in" filter="wheel(4)">
                                      <p:cBhvr>
                                        <p:cTn id="38" dur="2000"/>
                                        <p:tgtEl>
                                          <p:spTgt spid="1029"/>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nodeType="clickEffect">
                                  <p:stCondLst>
                                    <p:cond delay="0"/>
                                  </p:stCondLst>
                                  <p:childTnLst>
                                    <p:set>
                                      <p:cBhvr>
                                        <p:cTn id="42" dur="1" fill="hold">
                                          <p:stCondLst>
                                            <p:cond delay="0"/>
                                          </p:stCondLst>
                                        </p:cTn>
                                        <p:tgtEl>
                                          <p:spTgt spid="1030"/>
                                        </p:tgtEl>
                                        <p:attrNameLst>
                                          <p:attrName>style.visibility</p:attrName>
                                        </p:attrNameLst>
                                      </p:cBhvr>
                                      <p:to>
                                        <p:strVal val="visible"/>
                                      </p:to>
                                    </p:set>
                                    <p:animEffect transition="in" filter="box(in)">
                                      <p:cBhvr>
                                        <p:cTn id="43" dur="500"/>
                                        <p:tgtEl>
                                          <p:spTgt spid="1030"/>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nodeType="clickEffect">
                                  <p:stCondLst>
                                    <p:cond delay="0"/>
                                  </p:stCondLst>
                                  <p:childTnLst>
                                    <p:set>
                                      <p:cBhvr>
                                        <p:cTn id="47" dur="1" fill="hold">
                                          <p:stCondLst>
                                            <p:cond delay="0"/>
                                          </p:stCondLst>
                                        </p:cTn>
                                        <p:tgtEl>
                                          <p:spTgt spid="1032"/>
                                        </p:tgtEl>
                                        <p:attrNameLst>
                                          <p:attrName>style.visibility</p:attrName>
                                        </p:attrNameLst>
                                      </p:cBhvr>
                                      <p:to>
                                        <p:strVal val="visible"/>
                                      </p:to>
                                    </p:set>
                                    <p:anim calcmode="lin" valueType="num">
                                      <p:cBhvr>
                                        <p:cTn id="48" dur="1000" fill="hold"/>
                                        <p:tgtEl>
                                          <p:spTgt spid="1032"/>
                                        </p:tgtEl>
                                        <p:attrNameLst>
                                          <p:attrName>ppt_w</p:attrName>
                                        </p:attrNameLst>
                                      </p:cBhvr>
                                      <p:tavLst>
                                        <p:tav tm="0">
                                          <p:val>
                                            <p:strVal val="#ppt_w*0.70"/>
                                          </p:val>
                                        </p:tav>
                                        <p:tav tm="100000">
                                          <p:val>
                                            <p:strVal val="#ppt_w"/>
                                          </p:val>
                                        </p:tav>
                                      </p:tavLst>
                                    </p:anim>
                                    <p:anim calcmode="lin" valueType="num">
                                      <p:cBhvr>
                                        <p:cTn id="49" dur="1000" fill="hold"/>
                                        <p:tgtEl>
                                          <p:spTgt spid="1032"/>
                                        </p:tgtEl>
                                        <p:attrNameLst>
                                          <p:attrName>ppt_h</p:attrName>
                                        </p:attrNameLst>
                                      </p:cBhvr>
                                      <p:tavLst>
                                        <p:tav tm="0">
                                          <p:val>
                                            <p:strVal val="#ppt_h"/>
                                          </p:val>
                                        </p:tav>
                                        <p:tav tm="100000">
                                          <p:val>
                                            <p:strVal val="#ppt_h"/>
                                          </p:val>
                                        </p:tav>
                                      </p:tavLst>
                                    </p:anim>
                                    <p:animEffect transition="in" filter="fade">
                                      <p:cBhvr>
                                        <p:cTn id="50" dur="1000"/>
                                        <p:tgtEl>
                                          <p:spTgt spid="103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ipe(down)">
                                      <p:cBhvr>
                                        <p:cTn id="5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85750"/>
            <a:ext cx="8077200" cy="830997"/>
          </a:xfrm>
          <a:prstGeom prst="rect">
            <a:avLst/>
          </a:prstGeom>
        </p:spPr>
        <p:txBody>
          <a:bodyPr wrap="square">
            <a:spAutoFit/>
          </a:bodyPr>
          <a:lstStyle/>
          <a:p>
            <a:pPr algn="ctr"/>
            <a:r>
              <a:rPr lang="en-US" sz="2400" b="1" i="1" u="sng" dirty="0">
                <a:solidFill>
                  <a:srgbClr val="FF0000"/>
                </a:solidFill>
                <a:latin typeface="Times New Roman" panose="02020603050405020304" pitchFamily="18" charset="0"/>
                <a:cs typeface="Times New Roman" panose="02020603050405020304" pitchFamily="18" charset="0"/>
              </a:rPr>
              <a:t>BÀI 17</a:t>
            </a:r>
            <a:r>
              <a:rPr lang="en-US" sz="2400" b="1" dirty="0">
                <a:solidFill>
                  <a:srgbClr val="FF0000"/>
                </a:solidFill>
                <a:latin typeface="Times New Roman" panose="02020603050405020304" pitchFamily="18" charset="0"/>
                <a:cs typeface="Times New Roman" panose="02020603050405020304" pitchFamily="18" charset="0"/>
              </a:rPr>
              <a:t>: ĐẤU TRANH BẢO TỒN VÀ</a:t>
            </a:r>
            <a:br>
              <a:rPr lang="en-US" sz="2400" b="1" dirty="0">
                <a:solidFill>
                  <a:srgbClr val="FF0000"/>
                </a:solidFill>
                <a:latin typeface="Times New Roman" panose="02020603050405020304" pitchFamily="18" charset="0"/>
                <a:cs typeface="Times New Roman" panose="02020603050405020304" pitchFamily="18" charset="0"/>
              </a:rPr>
            </a:br>
            <a:r>
              <a:rPr lang="en-US" sz="2400" b="1" dirty="0">
                <a:solidFill>
                  <a:srgbClr val="FF0000"/>
                </a:solidFill>
                <a:latin typeface="Times New Roman" panose="02020603050405020304" pitchFamily="18" charset="0"/>
                <a:cs typeface="Times New Roman" panose="02020603050405020304" pitchFamily="18" charset="0"/>
              </a:rPr>
              <a:t> PHÁT TRIỂN VĂN HÓA DÂN TỘC THỜI BẮC THUỘC</a:t>
            </a:r>
            <a:endParaRPr lang="en-US" sz="2400" dirty="0"/>
          </a:p>
        </p:txBody>
      </p:sp>
      <p:sp>
        <p:nvSpPr>
          <p:cNvPr id="5" name="TextBox 4"/>
          <p:cNvSpPr txBox="1"/>
          <p:nvPr/>
        </p:nvSpPr>
        <p:spPr>
          <a:xfrm>
            <a:off x="152400" y="1340881"/>
            <a:ext cx="8839200" cy="3416320"/>
          </a:xfrm>
          <a:prstGeom prst="rect">
            <a:avLst/>
          </a:prstGeom>
          <a:noFill/>
        </p:spPr>
        <p:txBody>
          <a:bodyPr wrap="square" rtlCol="0">
            <a:spAutoFit/>
          </a:bodyPr>
          <a:lstStyle/>
          <a:p>
            <a:pPr lvl="0"/>
            <a:r>
              <a:rPr lang="nl-NL" sz="2400" dirty="0">
                <a:latin typeface="Times New Roman" panose="02020603050405020304" pitchFamily="18" charset="0"/>
                <a:ea typeface="Times New Roman" panose="02020603050405020304" pitchFamily="18" charset="0"/>
                <a:cs typeface="Times New Roman" panose="02020603050405020304" pitchFamily="18" charset="0"/>
              </a:rPr>
              <a:t>- Người Việt giữ được phong tục tập quán của mình:</a:t>
            </a:r>
            <a:endParaRPr lang="en-US" sz="2400" dirty="0">
              <a:latin typeface="Times New Roman" panose="02020603050405020304" pitchFamily="18" charset="0"/>
              <a:cs typeface="Times New Roman" panose="02020603050405020304" pitchFamily="18" charset="0"/>
            </a:endParaRPr>
          </a:p>
          <a:p>
            <a:pPr lvl="0" eaLnBrk="0" hangingPunct="0"/>
            <a:r>
              <a:rPr lang="nl-NL" sz="2400" dirty="0">
                <a:latin typeface="Times New Roman" panose="02020603050405020304" pitchFamily="18" charset="0"/>
                <a:ea typeface="Times New Roman" panose="02020603050405020304" pitchFamily="18" charset="0"/>
                <a:cs typeface="Times New Roman" panose="02020603050405020304" pitchFamily="18" charset="0"/>
              </a:rPr>
              <a:t>+ Sống ở làng quê trong những ngôi nhà giản dị.  </a:t>
            </a:r>
            <a:endParaRPr lang="en-US" sz="2400" dirty="0">
              <a:latin typeface="Times New Roman" panose="02020603050405020304" pitchFamily="18" charset="0"/>
              <a:cs typeface="Times New Roman" panose="02020603050405020304" pitchFamily="18" charset="0"/>
            </a:endParaRPr>
          </a:p>
          <a:p>
            <a:pPr lvl="0" eaLnBrk="0" hangingPunct="0"/>
            <a:r>
              <a:rPr lang="nl-NL" sz="2400" dirty="0">
                <a:latin typeface="Times New Roman" panose="02020603050405020304" pitchFamily="18" charset="0"/>
                <a:ea typeface="Times New Roman" panose="02020603050405020304" pitchFamily="18" charset="0"/>
                <a:cs typeface="Times New Roman" panose="02020603050405020304" pitchFamily="18" charset="0"/>
              </a:rPr>
              <a:t>+ Người Việt vẫn nghe - nói, truyền lại cho con cháu tiếng mẹ đẻ. Những tín ngưỡng truyền thống như thờ cúng tổ tiên, thờ các vị thần  tiếp tục được duy trì.</a:t>
            </a:r>
            <a:endParaRPr lang="en-US" sz="2400" dirty="0">
              <a:latin typeface="Times New Roman" panose="02020603050405020304" pitchFamily="18" charset="0"/>
              <a:cs typeface="Times New Roman" panose="02020603050405020304" pitchFamily="18" charset="0"/>
            </a:endParaRPr>
          </a:p>
          <a:p>
            <a:pPr lvl="0" eaLnBrk="0" hangingPunct="0"/>
            <a:r>
              <a:rPr lang="nl-NL" sz="2400" dirty="0">
                <a:latin typeface="Times New Roman" panose="02020603050405020304" pitchFamily="18" charset="0"/>
                <a:ea typeface="Times New Roman" panose="02020603050405020304" pitchFamily="18" charset="0"/>
                <a:cs typeface="Times New Roman" panose="02020603050405020304" pitchFamily="18" charset="0"/>
              </a:rPr>
              <a:t>+ Phong tục, tập quán Việt vẫn được giữ gìn như tục nhuộm răng, ăn trầu, búi tóc, xăm mình, làm bánh chưng, bánh giầy. </a:t>
            </a:r>
          </a:p>
          <a:p>
            <a:pPr lvl="0" eaLnBrk="0" hangingPunct="0"/>
            <a:r>
              <a:rPr lang="nl-NL" sz="2400" dirty="0">
                <a:latin typeface="Times New Roman" panose="02020603050405020304" pitchFamily="18" charset="0"/>
                <a:ea typeface="Times New Roman" panose="02020603050405020304" pitchFamily="18" charset="0"/>
                <a:cs typeface="Times New Roman" panose="02020603050405020304" pitchFamily="18" charset="0"/>
              </a:rPr>
              <a:t>- Những phong tục tập quán trên cho thấy chính sách đồng hóa của các triều đại phong kiến phương Bắc đối với nước ta thất bại.</a:t>
            </a:r>
            <a:r>
              <a:rPr lang="en-US" sz="2400" dirty="0">
                <a:latin typeface="Times New Roman" panose="02020603050405020304" pitchFamily="18" charset="0"/>
                <a:cs typeface="Times New Roman" panose="02020603050405020304" pitchFamily="18" charset="0"/>
              </a:rPr>
              <a:t> </a:t>
            </a:r>
          </a:p>
        </p:txBody>
      </p:sp>
      <p:sp>
        <p:nvSpPr>
          <p:cNvPr id="6" name="TextBox 5"/>
          <p:cNvSpPr txBox="1"/>
          <p:nvPr/>
        </p:nvSpPr>
        <p:spPr>
          <a:xfrm>
            <a:off x="76200" y="971550"/>
            <a:ext cx="7086600" cy="369332"/>
          </a:xfrm>
          <a:prstGeom prst="rect">
            <a:avLst/>
          </a:prstGeom>
          <a:noFill/>
        </p:spPr>
        <p:txBody>
          <a:bodyPr wrap="square" rtlCol="0">
            <a:spAutoFit/>
          </a:bodyPr>
          <a:lstStyle/>
          <a:p>
            <a:pPr>
              <a:buNone/>
            </a:pPr>
            <a:r>
              <a:rPr lang="fr-FR" b="1">
                <a:solidFill>
                  <a:srgbClr val="FF0000"/>
                </a:solidFill>
                <a:latin typeface="Times New Roman" panose="02020603050405020304" pitchFamily="18" charset="0"/>
                <a:cs typeface="Times New Roman" panose="02020603050405020304" pitchFamily="18" charset="0"/>
              </a:rPr>
              <a:t>I/. </a:t>
            </a:r>
            <a:r>
              <a:rPr lang="fr-FR" b="1" u="sng">
                <a:solidFill>
                  <a:srgbClr val="FF0000"/>
                </a:solidFill>
                <a:latin typeface="Times New Roman" panose="02020603050405020304" pitchFamily="18" charset="0"/>
                <a:cs typeface="Times New Roman" panose="02020603050405020304" pitchFamily="18" charset="0"/>
              </a:rPr>
              <a:t>ĐẤU TRANH BẢO TỒN VĂN HÓA DÂN TỘC</a:t>
            </a:r>
            <a:endParaRPr lang="en-US"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Effect transition="in" filter="barn(inVertical)">
                                      <p:cBhvr>
                                        <p:cTn id="36"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209550"/>
            <a:ext cx="6629400" cy="707886"/>
          </a:xfrm>
          <a:prstGeom prst="rect">
            <a:avLst/>
          </a:prstGeom>
        </p:spPr>
        <p:txBody>
          <a:bodyPr wrap="square">
            <a:spAutoFit/>
          </a:bodyPr>
          <a:lstStyle/>
          <a:p>
            <a:pPr algn="ctr"/>
            <a:r>
              <a:rPr lang="en-US" sz="2000" b="1" i="1" u="sng" dirty="0">
                <a:solidFill>
                  <a:srgbClr val="FF0000"/>
                </a:solidFill>
                <a:latin typeface="Times New Roman" panose="02020603050405020304" pitchFamily="18" charset="0"/>
                <a:cs typeface="Times New Roman" panose="02020603050405020304" pitchFamily="18" charset="0"/>
              </a:rPr>
              <a:t>BÀI 17</a:t>
            </a:r>
            <a:r>
              <a:rPr lang="en-US" sz="2000" b="1" dirty="0">
                <a:solidFill>
                  <a:srgbClr val="FF0000"/>
                </a:solidFill>
                <a:latin typeface="Times New Roman" panose="02020603050405020304" pitchFamily="18" charset="0"/>
                <a:cs typeface="Times New Roman" panose="02020603050405020304" pitchFamily="18" charset="0"/>
              </a:rPr>
              <a:t>: ĐẤU TRANH BẢO TỒN VÀ</a:t>
            </a:r>
            <a:br>
              <a:rPr lang="en-US" sz="2000" b="1" dirty="0">
                <a:solidFill>
                  <a:srgbClr val="FF0000"/>
                </a:solidFill>
                <a:latin typeface="Times New Roman" panose="02020603050405020304" pitchFamily="18" charset="0"/>
                <a:cs typeface="Times New Roman" panose="02020603050405020304" pitchFamily="18" charset="0"/>
              </a:rPr>
            </a:br>
            <a:r>
              <a:rPr lang="en-US" sz="2000" b="1" dirty="0">
                <a:solidFill>
                  <a:srgbClr val="FF0000"/>
                </a:solidFill>
                <a:latin typeface="Times New Roman" panose="02020603050405020304" pitchFamily="18" charset="0"/>
                <a:cs typeface="Times New Roman" panose="02020603050405020304" pitchFamily="18" charset="0"/>
              </a:rPr>
              <a:t> PHÁT TRIỂN VĂN HÓA DÂN TỘC THỜI BẮC THUỘC</a:t>
            </a:r>
            <a:endParaRPr lang="en-US" sz="2000" dirty="0"/>
          </a:p>
        </p:txBody>
      </p:sp>
      <p:sp>
        <p:nvSpPr>
          <p:cNvPr id="3" name="Content Placeholder 2"/>
          <p:cNvSpPr txBox="1"/>
          <p:nvPr/>
        </p:nvSpPr>
        <p:spPr>
          <a:xfrm>
            <a:off x="76200" y="819150"/>
            <a:ext cx="7315201" cy="5334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lang="fr-FR" sz="2400" b="1" dirty="0">
                <a:solidFill>
                  <a:srgbClr val="FF0000"/>
                </a:solidFill>
                <a:latin typeface="Times New Roman" panose="02020603050405020304" pitchFamily="18" charset="0"/>
                <a:cs typeface="Times New Roman" panose="02020603050405020304" pitchFamily="18" charset="0"/>
              </a:rPr>
              <a:t>II</a:t>
            </a:r>
            <a:r>
              <a:rPr kumimoji="0" lang="fr-FR"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fr-FR"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PHÁT TRIỂN VĂN HÓA DÂN TỘC:</a:t>
            </a:r>
            <a:endPar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4" name="Table 3"/>
          <p:cNvGraphicFramePr>
            <a:graphicFrameLocks noGrp="1"/>
          </p:cNvGraphicFramePr>
          <p:nvPr/>
        </p:nvGraphicFramePr>
        <p:xfrm>
          <a:off x="0" y="1885950"/>
          <a:ext cx="9144000" cy="3383280"/>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2819400">
                <a:tc>
                  <a:txBody>
                    <a:bodyPr/>
                    <a:lstStyle/>
                    <a:p>
                      <a:endParaRPr lang="en-US" dirty="0"/>
                    </a:p>
                    <a:p>
                      <a:endParaRPr lang="en-US" dirty="0"/>
                    </a:p>
                    <a:p>
                      <a:endParaRPr lang="en-US" dirty="0"/>
                    </a:p>
                    <a:p>
                      <a:endParaRPr lang="en-US" dirty="0"/>
                    </a:p>
                    <a:p>
                      <a:endParaRPr lang="en-US" dirty="0"/>
                    </a:p>
                    <a:p>
                      <a:endParaRPr lang="en-US" dirty="0"/>
                    </a:p>
                    <a:p>
                      <a:endParaRPr lang="en-US" dirty="0"/>
                    </a:p>
                    <a:p>
                      <a:pPr algn="ctr"/>
                      <a:endParaRPr lang="en-US" sz="1800" b="1" kern="1200" dirty="0">
                        <a:solidFill>
                          <a:srgbClr val="0000CC"/>
                        </a:solidFill>
                        <a:latin typeface="Times New Roman" panose="02020603050405020304" pitchFamily="18" charset="0"/>
                        <a:ea typeface="+mn-ea"/>
                        <a:cs typeface="Times New Roman" panose="02020603050405020304" pitchFamily="18" charset="0"/>
                      </a:endParaRPr>
                    </a:p>
                    <a:p>
                      <a:pPr algn="ctr"/>
                      <a:endParaRPr lang="en-US" sz="1800" b="1" kern="1200" dirty="0">
                        <a:solidFill>
                          <a:srgbClr val="0000CC"/>
                        </a:solidFill>
                        <a:latin typeface="Times New Roman" panose="02020603050405020304" pitchFamily="18" charset="0"/>
                        <a:ea typeface="+mn-ea"/>
                        <a:cs typeface="Times New Roman" panose="02020603050405020304" pitchFamily="18" charset="0"/>
                      </a:endParaRPr>
                    </a:p>
                    <a:p>
                      <a:pPr algn="ctr"/>
                      <a:r>
                        <a:rPr lang="en-US" sz="1800" b="1" kern="1200" dirty="0">
                          <a:solidFill>
                            <a:srgbClr val="0000CC"/>
                          </a:solidFill>
                          <a:latin typeface="Times New Roman" panose="02020603050405020304" pitchFamily="18" charset="0"/>
                          <a:ea typeface="+mn-ea"/>
                          <a:cs typeface="Times New Roman" panose="02020603050405020304" pitchFamily="18" charset="0"/>
                        </a:rPr>
                        <a:t>H.17.4: </a:t>
                      </a:r>
                      <a:r>
                        <a:rPr lang="en-US" sz="1800" b="1" kern="1200" dirty="0" err="1">
                          <a:solidFill>
                            <a:srgbClr val="0000CC"/>
                          </a:solidFill>
                          <a:latin typeface="Times New Roman" panose="02020603050405020304" pitchFamily="18" charset="0"/>
                          <a:ea typeface="+mn-ea"/>
                          <a:cs typeface="Times New Roman" panose="02020603050405020304" pitchFamily="18" charset="0"/>
                        </a:rPr>
                        <a:t>Chùa</a:t>
                      </a:r>
                      <a:r>
                        <a:rPr lang="en-US" sz="1800" b="1" kern="1200" dirty="0">
                          <a:solidFill>
                            <a:srgbClr val="0000CC"/>
                          </a:solidFill>
                          <a:latin typeface="Times New Roman" panose="02020603050405020304" pitchFamily="18" charset="0"/>
                          <a:ea typeface="+mn-ea"/>
                          <a:cs typeface="Times New Roman" panose="02020603050405020304" pitchFamily="18" charset="0"/>
                        </a:rPr>
                        <a:t> </a:t>
                      </a:r>
                      <a:r>
                        <a:rPr lang="en-US" sz="1800" b="1" kern="1200" dirty="0" err="1">
                          <a:solidFill>
                            <a:srgbClr val="0000CC"/>
                          </a:solidFill>
                          <a:latin typeface="Times New Roman" panose="02020603050405020304" pitchFamily="18" charset="0"/>
                          <a:ea typeface="+mn-ea"/>
                          <a:cs typeface="Times New Roman" panose="02020603050405020304" pitchFamily="18" charset="0"/>
                        </a:rPr>
                        <a:t>Dâu</a:t>
                      </a:r>
                      <a:r>
                        <a:rPr lang="en-US" sz="1800" b="1" kern="1200" dirty="0">
                          <a:solidFill>
                            <a:srgbClr val="0000CC"/>
                          </a:solidFill>
                          <a:latin typeface="Times New Roman" panose="02020603050405020304" pitchFamily="18" charset="0"/>
                          <a:ea typeface="+mn-ea"/>
                          <a:cs typeface="Times New Roman" panose="02020603050405020304" pitchFamily="18" charset="0"/>
                        </a:rPr>
                        <a:t> </a:t>
                      </a:r>
                    </a:p>
                    <a:p>
                      <a:pPr algn="ctr"/>
                      <a:r>
                        <a:rPr lang="en-US" sz="1800" b="1" kern="1200" dirty="0">
                          <a:solidFill>
                            <a:srgbClr val="0000CC"/>
                          </a:solidFill>
                          <a:latin typeface="Times New Roman" panose="02020603050405020304" pitchFamily="18" charset="0"/>
                          <a:ea typeface="+mn-ea"/>
                          <a:cs typeface="Times New Roman" panose="02020603050405020304" pitchFamily="18" charset="0"/>
                        </a:rPr>
                        <a:t>( </a:t>
                      </a:r>
                      <a:r>
                        <a:rPr lang="en-US" sz="1800" b="1" kern="1200" dirty="0" err="1">
                          <a:solidFill>
                            <a:srgbClr val="0000CC"/>
                          </a:solidFill>
                          <a:latin typeface="Times New Roman" panose="02020603050405020304" pitchFamily="18" charset="0"/>
                          <a:ea typeface="+mn-ea"/>
                          <a:cs typeface="Times New Roman" panose="02020603050405020304" pitchFamily="18" charset="0"/>
                        </a:rPr>
                        <a:t>Thuận</a:t>
                      </a:r>
                      <a:r>
                        <a:rPr lang="en-US" sz="1800" b="1" kern="1200" dirty="0">
                          <a:solidFill>
                            <a:srgbClr val="0000CC"/>
                          </a:solidFill>
                          <a:latin typeface="Times New Roman" panose="02020603050405020304" pitchFamily="18" charset="0"/>
                          <a:ea typeface="+mn-ea"/>
                          <a:cs typeface="Times New Roman" panose="02020603050405020304" pitchFamily="18" charset="0"/>
                        </a:rPr>
                        <a:t> </a:t>
                      </a:r>
                      <a:r>
                        <a:rPr lang="en-US" sz="1800" b="1" kern="1200" dirty="0" err="1">
                          <a:solidFill>
                            <a:srgbClr val="0000CC"/>
                          </a:solidFill>
                          <a:latin typeface="Times New Roman" panose="02020603050405020304" pitchFamily="18" charset="0"/>
                          <a:ea typeface="+mn-ea"/>
                          <a:cs typeface="Times New Roman" panose="02020603050405020304" pitchFamily="18" charset="0"/>
                        </a:rPr>
                        <a:t>Thành-Bắc</a:t>
                      </a:r>
                      <a:r>
                        <a:rPr lang="en-US" sz="1800" b="1" kern="1200" dirty="0">
                          <a:solidFill>
                            <a:srgbClr val="0000CC"/>
                          </a:solidFill>
                          <a:latin typeface="Times New Roman" panose="02020603050405020304" pitchFamily="18" charset="0"/>
                          <a:ea typeface="+mn-ea"/>
                          <a:cs typeface="Times New Roman" panose="02020603050405020304" pitchFamily="18" charset="0"/>
                        </a:rPr>
                        <a:t> </a:t>
                      </a:r>
                      <a:r>
                        <a:rPr lang="en-US" sz="1800" b="1" kern="1200" dirty="0" err="1">
                          <a:solidFill>
                            <a:srgbClr val="0000CC"/>
                          </a:solidFill>
                          <a:latin typeface="Times New Roman" panose="02020603050405020304" pitchFamily="18" charset="0"/>
                          <a:ea typeface="+mn-ea"/>
                          <a:cs typeface="Times New Roman" panose="02020603050405020304" pitchFamily="18" charset="0"/>
                        </a:rPr>
                        <a:t>Ninh</a:t>
                      </a:r>
                      <a:r>
                        <a:rPr lang="en-US" sz="1800" b="1" kern="1200" dirty="0">
                          <a:solidFill>
                            <a:srgbClr val="0000CC"/>
                          </a:solidFill>
                          <a:latin typeface="Times New Roman" panose="02020603050405020304" pitchFamily="18" charset="0"/>
                          <a:ea typeface="+mn-ea"/>
                          <a:cs typeface="Times New Roman" panose="02020603050405020304" pitchFamily="18" charset="0"/>
                        </a:rPr>
                        <a:t> ). </a:t>
                      </a:r>
                      <a:endParaRPr lang="en-US" sz="1800" dirty="0">
                        <a:solidFill>
                          <a:srgbClr val="0000CC"/>
                        </a:solidFill>
                        <a:latin typeface="Times New Roman" panose="02020603050405020304" pitchFamily="18" charset="0"/>
                        <a:cs typeface="Times New Roman" panose="02020603050405020304" pitchFamily="18" charset="0"/>
                      </a:endParaRPr>
                    </a:p>
                    <a:p>
                      <a:endParaRPr lang="en-US" dirty="0"/>
                    </a:p>
                  </a:txBody>
                  <a:tcPr>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sz="1800" b="1" kern="1200" dirty="0">
                        <a:solidFill>
                          <a:srgbClr val="FF3300"/>
                        </a:solidFill>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defRPr/>
                      </a:pPr>
                      <a:endParaRPr lang="en-US" sz="1800" b="1" kern="1200" dirty="0">
                        <a:solidFill>
                          <a:srgbClr val="FF3300"/>
                        </a:solidFill>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defRPr/>
                      </a:pPr>
                      <a:endParaRPr lang="en-US" sz="1800" b="1" kern="1200" dirty="0">
                        <a:solidFill>
                          <a:srgbClr val="FF3300"/>
                        </a:solidFill>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defRPr/>
                      </a:pPr>
                      <a:endParaRPr lang="en-US" sz="1800" b="1" kern="1200" dirty="0">
                        <a:solidFill>
                          <a:srgbClr val="FF3300"/>
                        </a:solidFill>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defRPr/>
                      </a:pPr>
                      <a:endParaRPr lang="en-US" sz="1800" b="1" kern="1200" dirty="0">
                        <a:solidFill>
                          <a:srgbClr val="FF3300"/>
                        </a:solidFill>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defRPr/>
                      </a:pPr>
                      <a:endParaRPr lang="en-US" sz="1800" b="1" kern="1200" dirty="0">
                        <a:solidFill>
                          <a:srgbClr val="FF3300"/>
                        </a:solidFill>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defRPr/>
                      </a:pPr>
                      <a:endParaRPr lang="en-US" sz="1800" b="1" kern="1200" dirty="0">
                        <a:solidFill>
                          <a:srgbClr val="FF3300"/>
                        </a:solidFill>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defRPr/>
                      </a:pPr>
                      <a:endParaRPr lang="en-US" sz="1800" b="1" kern="1200" dirty="0">
                        <a:solidFill>
                          <a:srgbClr val="FF3300"/>
                        </a:solidFill>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defRPr/>
                      </a:pPr>
                      <a:endParaRPr lang="en-US" sz="1800" b="1" kern="1200" dirty="0">
                        <a:solidFill>
                          <a:srgbClr val="FF3300"/>
                        </a:solidFill>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defRPr/>
                      </a:pPr>
                      <a:endParaRPr lang="en-US" sz="1800" b="1" kern="1200" dirty="0">
                        <a:solidFill>
                          <a:srgbClr val="FF3300"/>
                        </a:solidFill>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defRPr/>
                      </a:pPr>
                      <a:r>
                        <a:rPr lang="en-US" sz="1800" b="1" kern="1200" dirty="0">
                          <a:solidFill>
                            <a:srgbClr val="FF3300"/>
                          </a:solidFill>
                          <a:latin typeface="Times New Roman" panose="02020603050405020304" pitchFamily="18" charset="0"/>
                          <a:ea typeface="+mn-ea"/>
                          <a:cs typeface="Times New Roman" panose="02020603050405020304" pitchFamily="18" charset="0"/>
                        </a:rPr>
                        <a:t>H.17.5 :</a:t>
                      </a:r>
                      <a:r>
                        <a:rPr lang="en-US" sz="1800" b="1" kern="1200" dirty="0" err="1">
                          <a:solidFill>
                            <a:srgbClr val="FF3300"/>
                          </a:solidFill>
                          <a:latin typeface="Times New Roman" panose="02020603050405020304" pitchFamily="18" charset="0"/>
                          <a:ea typeface="+mn-ea"/>
                          <a:cs typeface="Times New Roman" panose="02020603050405020304" pitchFamily="18" charset="0"/>
                        </a:rPr>
                        <a:t>Chuông</a:t>
                      </a:r>
                      <a:r>
                        <a:rPr lang="en-US" sz="1800" b="1" kern="1200" dirty="0">
                          <a:solidFill>
                            <a:srgbClr val="FF3300"/>
                          </a:solidFill>
                          <a:latin typeface="Times New Roman" panose="02020603050405020304" pitchFamily="18" charset="0"/>
                          <a:ea typeface="+mn-ea"/>
                          <a:cs typeface="Times New Roman" panose="02020603050405020304" pitchFamily="18" charset="0"/>
                        </a:rPr>
                        <a:t> </a:t>
                      </a:r>
                      <a:r>
                        <a:rPr lang="en-US" sz="1800" b="1" kern="1200" dirty="0" err="1">
                          <a:solidFill>
                            <a:srgbClr val="FF3300"/>
                          </a:solidFill>
                          <a:latin typeface="Times New Roman" panose="02020603050405020304" pitchFamily="18" charset="0"/>
                          <a:ea typeface="+mn-ea"/>
                          <a:cs typeface="Times New Roman" panose="02020603050405020304" pitchFamily="18" charset="0"/>
                        </a:rPr>
                        <a:t>Thanh</a:t>
                      </a:r>
                      <a:r>
                        <a:rPr lang="en-US" sz="1800" b="1" kern="1200" dirty="0">
                          <a:solidFill>
                            <a:srgbClr val="FF3300"/>
                          </a:solidFill>
                          <a:latin typeface="Times New Roman" panose="02020603050405020304" pitchFamily="18" charset="0"/>
                          <a:ea typeface="+mn-ea"/>
                          <a:cs typeface="Times New Roman" panose="02020603050405020304" pitchFamily="18" charset="0"/>
                        </a:rPr>
                        <a:t> Mai </a:t>
                      </a:r>
                    </a:p>
                    <a:p>
                      <a:endParaRPr lang="en-US" dirty="0">
                        <a:solidFill>
                          <a:srgbClr val="FF3300"/>
                        </a:solidFill>
                        <a:latin typeface="Times New Roman" panose="02020603050405020304" pitchFamily="18" charset="0"/>
                        <a:cs typeface="Times New Roman" panose="02020603050405020304" pitchFamily="18" charset="0"/>
                      </a:endParaRPr>
                    </a:p>
                  </a:txBody>
                  <a:tcPr>
                    <a:solidFill>
                      <a:srgbClr val="FFFF00"/>
                    </a:solidFill>
                  </a:tcPr>
                </a:tc>
                <a:tc>
                  <a:txBody>
                    <a:bodyPr/>
                    <a:lstStyle/>
                    <a:p>
                      <a:endParaRPr lang="en-US" sz="1800" b="1" kern="1200" dirty="0">
                        <a:solidFill>
                          <a:schemeClr val="bg1"/>
                        </a:solidFill>
                        <a:latin typeface="Times New Roman" panose="02020603050405020304" pitchFamily="18" charset="0"/>
                        <a:ea typeface="+mn-ea"/>
                        <a:cs typeface="Times New Roman" panose="02020603050405020304" pitchFamily="18" charset="0"/>
                      </a:endParaRPr>
                    </a:p>
                    <a:p>
                      <a:endParaRPr lang="en-US" sz="1800" b="1" kern="1200" dirty="0">
                        <a:solidFill>
                          <a:schemeClr val="bg1"/>
                        </a:solidFill>
                        <a:latin typeface="Times New Roman" panose="02020603050405020304" pitchFamily="18" charset="0"/>
                        <a:ea typeface="+mn-ea"/>
                        <a:cs typeface="Times New Roman" panose="02020603050405020304" pitchFamily="18" charset="0"/>
                      </a:endParaRPr>
                    </a:p>
                    <a:p>
                      <a:endParaRPr lang="en-US" sz="1800" b="1" kern="1200" dirty="0">
                        <a:solidFill>
                          <a:schemeClr val="bg1"/>
                        </a:solidFill>
                        <a:latin typeface="Times New Roman" panose="02020603050405020304" pitchFamily="18" charset="0"/>
                        <a:ea typeface="+mn-ea"/>
                        <a:cs typeface="Times New Roman" panose="02020603050405020304" pitchFamily="18" charset="0"/>
                      </a:endParaRPr>
                    </a:p>
                    <a:p>
                      <a:endParaRPr lang="en-US" sz="1800" b="1" kern="1200" dirty="0">
                        <a:solidFill>
                          <a:schemeClr val="bg1"/>
                        </a:solidFill>
                        <a:latin typeface="Times New Roman" panose="02020603050405020304" pitchFamily="18" charset="0"/>
                        <a:ea typeface="+mn-ea"/>
                        <a:cs typeface="Times New Roman" panose="02020603050405020304" pitchFamily="18" charset="0"/>
                      </a:endParaRPr>
                    </a:p>
                    <a:p>
                      <a:endParaRPr lang="en-US" sz="1800" b="1" kern="1200" dirty="0">
                        <a:solidFill>
                          <a:schemeClr val="bg1"/>
                        </a:solidFill>
                        <a:latin typeface="Times New Roman" panose="02020603050405020304" pitchFamily="18" charset="0"/>
                        <a:ea typeface="+mn-ea"/>
                        <a:cs typeface="Times New Roman" panose="02020603050405020304" pitchFamily="18" charset="0"/>
                      </a:endParaRPr>
                    </a:p>
                    <a:p>
                      <a:endParaRPr lang="en-US" sz="1800" b="1" kern="1200" dirty="0">
                        <a:solidFill>
                          <a:schemeClr val="bg1"/>
                        </a:solidFill>
                        <a:latin typeface="Times New Roman" panose="02020603050405020304" pitchFamily="18" charset="0"/>
                        <a:ea typeface="+mn-ea"/>
                        <a:cs typeface="Times New Roman" panose="02020603050405020304" pitchFamily="18" charset="0"/>
                      </a:endParaRPr>
                    </a:p>
                    <a:p>
                      <a:endParaRPr lang="en-US" sz="1800" b="1" kern="1200" dirty="0">
                        <a:solidFill>
                          <a:schemeClr val="bg1"/>
                        </a:solidFill>
                        <a:latin typeface="Times New Roman" panose="02020603050405020304" pitchFamily="18" charset="0"/>
                        <a:ea typeface="+mn-ea"/>
                        <a:cs typeface="Times New Roman" panose="02020603050405020304" pitchFamily="18" charset="0"/>
                      </a:endParaRPr>
                    </a:p>
                    <a:p>
                      <a:endParaRPr lang="en-US" sz="1800" b="1" kern="1200" dirty="0">
                        <a:solidFill>
                          <a:schemeClr val="bg1"/>
                        </a:solidFill>
                        <a:latin typeface="Times New Roman" panose="02020603050405020304" pitchFamily="18" charset="0"/>
                        <a:ea typeface="+mn-ea"/>
                        <a:cs typeface="Times New Roman" panose="02020603050405020304" pitchFamily="18" charset="0"/>
                      </a:endParaRPr>
                    </a:p>
                    <a:p>
                      <a:endParaRPr lang="en-US" sz="1800" b="1" kern="1200" dirty="0">
                        <a:solidFill>
                          <a:schemeClr val="bg1"/>
                        </a:solidFill>
                        <a:latin typeface="Times New Roman" panose="02020603050405020304" pitchFamily="18" charset="0"/>
                        <a:ea typeface="+mn-ea"/>
                        <a:cs typeface="Times New Roman" panose="02020603050405020304" pitchFamily="18" charset="0"/>
                      </a:endParaRPr>
                    </a:p>
                    <a:p>
                      <a:r>
                        <a:rPr lang="en-US" sz="1800" b="1" kern="1200" dirty="0">
                          <a:solidFill>
                            <a:schemeClr val="bg1"/>
                          </a:solidFill>
                          <a:latin typeface="Times New Roman" panose="02020603050405020304" pitchFamily="18" charset="0"/>
                          <a:ea typeface="+mn-ea"/>
                          <a:cs typeface="Times New Roman" panose="02020603050405020304" pitchFamily="18" charset="0"/>
                        </a:rPr>
                        <a:t>H.17.6: </a:t>
                      </a:r>
                      <a:r>
                        <a:rPr lang="en-US" sz="1800" b="1" kern="1200" dirty="0" err="1">
                          <a:solidFill>
                            <a:schemeClr val="bg1"/>
                          </a:solidFill>
                          <a:latin typeface="Times New Roman" panose="02020603050405020304" pitchFamily="18" charset="0"/>
                          <a:ea typeface="+mn-ea"/>
                          <a:cs typeface="Times New Roman" panose="02020603050405020304" pitchFamily="18" charset="0"/>
                        </a:rPr>
                        <a:t>Khay</a:t>
                      </a:r>
                      <a:r>
                        <a:rPr lang="en-US" sz="1800" b="1" kern="1200" dirty="0">
                          <a:solidFill>
                            <a:schemeClr val="bg1"/>
                          </a:solidFill>
                          <a:latin typeface="Times New Roman" panose="02020603050405020304" pitchFamily="18" charset="0"/>
                          <a:ea typeface="+mn-ea"/>
                          <a:cs typeface="Times New Roman" panose="02020603050405020304" pitchFamily="18" charset="0"/>
                        </a:rPr>
                        <a:t> </a:t>
                      </a:r>
                      <a:r>
                        <a:rPr lang="en-US" sz="1800" b="1" kern="1200" dirty="0" err="1">
                          <a:solidFill>
                            <a:schemeClr val="bg1"/>
                          </a:solidFill>
                          <a:latin typeface="Times New Roman" panose="02020603050405020304" pitchFamily="18" charset="0"/>
                          <a:ea typeface="+mn-ea"/>
                          <a:cs typeface="Times New Roman" panose="02020603050405020304" pitchFamily="18" charset="0"/>
                        </a:rPr>
                        <a:t>gốm</a:t>
                      </a:r>
                      <a:r>
                        <a:rPr lang="en-US" sz="1800" b="1" kern="1200" dirty="0">
                          <a:solidFill>
                            <a:schemeClr val="bg1"/>
                          </a:solidFill>
                          <a:latin typeface="Times New Roman" panose="02020603050405020304" pitchFamily="18" charset="0"/>
                          <a:ea typeface="+mn-ea"/>
                          <a:cs typeface="Times New Roman" panose="02020603050405020304" pitchFamily="18" charset="0"/>
                        </a:rPr>
                        <a:t> TKI – III</a:t>
                      </a:r>
                    </a:p>
                    <a:p>
                      <a:r>
                        <a:rPr lang="en-US" sz="1800" b="1" kern="1200" dirty="0">
                          <a:solidFill>
                            <a:schemeClr val="bg1"/>
                          </a:solidFill>
                          <a:latin typeface="Times New Roman" panose="02020603050405020304" pitchFamily="18" charset="0"/>
                          <a:ea typeface="+mn-ea"/>
                          <a:cs typeface="Times New Roman" panose="02020603050405020304" pitchFamily="18" charset="0"/>
                        </a:rPr>
                        <a:t> (</a:t>
                      </a:r>
                      <a:r>
                        <a:rPr lang="en-US" sz="1800" b="1" kern="1200" dirty="0" err="1">
                          <a:solidFill>
                            <a:schemeClr val="bg1"/>
                          </a:solidFill>
                          <a:latin typeface="Times New Roman" panose="02020603050405020304" pitchFamily="18" charset="0"/>
                          <a:ea typeface="+mn-ea"/>
                          <a:cs typeface="Times New Roman" panose="02020603050405020304" pitchFamily="18" charset="0"/>
                        </a:rPr>
                        <a:t>Lạch</a:t>
                      </a:r>
                      <a:r>
                        <a:rPr lang="en-US" sz="1800" b="1" kern="1200" dirty="0">
                          <a:solidFill>
                            <a:schemeClr val="bg1"/>
                          </a:solidFill>
                          <a:latin typeface="Times New Roman" panose="02020603050405020304" pitchFamily="18" charset="0"/>
                          <a:ea typeface="+mn-ea"/>
                          <a:cs typeface="Times New Roman" panose="02020603050405020304" pitchFamily="18" charset="0"/>
                        </a:rPr>
                        <a:t> </a:t>
                      </a:r>
                      <a:r>
                        <a:rPr lang="en-US" sz="1800" b="1" kern="1200" dirty="0" err="1">
                          <a:solidFill>
                            <a:schemeClr val="bg1"/>
                          </a:solidFill>
                          <a:latin typeface="Times New Roman" panose="02020603050405020304" pitchFamily="18" charset="0"/>
                          <a:ea typeface="+mn-ea"/>
                          <a:cs typeface="Times New Roman" panose="02020603050405020304" pitchFamily="18" charset="0"/>
                        </a:rPr>
                        <a:t>Trường</a:t>
                      </a:r>
                      <a:r>
                        <a:rPr lang="en-US" sz="1800" b="1" kern="1200" dirty="0">
                          <a:solidFill>
                            <a:schemeClr val="bg1"/>
                          </a:solidFill>
                          <a:latin typeface="Times New Roman" panose="02020603050405020304" pitchFamily="18" charset="0"/>
                          <a:ea typeface="+mn-ea"/>
                          <a:cs typeface="Times New Roman" panose="02020603050405020304" pitchFamily="18" charset="0"/>
                        </a:rPr>
                        <a:t>- </a:t>
                      </a:r>
                      <a:r>
                        <a:rPr lang="en-US" sz="1800" b="1" kern="1200" dirty="0" err="1">
                          <a:solidFill>
                            <a:schemeClr val="bg1"/>
                          </a:solidFill>
                          <a:latin typeface="Times New Roman" panose="02020603050405020304" pitchFamily="18" charset="0"/>
                          <a:ea typeface="+mn-ea"/>
                          <a:cs typeface="Times New Roman" panose="02020603050405020304" pitchFamily="18" charset="0"/>
                        </a:rPr>
                        <a:t>Thanh</a:t>
                      </a:r>
                      <a:r>
                        <a:rPr lang="en-US" sz="1800" b="1" kern="1200" dirty="0">
                          <a:solidFill>
                            <a:schemeClr val="bg1"/>
                          </a:solidFill>
                          <a:latin typeface="Times New Roman" panose="02020603050405020304" pitchFamily="18" charset="0"/>
                          <a:ea typeface="+mn-ea"/>
                          <a:cs typeface="Times New Roman" panose="02020603050405020304" pitchFamily="18" charset="0"/>
                        </a:rPr>
                        <a:t> </a:t>
                      </a:r>
                      <a:r>
                        <a:rPr lang="en-US" sz="1800" b="1" kern="1200" dirty="0" err="1">
                          <a:solidFill>
                            <a:schemeClr val="bg1"/>
                          </a:solidFill>
                          <a:latin typeface="Times New Roman" panose="02020603050405020304" pitchFamily="18" charset="0"/>
                          <a:ea typeface="+mn-ea"/>
                          <a:cs typeface="Times New Roman" panose="02020603050405020304" pitchFamily="18" charset="0"/>
                        </a:rPr>
                        <a:t>Hóa</a:t>
                      </a:r>
                      <a:r>
                        <a:rPr lang="en-US" sz="1800" b="1" kern="1200" dirty="0">
                          <a:solidFill>
                            <a:schemeClr val="bg1"/>
                          </a:solidFill>
                          <a:latin typeface="Times New Roman" panose="02020603050405020304" pitchFamily="18" charset="0"/>
                          <a:ea typeface="+mn-ea"/>
                          <a:cs typeface="Times New Roman" panose="02020603050405020304" pitchFamily="18" charset="0"/>
                        </a:rPr>
                        <a:t>)</a:t>
                      </a:r>
                    </a:p>
                    <a:p>
                      <a:endParaRPr lang="en-US" dirty="0">
                        <a:solidFill>
                          <a:schemeClr val="bg1"/>
                        </a:solidFill>
                        <a:latin typeface="Times New Roman" panose="02020603050405020304" pitchFamily="18" charset="0"/>
                        <a:cs typeface="Times New Roman" panose="02020603050405020304" pitchFamily="18" charset="0"/>
                      </a:endParaRPr>
                    </a:p>
                  </a:txBody>
                  <a:tcPr>
                    <a:solidFill>
                      <a:srgbClr val="7030A0"/>
                    </a:solidFill>
                  </a:tcPr>
                </a:tc>
                <a:extLst>
                  <a:ext uri="{0D108BD9-81ED-4DB2-BD59-A6C34878D82A}">
                    <a16:rowId xmlns:a16="http://schemas.microsoft.com/office/drawing/2014/main" val="10000"/>
                  </a:ext>
                </a:extLst>
              </a:tr>
            </a:tbl>
          </a:graphicData>
        </a:graphic>
      </p:graphicFrame>
      <p:pic>
        <p:nvPicPr>
          <p:cNvPr id="5" name="Picture 4" descr="C:\Users\HP\OneDrive\Desktop\Screenshot_11.png"/>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352550"/>
            <a:ext cx="3124200" cy="3048000"/>
          </a:xfrm>
          <a:prstGeom prst="rect">
            <a:avLst/>
          </a:prstGeom>
          <a:noFill/>
          <a:ln>
            <a:noFill/>
          </a:ln>
        </p:spPr>
      </p:pic>
      <p:pic>
        <p:nvPicPr>
          <p:cNvPr id="6" name="Picture 5" descr="C:\Users\HP\OneDrive\Desktop\Screenshot_13.png"/>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200150"/>
            <a:ext cx="3048000" cy="3124200"/>
          </a:xfrm>
          <a:prstGeom prst="rect">
            <a:avLst/>
          </a:prstGeom>
          <a:noFill/>
          <a:ln>
            <a:noFill/>
          </a:ln>
        </p:spPr>
      </p:pic>
      <p:pic>
        <p:nvPicPr>
          <p:cNvPr id="7" name="Picture 6" descr="C:\Users\HP\OneDrive\Desktop\Screenshot_7.png"/>
          <p:cNvPicPr/>
          <p:nvPr/>
        </p:nvPicPr>
        <p:blipFill>
          <a:blip r:embed="rId4">
            <a:extLst>
              <a:ext uri="{28A0092B-C50C-407E-A947-70E740481C1C}">
                <a14:useLocalDpi xmlns:a14="http://schemas.microsoft.com/office/drawing/2010/main" val="0"/>
              </a:ext>
            </a:extLst>
          </a:blip>
          <a:srcRect/>
          <a:stretch>
            <a:fillRect/>
          </a:stretch>
        </p:blipFill>
        <p:spPr bwMode="auto">
          <a:xfrm>
            <a:off x="0" y="1276350"/>
            <a:ext cx="2971800" cy="3124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4)">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ChangeArrowheads="1"/>
          </p:cNvSpPr>
          <p:nvPr/>
        </p:nvSpPr>
        <p:spPr bwMode="auto">
          <a:xfrm>
            <a:off x="0" y="0"/>
            <a:ext cx="9144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6" name="Rounded Rectangle 5"/>
          <p:cNvSpPr/>
          <p:nvPr/>
        </p:nvSpPr>
        <p:spPr>
          <a:xfrm>
            <a:off x="533400" y="285750"/>
            <a:ext cx="838200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a:solidFill>
                  <a:srgbClr val="0000CC"/>
                </a:solidFill>
                <a:latin typeface="Times New Roman" panose="02020603050405020304" pitchFamily="18" charset="0"/>
                <a:cs typeface="Times New Roman" panose="02020603050405020304" pitchFamily="18" charset="0"/>
              </a:rPr>
              <a:t>HS đọc thông tin mục II SGK Lịch sử và địa lí trang 86 và 87 </a:t>
            </a:r>
            <a:endParaRPr lang="en-US" sz="2400" b="1" dirty="0">
              <a:solidFill>
                <a:srgbClr val="0000CC"/>
              </a:solidFill>
              <a:latin typeface="Times New Roman" panose="02020603050405020304" pitchFamily="18" charset="0"/>
              <a:cs typeface="Times New Roman" panose="02020603050405020304" pitchFamily="18" charset="0"/>
            </a:endParaRPr>
          </a:p>
        </p:txBody>
      </p:sp>
      <p:sp>
        <p:nvSpPr>
          <p:cNvPr id="7" name="Cloud Callout 6"/>
          <p:cNvSpPr/>
          <p:nvPr/>
        </p:nvSpPr>
        <p:spPr>
          <a:xfrm>
            <a:off x="457200" y="1352550"/>
            <a:ext cx="8153400" cy="19812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nl-NL" sz="24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Quan sát H-</a:t>
            </a:r>
            <a:r>
              <a:rPr lang="nl-NL" sz="2400" b="1" dirty="0">
                <a:solidFill>
                  <a:srgbClr val="FF0000"/>
                </a:solidFill>
                <a:latin typeface="Times New Roman" panose="02020603050405020304" pitchFamily="18" charset="0"/>
                <a:cs typeface="Times New Roman" panose="02020603050405020304" pitchFamily="18" charset="0"/>
              </a:rPr>
              <a:t>17.4 ; H-</a:t>
            </a:r>
            <a:r>
              <a:rPr lang="nl-NL" sz="24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17.5 và H- 17.6,em hãy cho biết  yếu tố văn hóa nào du nhập từ bên ngoài đã được nhân dân tiếp thu có chọn lọc ?</a:t>
            </a:r>
            <a:endParaRPr lang="nl-NL" sz="2400" b="1" dirty="0">
              <a:solidFill>
                <a:srgbClr val="FF0000"/>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nvGraphicFramePr>
        <p:xfrm>
          <a:off x="457200" y="3790950"/>
          <a:ext cx="8077200" cy="1097280"/>
        </p:xfrm>
        <a:graphic>
          <a:graphicData uri="http://schemas.openxmlformats.org/drawingml/2006/table">
            <a:tbl>
              <a:tblPr firstRow="1" bandRow="1">
                <a:tableStyleId>{5C22544A-7EE6-4342-B048-85BDC9FD1C3A}</a:tableStyleId>
              </a:tblPr>
              <a:tblGrid>
                <a:gridCol w="8077200">
                  <a:extLst>
                    <a:ext uri="{9D8B030D-6E8A-4147-A177-3AD203B41FA5}">
                      <a16:colId xmlns:a16="http://schemas.microsoft.com/office/drawing/2014/main" val="20000"/>
                    </a:ext>
                  </a:extLst>
                </a:gridCol>
              </a:tblGrid>
              <a:tr h="75184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2400" b="1" kern="1200" dirty="0">
                          <a:solidFill>
                            <a:schemeClr val="tx1"/>
                          </a:solidFill>
                          <a:latin typeface="Times New Roman" panose="02020603050405020304" pitchFamily="18" charset="0"/>
                          <a:ea typeface="+mn-ea"/>
                          <a:cs typeface="Times New Roman" panose="02020603050405020304" pitchFamily="18" charset="0"/>
                        </a:rPr>
                        <a:t>Qua </a:t>
                      </a:r>
                      <a:r>
                        <a:rPr lang="en-US" sz="2400" b="1" kern="1200" dirty="0" err="1">
                          <a:solidFill>
                            <a:schemeClr val="tx1"/>
                          </a:solidFill>
                          <a:latin typeface="Times New Roman" panose="02020603050405020304" pitchFamily="18" charset="0"/>
                          <a:ea typeface="+mn-ea"/>
                          <a:cs typeface="Times New Roman" panose="02020603050405020304" pitchFamily="18" charset="0"/>
                        </a:rPr>
                        <a:t>hai</a:t>
                      </a:r>
                      <a:r>
                        <a:rPr lang="en-US" sz="2400" b="1" kern="1200" dirty="0">
                          <a:solidFill>
                            <a:schemeClr val="tx1"/>
                          </a:solidFill>
                          <a:latin typeface="Times New Roman" panose="02020603050405020304" pitchFamily="18" charset="0"/>
                          <a:ea typeface="+mn-ea"/>
                          <a:cs typeface="Times New Roman" panose="02020603050405020304" pitchFamily="18" charset="0"/>
                        </a:rPr>
                        <a:t> </a:t>
                      </a:r>
                      <a:r>
                        <a:rPr lang="en-US" sz="2400" b="1" kern="1200" dirty="0" err="1">
                          <a:solidFill>
                            <a:schemeClr val="tx1"/>
                          </a:solidFill>
                          <a:latin typeface="Times New Roman" panose="02020603050405020304" pitchFamily="18" charset="0"/>
                          <a:ea typeface="+mn-ea"/>
                          <a:cs typeface="Times New Roman" panose="02020603050405020304" pitchFamily="18" charset="0"/>
                        </a:rPr>
                        <a:t>hình</a:t>
                      </a:r>
                      <a:r>
                        <a:rPr lang="en-US" sz="2400" b="1" kern="1200" dirty="0">
                          <a:solidFill>
                            <a:schemeClr val="tx1"/>
                          </a:solidFill>
                          <a:latin typeface="Times New Roman" panose="02020603050405020304" pitchFamily="18" charset="0"/>
                          <a:ea typeface="+mn-ea"/>
                          <a:cs typeface="Times New Roman" panose="02020603050405020304" pitchFamily="18" charset="0"/>
                        </a:rPr>
                        <a:t> :17.5 </a:t>
                      </a:r>
                      <a:r>
                        <a:rPr lang="en-US" sz="2400" b="1" kern="1200" dirty="0" err="1">
                          <a:solidFill>
                            <a:schemeClr val="tx1"/>
                          </a:solidFill>
                          <a:latin typeface="Times New Roman" panose="02020603050405020304" pitchFamily="18" charset="0"/>
                          <a:ea typeface="+mn-ea"/>
                          <a:cs typeface="Times New Roman" panose="02020603050405020304" pitchFamily="18" charset="0"/>
                        </a:rPr>
                        <a:t>và</a:t>
                      </a:r>
                      <a:r>
                        <a:rPr lang="en-US" sz="2400" b="1" kern="1200" dirty="0">
                          <a:solidFill>
                            <a:schemeClr val="tx1"/>
                          </a:solidFill>
                          <a:latin typeface="Times New Roman" panose="02020603050405020304" pitchFamily="18" charset="0"/>
                          <a:ea typeface="+mn-ea"/>
                          <a:cs typeface="Times New Roman" panose="02020603050405020304" pitchFamily="18" charset="0"/>
                        </a:rPr>
                        <a:t> H.17.6, </a:t>
                      </a:r>
                      <a:r>
                        <a:rPr lang="en-US" sz="2400" b="1" kern="1200" dirty="0" err="1">
                          <a:solidFill>
                            <a:schemeClr val="tx1"/>
                          </a:solidFill>
                          <a:latin typeface="Times New Roman" panose="02020603050405020304" pitchFamily="18" charset="0"/>
                          <a:ea typeface="+mn-ea"/>
                          <a:cs typeface="Times New Roman" panose="02020603050405020304" pitchFamily="18" charset="0"/>
                        </a:rPr>
                        <a:t>yếu</a:t>
                      </a:r>
                      <a:r>
                        <a:rPr lang="en-US" sz="2400" b="1" kern="1200" dirty="0">
                          <a:solidFill>
                            <a:schemeClr val="tx1"/>
                          </a:solidFill>
                          <a:latin typeface="Times New Roman" panose="02020603050405020304" pitchFamily="18" charset="0"/>
                          <a:ea typeface="+mn-ea"/>
                          <a:cs typeface="Times New Roman" panose="02020603050405020304" pitchFamily="18" charset="0"/>
                        </a:rPr>
                        <a:t> </a:t>
                      </a:r>
                      <a:r>
                        <a:rPr lang="en-US" sz="2400" b="1" kern="1200" dirty="0" err="1">
                          <a:solidFill>
                            <a:schemeClr val="tx1"/>
                          </a:solidFill>
                          <a:latin typeface="Times New Roman" panose="02020603050405020304" pitchFamily="18" charset="0"/>
                          <a:ea typeface="+mn-ea"/>
                          <a:cs typeface="Times New Roman" panose="02020603050405020304" pitchFamily="18" charset="0"/>
                        </a:rPr>
                        <a:t>tố</a:t>
                      </a:r>
                      <a:r>
                        <a:rPr lang="en-US" sz="2400" b="1" kern="1200" dirty="0">
                          <a:solidFill>
                            <a:schemeClr val="tx1"/>
                          </a:solidFill>
                          <a:latin typeface="Times New Roman" panose="02020603050405020304" pitchFamily="18" charset="0"/>
                          <a:ea typeface="+mn-ea"/>
                          <a:cs typeface="Times New Roman" panose="02020603050405020304" pitchFamily="18" charset="0"/>
                        </a:rPr>
                        <a:t> </a:t>
                      </a:r>
                      <a:r>
                        <a:rPr lang="en-US" sz="2400" b="1" kern="1200" dirty="0" err="1">
                          <a:solidFill>
                            <a:schemeClr val="tx1"/>
                          </a:solidFill>
                          <a:latin typeface="Times New Roman" panose="02020603050405020304" pitchFamily="18" charset="0"/>
                          <a:ea typeface="+mn-ea"/>
                          <a:cs typeface="Times New Roman" panose="02020603050405020304" pitchFamily="18" charset="0"/>
                        </a:rPr>
                        <a:t>văn</a:t>
                      </a:r>
                      <a:r>
                        <a:rPr lang="en-US" sz="2400" b="1" kern="1200" dirty="0">
                          <a:solidFill>
                            <a:schemeClr val="tx1"/>
                          </a:solidFill>
                          <a:latin typeface="Times New Roman" panose="02020603050405020304" pitchFamily="18" charset="0"/>
                          <a:ea typeface="+mn-ea"/>
                          <a:cs typeface="Times New Roman" panose="02020603050405020304" pitchFamily="18" charset="0"/>
                        </a:rPr>
                        <a:t> </a:t>
                      </a:r>
                      <a:r>
                        <a:rPr lang="en-US" sz="2400" b="1" kern="1200" dirty="0" err="1">
                          <a:solidFill>
                            <a:schemeClr val="tx1"/>
                          </a:solidFill>
                          <a:latin typeface="Times New Roman" panose="02020603050405020304" pitchFamily="18" charset="0"/>
                          <a:ea typeface="+mn-ea"/>
                          <a:cs typeface="Times New Roman" panose="02020603050405020304" pitchFamily="18" charset="0"/>
                        </a:rPr>
                        <a:t>hóa</a:t>
                      </a:r>
                      <a:r>
                        <a:rPr lang="en-US" sz="2400" b="1" kern="1200" dirty="0">
                          <a:solidFill>
                            <a:schemeClr val="tx1"/>
                          </a:solidFill>
                          <a:latin typeface="Times New Roman" panose="02020603050405020304" pitchFamily="18" charset="0"/>
                          <a:ea typeface="+mn-ea"/>
                          <a:cs typeface="Times New Roman" panose="02020603050405020304" pitchFamily="18" charset="0"/>
                        </a:rPr>
                        <a:t> </a:t>
                      </a:r>
                      <a:r>
                        <a:rPr lang="en-US" sz="2400" b="1" kern="1200" dirty="0" err="1">
                          <a:solidFill>
                            <a:schemeClr val="tx1"/>
                          </a:solidFill>
                          <a:latin typeface="Times New Roman" panose="02020603050405020304" pitchFamily="18" charset="0"/>
                          <a:ea typeface="+mn-ea"/>
                          <a:cs typeface="Times New Roman" panose="02020603050405020304" pitchFamily="18" charset="0"/>
                        </a:rPr>
                        <a:t>mà</a:t>
                      </a:r>
                      <a:r>
                        <a:rPr lang="en-US" sz="2400" b="1" kern="1200" dirty="0">
                          <a:solidFill>
                            <a:schemeClr val="tx1"/>
                          </a:solidFill>
                          <a:latin typeface="Times New Roman" panose="02020603050405020304" pitchFamily="18" charset="0"/>
                          <a:ea typeface="+mn-ea"/>
                          <a:cs typeface="Times New Roman" panose="02020603050405020304" pitchFamily="18" charset="0"/>
                        </a:rPr>
                        <a:t> </a:t>
                      </a:r>
                      <a:r>
                        <a:rPr lang="en-US" sz="2400" b="1" kern="1200" dirty="0" err="1">
                          <a:solidFill>
                            <a:schemeClr val="tx1"/>
                          </a:solidFill>
                          <a:latin typeface="Times New Roman" panose="02020603050405020304" pitchFamily="18" charset="0"/>
                          <a:ea typeface="+mn-ea"/>
                          <a:cs typeface="Times New Roman" panose="02020603050405020304" pitchFamily="18" charset="0"/>
                        </a:rPr>
                        <a:t>nhân</a:t>
                      </a:r>
                      <a:r>
                        <a:rPr lang="en-US" sz="2400" b="1" kern="1200" dirty="0">
                          <a:solidFill>
                            <a:schemeClr val="tx1"/>
                          </a:solidFill>
                          <a:latin typeface="Times New Roman" panose="02020603050405020304" pitchFamily="18" charset="0"/>
                          <a:ea typeface="+mn-ea"/>
                          <a:cs typeface="Times New Roman" panose="02020603050405020304" pitchFamily="18" charset="0"/>
                        </a:rPr>
                        <a:t> </a:t>
                      </a:r>
                      <a:r>
                        <a:rPr lang="en-US" sz="2400" b="1" kern="1200" dirty="0" err="1">
                          <a:solidFill>
                            <a:schemeClr val="tx1"/>
                          </a:solidFill>
                          <a:latin typeface="Times New Roman" panose="02020603050405020304" pitchFamily="18" charset="0"/>
                          <a:ea typeface="+mn-ea"/>
                          <a:cs typeface="Times New Roman" panose="02020603050405020304" pitchFamily="18" charset="0"/>
                        </a:rPr>
                        <a:t>dân</a:t>
                      </a:r>
                      <a:r>
                        <a:rPr lang="en-US" sz="2400" b="1" kern="1200" dirty="0">
                          <a:solidFill>
                            <a:schemeClr val="tx1"/>
                          </a:solidFill>
                          <a:latin typeface="Times New Roman" panose="02020603050405020304" pitchFamily="18" charset="0"/>
                          <a:ea typeface="+mn-ea"/>
                          <a:cs typeface="Times New Roman" panose="02020603050405020304" pitchFamily="18" charset="0"/>
                        </a:rPr>
                        <a:t> </a:t>
                      </a:r>
                      <a:r>
                        <a:rPr lang="en-US" sz="2400" b="1" kern="1200" dirty="0" err="1">
                          <a:solidFill>
                            <a:schemeClr val="tx1"/>
                          </a:solidFill>
                          <a:latin typeface="Times New Roman" panose="02020603050405020304" pitchFamily="18" charset="0"/>
                          <a:ea typeface="+mn-ea"/>
                          <a:cs typeface="Times New Roman" panose="02020603050405020304" pitchFamily="18" charset="0"/>
                        </a:rPr>
                        <a:t>ta</a:t>
                      </a:r>
                      <a:r>
                        <a:rPr lang="en-US" sz="2400" b="1" kern="1200" dirty="0">
                          <a:solidFill>
                            <a:schemeClr val="tx1"/>
                          </a:solidFill>
                          <a:latin typeface="Times New Roman" panose="02020603050405020304" pitchFamily="18" charset="0"/>
                          <a:ea typeface="+mn-ea"/>
                          <a:cs typeface="Times New Roman" panose="02020603050405020304" pitchFamily="18" charset="0"/>
                        </a:rPr>
                        <a:t> </a:t>
                      </a:r>
                      <a:r>
                        <a:rPr lang="en-US" sz="2400" b="1" kern="1200" dirty="0" err="1">
                          <a:solidFill>
                            <a:schemeClr val="tx1"/>
                          </a:solidFill>
                          <a:latin typeface="Times New Roman" panose="02020603050405020304" pitchFamily="18" charset="0"/>
                          <a:ea typeface="+mn-ea"/>
                          <a:cs typeface="Times New Roman" panose="02020603050405020304" pitchFamily="18" charset="0"/>
                        </a:rPr>
                        <a:t>tiếp</a:t>
                      </a:r>
                      <a:r>
                        <a:rPr lang="en-US" sz="2400" b="1" kern="1200" dirty="0">
                          <a:solidFill>
                            <a:schemeClr val="tx1"/>
                          </a:solidFill>
                          <a:latin typeface="Times New Roman" panose="02020603050405020304" pitchFamily="18" charset="0"/>
                          <a:ea typeface="+mn-ea"/>
                          <a:cs typeface="Times New Roman" panose="02020603050405020304" pitchFamily="18" charset="0"/>
                        </a:rPr>
                        <a:t> </a:t>
                      </a:r>
                      <a:r>
                        <a:rPr lang="en-US" sz="2400" b="1" kern="1200" dirty="0" err="1">
                          <a:solidFill>
                            <a:schemeClr val="tx1"/>
                          </a:solidFill>
                          <a:latin typeface="Times New Roman" panose="02020603050405020304" pitchFamily="18" charset="0"/>
                          <a:ea typeface="+mn-ea"/>
                          <a:cs typeface="Times New Roman" panose="02020603050405020304" pitchFamily="18" charset="0"/>
                        </a:rPr>
                        <a:t>thu</a:t>
                      </a:r>
                      <a:r>
                        <a:rPr lang="en-US" sz="2400" b="1" kern="1200" dirty="0">
                          <a:solidFill>
                            <a:schemeClr val="tx1"/>
                          </a:solidFill>
                          <a:latin typeface="Times New Roman" panose="02020603050405020304" pitchFamily="18" charset="0"/>
                          <a:ea typeface="+mn-ea"/>
                          <a:cs typeface="Times New Roman" panose="02020603050405020304" pitchFamily="18" charset="0"/>
                        </a:rPr>
                        <a:t> </a:t>
                      </a:r>
                      <a:r>
                        <a:rPr lang="en-US" sz="2400" b="1" kern="1200" dirty="0" err="1">
                          <a:solidFill>
                            <a:schemeClr val="tx1"/>
                          </a:solidFill>
                          <a:latin typeface="Times New Roman" panose="02020603050405020304" pitchFamily="18" charset="0"/>
                          <a:ea typeface="+mn-ea"/>
                          <a:cs typeface="Times New Roman" panose="02020603050405020304" pitchFamily="18" charset="0"/>
                        </a:rPr>
                        <a:t>từ</a:t>
                      </a:r>
                      <a:r>
                        <a:rPr lang="en-US" sz="2400" b="1" kern="1200" dirty="0">
                          <a:solidFill>
                            <a:schemeClr val="tx1"/>
                          </a:solidFill>
                          <a:latin typeface="Times New Roman" panose="02020603050405020304" pitchFamily="18" charset="0"/>
                          <a:ea typeface="+mn-ea"/>
                          <a:cs typeface="Times New Roman" panose="02020603050405020304" pitchFamily="18" charset="0"/>
                        </a:rPr>
                        <a:t> </a:t>
                      </a:r>
                      <a:r>
                        <a:rPr lang="en-US" sz="2400" b="1" kern="1200" dirty="0" err="1">
                          <a:solidFill>
                            <a:schemeClr val="tx1"/>
                          </a:solidFill>
                          <a:latin typeface="Times New Roman" panose="02020603050405020304" pitchFamily="18" charset="0"/>
                          <a:ea typeface="+mn-ea"/>
                          <a:cs typeface="Times New Roman" panose="02020603050405020304" pitchFamily="18" charset="0"/>
                        </a:rPr>
                        <a:t>bên</a:t>
                      </a:r>
                      <a:r>
                        <a:rPr lang="en-US" sz="2400" b="1" kern="1200" dirty="0">
                          <a:solidFill>
                            <a:schemeClr val="tx1"/>
                          </a:solidFill>
                          <a:latin typeface="Times New Roman" panose="02020603050405020304" pitchFamily="18" charset="0"/>
                          <a:ea typeface="+mn-ea"/>
                          <a:cs typeface="Times New Roman" panose="02020603050405020304" pitchFamily="18" charset="0"/>
                        </a:rPr>
                        <a:t> </a:t>
                      </a:r>
                      <a:r>
                        <a:rPr lang="en-US" sz="2400" b="1" kern="1200" dirty="0" err="1">
                          <a:solidFill>
                            <a:schemeClr val="tx1"/>
                          </a:solidFill>
                          <a:latin typeface="Times New Roman" panose="02020603050405020304" pitchFamily="18" charset="0"/>
                          <a:ea typeface="+mn-ea"/>
                          <a:cs typeface="Times New Roman" panose="02020603050405020304" pitchFamily="18" charset="0"/>
                        </a:rPr>
                        <a:t>ngoài</a:t>
                      </a:r>
                      <a:r>
                        <a:rPr lang="en-US" sz="2400" b="1" kern="1200" dirty="0">
                          <a:solidFill>
                            <a:schemeClr val="tx1"/>
                          </a:solidFill>
                          <a:latin typeface="Times New Roman" panose="02020603050405020304" pitchFamily="18" charset="0"/>
                          <a:ea typeface="+mn-ea"/>
                          <a:cs typeface="Times New Roman" panose="02020603050405020304" pitchFamily="18" charset="0"/>
                        </a:rPr>
                        <a:t> </a:t>
                      </a:r>
                      <a:r>
                        <a:rPr lang="en-US" sz="2400" b="1" kern="1200" dirty="0" err="1">
                          <a:solidFill>
                            <a:schemeClr val="tx1"/>
                          </a:solidFill>
                          <a:latin typeface="Times New Roman" panose="02020603050405020304" pitchFamily="18" charset="0"/>
                          <a:ea typeface="+mn-ea"/>
                          <a:cs typeface="Times New Roman" panose="02020603050405020304" pitchFamily="18" charset="0"/>
                        </a:rPr>
                        <a:t>như</a:t>
                      </a:r>
                      <a:r>
                        <a:rPr lang="en-US" sz="2400" b="1" kern="1200" dirty="0">
                          <a:solidFill>
                            <a:schemeClr val="tx1"/>
                          </a:solidFill>
                          <a:latin typeface="Times New Roman" panose="02020603050405020304" pitchFamily="18" charset="0"/>
                          <a:ea typeface="+mn-ea"/>
                          <a:cs typeface="Times New Roman" panose="02020603050405020304" pitchFamily="18" charset="0"/>
                        </a:rPr>
                        <a:t> </a:t>
                      </a:r>
                      <a:r>
                        <a:rPr lang="en-US" sz="2400" b="1" kern="1200" dirty="0" err="1">
                          <a:solidFill>
                            <a:schemeClr val="tx1"/>
                          </a:solidFill>
                          <a:latin typeface="Times New Roman" panose="02020603050405020304" pitchFamily="18" charset="0"/>
                          <a:ea typeface="+mn-ea"/>
                          <a:cs typeface="Times New Roman" panose="02020603050405020304" pitchFamily="18" charset="0"/>
                        </a:rPr>
                        <a:t>đúc</a:t>
                      </a:r>
                      <a:r>
                        <a:rPr lang="en-US" sz="2400" b="1" kern="1200" dirty="0">
                          <a:solidFill>
                            <a:schemeClr val="tx1"/>
                          </a:solidFill>
                          <a:latin typeface="Times New Roman" panose="02020603050405020304" pitchFamily="18" charset="0"/>
                          <a:ea typeface="+mn-ea"/>
                          <a:cs typeface="Times New Roman" panose="02020603050405020304" pitchFamily="18" charset="0"/>
                        </a:rPr>
                        <a:t> </a:t>
                      </a:r>
                      <a:r>
                        <a:rPr lang="en-US" sz="2400" b="1" kern="1200" dirty="0" err="1">
                          <a:solidFill>
                            <a:schemeClr val="tx1"/>
                          </a:solidFill>
                          <a:latin typeface="Times New Roman" panose="02020603050405020304" pitchFamily="18" charset="0"/>
                          <a:ea typeface="+mn-ea"/>
                          <a:cs typeface="Times New Roman" panose="02020603050405020304" pitchFamily="18" charset="0"/>
                        </a:rPr>
                        <a:t>đồng</a:t>
                      </a:r>
                      <a:r>
                        <a:rPr lang="en-US" sz="2400" b="1" kern="1200" dirty="0">
                          <a:solidFill>
                            <a:schemeClr val="tx1"/>
                          </a:solidFill>
                          <a:latin typeface="Times New Roman" panose="02020603050405020304" pitchFamily="18" charset="0"/>
                          <a:ea typeface="+mn-ea"/>
                          <a:cs typeface="Times New Roman" panose="02020603050405020304" pitchFamily="18" charset="0"/>
                        </a:rPr>
                        <a:t>, </a:t>
                      </a:r>
                      <a:r>
                        <a:rPr lang="en-US" sz="2400" b="1" kern="1200" dirty="0" err="1">
                          <a:solidFill>
                            <a:schemeClr val="tx1"/>
                          </a:solidFill>
                          <a:latin typeface="Times New Roman" panose="02020603050405020304" pitchFamily="18" charset="0"/>
                          <a:ea typeface="+mn-ea"/>
                          <a:cs typeface="Times New Roman" panose="02020603050405020304" pitchFamily="18" charset="0"/>
                        </a:rPr>
                        <a:t>chạm</a:t>
                      </a:r>
                      <a:r>
                        <a:rPr lang="en-US" sz="2400" b="1" kern="1200" dirty="0">
                          <a:solidFill>
                            <a:schemeClr val="tx1"/>
                          </a:solidFill>
                          <a:latin typeface="Times New Roman" panose="02020603050405020304" pitchFamily="18" charset="0"/>
                          <a:ea typeface="+mn-ea"/>
                          <a:cs typeface="Times New Roman" panose="02020603050405020304" pitchFamily="18" charset="0"/>
                        </a:rPr>
                        <a:t> </a:t>
                      </a:r>
                      <a:r>
                        <a:rPr lang="en-US" sz="2400" b="1" kern="1200" dirty="0" err="1">
                          <a:solidFill>
                            <a:schemeClr val="tx1"/>
                          </a:solidFill>
                          <a:latin typeface="Times New Roman" panose="02020603050405020304" pitchFamily="18" charset="0"/>
                          <a:ea typeface="+mn-ea"/>
                          <a:cs typeface="Times New Roman" panose="02020603050405020304" pitchFamily="18" charset="0"/>
                        </a:rPr>
                        <a:t>khắc</a:t>
                      </a:r>
                      <a:r>
                        <a:rPr lang="en-US" sz="2400" b="1" kern="1200" dirty="0">
                          <a:solidFill>
                            <a:schemeClr val="tx1"/>
                          </a:solidFill>
                          <a:latin typeface="Times New Roman" panose="02020603050405020304" pitchFamily="18" charset="0"/>
                          <a:ea typeface="+mn-ea"/>
                          <a:cs typeface="Times New Roman" panose="02020603050405020304" pitchFamily="18" charset="0"/>
                        </a:rPr>
                        <a:t>, </a:t>
                      </a:r>
                      <a:r>
                        <a:rPr lang="en-US" sz="2400" b="1" kern="1200" dirty="0" err="1">
                          <a:solidFill>
                            <a:schemeClr val="tx1"/>
                          </a:solidFill>
                          <a:latin typeface="Times New Roman" panose="02020603050405020304" pitchFamily="18" charset="0"/>
                          <a:ea typeface="+mn-ea"/>
                          <a:cs typeface="Times New Roman" panose="02020603050405020304" pitchFamily="18" charset="0"/>
                        </a:rPr>
                        <a:t>làm</a:t>
                      </a:r>
                      <a:r>
                        <a:rPr lang="en-US" sz="2400" b="1" kern="1200" dirty="0">
                          <a:solidFill>
                            <a:schemeClr val="tx1"/>
                          </a:solidFill>
                          <a:latin typeface="Times New Roman" panose="02020603050405020304" pitchFamily="18" charset="0"/>
                          <a:ea typeface="+mn-ea"/>
                          <a:cs typeface="Times New Roman" panose="02020603050405020304" pitchFamily="18" charset="0"/>
                        </a:rPr>
                        <a:t> </a:t>
                      </a:r>
                      <a:r>
                        <a:rPr lang="en-US" sz="2400" b="1" kern="1200" dirty="0" err="1">
                          <a:solidFill>
                            <a:schemeClr val="tx1"/>
                          </a:solidFill>
                          <a:latin typeface="Times New Roman" panose="02020603050405020304" pitchFamily="18" charset="0"/>
                          <a:ea typeface="+mn-ea"/>
                          <a:cs typeface="Times New Roman" panose="02020603050405020304" pitchFamily="18" charset="0"/>
                        </a:rPr>
                        <a:t>gốm</a:t>
                      </a:r>
                      <a:r>
                        <a:rPr lang="en-US" sz="2400" b="1" kern="1200" dirty="0">
                          <a:solidFill>
                            <a:schemeClr val="tx1"/>
                          </a:solidFill>
                          <a:latin typeface="Times New Roman" panose="02020603050405020304" pitchFamily="18" charset="0"/>
                          <a:ea typeface="+mn-ea"/>
                          <a:cs typeface="Times New Roman" panose="02020603050405020304" pitchFamily="18" charset="0"/>
                        </a:rPr>
                        <a:t>… </a:t>
                      </a:r>
                    </a:p>
                    <a:p>
                      <a:endParaRPr lang="en-US"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4)">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47750"/>
            <a:ext cx="8001000" cy="1828799"/>
          </a:xfrm>
        </p:spPr>
        <p:txBody>
          <a:bodyPr>
            <a:normAutofit fontScale="90000"/>
          </a:bodyPr>
          <a:lstStyle/>
          <a:p>
            <a:pPr algn="ctr"/>
            <a:br>
              <a:rPr lang="en-US" sz="2400" b="1" dirty="0">
                <a:latin typeface="Times New Roman" panose="02020603050405020304" pitchFamily="18" charset="0"/>
                <a:cs typeface="Times New Roman" panose="02020603050405020304" pitchFamily="18" charset="0"/>
              </a:rPr>
            </a:br>
            <a:br>
              <a:rPr lang="en-US" sz="2400" b="1" dirty="0">
                <a:latin typeface="Times New Roman" panose="02020603050405020304" pitchFamily="18" charset="0"/>
                <a:cs typeface="Times New Roman" panose="02020603050405020304" pitchFamily="18" charset="0"/>
              </a:rPr>
            </a:br>
            <a:br>
              <a:rPr lang="en-US" sz="2400" b="1" dirty="0">
                <a:latin typeface="Times New Roman" panose="02020603050405020304" pitchFamily="18" charset="0"/>
                <a:cs typeface="Times New Roman" panose="02020603050405020304" pitchFamily="18" charset="0"/>
              </a:rPr>
            </a:br>
            <a:br>
              <a:rPr lang="en-US" sz="2400" b="1" dirty="0">
                <a:latin typeface="Times New Roman" panose="02020603050405020304" pitchFamily="18" charset="0"/>
                <a:cs typeface="Times New Roman" panose="02020603050405020304" pitchFamily="18" charset="0"/>
              </a:rPr>
            </a:br>
            <a:br>
              <a:rPr lang="en-US" sz="2400" b="1" dirty="0">
                <a:latin typeface="Times New Roman" panose="02020603050405020304" pitchFamily="18" charset="0"/>
                <a:cs typeface="Times New Roman" panose="02020603050405020304" pitchFamily="18" charset="0"/>
              </a:rPr>
            </a:br>
            <a:br>
              <a:rPr lang="en-US" sz="2400" b="1" dirty="0">
                <a:latin typeface="Times New Roman" panose="02020603050405020304" pitchFamily="18" charset="0"/>
                <a:cs typeface="Times New Roman" panose="02020603050405020304" pitchFamily="18" charset="0"/>
              </a:rPr>
            </a:br>
            <a:r>
              <a:rPr lang="en-US" sz="2700" b="1" i="1" u="sng" dirty="0">
                <a:solidFill>
                  <a:srgbClr val="FF0000"/>
                </a:solidFill>
                <a:latin typeface="Times New Roman" panose="02020603050405020304" pitchFamily="18" charset="0"/>
                <a:cs typeface="Times New Roman" panose="02020603050405020304" pitchFamily="18" charset="0"/>
              </a:rPr>
              <a:t>BÀI 17</a:t>
            </a:r>
            <a:r>
              <a:rPr lang="en-US" sz="2700" b="1" dirty="0">
                <a:solidFill>
                  <a:srgbClr val="FF0000"/>
                </a:solidFill>
                <a:latin typeface="Times New Roman" panose="02020603050405020304" pitchFamily="18" charset="0"/>
                <a:cs typeface="Times New Roman" panose="02020603050405020304" pitchFamily="18" charset="0"/>
              </a:rPr>
              <a:t>: ĐẤU TRANH BẢO TỒN VÀ</a:t>
            </a:r>
            <a:br>
              <a:rPr lang="en-US" sz="2700" b="1" dirty="0">
                <a:solidFill>
                  <a:srgbClr val="FF0000"/>
                </a:solidFill>
                <a:latin typeface="Times New Roman" panose="02020603050405020304" pitchFamily="18" charset="0"/>
                <a:cs typeface="Times New Roman" panose="02020603050405020304" pitchFamily="18" charset="0"/>
              </a:rPr>
            </a:br>
            <a:r>
              <a:rPr lang="en-US" sz="2700" b="1" dirty="0">
                <a:solidFill>
                  <a:srgbClr val="FF0000"/>
                </a:solidFill>
                <a:latin typeface="Times New Roman" panose="02020603050405020304" pitchFamily="18" charset="0"/>
                <a:cs typeface="Times New Roman" panose="02020603050405020304" pitchFamily="18" charset="0"/>
              </a:rPr>
              <a:t> PHÁT TRIỂN VĂN HÓA DÂN TỘC THỜI BẮC THUỘC</a:t>
            </a:r>
            <a:br>
              <a:rPr lang="en-US" sz="2700" b="1" dirty="0">
                <a:solidFill>
                  <a:srgbClr val="FF0000"/>
                </a:solidFill>
                <a:latin typeface="Times New Roman" panose="02020603050405020304" pitchFamily="18" charset="0"/>
                <a:cs typeface="Times New Roman" panose="02020603050405020304" pitchFamily="18" charset="0"/>
              </a:rPr>
            </a:br>
            <a:r>
              <a:rPr lang="en-US" sz="2700" b="1" dirty="0">
                <a:solidFill>
                  <a:srgbClr val="FF0000"/>
                </a:solidFill>
                <a:latin typeface="Times New Roman" panose="02020603050405020304" pitchFamily="18" charset="0"/>
                <a:cs typeface="Times New Roman" panose="02020603050405020304" pitchFamily="18" charset="0"/>
              </a:rPr>
              <a:t>( 2 </a:t>
            </a:r>
            <a:r>
              <a:rPr lang="en-US" sz="2700" b="1" dirty="0" err="1">
                <a:solidFill>
                  <a:srgbClr val="FF0000"/>
                </a:solidFill>
                <a:latin typeface="Times New Roman" panose="02020603050405020304" pitchFamily="18" charset="0"/>
                <a:cs typeface="Times New Roman" panose="02020603050405020304" pitchFamily="18" charset="0"/>
              </a:rPr>
              <a:t>Tiết</a:t>
            </a:r>
            <a:r>
              <a:rPr lang="en-US" sz="2700" b="1" dirty="0">
                <a:solidFill>
                  <a:srgbClr val="FF0000"/>
                </a:solidFill>
                <a:latin typeface="Times New Roman" panose="02020603050405020304" pitchFamily="18" charset="0"/>
                <a:cs typeface="Times New Roman" panose="02020603050405020304" pitchFamily="18" charset="0"/>
              </a:rPr>
              <a:t>)</a:t>
            </a:r>
            <a:br>
              <a:rPr lang="en-US" sz="2400" b="1" dirty="0">
                <a:solidFill>
                  <a:srgbClr val="FF0000"/>
                </a:solidFill>
                <a:latin typeface="Times New Roman" panose="02020603050405020304" pitchFamily="18" charset="0"/>
                <a:cs typeface="Times New Roman" panose="02020603050405020304" pitchFamily="18" charset="0"/>
              </a:rPr>
            </a:br>
            <a:br>
              <a:rPr lang="en-US" b="1" dirty="0"/>
            </a:br>
            <a:endParaRPr lang="en-US" dirty="0"/>
          </a:p>
        </p:txBody>
      </p:sp>
      <p:sp>
        <p:nvSpPr>
          <p:cNvPr id="3" name="Content Placeholder 2"/>
          <p:cNvSpPr>
            <a:spLocks noGrp="1"/>
          </p:cNvSpPr>
          <p:nvPr>
            <p:ph idx="1"/>
          </p:nvPr>
        </p:nvSpPr>
        <p:spPr>
          <a:xfrm>
            <a:off x="457200" y="2114550"/>
            <a:ext cx="7924800" cy="1981200"/>
          </a:xfrm>
        </p:spPr>
        <p:txBody>
          <a:bodyPr/>
          <a:lstStyle/>
          <a:p>
            <a:pPr>
              <a:buNone/>
            </a:pPr>
            <a:r>
              <a:rPr lang="fr-FR" sz="2400" b="1" dirty="0">
                <a:solidFill>
                  <a:srgbClr val="0000CC"/>
                </a:solidFill>
                <a:latin typeface="Times New Roman" panose="02020603050405020304" pitchFamily="18" charset="0"/>
                <a:cs typeface="Times New Roman" panose="02020603050405020304" pitchFamily="18" charset="0"/>
              </a:rPr>
              <a:t>I/. </a:t>
            </a:r>
            <a:r>
              <a:rPr lang="fr-FR" sz="2400" b="1" u="sng" dirty="0">
                <a:solidFill>
                  <a:srgbClr val="0000CC"/>
                </a:solidFill>
                <a:latin typeface="Times New Roman" panose="02020603050405020304" pitchFamily="18" charset="0"/>
                <a:cs typeface="Times New Roman" panose="02020603050405020304" pitchFamily="18" charset="0"/>
              </a:rPr>
              <a:t>ĐẤU TRANH BẢO TỒN VĂN HÓA DÂN TỘC.</a:t>
            </a:r>
          </a:p>
          <a:p>
            <a:pPr>
              <a:buNone/>
            </a:pPr>
            <a:endParaRPr lang="en-US" sz="2800" dirty="0">
              <a:solidFill>
                <a:srgbClr val="0000CC"/>
              </a:solidFill>
              <a:latin typeface="Times New Roman" panose="02020603050405020304" pitchFamily="18" charset="0"/>
              <a:cs typeface="Times New Roman" panose="02020603050405020304" pitchFamily="18" charset="0"/>
            </a:endParaRPr>
          </a:p>
          <a:p>
            <a:pPr>
              <a:buNone/>
            </a:pPr>
            <a:r>
              <a:rPr lang="fr-FR" sz="2400" b="1" dirty="0">
                <a:solidFill>
                  <a:srgbClr val="0000CC"/>
                </a:solidFill>
                <a:latin typeface="Times New Roman" panose="02020603050405020304" pitchFamily="18" charset="0"/>
                <a:cs typeface="Times New Roman" panose="02020603050405020304" pitchFamily="18" charset="0"/>
              </a:rPr>
              <a:t>II/. </a:t>
            </a:r>
            <a:r>
              <a:rPr lang="fr-FR" sz="2400" b="1" u="sng" dirty="0">
                <a:solidFill>
                  <a:srgbClr val="0000CC"/>
                </a:solidFill>
                <a:latin typeface="Times New Roman" panose="02020603050405020304" pitchFamily="18" charset="0"/>
                <a:cs typeface="Times New Roman" panose="02020603050405020304" pitchFamily="18" charset="0"/>
              </a:rPr>
              <a:t>PHÁT TRIỂN VĂN HÓA DÂN TỘC.</a:t>
            </a:r>
            <a:endParaRPr lang="en-US" sz="2400" dirty="0">
              <a:solidFill>
                <a:srgbClr val="0000CC"/>
              </a:solidFill>
              <a:latin typeface="Times New Roman" panose="02020603050405020304" pitchFamily="18" charset="0"/>
              <a:cs typeface="Times New Roman" panose="02020603050405020304" pitchFamily="18" charset="0"/>
            </a:endParaRPr>
          </a:p>
          <a:p>
            <a:pPr>
              <a:buNone/>
            </a:pPr>
            <a:endParaRPr lang="en-US" dirty="0"/>
          </a:p>
        </p:txBody>
      </p:sp>
      <p:pic>
        <p:nvPicPr>
          <p:cNvPr id="4" name="Picture 1"/>
          <p:cNvPicPr>
            <a:picLocks noChangeAspect="1" noChangeArrowheads="1"/>
          </p:cNvPicPr>
          <p:nvPr/>
        </p:nvPicPr>
        <p:blipFill>
          <a:blip r:embed="rId2"/>
          <a:srcRect/>
          <a:stretch>
            <a:fillRect/>
          </a:stretch>
        </p:blipFill>
        <p:spPr bwMode="auto">
          <a:xfrm>
            <a:off x="85725" y="57150"/>
            <a:ext cx="752475" cy="533400"/>
          </a:xfrm>
          <a:prstGeom prst="rect">
            <a:avLst/>
          </a:prstGeom>
          <a:noFill/>
          <a:ln w="9525">
            <a:noFill/>
            <a:rou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0" y="0"/>
            <a:ext cx="9144000" cy="514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0" y="0"/>
            <a:ext cx="9144000" cy="5143500"/>
          </a:xfrm>
          <a:prstGeom prst="rect">
            <a:avLst/>
          </a:prstGeom>
        </p:spPr>
      </p:pic>
      <p:sp>
        <p:nvSpPr>
          <p:cNvPr id="3" name="Title 1"/>
          <p:cNvSpPr txBox="1"/>
          <p:nvPr/>
        </p:nvSpPr>
        <p:spPr>
          <a:xfrm>
            <a:off x="152400" y="57151"/>
            <a:ext cx="8610601" cy="1619250"/>
          </a:xfrm>
          <a:prstGeom prst="rect">
            <a:avLst/>
          </a:prstGeom>
        </p:spPr>
        <p:txBody>
          <a:bodyPr rtlCol="0">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fontAlgn="auto">
              <a:spcAft>
                <a:spcPts val="0"/>
              </a:spcAft>
              <a:defRPr/>
            </a:pPr>
            <a:r>
              <a:rPr lang="en-US" dirty="0">
                <a:solidFill>
                  <a:srgbClr val="FF0000"/>
                </a:solidFill>
                <a:latin typeface="Times New Roman" panose="02020603050405020304" pitchFamily="18" charset="0"/>
                <a:cs typeface="Times New Roman" panose="02020603050405020304" pitchFamily="18" charset="0"/>
              </a:rPr>
              <a:t>Hình ảnh ngôi chùa Chấn Quốc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C:\Users\HP\OneDrive\Desktop\Screenshot_7.png"/>
          <p:cNvPicPr/>
          <p:nvPr/>
        </p:nvPicPr>
        <p:blipFill>
          <a:blip r:embed="rId2">
            <a:extLst>
              <a:ext uri="{28A0092B-C50C-407E-A947-70E740481C1C}">
                <a14:useLocalDpi xmlns:a14="http://schemas.microsoft.com/office/drawing/2010/main" val="0"/>
              </a:ext>
            </a:extLst>
          </a:blip>
          <a:srcRect/>
          <a:stretch>
            <a:fillRect/>
          </a:stretch>
        </p:blipFill>
        <p:spPr>
          <a:xfrm>
            <a:off x="-76200" y="0"/>
            <a:ext cx="9220200" cy="510772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85750"/>
            <a:ext cx="8077200" cy="830997"/>
          </a:xfrm>
          <a:prstGeom prst="rect">
            <a:avLst/>
          </a:prstGeom>
        </p:spPr>
        <p:txBody>
          <a:bodyPr wrap="square">
            <a:spAutoFit/>
          </a:bodyPr>
          <a:lstStyle/>
          <a:p>
            <a:pPr algn="ctr"/>
            <a:r>
              <a:rPr lang="en-US" sz="2400" b="1" i="1" u="sng" dirty="0">
                <a:solidFill>
                  <a:srgbClr val="FF0000"/>
                </a:solidFill>
                <a:latin typeface="Times New Roman" panose="02020603050405020304" pitchFamily="18" charset="0"/>
                <a:cs typeface="Times New Roman" panose="02020603050405020304" pitchFamily="18" charset="0"/>
              </a:rPr>
              <a:t>BÀI 17</a:t>
            </a:r>
            <a:r>
              <a:rPr lang="en-US" sz="2400" b="1" dirty="0">
                <a:solidFill>
                  <a:srgbClr val="FF0000"/>
                </a:solidFill>
                <a:latin typeface="Times New Roman" panose="02020603050405020304" pitchFamily="18" charset="0"/>
                <a:cs typeface="Times New Roman" panose="02020603050405020304" pitchFamily="18" charset="0"/>
              </a:rPr>
              <a:t>: ĐẤU TRANH BẢO TỒN VÀ</a:t>
            </a:r>
            <a:br>
              <a:rPr lang="en-US" sz="2400" b="1" dirty="0">
                <a:solidFill>
                  <a:srgbClr val="FF0000"/>
                </a:solidFill>
                <a:latin typeface="Times New Roman" panose="02020603050405020304" pitchFamily="18" charset="0"/>
                <a:cs typeface="Times New Roman" panose="02020603050405020304" pitchFamily="18" charset="0"/>
              </a:rPr>
            </a:br>
            <a:r>
              <a:rPr lang="en-US" sz="2400" b="1" dirty="0">
                <a:solidFill>
                  <a:srgbClr val="FF0000"/>
                </a:solidFill>
                <a:latin typeface="Times New Roman" panose="02020603050405020304" pitchFamily="18" charset="0"/>
                <a:cs typeface="Times New Roman" panose="02020603050405020304" pitchFamily="18" charset="0"/>
              </a:rPr>
              <a:t> PHÁT TRIỂN VĂN HÓA DÂN TỘC THỜI BẮC THUỘC</a:t>
            </a:r>
            <a:endParaRPr lang="en-US" sz="2400" dirty="0"/>
          </a:p>
        </p:txBody>
      </p:sp>
      <p:sp>
        <p:nvSpPr>
          <p:cNvPr id="6" name="TextBox 5"/>
          <p:cNvSpPr txBox="1"/>
          <p:nvPr/>
        </p:nvSpPr>
        <p:spPr>
          <a:xfrm>
            <a:off x="76200" y="971550"/>
            <a:ext cx="7086600" cy="369332"/>
          </a:xfrm>
          <a:prstGeom prst="rect">
            <a:avLst/>
          </a:prstGeom>
          <a:noFill/>
        </p:spPr>
        <p:txBody>
          <a:bodyPr wrap="square" rtlCol="0">
            <a:spAutoFit/>
          </a:bodyPr>
          <a:lstStyle/>
          <a:p>
            <a:pPr>
              <a:buNone/>
            </a:pPr>
            <a:r>
              <a:rPr lang="fr-FR" b="1">
                <a:solidFill>
                  <a:srgbClr val="FF0000"/>
                </a:solidFill>
                <a:latin typeface="Times New Roman" panose="02020603050405020304" pitchFamily="18" charset="0"/>
                <a:cs typeface="Times New Roman" panose="02020603050405020304" pitchFamily="18" charset="0"/>
              </a:rPr>
              <a:t>I/. </a:t>
            </a:r>
            <a:r>
              <a:rPr lang="fr-FR" b="1" u="sng">
                <a:solidFill>
                  <a:srgbClr val="FF0000"/>
                </a:solidFill>
                <a:latin typeface="Times New Roman" panose="02020603050405020304" pitchFamily="18" charset="0"/>
                <a:cs typeface="Times New Roman" panose="02020603050405020304" pitchFamily="18" charset="0"/>
              </a:rPr>
              <a:t>ĐẤU TRANH BẢO TỒN VĂN HÓA DÂN TỘC</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76200" y="1340882"/>
            <a:ext cx="8915400" cy="3416320"/>
          </a:xfrm>
          <a:prstGeom prst="rect">
            <a:avLst/>
          </a:prstGeom>
          <a:noFill/>
        </p:spPr>
        <p:txBody>
          <a:bodyPr wrap="square" rtlCol="0">
            <a:spAutoFit/>
          </a:bodyPr>
          <a:lstStyle/>
          <a:p>
            <a:r>
              <a:rPr lang="nl-NL" sz="2400" b="1" dirty="0">
                <a:latin typeface="Times New Roman" panose="02020603050405020304" pitchFamily="18" charset="0"/>
                <a:cs typeface="Times New Roman" panose="02020603050405020304" pitchFamily="18" charset="0"/>
              </a:rPr>
              <a:t>II. PHÁT TRIỂN VĂN HÓA DÂN TỘC</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 Nhân dân ta đã </a:t>
            </a:r>
            <a:r>
              <a:rPr lang="fr-FR" sz="2400" dirty="0">
                <a:latin typeface="Times New Roman" panose="02020603050405020304" pitchFamily="18" charset="0"/>
                <a:cs typeface="Times New Roman" panose="02020603050405020304" pitchFamily="18" charset="0"/>
              </a:rPr>
              <a:t>vừa bảo tồn văn hoá truyền thống vừa chủ động tiếp thu có chọn lọc và sáng tạo những giá trị văn hoá bên ngoài.</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 Phật giáo, đạo giáo du nhập vào nước ta hòa quyện với tín ngưỡng dân gian.</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 Chủ động tiếp thu chữ Hán nhưng vẫn sử dụng tiếng Việt, dùng âm Việt để đọc chữ Hán</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+Tiếp thụ một số kĩ thuật tiến bộ của Trung Quốc như làm giấy, dệt lụa, kĩ thuật bón phân bắc trong trồng trọt.</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ChangeArrowheads="1"/>
          </p:cNvSpPr>
          <p:nvPr/>
        </p:nvSpPr>
        <p:spPr bwMode="auto">
          <a:xfrm>
            <a:off x="76200" y="742950"/>
            <a:ext cx="8991600" cy="461963"/>
          </a:xfrm>
          <a:prstGeom prst="rect">
            <a:avLst/>
          </a:prstGeom>
          <a:noFill/>
          <a:ln w="9525">
            <a:noFill/>
            <a:miter lim="800000"/>
          </a:ln>
        </p:spPr>
        <p:txBody>
          <a:bodyPr>
            <a:spAutoFit/>
          </a:bodyPr>
          <a:lstStyle/>
          <a:p>
            <a:r>
              <a:rPr lang="en-US" sz="2400" b="1">
                <a:latin typeface="Times New Roman" panose="02020603050405020304" pitchFamily="18" charset="0"/>
                <a:cs typeface="Times New Roman" panose="02020603050405020304" pitchFamily="18" charset="0"/>
              </a:rPr>
              <a:t> </a:t>
            </a:r>
          </a:p>
        </p:txBody>
      </p:sp>
      <p:sp>
        <p:nvSpPr>
          <p:cNvPr id="3" name="TextBox 2"/>
          <p:cNvSpPr txBox="1"/>
          <p:nvPr/>
        </p:nvSpPr>
        <p:spPr>
          <a:xfrm>
            <a:off x="2743200" y="195263"/>
            <a:ext cx="3429000" cy="521970"/>
          </a:xfrm>
          <a:prstGeom prst="rect">
            <a:avLst/>
          </a:prstGeom>
          <a:solidFill>
            <a:srgbClr val="FFC000"/>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ctr" fontAlgn="auto">
              <a:spcBef>
                <a:spcPts val="0"/>
              </a:spcBef>
              <a:spcAft>
                <a:spcPts val="0"/>
              </a:spcAft>
              <a:defRPr/>
            </a:pPr>
            <a:r>
              <a:rPr lang="fr-FR" sz="2800" b="1" u="sng" dirty="0">
                <a:solidFill>
                  <a:srgbClr val="FF0000"/>
                </a:solidFill>
                <a:latin typeface="Times New Roman" panose="02020603050405020304" pitchFamily="18" charset="0"/>
                <a:cs typeface="Times New Roman" panose="02020603050405020304" pitchFamily="18" charset="0"/>
              </a:rPr>
              <a:t>LUYỆN TẬP.</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25601" name="Rectangle 1"/>
          <p:cNvSpPr>
            <a:spLocks noChangeArrowheads="1"/>
          </p:cNvSpPr>
          <p:nvPr/>
        </p:nvSpPr>
        <p:spPr bwMode="auto">
          <a:xfrm>
            <a:off x="152400" y="1047750"/>
            <a:ext cx="8534400" cy="3108543"/>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lang="nl-NL" sz="2800" b="1" u="sng"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Câu 1:</a:t>
            </a:r>
            <a:r>
              <a:rPr lang="nl-NL"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kumimoji="0" lang="nl-NL" sz="2800" b="1" i="0" u="none" strike="noStrike" cap="none" normalizeH="0" baseline="0" dirty="0">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Theo em, tại sao khoảng thời gian từ năm 179 TCN đến năm 938 được gọi là thời kì Bắc thuộc ?</a:t>
            </a:r>
          </a:p>
          <a:p>
            <a:pPr marL="0" marR="0" lvl="0" indent="0" algn="just" defTabSz="914400" rtl="0" eaLnBrk="1" fontAlgn="base" latinLnBrk="0" hangingPunct="1">
              <a:lnSpc>
                <a:spcPct val="100000"/>
              </a:lnSpc>
              <a:spcBef>
                <a:spcPct val="0"/>
              </a:spcBef>
              <a:spcAft>
                <a:spcPct val="0"/>
              </a:spcAft>
              <a:buClrTx/>
              <a:buSzTx/>
              <a:buFontTx/>
              <a:buNone/>
            </a:pPr>
            <a:endParaRPr kumimoji="0" lang="en-US" sz="28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nl-NL" sz="2800" b="1" i="0" u="none" strike="noStrike" cap="none" normalizeH="0" baseline="0" dirty="0">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nl-NL" sz="2800" b="1" i="0" u="sng" strike="noStrike" cap="none" normalizeH="0" baseline="0" dirty="0">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kumimoji="0" lang="nl-NL" sz="2800" b="1" i="0" u="sng" strike="noStrike" cap="none" normalizeH="0" dirty="0">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nl-NL" sz="2800" b="1" i="0" u="sng" strike="noStrike" cap="none" normalizeH="0" baseline="0" dirty="0">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kumimoji="0" lang="nl-NL" sz="2800" b="1" i="0" u="none" strike="noStrike" cap="none" normalizeH="0" baseline="0" dirty="0">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Những phong tục, tập quán nào được người Việt được bảo tồn suốt thời Bắc thuộc và vẫn lưu giữ trong đời sống văn hoá hằng ngày của chúng ta ngày nay?</a:t>
            </a:r>
            <a:endParaRPr kumimoji="0" lang="nl-NL" sz="28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5601">
                                            <p:txEl>
                                              <p:pRg st="0" end="0"/>
                                            </p:txEl>
                                          </p:spTgt>
                                        </p:tgtEl>
                                        <p:attrNameLst>
                                          <p:attrName>style.visibility</p:attrName>
                                        </p:attrNameLst>
                                      </p:cBhvr>
                                      <p:to>
                                        <p:strVal val="visible"/>
                                      </p:to>
                                    </p:set>
                                    <p:anim calcmode="lin" valueType="num">
                                      <p:cBhvr additive="base">
                                        <p:cTn id="12" dur="500" fill="hold"/>
                                        <p:tgtEl>
                                          <p:spTgt spid="2560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560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5601">
                                            <p:txEl>
                                              <p:pRg st="2" end="2"/>
                                            </p:txEl>
                                          </p:spTgt>
                                        </p:tgtEl>
                                        <p:attrNameLst>
                                          <p:attrName>style.visibility</p:attrName>
                                        </p:attrNameLst>
                                      </p:cBhvr>
                                      <p:to>
                                        <p:strVal val="visible"/>
                                      </p:to>
                                    </p:set>
                                    <p:anim calcmode="lin" valueType="num">
                                      <p:cBhvr additive="base">
                                        <p:cTn id="18" dur="500" fill="hold"/>
                                        <p:tgtEl>
                                          <p:spTgt spid="25601">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560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0"/>
            <a:ext cx="3429000" cy="521970"/>
          </a:xfrm>
          <a:prstGeom prst="rect">
            <a:avLst/>
          </a:prstGeom>
          <a:solidFill>
            <a:srgbClr val="FFC000"/>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ctr" fontAlgn="auto">
              <a:spcBef>
                <a:spcPts val="0"/>
              </a:spcBef>
              <a:spcAft>
                <a:spcPts val="0"/>
              </a:spcAft>
              <a:defRPr/>
            </a:pPr>
            <a:r>
              <a:rPr lang="en-US" altLang="vi-VN" sz="2800" b="1" dirty="0">
                <a:solidFill>
                  <a:srgbClr val="FF0000"/>
                </a:solidFill>
                <a:latin typeface="Times New Roman" panose="02020603050405020304" pitchFamily="18" charset="0"/>
                <a:cs typeface="Times New Roman" panose="02020603050405020304" pitchFamily="18" charset="0"/>
              </a:rPr>
              <a:t>BÀI TẬP.</a:t>
            </a:r>
          </a:p>
        </p:txBody>
      </p:sp>
      <p:graphicFrame>
        <p:nvGraphicFramePr>
          <p:cNvPr id="4" name="Table 3"/>
          <p:cNvGraphicFramePr>
            <a:graphicFrameLocks noGrp="1"/>
          </p:cNvGraphicFramePr>
          <p:nvPr/>
        </p:nvGraphicFramePr>
        <p:xfrm>
          <a:off x="457200" y="590550"/>
          <a:ext cx="8229600" cy="97536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0000"/>
                    </a:ext>
                  </a:extLst>
                </a:gridCol>
              </a:tblGrid>
              <a:tr h="83820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nl-NL" sz="2000" b="1" u="sng" dirty="0">
                          <a:solidFill>
                            <a:srgbClr val="FF0000"/>
                          </a:solidFill>
                          <a:latin typeface="Times New Roman" panose="02020603050405020304"/>
                          <a:ea typeface="SimSun" panose="02010600030101010101" pitchFamily="2" charset="-122"/>
                        </a:rPr>
                        <a:t>Câu</a:t>
                      </a:r>
                      <a:r>
                        <a:rPr lang="nl-NL" sz="2000" b="1" u="sng" baseline="0" dirty="0">
                          <a:solidFill>
                            <a:srgbClr val="FF0000"/>
                          </a:solidFill>
                          <a:latin typeface="Times New Roman" panose="02020603050405020304"/>
                          <a:ea typeface="SimSun" panose="02010600030101010101" pitchFamily="2" charset="-122"/>
                        </a:rPr>
                        <a:t> 1:</a:t>
                      </a:r>
                      <a:r>
                        <a:rPr lang="nl-NL" sz="2000" b="1" dirty="0">
                          <a:solidFill>
                            <a:srgbClr val="FF0000"/>
                          </a:solidFill>
                          <a:latin typeface="Times New Roman" panose="02020603050405020304"/>
                          <a:ea typeface="SimSun" panose="02010600030101010101" pitchFamily="2" charset="-122"/>
                        </a:rPr>
                        <a:t>Theo em, tại sao khoảng thời gian từ năm 179 TCN đến năm 938 được gọi là thời kì Bắc thuộc ?</a:t>
                      </a:r>
                      <a:endParaRPr lang="en-US" sz="2000" b="1" dirty="0">
                        <a:solidFill>
                          <a:srgbClr val="000000"/>
                        </a:solidFill>
                        <a:latin typeface="Times New Roman" panose="02020603050405020304"/>
                        <a:ea typeface="SimSun" panose="02010600030101010101" pitchFamily="2" charset="-122"/>
                      </a:endParaRPr>
                    </a:p>
                    <a:p>
                      <a:endParaRPr lang="en-US" dirty="0"/>
                    </a:p>
                  </a:txBody>
                  <a:tcPr>
                    <a:noFill/>
                  </a:tcPr>
                </a:tc>
                <a:extLst>
                  <a:ext uri="{0D108BD9-81ED-4DB2-BD59-A6C34878D82A}">
                    <a16:rowId xmlns:a16="http://schemas.microsoft.com/office/drawing/2014/main" val="10000"/>
                  </a:ext>
                </a:extLst>
              </a:tr>
            </a:tbl>
          </a:graphicData>
        </a:graphic>
      </p:graphicFrame>
      <p:sp>
        <p:nvSpPr>
          <p:cNvPr id="5" name="Rounded Rectangle 4"/>
          <p:cNvSpPr/>
          <p:nvPr/>
        </p:nvSpPr>
        <p:spPr>
          <a:xfrm>
            <a:off x="533400" y="1352550"/>
            <a:ext cx="8305800"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0000"/>
              </a:lnSpc>
              <a:spcAft>
                <a:spcPts val="0"/>
              </a:spcAft>
            </a:pPr>
            <a:endParaRPr lang="nl-NL" sz="2400" dirty="0">
              <a:solidFill>
                <a:srgbClr val="000000"/>
              </a:solidFill>
              <a:latin typeface="Times New Roman" panose="02020603050405020304"/>
              <a:ea typeface="Times New Roman" panose="02020603050405020304"/>
            </a:endParaRPr>
          </a:p>
          <a:p>
            <a:pPr algn="just">
              <a:lnSpc>
                <a:spcPct val="100000"/>
              </a:lnSpc>
              <a:spcAft>
                <a:spcPts val="0"/>
              </a:spcAft>
            </a:pPr>
            <a:endParaRPr lang="nl-NL" sz="2400" dirty="0">
              <a:solidFill>
                <a:srgbClr val="000000"/>
              </a:solidFill>
              <a:latin typeface="Times New Roman" panose="02020603050405020304"/>
              <a:ea typeface="Times New Roman" panose="02020603050405020304"/>
            </a:endParaRPr>
          </a:p>
          <a:p>
            <a:pPr algn="just">
              <a:lnSpc>
                <a:spcPct val="100000"/>
              </a:lnSpc>
              <a:spcAft>
                <a:spcPts val="0"/>
              </a:spcAft>
            </a:pPr>
            <a:r>
              <a:rPr lang="nl-NL" sz="2000" b="1" dirty="0">
                <a:solidFill>
                  <a:srgbClr val="000000"/>
                </a:solidFill>
                <a:latin typeface="Times New Roman" panose="02020603050405020304"/>
                <a:ea typeface="Times New Roman" panose="02020603050405020304"/>
              </a:rPr>
              <a:t>Đây là thời kì nước ta liên tiếp bị các triều đại phong kiên phương Bắc đô hộ</a:t>
            </a:r>
            <a:r>
              <a:rPr lang="nl-NL" sz="2000" dirty="0">
                <a:solidFill>
                  <a:srgbClr val="000000"/>
                </a:solidFill>
                <a:latin typeface="Times New Roman" panose="02020603050405020304"/>
                <a:ea typeface="Times New Roman" panose="02020603050405020304"/>
              </a:rPr>
              <a:t>.</a:t>
            </a:r>
          </a:p>
          <a:p>
            <a:pPr algn="just">
              <a:lnSpc>
                <a:spcPct val="100000"/>
              </a:lnSpc>
              <a:spcAft>
                <a:spcPts val="0"/>
              </a:spcAft>
            </a:pPr>
            <a:endParaRPr lang="nl-NL" sz="2400" dirty="0">
              <a:solidFill>
                <a:srgbClr val="000000"/>
              </a:solidFill>
              <a:latin typeface="Times New Roman" panose="02020603050405020304"/>
              <a:ea typeface="Times New Roman" panose="02020603050405020304"/>
            </a:endParaRPr>
          </a:p>
          <a:p>
            <a:pPr algn="just">
              <a:lnSpc>
                <a:spcPct val="100000"/>
              </a:lnSpc>
              <a:spcAft>
                <a:spcPts val="0"/>
              </a:spcAft>
            </a:pPr>
            <a:endParaRPr lang="en-US" sz="2400" dirty="0">
              <a:solidFill>
                <a:srgbClr val="000000"/>
              </a:solidFill>
              <a:latin typeface="Times New Roman" panose="02020603050405020304"/>
              <a:ea typeface="Times New Roman" panose="02020603050405020304"/>
            </a:endParaRPr>
          </a:p>
        </p:txBody>
      </p:sp>
      <p:sp>
        <p:nvSpPr>
          <p:cNvPr id="6" name="Rectangle 5"/>
          <p:cNvSpPr/>
          <p:nvPr/>
        </p:nvSpPr>
        <p:spPr>
          <a:xfrm>
            <a:off x="533400" y="2343150"/>
            <a:ext cx="8305800" cy="1143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nl-NL" sz="2000" b="1" u="sng" dirty="0">
                <a:solidFill>
                  <a:srgbClr val="FF0000"/>
                </a:solidFill>
                <a:latin typeface="Times New Roman" panose="02020603050405020304"/>
                <a:ea typeface="Times New Roman" panose="02020603050405020304"/>
              </a:rPr>
              <a:t>Câu 2</a:t>
            </a:r>
            <a:r>
              <a:rPr lang="nl-NL" sz="2000" b="1" dirty="0">
                <a:solidFill>
                  <a:srgbClr val="FF0000"/>
                </a:solidFill>
                <a:latin typeface="Times New Roman" panose="02020603050405020304"/>
                <a:ea typeface="Times New Roman" panose="02020603050405020304"/>
              </a:rPr>
              <a:t>: Những phong tục, tập quán nào được người Việt được bảo tồn suốt thời Bắc thuộc và vẫn lưu giữ trong đời sống văn hoá hằng ngày của chúng ta ngày nay?</a:t>
            </a:r>
            <a:endParaRPr lang="en-US" sz="2000" b="1" dirty="0">
              <a:solidFill>
                <a:srgbClr val="000000"/>
              </a:solidFill>
              <a:latin typeface="Times New Roman" panose="02020603050405020304"/>
              <a:ea typeface="Times New Roman" panose="02020603050405020304"/>
            </a:endParaRPr>
          </a:p>
        </p:txBody>
      </p:sp>
      <p:sp>
        <p:nvSpPr>
          <p:cNvPr id="7" name="Rounded Rectangle 6"/>
          <p:cNvSpPr/>
          <p:nvPr/>
        </p:nvSpPr>
        <p:spPr>
          <a:xfrm>
            <a:off x="533400" y="3486150"/>
            <a:ext cx="8305800" cy="15049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b="1" dirty="0">
                <a:solidFill>
                  <a:srgbClr val="000000"/>
                </a:solidFill>
                <a:latin typeface="Times New Roman" panose="02020603050405020304"/>
                <a:ea typeface="Times New Roman" panose="02020603050405020304"/>
              </a:rPr>
              <a:t>Những phong tục, tập quán được người Việt được bảo tồn suốt thời Bắc thuộc và vẫn lưu giữ trong đời sống văn hoá hằng ngày của chúng ta ngày nay: thờ cúng tổ tiên, nhuộm răng, ăn trầu, ăn mắm, làm bánh chưng bánh giày. </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209550"/>
            <a:ext cx="3505200" cy="521970"/>
          </a:xfrm>
          <a:prstGeom prst="rect">
            <a:avLst/>
          </a:prstGeom>
          <a:solidFill>
            <a:srgbClr val="FFC000"/>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ctr" fontAlgn="auto">
              <a:spcBef>
                <a:spcPts val="0"/>
              </a:spcBef>
              <a:spcAft>
                <a:spcPts val="0"/>
              </a:spcAft>
              <a:defRPr/>
            </a:pPr>
            <a:r>
              <a:rPr lang="fr-FR" sz="2800" b="1" u="sng" dirty="0">
                <a:solidFill>
                  <a:srgbClr val="FF0000"/>
                </a:solidFill>
                <a:latin typeface="Times New Roman" panose="02020603050405020304" pitchFamily="18" charset="0"/>
                <a:cs typeface="Times New Roman" panose="02020603050405020304" pitchFamily="18" charset="0"/>
              </a:rPr>
              <a:t>VẬN DỤNG</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3" name="Cloud Callout 2"/>
          <p:cNvSpPr/>
          <p:nvPr/>
        </p:nvSpPr>
        <p:spPr>
          <a:xfrm>
            <a:off x="609600" y="1047750"/>
            <a:ext cx="8229600" cy="28194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a:solidFill>
                  <a:srgbClr val="FF0000"/>
                </a:solidFill>
                <a:latin typeface="Times New Roman" panose="02020603050405020304" pitchFamily="18" charset="0"/>
                <a:cs typeface="Times New Roman" panose="02020603050405020304" pitchFamily="18" charset="0"/>
              </a:rPr>
              <a:t>Theo em, tiếng nói có vai trò như thế nào trong việc giữ gìn và phát huy bản sắc dân tộc? Em có suy nghĩ gì về hiện tượng nhiều học sinh “pha” tiếng nước ngoài vào tiếng Việt khi giao tiếp?</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 y="188882"/>
          <a:ext cx="8610600" cy="4603338"/>
        </p:xfrm>
        <a:graphic>
          <a:graphicData uri="http://schemas.openxmlformats.org/drawingml/2006/table">
            <a:tbl>
              <a:tblPr/>
              <a:tblGrid>
                <a:gridCol w="8610600">
                  <a:extLst>
                    <a:ext uri="{9D8B030D-6E8A-4147-A177-3AD203B41FA5}">
                      <a16:colId xmlns:a16="http://schemas.microsoft.com/office/drawing/2014/main" val="20000"/>
                    </a:ext>
                  </a:extLst>
                </a:gridCol>
              </a:tblGrid>
              <a:tr h="339849">
                <a:tc>
                  <a:txBody>
                    <a:bodyPr/>
                    <a:lstStyle/>
                    <a:p>
                      <a:pPr algn="ctr">
                        <a:lnSpc>
                          <a:spcPct val="115000"/>
                        </a:lnSpc>
                        <a:spcBef>
                          <a:spcPts val="900"/>
                        </a:spcBef>
                        <a:spcAft>
                          <a:spcPts val="600"/>
                        </a:spcAft>
                      </a:pPr>
                      <a:r>
                        <a:rPr lang="nl-NL" sz="2000" b="1" dirty="0">
                          <a:solidFill>
                            <a:srgbClr val="FF0000"/>
                          </a:solidFill>
                          <a:latin typeface="Times New Roman" panose="02020603050405020304"/>
                          <a:ea typeface="SimSun" panose="02010600030101010101" pitchFamily="2" charset="-122"/>
                        </a:rPr>
                        <a:t>DỰ KIẾN SẢN PHẨM</a:t>
                      </a:r>
                      <a:endParaRPr lang="en-US" sz="2000" dirty="0">
                        <a:solidFill>
                          <a:srgbClr val="000000"/>
                        </a:solidFill>
                        <a:latin typeface="Times New Roman" panose="02020603050405020304"/>
                        <a:ea typeface="SimSun" panose="02010600030101010101" pitchFamily="2" charset="-122"/>
                      </a:endParaRP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27794">
                <a:tc>
                  <a:txBody>
                    <a:bodyPr/>
                    <a:lstStyle/>
                    <a:p>
                      <a:pPr algn="just">
                        <a:lnSpc>
                          <a:spcPct val="100000"/>
                        </a:lnSpc>
                        <a:spcAft>
                          <a:spcPts val="0"/>
                        </a:spcAft>
                      </a:pPr>
                      <a:r>
                        <a:rPr lang="nl-NL" sz="2000" b="1" dirty="0">
                          <a:solidFill>
                            <a:srgbClr val="FF0000"/>
                          </a:solidFill>
                          <a:latin typeface="Times New Roman" panose="02020603050405020304"/>
                          <a:ea typeface="Times New Roman" panose="02020603050405020304"/>
                        </a:rPr>
                        <a:t>Theo em, tiếng nói có vai trò như thế nào trong việc giữ gìn và phát huy bản sắc dân tộc? Em có suy nghĩ gì về hiện tượng nhiều học sinh “pha” tiếng nước ngoài vào tiếng Việt khi giao tiếp? </a:t>
                      </a:r>
                      <a:endParaRPr lang="en-US" sz="2000" b="1" dirty="0">
                        <a:solidFill>
                          <a:srgbClr val="000000"/>
                        </a:solidFill>
                        <a:latin typeface="Times New Roman" panose="02020603050405020304"/>
                        <a:ea typeface="Times New Roman" panose="02020603050405020304"/>
                      </a:endParaRP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25024">
                <a:tc>
                  <a:txBody>
                    <a:bodyPr/>
                    <a:lstStyle/>
                    <a:p>
                      <a:pPr algn="just">
                        <a:lnSpc>
                          <a:spcPct val="100000"/>
                        </a:lnSpc>
                        <a:spcAft>
                          <a:spcPts val="0"/>
                        </a:spcAft>
                      </a:pPr>
                      <a:endParaRPr lang="nl-NL" sz="1800" dirty="0">
                        <a:solidFill>
                          <a:srgbClr val="000000"/>
                        </a:solidFill>
                        <a:latin typeface="Times New Roman" panose="02020603050405020304"/>
                        <a:ea typeface="Times New Roman" panose="02020603050405020304"/>
                      </a:endParaRPr>
                    </a:p>
                    <a:p>
                      <a:pPr algn="just">
                        <a:lnSpc>
                          <a:spcPct val="100000"/>
                        </a:lnSpc>
                        <a:spcAft>
                          <a:spcPts val="0"/>
                        </a:spcAft>
                      </a:pPr>
                      <a:r>
                        <a:rPr lang="nl-NL" sz="1800" dirty="0">
                          <a:solidFill>
                            <a:srgbClr val="000000"/>
                          </a:solidFill>
                          <a:latin typeface="Times New Roman" panose="02020603050405020304"/>
                          <a:ea typeface="Times New Roman" panose="02020603050405020304"/>
                        </a:rPr>
                        <a:t>-</a:t>
                      </a:r>
                      <a:r>
                        <a:rPr lang="nl-NL" sz="1800" baseline="0" dirty="0">
                          <a:solidFill>
                            <a:srgbClr val="000000"/>
                          </a:solidFill>
                          <a:latin typeface="Times New Roman" panose="02020603050405020304"/>
                          <a:ea typeface="Times New Roman" panose="02020603050405020304"/>
                        </a:rPr>
                        <a:t> </a:t>
                      </a:r>
                      <a:r>
                        <a:rPr lang="nl-NL" sz="1800" dirty="0">
                          <a:solidFill>
                            <a:srgbClr val="000000"/>
                          </a:solidFill>
                          <a:latin typeface="Times New Roman" panose="02020603050405020304"/>
                          <a:ea typeface="Times New Roman" panose="02020603050405020304"/>
                        </a:rPr>
                        <a:t> </a:t>
                      </a:r>
                      <a:r>
                        <a:rPr lang="nl-NL" sz="1800" b="1" dirty="0">
                          <a:solidFill>
                            <a:srgbClr val="000000"/>
                          </a:solidFill>
                          <a:latin typeface="Times New Roman" panose="02020603050405020304"/>
                          <a:ea typeface="Times New Roman" panose="02020603050405020304"/>
                        </a:rPr>
                        <a:t>Tiếng nói, chữ viết tiếng Việt có nguồn gốc bản địa, được cha ông ta sáng tạo, gìn giữ, cải tiến trong hành trình tạo dựng cuộc sống, phát triển cộng đồng xã hội. Trải qua các triều đại lịch sử, qua những giai đoạn phát triển, tiếng Việt đã trở thành hồn cốt của dân tộc, có sức sống lâu bền trong tâm hồn, lối sống, tư duy của con người Việt Nam.</a:t>
                      </a:r>
                      <a:endParaRPr lang="en-US" sz="1800" b="1" dirty="0">
                        <a:solidFill>
                          <a:srgbClr val="000000"/>
                        </a:solidFill>
                        <a:latin typeface="Times New Roman" panose="02020603050405020304"/>
                        <a:ea typeface="Times New Roman" panose="02020603050405020304"/>
                      </a:endParaRPr>
                    </a:p>
                    <a:p>
                      <a:pPr algn="just">
                        <a:lnSpc>
                          <a:spcPct val="100000"/>
                        </a:lnSpc>
                        <a:spcAft>
                          <a:spcPts val="0"/>
                        </a:spcAft>
                      </a:pPr>
                      <a:r>
                        <a:rPr lang="nl-NL" sz="1800" b="1" dirty="0">
                          <a:solidFill>
                            <a:srgbClr val="000000"/>
                          </a:solidFill>
                          <a:latin typeface="Times New Roman" panose="02020603050405020304"/>
                          <a:ea typeface="Times New Roman" panose="02020603050405020304"/>
                        </a:rPr>
                        <a:t>-</a:t>
                      </a:r>
                      <a:r>
                        <a:rPr lang="nl-NL" sz="1800" b="1" baseline="0" dirty="0">
                          <a:solidFill>
                            <a:srgbClr val="000000"/>
                          </a:solidFill>
                          <a:latin typeface="Times New Roman" panose="02020603050405020304"/>
                          <a:ea typeface="Times New Roman" panose="02020603050405020304"/>
                        </a:rPr>
                        <a:t> </a:t>
                      </a:r>
                      <a:r>
                        <a:rPr lang="nl-NL" sz="1800" b="1" dirty="0">
                          <a:solidFill>
                            <a:srgbClr val="000000"/>
                          </a:solidFill>
                          <a:latin typeface="Times New Roman" panose="02020603050405020304"/>
                          <a:ea typeface="Times New Roman" panose="02020603050405020304"/>
                        </a:rPr>
                        <a:t> Không đồng tình với hiện tượng các bạn trẻ lạm dụng việc sử dụng tiếng nước ngoài vào tiếng Việt khi giao tiếp. Tuy việc sử dụng tiếng lóng cũng có tác dụng nhất định đối với giới trẻ như: khả năng truyền đạt thông tin nhanh, tiết kiệm thời gian (chủ yếu dùng ký hiệu, viết tắt), có những yếu tố sáng tạo…làm cho hoạt động giao tiếp cũng phong phú hơn nhưng việc lạm dụng sử dụng quá đà sẽ đánh mất đi bản sắc dân tộc, mất đi sự trong sáng của tiếng Việt. </a:t>
                      </a:r>
                      <a:endParaRPr lang="en-US" sz="1800" b="1" dirty="0">
                        <a:solidFill>
                          <a:srgbClr val="000000"/>
                        </a:solidFill>
                        <a:latin typeface="Times New Roman" panose="02020603050405020304"/>
                        <a:ea typeface="Times New Roman" panose="02020603050405020304"/>
                      </a:endParaRP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514600" y="209550"/>
          <a:ext cx="4343400" cy="731520"/>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tblGrid>
              <a:tr h="6096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2400" b="1" kern="1200" dirty="0">
                          <a:solidFill>
                            <a:srgbClr val="7030A0"/>
                          </a:solidFill>
                          <a:latin typeface="Times New Roman" panose="02020603050405020304" pitchFamily="18" charset="0"/>
                          <a:ea typeface="+mn-ea"/>
                          <a:cs typeface="Times New Roman" panose="02020603050405020304" pitchFamily="18" charset="0"/>
                        </a:rPr>
                        <a:t>TÀI LIỆU THAM KHẢO</a:t>
                      </a:r>
                    </a:p>
                    <a:p>
                      <a:endParaRPr lang="en-US" dirty="0"/>
                    </a:p>
                  </a:txBody>
                  <a:tcPr>
                    <a:solidFill>
                      <a:srgbClr val="FFC000"/>
                    </a:solidFill>
                  </a:tcPr>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nvGraphicFramePr>
        <p:xfrm>
          <a:off x="762000" y="1047750"/>
          <a:ext cx="7543800" cy="3749040"/>
        </p:xfrm>
        <a:graphic>
          <a:graphicData uri="http://schemas.openxmlformats.org/drawingml/2006/table">
            <a:tbl>
              <a:tblPr firstRow="1" bandRow="1">
                <a:tableStyleId>{5C22544A-7EE6-4342-B048-85BDC9FD1C3A}</a:tableStyleId>
              </a:tblPr>
              <a:tblGrid>
                <a:gridCol w="7543800">
                  <a:extLst>
                    <a:ext uri="{9D8B030D-6E8A-4147-A177-3AD203B41FA5}">
                      <a16:colId xmlns:a16="http://schemas.microsoft.com/office/drawing/2014/main" val="20000"/>
                    </a:ext>
                  </a:extLst>
                </a:gridCol>
              </a:tblGrid>
              <a:tr h="3657600">
                <a:tc>
                  <a:txBody>
                    <a:bodyPr/>
                    <a:lstStyle/>
                    <a:p>
                      <a:pPr marL="0" marR="0" indent="0" algn="just" defTabSz="914400" rtl="0" eaLnBrk="1" fontAlgn="auto" latinLnBrk="0" hangingPunct="1">
                        <a:lnSpc>
                          <a:spcPct val="100000"/>
                        </a:lnSpc>
                        <a:spcBef>
                          <a:spcPts val="0"/>
                        </a:spcBef>
                        <a:spcAft>
                          <a:spcPts val="0"/>
                        </a:spcAft>
                        <a:buClrTx/>
                        <a:buSzTx/>
                        <a:buFontTx/>
                        <a:buNone/>
                        <a:defRPr/>
                      </a:pPr>
                      <a:endParaRPr lang="en-US" sz="2000" b="1" kern="1200" dirty="0">
                        <a:solidFill>
                          <a:srgbClr val="0000CC"/>
                        </a:solidFill>
                        <a:latin typeface="Times New Roman" panose="02020603050405020304" pitchFamily="18" charset="0"/>
                        <a:ea typeface="+mn-ea"/>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defRPr/>
                      </a:pPr>
                      <a:r>
                        <a:rPr lang="en-US" sz="2000" b="1" i="1" kern="1200" dirty="0">
                          <a:solidFill>
                            <a:srgbClr val="0000CC"/>
                          </a:solidFill>
                          <a:latin typeface="Times New Roman" panose="02020603050405020304" pitchFamily="18" charset="0"/>
                          <a:ea typeface="+mn-ea"/>
                          <a:cs typeface="Times New Roman" panose="02020603050405020304" pitchFamily="18" charset="0"/>
                        </a:rPr>
                        <a:t>“</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Nền</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văn</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hoá</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làng</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xã</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mới</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là</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nền</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tảng</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của</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tâm</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thức</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Việt</a:t>
                      </a:r>
                      <a:r>
                        <a:rPr lang="en-US" sz="2000" b="1" i="1" kern="1200" dirty="0">
                          <a:solidFill>
                            <a:srgbClr val="0000CC"/>
                          </a:solidFill>
                          <a:latin typeface="Times New Roman" panose="02020603050405020304" pitchFamily="18" charset="0"/>
                          <a:ea typeface="+mn-ea"/>
                          <a:cs typeface="Times New Roman" panose="02020603050405020304" pitchFamily="18" charset="0"/>
                        </a:rPr>
                        <a:t> Nam,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không</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phải</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Nho</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giáo</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Người</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Việt</a:t>
                      </a:r>
                      <a:r>
                        <a:rPr lang="en-US" sz="2000" b="1" i="1" kern="1200" dirty="0">
                          <a:solidFill>
                            <a:srgbClr val="0000CC"/>
                          </a:solidFill>
                          <a:latin typeface="Times New Roman" panose="02020603050405020304" pitchFamily="18" charset="0"/>
                          <a:ea typeface="+mn-ea"/>
                          <a:cs typeface="Times New Roman" panose="02020603050405020304" pitchFamily="18" charset="0"/>
                        </a:rPr>
                        <a:t> Nam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đã</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tiếp</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thu</a:t>
                      </a:r>
                      <a:r>
                        <a:rPr lang="en-US" sz="2000" b="1" i="1" kern="1200" dirty="0">
                          <a:solidFill>
                            <a:srgbClr val="0000CC"/>
                          </a:solidFill>
                          <a:latin typeface="Times New Roman" panose="02020603050405020304" pitchFamily="18" charset="0"/>
                          <a:ea typeface="+mn-ea"/>
                          <a:cs typeface="Times New Roman" panose="02020603050405020304" pitchFamily="18" charset="0"/>
                        </a:rPr>
                        <a:t> ca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dao</a:t>
                      </a:r>
                      <a:r>
                        <a:rPr lang="en-US" sz="2000" b="1" i="1" kern="1200" dirty="0">
                          <a:solidFill>
                            <a:srgbClr val="0000CC"/>
                          </a:solidFill>
                          <a:latin typeface="Times New Roman" panose="02020603050405020304" pitchFamily="18" charset="0"/>
                          <a:ea typeface="+mn-ea"/>
                          <a:cs typeface="Times New Roman" panose="02020603050405020304" pitchFamily="18" charset="0"/>
                        </a:rPr>
                        <a:t> qua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lời</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ru</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từ</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khi</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còn</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bé</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đã</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hát</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đồng</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dao</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ngâm</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vè</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nghe</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các</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chuyện</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kể</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về</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các</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thần</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tích</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về</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tổ</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tiên</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trước</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khi</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học</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Kinh</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Thi</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tham</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dự</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vào</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sinh</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hoạt</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hội</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lành</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tế</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lễ</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trước</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khi</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biết</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đến</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Kinh</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Lễ</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đã</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hiểu</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các</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quy</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tắc</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ứng</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xử</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đối</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xử</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với</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người</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trên</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kẻ</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dưới</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trước</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khi</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học</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Kinh</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Xuân</a:t>
                      </a:r>
                      <a:r>
                        <a:rPr lang="en-US" sz="2000" b="1" i="1" kern="1200" dirty="0">
                          <a:solidFill>
                            <a:srgbClr val="0000CC"/>
                          </a:solidFill>
                          <a:latin typeface="Times New Roman" panose="02020603050405020304" pitchFamily="18" charset="0"/>
                          <a:ea typeface="+mn-ea"/>
                          <a:cs typeface="Times New Roman" panose="02020603050405020304" pitchFamily="18" charset="0"/>
                        </a:rPr>
                        <a:t> Thu.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Họ</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học</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sách</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Nho</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chỉ</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để</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đi</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thi</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làm</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quan</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nếu</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đỗ</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và</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dù</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làm</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quan</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họ</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vẫn</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nhớ</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rằng</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Quan</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nhất</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thời</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dân</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vạn</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đại</a:t>
                      </a:r>
                      <a:r>
                        <a:rPr lang="en-US" sz="2000" b="1" i="1" kern="1200" dirty="0">
                          <a:solidFill>
                            <a:srgbClr val="0000CC"/>
                          </a:solidFill>
                          <a:latin typeface="Times New Roman" panose="02020603050405020304" pitchFamily="18" charset="0"/>
                          <a:ea typeface="+mn-ea"/>
                          <a:cs typeface="Times New Roman" panose="02020603050405020304" pitchFamily="18" charset="0"/>
                        </a:rPr>
                        <a:t>”, do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đó</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không</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đi</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ngược</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lại</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các</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thể</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chế</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của</a:t>
                      </a:r>
                      <a:r>
                        <a:rPr lang="en-US" sz="2000" b="1" i="1" kern="1200" dirty="0">
                          <a:solidFill>
                            <a:srgbClr val="0000CC"/>
                          </a:solidFill>
                          <a:latin typeface="Times New Roman" panose="02020603050405020304" pitchFamily="18" charset="0"/>
                          <a:ea typeface="+mn-ea"/>
                          <a:cs typeface="Times New Roman" panose="02020603050405020304" pitchFamily="18" charset="0"/>
                        </a:rPr>
                        <a:t> </a:t>
                      </a:r>
                      <a:r>
                        <a:rPr lang="en-US" sz="2000" b="1" i="1" kern="1200" dirty="0" err="1">
                          <a:solidFill>
                            <a:srgbClr val="0000CC"/>
                          </a:solidFill>
                          <a:latin typeface="Times New Roman" panose="02020603050405020304" pitchFamily="18" charset="0"/>
                          <a:ea typeface="+mn-ea"/>
                          <a:cs typeface="Times New Roman" panose="02020603050405020304" pitchFamily="18" charset="0"/>
                        </a:rPr>
                        <a:t>làng</a:t>
                      </a:r>
                      <a:r>
                        <a:rPr lang="en-US" sz="2000" b="1" i="1" kern="1200" dirty="0">
                          <a:solidFill>
                            <a:srgbClr val="0000CC"/>
                          </a:solidFill>
                          <a:latin typeface="Times New Roman" panose="02020603050405020304" pitchFamily="18" charset="0"/>
                          <a:ea typeface="+mn-ea"/>
                          <a:cs typeface="Times New Roman" panose="02020603050405020304" pitchFamily="18" charset="0"/>
                        </a:rPr>
                        <a:t>”.</a:t>
                      </a:r>
                      <a:r>
                        <a:rPr lang="en-US" sz="2000" b="1" i="1" kern="1200" dirty="0">
                          <a:solidFill>
                            <a:srgbClr val="FF0000"/>
                          </a:solidFill>
                          <a:latin typeface="Times New Roman" panose="02020603050405020304" pitchFamily="18" charset="0"/>
                          <a:ea typeface="+mn-ea"/>
                          <a:cs typeface="Times New Roman" panose="02020603050405020304" pitchFamily="18" charset="0"/>
                        </a:rPr>
                        <a:t> </a:t>
                      </a:r>
                      <a:r>
                        <a:rPr lang="en-US" sz="2000" b="1" kern="1200" dirty="0">
                          <a:solidFill>
                            <a:srgbClr val="FF0000"/>
                          </a:solidFill>
                          <a:latin typeface="Times New Roman" panose="02020603050405020304" pitchFamily="18" charset="0"/>
                          <a:ea typeface="+mn-ea"/>
                          <a:cs typeface="Times New Roman" panose="02020603050405020304" pitchFamily="18" charset="0"/>
                        </a:rPr>
                        <a:t>(</a:t>
                      </a:r>
                      <a:r>
                        <a:rPr lang="en-US" sz="2000" b="1" u="sng" kern="1200" dirty="0" err="1">
                          <a:solidFill>
                            <a:srgbClr val="FF3300"/>
                          </a:solidFill>
                          <a:latin typeface="Times New Roman" panose="02020603050405020304" pitchFamily="18" charset="0"/>
                          <a:ea typeface="+mn-ea"/>
                          <a:cs typeface="Times New Roman" panose="02020603050405020304" pitchFamily="18" charset="0"/>
                        </a:rPr>
                        <a:t>Phan</a:t>
                      </a:r>
                      <a:r>
                        <a:rPr lang="en-US" sz="2000" b="1" u="sng" kern="1200" dirty="0">
                          <a:solidFill>
                            <a:srgbClr val="FF3300"/>
                          </a:solidFill>
                          <a:latin typeface="Times New Roman" panose="02020603050405020304" pitchFamily="18" charset="0"/>
                          <a:ea typeface="+mn-ea"/>
                          <a:cs typeface="Times New Roman" panose="02020603050405020304" pitchFamily="18" charset="0"/>
                        </a:rPr>
                        <a:t> </a:t>
                      </a:r>
                      <a:r>
                        <a:rPr lang="en-US" sz="2000" b="1" u="sng" kern="1200" dirty="0" err="1">
                          <a:solidFill>
                            <a:srgbClr val="FF3300"/>
                          </a:solidFill>
                          <a:latin typeface="Times New Roman" panose="02020603050405020304" pitchFamily="18" charset="0"/>
                          <a:ea typeface="+mn-ea"/>
                          <a:cs typeface="Times New Roman" panose="02020603050405020304" pitchFamily="18" charset="0"/>
                        </a:rPr>
                        <a:t>Ngọc</a:t>
                      </a:r>
                      <a:r>
                        <a:rPr lang="en-US" sz="2000" b="1" u="sng" kern="1200" dirty="0">
                          <a:solidFill>
                            <a:srgbClr val="FF3300"/>
                          </a:solidFill>
                          <a:latin typeface="Times New Roman" panose="02020603050405020304" pitchFamily="18" charset="0"/>
                          <a:ea typeface="+mn-ea"/>
                          <a:cs typeface="Times New Roman" panose="02020603050405020304" pitchFamily="18" charset="0"/>
                        </a:rPr>
                        <a:t>, </a:t>
                      </a:r>
                      <a:r>
                        <a:rPr lang="en-US" sz="2000" b="1" i="1" u="sng" kern="1200" dirty="0" err="1">
                          <a:solidFill>
                            <a:srgbClr val="FF3300"/>
                          </a:solidFill>
                          <a:latin typeface="Times New Roman" panose="02020603050405020304" pitchFamily="18" charset="0"/>
                          <a:ea typeface="+mn-ea"/>
                          <a:cs typeface="Times New Roman" panose="02020603050405020304" pitchFamily="18" charset="0"/>
                        </a:rPr>
                        <a:t>Bản</a:t>
                      </a:r>
                      <a:r>
                        <a:rPr lang="en-US" sz="2000" b="1" i="1" u="sng" kern="1200" dirty="0">
                          <a:solidFill>
                            <a:srgbClr val="FF3300"/>
                          </a:solidFill>
                          <a:latin typeface="Times New Roman" panose="02020603050405020304" pitchFamily="18" charset="0"/>
                          <a:ea typeface="+mn-ea"/>
                          <a:cs typeface="Times New Roman" panose="02020603050405020304" pitchFamily="18" charset="0"/>
                        </a:rPr>
                        <a:t> </a:t>
                      </a:r>
                      <a:r>
                        <a:rPr lang="en-US" sz="2000" b="1" i="1" u="sng" kern="1200" dirty="0" err="1">
                          <a:solidFill>
                            <a:srgbClr val="FF3300"/>
                          </a:solidFill>
                          <a:latin typeface="Times New Roman" panose="02020603050405020304" pitchFamily="18" charset="0"/>
                          <a:ea typeface="+mn-ea"/>
                          <a:cs typeface="Times New Roman" panose="02020603050405020304" pitchFamily="18" charset="0"/>
                        </a:rPr>
                        <a:t>sắc</a:t>
                      </a:r>
                      <a:r>
                        <a:rPr lang="en-US" sz="2000" b="1" i="1" u="sng" kern="1200" dirty="0">
                          <a:solidFill>
                            <a:srgbClr val="FF3300"/>
                          </a:solidFill>
                          <a:latin typeface="Times New Roman" panose="02020603050405020304" pitchFamily="18" charset="0"/>
                          <a:ea typeface="+mn-ea"/>
                          <a:cs typeface="Times New Roman" panose="02020603050405020304" pitchFamily="18" charset="0"/>
                        </a:rPr>
                        <a:t> </a:t>
                      </a:r>
                      <a:r>
                        <a:rPr lang="en-US" sz="2000" b="1" i="1" u="sng" kern="1200" dirty="0" err="1">
                          <a:solidFill>
                            <a:srgbClr val="FF3300"/>
                          </a:solidFill>
                          <a:latin typeface="Times New Roman" panose="02020603050405020304" pitchFamily="18" charset="0"/>
                          <a:ea typeface="+mn-ea"/>
                          <a:cs typeface="Times New Roman" panose="02020603050405020304" pitchFamily="18" charset="0"/>
                        </a:rPr>
                        <a:t>văn</a:t>
                      </a:r>
                      <a:r>
                        <a:rPr lang="en-US" sz="2000" b="1" i="1" u="sng" kern="1200" dirty="0">
                          <a:solidFill>
                            <a:srgbClr val="FF3300"/>
                          </a:solidFill>
                          <a:latin typeface="Times New Roman" panose="02020603050405020304" pitchFamily="18" charset="0"/>
                          <a:ea typeface="+mn-ea"/>
                          <a:cs typeface="Times New Roman" panose="02020603050405020304" pitchFamily="18" charset="0"/>
                        </a:rPr>
                        <a:t> </a:t>
                      </a:r>
                      <a:r>
                        <a:rPr lang="en-US" sz="2000" b="1" i="1" u="sng" kern="1200" dirty="0" err="1">
                          <a:solidFill>
                            <a:srgbClr val="FF3300"/>
                          </a:solidFill>
                          <a:latin typeface="Times New Roman" panose="02020603050405020304" pitchFamily="18" charset="0"/>
                          <a:ea typeface="+mn-ea"/>
                          <a:cs typeface="Times New Roman" panose="02020603050405020304" pitchFamily="18" charset="0"/>
                        </a:rPr>
                        <a:t>hoá</a:t>
                      </a:r>
                      <a:r>
                        <a:rPr lang="en-US" sz="2000" b="1" i="1" u="sng" kern="1200" dirty="0">
                          <a:solidFill>
                            <a:srgbClr val="FF3300"/>
                          </a:solidFill>
                          <a:latin typeface="Times New Roman" panose="02020603050405020304" pitchFamily="18" charset="0"/>
                          <a:ea typeface="+mn-ea"/>
                          <a:cs typeface="Times New Roman" panose="02020603050405020304" pitchFamily="18" charset="0"/>
                        </a:rPr>
                        <a:t> </a:t>
                      </a:r>
                      <a:r>
                        <a:rPr lang="en-US" sz="2000" b="1" i="1" u="sng" kern="1200" dirty="0" err="1">
                          <a:solidFill>
                            <a:srgbClr val="FF3300"/>
                          </a:solidFill>
                          <a:latin typeface="Times New Roman" panose="02020603050405020304" pitchFamily="18" charset="0"/>
                          <a:ea typeface="+mn-ea"/>
                          <a:cs typeface="Times New Roman" panose="02020603050405020304" pitchFamily="18" charset="0"/>
                        </a:rPr>
                        <a:t>Việt</a:t>
                      </a:r>
                      <a:r>
                        <a:rPr lang="en-US" sz="2000" b="1" i="1" u="sng" kern="1200" dirty="0">
                          <a:solidFill>
                            <a:srgbClr val="FF3300"/>
                          </a:solidFill>
                          <a:latin typeface="Times New Roman" panose="02020603050405020304" pitchFamily="18" charset="0"/>
                          <a:ea typeface="+mn-ea"/>
                          <a:cs typeface="Times New Roman" panose="02020603050405020304" pitchFamily="18" charset="0"/>
                        </a:rPr>
                        <a:t> Nam,</a:t>
                      </a:r>
                      <a:r>
                        <a:rPr lang="en-US" sz="2000" b="1" u="sng" kern="1200" dirty="0">
                          <a:solidFill>
                            <a:srgbClr val="FF3300"/>
                          </a:solidFill>
                          <a:latin typeface="Times New Roman" panose="02020603050405020304" pitchFamily="18" charset="0"/>
                          <a:ea typeface="+mn-ea"/>
                          <a:cs typeface="Times New Roman" panose="02020603050405020304" pitchFamily="18" charset="0"/>
                        </a:rPr>
                        <a:t> NXB </a:t>
                      </a:r>
                      <a:r>
                        <a:rPr lang="en-US" sz="2000" b="1" u="sng" kern="1200" dirty="0" err="1">
                          <a:solidFill>
                            <a:srgbClr val="FF3300"/>
                          </a:solidFill>
                          <a:latin typeface="Times New Roman" panose="02020603050405020304" pitchFamily="18" charset="0"/>
                          <a:ea typeface="+mn-ea"/>
                          <a:cs typeface="Times New Roman" panose="02020603050405020304" pitchFamily="18" charset="0"/>
                        </a:rPr>
                        <a:t>Văn</a:t>
                      </a:r>
                      <a:r>
                        <a:rPr lang="en-US" sz="2000" b="1" u="sng" kern="1200" dirty="0">
                          <a:solidFill>
                            <a:srgbClr val="FF3300"/>
                          </a:solidFill>
                          <a:latin typeface="Times New Roman" panose="02020603050405020304" pitchFamily="18" charset="0"/>
                          <a:ea typeface="+mn-ea"/>
                          <a:cs typeface="Times New Roman" panose="02020603050405020304" pitchFamily="18" charset="0"/>
                        </a:rPr>
                        <a:t> </a:t>
                      </a:r>
                      <a:r>
                        <a:rPr lang="en-US" sz="2000" b="1" u="sng" kern="1200" dirty="0" err="1">
                          <a:solidFill>
                            <a:srgbClr val="FF3300"/>
                          </a:solidFill>
                          <a:latin typeface="Times New Roman" panose="02020603050405020304" pitchFamily="18" charset="0"/>
                          <a:ea typeface="+mn-ea"/>
                          <a:cs typeface="Times New Roman" panose="02020603050405020304" pitchFamily="18" charset="0"/>
                        </a:rPr>
                        <a:t>hoá</a:t>
                      </a:r>
                      <a:r>
                        <a:rPr lang="en-US" sz="2000" b="1" u="sng" kern="1200" dirty="0">
                          <a:solidFill>
                            <a:srgbClr val="FF3300"/>
                          </a:solidFill>
                          <a:latin typeface="Times New Roman" panose="02020603050405020304" pitchFamily="18" charset="0"/>
                          <a:ea typeface="+mn-ea"/>
                          <a:cs typeface="Times New Roman" panose="02020603050405020304" pitchFamily="18" charset="0"/>
                        </a:rPr>
                        <a:t> </a:t>
                      </a:r>
                      <a:r>
                        <a:rPr lang="en-US" sz="2000" b="1" u="sng" kern="1200" dirty="0" err="1">
                          <a:solidFill>
                            <a:srgbClr val="FF3300"/>
                          </a:solidFill>
                          <a:latin typeface="Times New Roman" panose="02020603050405020304" pitchFamily="18" charset="0"/>
                          <a:ea typeface="+mn-ea"/>
                          <a:cs typeface="Times New Roman" panose="02020603050405020304" pitchFamily="18" charset="0"/>
                        </a:rPr>
                        <a:t>Thông</a:t>
                      </a:r>
                      <a:r>
                        <a:rPr lang="en-US" sz="2000" b="1" u="sng" kern="1200" dirty="0">
                          <a:solidFill>
                            <a:srgbClr val="FF3300"/>
                          </a:solidFill>
                          <a:latin typeface="Times New Roman" panose="02020603050405020304" pitchFamily="18" charset="0"/>
                          <a:ea typeface="+mn-ea"/>
                          <a:cs typeface="Times New Roman" panose="02020603050405020304" pitchFamily="18" charset="0"/>
                        </a:rPr>
                        <a:t> tin, </a:t>
                      </a:r>
                      <a:r>
                        <a:rPr lang="en-US" sz="2000" b="1" u="sng" kern="1200" dirty="0" err="1">
                          <a:solidFill>
                            <a:srgbClr val="FF3300"/>
                          </a:solidFill>
                          <a:latin typeface="Times New Roman" panose="02020603050405020304" pitchFamily="18" charset="0"/>
                          <a:ea typeface="+mn-ea"/>
                          <a:cs typeface="Times New Roman" panose="02020603050405020304" pitchFamily="18" charset="0"/>
                        </a:rPr>
                        <a:t>Hà</a:t>
                      </a:r>
                      <a:r>
                        <a:rPr lang="en-US" sz="2000" b="1" u="sng" kern="1200" dirty="0">
                          <a:solidFill>
                            <a:srgbClr val="FF3300"/>
                          </a:solidFill>
                          <a:latin typeface="Times New Roman" panose="02020603050405020304" pitchFamily="18" charset="0"/>
                          <a:ea typeface="+mn-ea"/>
                          <a:cs typeface="Times New Roman" panose="02020603050405020304" pitchFamily="18" charset="0"/>
                        </a:rPr>
                        <a:t> </a:t>
                      </a:r>
                      <a:r>
                        <a:rPr lang="en-US" sz="2000" b="1" u="sng" kern="1200" dirty="0" err="1">
                          <a:solidFill>
                            <a:srgbClr val="FF3300"/>
                          </a:solidFill>
                          <a:latin typeface="Times New Roman" panose="02020603050405020304" pitchFamily="18" charset="0"/>
                          <a:ea typeface="+mn-ea"/>
                          <a:cs typeface="Times New Roman" panose="02020603050405020304" pitchFamily="18" charset="0"/>
                        </a:rPr>
                        <a:t>Nội</a:t>
                      </a:r>
                      <a:r>
                        <a:rPr lang="en-US" sz="2000" b="1" u="sng" kern="1200" dirty="0">
                          <a:solidFill>
                            <a:srgbClr val="FF3300"/>
                          </a:solidFill>
                          <a:latin typeface="Times New Roman" panose="02020603050405020304" pitchFamily="18" charset="0"/>
                          <a:ea typeface="+mn-ea"/>
                          <a:cs typeface="Times New Roman" panose="02020603050405020304" pitchFamily="18" charset="0"/>
                        </a:rPr>
                        <a:t>, 1998, tr.238).</a:t>
                      </a:r>
                    </a:p>
                    <a:p>
                      <a:pPr algn="just"/>
                      <a:endParaRPr lang="en-US" sz="2000" dirty="0">
                        <a:solidFill>
                          <a:srgbClr val="0000CC"/>
                        </a:solidFill>
                        <a:latin typeface="Times New Roman" panose="02020603050405020304" pitchFamily="18" charset="0"/>
                        <a:cs typeface="Times New Roman" panose="02020603050405020304" pitchFamily="18" charset="0"/>
                      </a:endParaRPr>
                    </a:p>
                  </a:txBody>
                  <a:tcPr>
                    <a:solidFill>
                      <a:srgbClr val="CCECFF"/>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4)">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srcRect/>
          <a:stretch>
            <a:fillRect/>
          </a:stretch>
        </p:blipFill>
        <p:spPr bwMode="auto">
          <a:xfrm>
            <a:off x="3505200" y="971550"/>
            <a:ext cx="490538" cy="248841"/>
          </a:xfrm>
          <a:prstGeom prst="rect">
            <a:avLst/>
          </a:prstGeom>
          <a:noFill/>
          <a:ln w="9525">
            <a:noFill/>
            <a:round/>
          </a:ln>
        </p:spPr>
      </p:pic>
      <p:pic>
        <p:nvPicPr>
          <p:cNvPr id="22531" name="Picture 3"/>
          <p:cNvPicPr>
            <a:picLocks noChangeAspect="1" noChangeArrowheads="1"/>
          </p:cNvPicPr>
          <p:nvPr/>
        </p:nvPicPr>
        <p:blipFill>
          <a:blip r:embed="rId3"/>
          <a:srcRect/>
          <a:stretch>
            <a:fillRect/>
          </a:stretch>
        </p:blipFill>
        <p:spPr bwMode="auto">
          <a:xfrm>
            <a:off x="6481763" y="2033587"/>
            <a:ext cx="495300" cy="328613"/>
          </a:xfrm>
          <a:prstGeom prst="rect">
            <a:avLst/>
          </a:prstGeom>
          <a:noFill/>
          <a:ln w="9525">
            <a:noFill/>
            <a:round/>
          </a:ln>
        </p:spPr>
      </p:pic>
      <p:pic>
        <p:nvPicPr>
          <p:cNvPr id="22532" name="Picture 4"/>
          <p:cNvPicPr>
            <a:picLocks noChangeAspect="1" noChangeArrowheads="1"/>
          </p:cNvPicPr>
          <p:nvPr/>
        </p:nvPicPr>
        <p:blipFill>
          <a:blip r:embed="rId3"/>
          <a:srcRect/>
          <a:stretch>
            <a:fillRect/>
          </a:stretch>
        </p:blipFill>
        <p:spPr bwMode="auto">
          <a:xfrm>
            <a:off x="1752600" y="2000251"/>
            <a:ext cx="490538" cy="250031"/>
          </a:xfrm>
          <a:prstGeom prst="rect">
            <a:avLst/>
          </a:prstGeom>
          <a:noFill/>
          <a:ln w="9525">
            <a:noFill/>
            <a:round/>
          </a:ln>
        </p:spPr>
      </p:pic>
      <p:pic>
        <p:nvPicPr>
          <p:cNvPr id="22533" name="Picture 5"/>
          <p:cNvPicPr>
            <a:picLocks noChangeAspect="1" noChangeArrowheads="1"/>
          </p:cNvPicPr>
          <p:nvPr/>
        </p:nvPicPr>
        <p:blipFill>
          <a:blip r:embed="rId3"/>
          <a:srcRect/>
          <a:stretch>
            <a:fillRect/>
          </a:stretch>
        </p:blipFill>
        <p:spPr bwMode="auto">
          <a:xfrm>
            <a:off x="685801" y="2000251"/>
            <a:ext cx="492125" cy="250031"/>
          </a:xfrm>
          <a:prstGeom prst="rect">
            <a:avLst/>
          </a:prstGeom>
          <a:noFill/>
          <a:ln w="9525">
            <a:noFill/>
            <a:round/>
          </a:ln>
        </p:spPr>
      </p:pic>
      <p:pic>
        <p:nvPicPr>
          <p:cNvPr id="22534" name="Picture 6"/>
          <p:cNvPicPr>
            <a:picLocks noChangeAspect="1" noChangeArrowheads="1"/>
          </p:cNvPicPr>
          <p:nvPr/>
        </p:nvPicPr>
        <p:blipFill>
          <a:blip r:embed="rId3"/>
          <a:srcRect/>
          <a:stretch>
            <a:fillRect/>
          </a:stretch>
        </p:blipFill>
        <p:spPr bwMode="auto">
          <a:xfrm>
            <a:off x="5562601" y="514350"/>
            <a:ext cx="492125" cy="248841"/>
          </a:xfrm>
          <a:prstGeom prst="rect">
            <a:avLst/>
          </a:prstGeom>
          <a:noFill/>
          <a:ln w="9525">
            <a:noFill/>
            <a:round/>
          </a:ln>
        </p:spPr>
      </p:pic>
      <p:pic>
        <p:nvPicPr>
          <p:cNvPr id="22535" name="Picture 7"/>
          <p:cNvPicPr>
            <a:picLocks noChangeAspect="1" noChangeArrowheads="1"/>
          </p:cNvPicPr>
          <p:nvPr/>
        </p:nvPicPr>
        <p:blipFill>
          <a:blip r:embed="rId3"/>
          <a:srcRect/>
          <a:stretch>
            <a:fillRect/>
          </a:stretch>
        </p:blipFill>
        <p:spPr bwMode="auto">
          <a:xfrm>
            <a:off x="7332664" y="4243388"/>
            <a:ext cx="490537" cy="250031"/>
          </a:xfrm>
          <a:prstGeom prst="rect">
            <a:avLst/>
          </a:prstGeom>
          <a:noFill/>
          <a:ln w="9525">
            <a:noFill/>
            <a:round/>
          </a:ln>
        </p:spPr>
      </p:pic>
      <p:pic>
        <p:nvPicPr>
          <p:cNvPr id="22536" name="Picture 8"/>
          <p:cNvPicPr>
            <a:picLocks noChangeAspect="1" noChangeArrowheads="1"/>
          </p:cNvPicPr>
          <p:nvPr/>
        </p:nvPicPr>
        <p:blipFill>
          <a:blip r:embed="rId3"/>
          <a:srcRect/>
          <a:stretch>
            <a:fillRect/>
          </a:stretch>
        </p:blipFill>
        <p:spPr bwMode="auto">
          <a:xfrm>
            <a:off x="1752601" y="2971800"/>
            <a:ext cx="492125" cy="248841"/>
          </a:xfrm>
          <a:prstGeom prst="rect">
            <a:avLst/>
          </a:prstGeom>
          <a:noFill/>
          <a:ln w="9525">
            <a:noFill/>
            <a:round/>
          </a:ln>
        </p:spPr>
      </p:pic>
      <p:pic>
        <p:nvPicPr>
          <p:cNvPr id="22537" name="Picture 9"/>
          <p:cNvPicPr>
            <a:picLocks noChangeAspect="1" noChangeArrowheads="1"/>
          </p:cNvPicPr>
          <p:nvPr/>
        </p:nvPicPr>
        <p:blipFill>
          <a:blip r:embed="rId3"/>
          <a:srcRect/>
          <a:stretch>
            <a:fillRect/>
          </a:stretch>
        </p:blipFill>
        <p:spPr bwMode="auto">
          <a:xfrm>
            <a:off x="5822951" y="2449117"/>
            <a:ext cx="492125" cy="250031"/>
          </a:xfrm>
          <a:prstGeom prst="rect">
            <a:avLst/>
          </a:prstGeom>
          <a:noFill/>
          <a:ln w="9525">
            <a:noFill/>
            <a:round/>
          </a:ln>
        </p:spPr>
      </p:pic>
      <p:pic>
        <p:nvPicPr>
          <p:cNvPr id="22538" name="Picture 10"/>
          <p:cNvPicPr>
            <a:picLocks noChangeAspect="1" noChangeArrowheads="1"/>
          </p:cNvPicPr>
          <p:nvPr/>
        </p:nvPicPr>
        <p:blipFill>
          <a:blip r:embed="rId3"/>
          <a:srcRect/>
          <a:stretch>
            <a:fillRect/>
          </a:stretch>
        </p:blipFill>
        <p:spPr bwMode="auto">
          <a:xfrm>
            <a:off x="7786689" y="2406254"/>
            <a:ext cx="490537" cy="248840"/>
          </a:xfrm>
          <a:prstGeom prst="rect">
            <a:avLst/>
          </a:prstGeom>
          <a:noFill/>
          <a:ln w="9525">
            <a:noFill/>
            <a:round/>
          </a:ln>
        </p:spPr>
      </p:pic>
      <p:pic>
        <p:nvPicPr>
          <p:cNvPr id="22539" name="Picture 11"/>
          <p:cNvPicPr>
            <a:picLocks noChangeAspect="1" noChangeArrowheads="1"/>
          </p:cNvPicPr>
          <p:nvPr/>
        </p:nvPicPr>
        <p:blipFill>
          <a:blip r:embed="rId3"/>
          <a:srcRect/>
          <a:stretch>
            <a:fillRect/>
          </a:stretch>
        </p:blipFill>
        <p:spPr bwMode="auto">
          <a:xfrm>
            <a:off x="3181350" y="2406254"/>
            <a:ext cx="490538" cy="248840"/>
          </a:xfrm>
          <a:prstGeom prst="rect">
            <a:avLst/>
          </a:prstGeom>
          <a:noFill/>
          <a:ln w="9525">
            <a:noFill/>
            <a:round/>
          </a:ln>
        </p:spPr>
      </p:pic>
      <p:pic>
        <p:nvPicPr>
          <p:cNvPr id="22540" name="Picture 12"/>
          <p:cNvPicPr>
            <a:picLocks noChangeAspect="1" noChangeArrowheads="1"/>
          </p:cNvPicPr>
          <p:nvPr/>
        </p:nvPicPr>
        <p:blipFill>
          <a:blip r:embed="rId3"/>
          <a:srcRect/>
          <a:stretch>
            <a:fillRect/>
          </a:stretch>
        </p:blipFill>
        <p:spPr bwMode="auto">
          <a:xfrm>
            <a:off x="7391400" y="3657600"/>
            <a:ext cx="490538" cy="248841"/>
          </a:xfrm>
          <a:prstGeom prst="rect">
            <a:avLst/>
          </a:prstGeom>
          <a:noFill/>
          <a:ln w="9525">
            <a:noFill/>
            <a:round/>
          </a:ln>
        </p:spPr>
      </p:pic>
      <p:pic>
        <p:nvPicPr>
          <p:cNvPr id="22541" name="Picture 13"/>
          <p:cNvPicPr>
            <a:picLocks noChangeAspect="1" noChangeArrowheads="1"/>
          </p:cNvPicPr>
          <p:nvPr/>
        </p:nvPicPr>
        <p:blipFill>
          <a:blip r:embed="rId3"/>
          <a:srcRect/>
          <a:stretch>
            <a:fillRect/>
          </a:stretch>
        </p:blipFill>
        <p:spPr bwMode="auto">
          <a:xfrm>
            <a:off x="8088314" y="3490913"/>
            <a:ext cx="492125" cy="248841"/>
          </a:xfrm>
          <a:prstGeom prst="rect">
            <a:avLst/>
          </a:prstGeom>
          <a:noFill/>
          <a:ln w="9525">
            <a:noFill/>
            <a:round/>
          </a:ln>
        </p:spPr>
      </p:pic>
      <p:pic>
        <p:nvPicPr>
          <p:cNvPr id="22542" name="Picture 14"/>
          <p:cNvPicPr>
            <a:picLocks noChangeAspect="1" noChangeArrowheads="1"/>
          </p:cNvPicPr>
          <p:nvPr/>
        </p:nvPicPr>
        <p:blipFill>
          <a:blip r:embed="rId3"/>
          <a:srcRect/>
          <a:stretch>
            <a:fillRect/>
          </a:stretch>
        </p:blipFill>
        <p:spPr bwMode="auto">
          <a:xfrm>
            <a:off x="7924801" y="171450"/>
            <a:ext cx="492125" cy="248841"/>
          </a:xfrm>
          <a:prstGeom prst="rect">
            <a:avLst/>
          </a:prstGeom>
          <a:noFill/>
          <a:ln w="9525">
            <a:noFill/>
            <a:round/>
          </a:ln>
        </p:spPr>
      </p:pic>
      <p:pic>
        <p:nvPicPr>
          <p:cNvPr id="22543" name="Picture 15"/>
          <p:cNvPicPr>
            <a:picLocks noChangeAspect="1" noChangeArrowheads="1"/>
          </p:cNvPicPr>
          <p:nvPr/>
        </p:nvPicPr>
        <p:blipFill>
          <a:blip r:embed="rId3"/>
          <a:srcRect/>
          <a:stretch>
            <a:fillRect/>
          </a:stretch>
        </p:blipFill>
        <p:spPr bwMode="auto">
          <a:xfrm>
            <a:off x="5410200" y="4686301"/>
            <a:ext cx="490538" cy="250031"/>
          </a:xfrm>
          <a:prstGeom prst="rect">
            <a:avLst/>
          </a:prstGeom>
          <a:noFill/>
          <a:ln w="9525">
            <a:noFill/>
            <a:round/>
          </a:ln>
        </p:spPr>
      </p:pic>
      <p:pic>
        <p:nvPicPr>
          <p:cNvPr id="22544" name="Picture 16"/>
          <p:cNvPicPr>
            <a:picLocks noChangeAspect="1" noChangeArrowheads="1"/>
          </p:cNvPicPr>
          <p:nvPr/>
        </p:nvPicPr>
        <p:blipFill>
          <a:blip r:embed="rId3"/>
          <a:srcRect/>
          <a:stretch>
            <a:fillRect/>
          </a:stretch>
        </p:blipFill>
        <p:spPr bwMode="auto">
          <a:xfrm>
            <a:off x="4267200" y="400050"/>
            <a:ext cx="490538" cy="248841"/>
          </a:xfrm>
          <a:prstGeom prst="rect">
            <a:avLst/>
          </a:prstGeom>
          <a:noFill/>
          <a:ln w="9525">
            <a:noFill/>
            <a:round/>
          </a:ln>
        </p:spPr>
      </p:pic>
      <p:pic>
        <p:nvPicPr>
          <p:cNvPr id="22545" name="Picture 17"/>
          <p:cNvPicPr>
            <a:picLocks noChangeAspect="1" noChangeArrowheads="1"/>
          </p:cNvPicPr>
          <p:nvPr/>
        </p:nvPicPr>
        <p:blipFill>
          <a:blip r:embed="rId4"/>
          <a:srcRect/>
          <a:stretch>
            <a:fillRect/>
          </a:stretch>
        </p:blipFill>
        <p:spPr bwMode="auto">
          <a:xfrm rot="-2760000">
            <a:off x="306388" y="160338"/>
            <a:ext cx="2171700" cy="1870075"/>
          </a:xfrm>
          <a:prstGeom prst="rect">
            <a:avLst/>
          </a:prstGeom>
          <a:noFill/>
          <a:ln w="9525">
            <a:noFill/>
            <a:round/>
          </a:ln>
        </p:spPr>
      </p:pic>
      <p:pic>
        <p:nvPicPr>
          <p:cNvPr id="22546" name="Picture 18"/>
          <p:cNvPicPr>
            <a:picLocks noChangeAspect="1" noChangeArrowheads="1"/>
          </p:cNvPicPr>
          <p:nvPr/>
        </p:nvPicPr>
        <p:blipFill>
          <a:blip r:embed="rId4"/>
          <a:srcRect/>
          <a:stretch>
            <a:fillRect/>
          </a:stretch>
        </p:blipFill>
        <p:spPr bwMode="auto">
          <a:xfrm rot="7800000">
            <a:off x="6615906" y="2994422"/>
            <a:ext cx="2185988" cy="2133600"/>
          </a:xfrm>
          <a:prstGeom prst="rect">
            <a:avLst/>
          </a:prstGeom>
          <a:noFill/>
          <a:ln w="9525">
            <a:noFill/>
            <a:round/>
          </a:ln>
        </p:spPr>
      </p:pic>
      <p:pic>
        <p:nvPicPr>
          <p:cNvPr id="22547" name="Picture 19"/>
          <p:cNvPicPr>
            <a:picLocks noChangeAspect="1" noChangeArrowheads="1"/>
          </p:cNvPicPr>
          <p:nvPr/>
        </p:nvPicPr>
        <p:blipFill>
          <a:blip r:embed="rId5"/>
          <a:srcRect/>
          <a:stretch>
            <a:fillRect/>
          </a:stretch>
        </p:blipFill>
        <p:spPr bwMode="auto">
          <a:xfrm>
            <a:off x="495300" y="3671888"/>
            <a:ext cx="1447800" cy="1085850"/>
          </a:xfrm>
          <a:prstGeom prst="rect">
            <a:avLst/>
          </a:prstGeom>
          <a:noFill/>
          <a:ln w="9525">
            <a:noFill/>
            <a:round/>
          </a:ln>
        </p:spPr>
      </p:pic>
      <p:sp>
        <p:nvSpPr>
          <p:cNvPr id="22548" name="WordArt 20"/>
          <p:cNvSpPr>
            <a:spLocks noChangeArrowheads="1" noChangeShapeType="1" noTextEdit="1"/>
          </p:cNvSpPr>
          <p:nvPr/>
        </p:nvSpPr>
        <p:spPr bwMode="auto">
          <a:xfrm>
            <a:off x="592138" y="1600200"/>
            <a:ext cx="7543800" cy="2228850"/>
          </a:xfrm>
          <a:prstGeom prst="rect">
            <a:avLst/>
          </a:prstGeom>
        </p:spPr>
        <p:txBody>
          <a:bodyPr wrap="none" fromWordArt="1">
            <a:prstTxWarp prst="textDoubleWave1">
              <a:avLst>
                <a:gd name="adj1" fmla="val 6481"/>
                <a:gd name="adj2" fmla="val 0"/>
              </a:avLst>
            </a:prstTxWarp>
          </a:bodyPr>
          <a:lstStyle/>
          <a:p>
            <a:pPr algn="ctr"/>
            <a:r>
              <a:rPr lang="vi-VN" kern="10" spc="-180" dirty="0">
                <a:ln w="12600" cap="sq">
                  <a:solidFill>
                    <a:srgbClr val="000099"/>
                  </a:solidFill>
                  <a:miter lim="800000"/>
                </a:ln>
                <a:solidFill>
                  <a:srgbClr val="33CCFF"/>
                </a:solidFill>
                <a:effectLst>
                  <a:outerShdw dist="125752" dir="18900000" algn="ctr" rotWithShape="0">
                    <a:srgbClr val="000099"/>
                  </a:outerShdw>
                </a:effectLst>
                <a:latin typeface="Times New Roman" panose="02020603050405020304"/>
                <a:cs typeface="Times New Roman" panose="02020603050405020304"/>
              </a:rPr>
              <a:t>Chúc các em chăm ngoan, học giỏi !</a:t>
            </a:r>
            <a:endParaRPr lang="en-US" kern="10" spc="-180" dirty="0">
              <a:ln w="12600" cap="sq">
                <a:solidFill>
                  <a:srgbClr val="000099"/>
                </a:solidFill>
                <a:miter lim="800000"/>
              </a:ln>
              <a:solidFill>
                <a:srgbClr val="33CCFF"/>
              </a:solidFill>
              <a:effectLst>
                <a:outerShdw dist="125752" dir="18900000" algn="ctr" rotWithShape="0">
                  <a:srgbClr val="000099"/>
                </a:outerShdw>
              </a:effectLst>
              <a:latin typeface="Times New Roman" panose="02020603050405020304"/>
              <a:cs typeface="Times New Roman" panose="02020603050405020304"/>
            </a:endParaRPr>
          </a:p>
        </p:txBody>
      </p:sp>
      <p:pic>
        <p:nvPicPr>
          <p:cNvPr id="22549" name="Picture 21"/>
          <p:cNvPicPr>
            <a:picLocks noChangeAspect="1" noChangeArrowheads="1"/>
          </p:cNvPicPr>
          <p:nvPr/>
        </p:nvPicPr>
        <p:blipFill>
          <a:blip r:embed="rId5"/>
          <a:srcRect/>
          <a:stretch>
            <a:fillRect/>
          </a:stretch>
        </p:blipFill>
        <p:spPr bwMode="auto">
          <a:xfrm>
            <a:off x="7264400" y="371475"/>
            <a:ext cx="1447800" cy="1085850"/>
          </a:xfrm>
          <a:prstGeom prst="rect">
            <a:avLst/>
          </a:prstGeom>
          <a:noFill/>
          <a:ln w="9525">
            <a:noFill/>
            <a:round/>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209550"/>
            <a:ext cx="4572000" cy="707886"/>
          </a:xfrm>
          <a:prstGeom prst="rect">
            <a:avLst/>
          </a:prstGeom>
          <a:solidFill>
            <a:schemeClr val="accent3"/>
          </a:solidFill>
        </p:spPr>
        <p:txBody>
          <a:bodyPr>
            <a:spAutoFit/>
          </a:bodyPr>
          <a:lstStyle/>
          <a:p>
            <a:pPr algn="ctr"/>
            <a:r>
              <a:rPr lang="en-US" sz="2000" b="1" dirty="0">
                <a:solidFill>
                  <a:srgbClr val="7030A0"/>
                </a:solidFill>
                <a:latin typeface="Times New Roman" panose="02020603050405020304" pitchFamily="18" charset="0"/>
                <a:cs typeface="Times New Roman" panose="02020603050405020304" pitchFamily="18" charset="0"/>
              </a:rPr>
              <a:t>KHỞI ĐỘNG : XEM VIDEO CLIP )</a:t>
            </a:r>
          </a:p>
          <a:p>
            <a:pPr algn="ctr"/>
            <a:r>
              <a:rPr lang="en-US" sz="2000" b="1" dirty="0">
                <a:solidFill>
                  <a:srgbClr val="7030A0"/>
                </a:solidFill>
                <a:latin typeface="Times New Roman" panose="02020603050405020304" pitchFamily="18" charset="0"/>
                <a:cs typeface="Times New Roman" panose="02020603050405020304" pitchFamily="18" charset="0"/>
              </a:rPr>
              <a:t>(</a:t>
            </a:r>
            <a:r>
              <a:rPr lang="en-US" sz="2000" b="1" dirty="0" err="1">
                <a:solidFill>
                  <a:srgbClr val="7030A0"/>
                </a:solidFill>
                <a:latin typeface="Times New Roman" panose="02020603050405020304" pitchFamily="18" charset="0"/>
                <a:cs typeface="Times New Roman" panose="02020603050405020304" pitchFamily="18" charset="0"/>
              </a:rPr>
              <a:t>Lê</a:t>
            </a:r>
            <a:r>
              <a:rPr lang="en-US" sz="2000" b="1" dirty="0">
                <a:solidFill>
                  <a:srgbClr val="7030A0"/>
                </a:solidFill>
                <a:latin typeface="Times New Roman" panose="02020603050405020304" pitchFamily="18" charset="0"/>
                <a:cs typeface="Times New Roman" panose="02020603050405020304" pitchFamily="18" charset="0"/>
              </a:rPr>
              <a:t>̃ </a:t>
            </a:r>
            <a:r>
              <a:rPr lang="en-US" sz="2000" b="1" dirty="0" err="1">
                <a:solidFill>
                  <a:srgbClr val="7030A0"/>
                </a:solidFill>
                <a:latin typeface="Times New Roman" panose="02020603050405020304" pitchFamily="18" charset="0"/>
                <a:cs typeface="Times New Roman" panose="02020603050405020304" pitchFamily="18" charset="0"/>
              </a:rPr>
              <a:t>Hội</a:t>
            </a:r>
            <a:r>
              <a:rPr lang="en-US" sz="2000" b="1" dirty="0">
                <a:solidFill>
                  <a:srgbClr val="7030A0"/>
                </a:solidFill>
                <a:latin typeface="Times New Roman" panose="02020603050405020304" pitchFamily="18" charset="0"/>
                <a:cs typeface="Times New Roman" panose="02020603050405020304" pitchFamily="18" charset="0"/>
              </a:rPr>
              <a:t> VH </a:t>
            </a:r>
            <a:r>
              <a:rPr lang="en-US" sz="2000" b="1" dirty="0" err="1">
                <a:solidFill>
                  <a:srgbClr val="7030A0"/>
                </a:solidFill>
                <a:latin typeface="Times New Roman" panose="02020603050405020304" pitchFamily="18" charset="0"/>
                <a:cs typeface="Times New Roman" panose="02020603050405020304" pitchFamily="18" charset="0"/>
              </a:rPr>
              <a:t>dân</a:t>
            </a:r>
            <a:r>
              <a:rPr lang="en-US" sz="2000" b="1" dirty="0">
                <a:solidFill>
                  <a:srgbClr val="7030A0"/>
                </a:solidFill>
                <a:latin typeface="Times New Roman" panose="02020603050405020304" pitchFamily="18" charset="0"/>
                <a:cs typeface="Times New Roman" panose="02020603050405020304" pitchFamily="18" charset="0"/>
              </a:rPr>
              <a:t> </a:t>
            </a:r>
            <a:r>
              <a:rPr lang="en-US" sz="2000" b="1" dirty="0" err="1">
                <a:solidFill>
                  <a:srgbClr val="7030A0"/>
                </a:solidFill>
                <a:latin typeface="Times New Roman" panose="02020603050405020304" pitchFamily="18" charset="0"/>
                <a:cs typeface="Times New Roman" panose="02020603050405020304" pitchFamily="18" charset="0"/>
              </a:rPr>
              <a:t>tộc</a:t>
            </a:r>
            <a:r>
              <a:rPr lang="en-US" sz="2000" b="1" dirty="0">
                <a:solidFill>
                  <a:srgbClr val="7030A0"/>
                </a:solidFill>
                <a:latin typeface="Times New Roman" panose="02020603050405020304" pitchFamily="18" charset="0"/>
                <a:cs typeface="Times New Roman" panose="02020603050405020304" pitchFamily="18" charset="0"/>
              </a:rPr>
              <a:t> </a:t>
            </a:r>
            <a:r>
              <a:rPr lang="en-US" sz="2000" b="1" dirty="0" err="1">
                <a:solidFill>
                  <a:srgbClr val="7030A0"/>
                </a:solidFill>
                <a:latin typeface="Times New Roman" panose="02020603050405020304" pitchFamily="18" charset="0"/>
                <a:cs typeface="Times New Roman" panose="02020603050405020304" pitchFamily="18" charset="0"/>
              </a:rPr>
              <a:t>Việt</a:t>
            </a:r>
            <a:r>
              <a:rPr lang="en-US" sz="2000" b="1" dirty="0">
                <a:solidFill>
                  <a:srgbClr val="7030A0"/>
                </a:solidFill>
                <a:latin typeface="Times New Roman" panose="02020603050405020304" pitchFamily="18" charset="0"/>
                <a:cs typeface="Times New Roman" panose="02020603050405020304" pitchFamily="18" charset="0"/>
              </a:rPr>
              <a:t> Nam)</a:t>
            </a:r>
          </a:p>
        </p:txBody>
      </p:sp>
      <p:graphicFrame>
        <p:nvGraphicFramePr>
          <p:cNvPr id="3" name="Table 2"/>
          <p:cNvGraphicFramePr>
            <a:graphicFrameLocks noGrp="1"/>
          </p:cNvGraphicFramePr>
          <p:nvPr/>
        </p:nvGraphicFramePr>
        <p:xfrm>
          <a:off x="1143000" y="1123950"/>
          <a:ext cx="6781800" cy="3276600"/>
        </p:xfrm>
        <a:graphic>
          <a:graphicData uri="http://schemas.openxmlformats.org/drawingml/2006/table">
            <a:tbl>
              <a:tblPr firstRow="1" bandRow="1">
                <a:tableStyleId>{5C22544A-7EE6-4342-B048-85BDC9FD1C3A}</a:tableStyleId>
              </a:tblPr>
              <a:tblGrid>
                <a:gridCol w="6781800">
                  <a:extLst>
                    <a:ext uri="{9D8B030D-6E8A-4147-A177-3AD203B41FA5}">
                      <a16:colId xmlns:a16="http://schemas.microsoft.com/office/drawing/2014/main" val="20000"/>
                    </a:ext>
                  </a:extLst>
                </a:gridCol>
              </a:tblGrid>
              <a:tr h="3276600">
                <a:tc>
                  <a:txBody>
                    <a:bodyPr/>
                    <a:lstStyle/>
                    <a:p>
                      <a:endParaRPr lang="en-US" dirty="0"/>
                    </a:p>
                  </a:txBody>
                  <a:tcPr>
                    <a:solidFill>
                      <a:schemeClr val="bg1"/>
                    </a:solidFill>
                  </a:tcPr>
                </a:tc>
                <a:extLst>
                  <a:ext uri="{0D108BD9-81ED-4DB2-BD59-A6C34878D82A}">
                    <a16:rowId xmlns:a16="http://schemas.microsoft.com/office/drawing/2014/main" val="10000"/>
                  </a:ext>
                </a:extLst>
              </a:tr>
            </a:tbl>
          </a:graphicData>
        </a:graphic>
      </p:graphicFrame>
      <p:pic>
        <p:nvPicPr>
          <p:cNvPr id="4" name="Những phong tục Tết cổ truyền Việt Nam _ VTC1.mp4">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5"/>
          <a:stretch>
            <a:fillRect/>
          </a:stretch>
        </p:blipFill>
        <p:spPr>
          <a:xfrm>
            <a:off x="1371600" y="1047750"/>
            <a:ext cx="6553200" cy="3581400"/>
          </a:xfrm>
          <a:prstGeom prst="rect">
            <a:avLst/>
          </a:prstGeom>
        </p:spPr>
      </p:pic>
      <p:sp>
        <p:nvSpPr>
          <p:cNvPr id="5" name="Rectangle 4"/>
          <p:cNvSpPr/>
          <p:nvPr/>
        </p:nvSpPr>
        <p:spPr>
          <a:xfrm>
            <a:off x="2966432" y="2387084"/>
            <a:ext cx="3211135" cy="369332"/>
          </a:xfrm>
          <a:prstGeom prst="rect">
            <a:avLst/>
          </a:prstGeom>
        </p:spPr>
        <p:txBody>
          <a:bodyPr wrap="none">
            <a:spAutoFit/>
          </a:bodyPr>
          <a:lstStyle/>
          <a:p>
            <a:r>
              <a:rPr lang="en-AU" dirty="0"/>
              <a:t>https://youtu.be/LUbfeFcyFeo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13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Sequential Access Storage 3"/>
          <p:cNvSpPr/>
          <p:nvPr/>
        </p:nvSpPr>
        <p:spPr>
          <a:xfrm>
            <a:off x="914400" y="0"/>
            <a:ext cx="7086600" cy="2038350"/>
          </a:xfrm>
          <a:prstGeom prst="flowChartMagneticTap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Qua </a:t>
            </a:r>
            <a:r>
              <a:rPr lang="en-US" sz="2400" b="1" dirty="0" err="1">
                <a:solidFill>
                  <a:srgbClr val="FF0000"/>
                </a:solidFill>
                <a:latin typeface="Times New Roman" panose="02020603050405020304" pitchFamily="18" charset="0"/>
                <a:cs typeface="Times New Roman" panose="02020603050405020304" pitchFamily="18" charset="0"/>
              </a:rPr>
              <a:t>đoạn</a:t>
            </a:r>
            <a:r>
              <a:rPr lang="en-US" sz="2400" b="1" dirty="0">
                <a:solidFill>
                  <a:srgbClr val="FF0000"/>
                </a:solidFill>
                <a:latin typeface="Times New Roman" panose="02020603050405020304" pitchFamily="18" charset="0"/>
                <a:cs typeface="Times New Roman" panose="02020603050405020304" pitchFamily="18" charset="0"/>
              </a:rPr>
              <a:t> Video clip; </a:t>
            </a:r>
            <a:r>
              <a:rPr lang="en-US" sz="2400" b="1" dirty="0" err="1">
                <a:solidFill>
                  <a:srgbClr val="FF0000"/>
                </a:solidFill>
                <a:latin typeface="Times New Roman" panose="02020603050405020304" pitchFamily="18" charset="0"/>
                <a:cs typeface="Times New Roman" panose="02020603050405020304" pitchFamily="18" charset="0"/>
              </a:rPr>
              <a:t>Em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hãy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biết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Việt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nam</a:t>
            </a:r>
            <a:r>
              <a:rPr lang="en-US" sz="2400" b="1" dirty="0">
                <a:solidFill>
                  <a:srgbClr val="FF0000"/>
                </a:solidFill>
                <a:latin typeface="Times New Roman" panose="02020603050405020304" pitchFamily="18" charset="0"/>
                <a:cs typeface="Times New Roman" panose="02020603050405020304" pitchFamily="18" charset="0"/>
              </a:rPr>
              <a:t> có </a:t>
            </a:r>
            <a:r>
              <a:rPr lang="en-US" sz="2400" b="1" dirty="0" err="1">
                <a:solidFill>
                  <a:srgbClr val="FF0000"/>
                </a:solidFill>
                <a:latin typeface="Times New Roman" panose="02020603050405020304" pitchFamily="18" charset="0"/>
                <a:cs typeface="Times New Roman" panose="02020603050405020304" pitchFamily="18" charset="0"/>
              </a:rPr>
              <a:t>những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phong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tục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nào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Tìm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hiểu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các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truyền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thống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tốt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đẹp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của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dân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tộc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Việt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nam</a:t>
            </a:r>
            <a:r>
              <a:rPr lang="en-US" sz="2400" b="1" dirty="0">
                <a:solidFill>
                  <a:srgbClr val="FF0000"/>
                </a:solidFill>
                <a:latin typeface="Times New Roman" panose="02020603050405020304" pitchFamily="18" charset="0"/>
                <a:cs typeface="Times New Roman" panose="02020603050405020304" pitchFamily="18" charset="0"/>
              </a:rPr>
              <a:t> mà </a:t>
            </a:r>
            <a:r>
              <a:rPr lang="en-US" sz="2400" b="1" dirty="0" err="1">
                <a:solidFill>
                  <a:srgbClr val="FF0000"/>
                </a:solidFill>
                <a:latin typeface="Times New Roman" panose="02020603050405020304" pitchFamily="18" charset="0"/>
                <a:cs typeface="Times New Roman" panose="02020603050405020304" pitchFamily="18" charset="0"/>
              </a:rPr>
              <a:t>em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biết</a:t>
            </a:r>
            <a:r>
              <a:rPr lang="en-US" sz="2400" b="1" dirty="0">
                <a:solidFill>
                  <a:srgbClr val="FF0000"/>
                </a:solidFill>
                <a:latin typeface="Times New Roman" panose="02020603050405020304" pitchFamily="18" charset="0"/>
                <a:cs typeface="Times New Roman" panose="02020603050405020304" pitchFamily="18" charset="0"/>
              </a:rPr>
              <a:t>? </a:t>
            </a:r>
          </a:p>
        </p:txBody>
      </p:sp>
      <p:sp>
        <p:nvSpPr>
          <p:cNvPr id="5" name="Rounded Rectangle 4"/>
          <p:cNvSpPr/>
          <p:nvPr/>
        </p:nvSpPr>
        <p:spPr>
          <a:xfrm>
            <a:off x="1447800" y="2190750"/>
            <a:ext cx="6553200" cy="28003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CC"/>
                </a:solidFill>
                <a:latin typeface="Times New Roman" panose="02020603050405020304" pitchFamily="18" charset="0"/>
                <a:cs typeface="Times New Roman" panose="02020603050405020304" pitchFamily="18" charset="0"/>
              </a:rPr>
              <a:t>*</a:t>
            </a:r>
            <a:r>
              <a:rPr lang="en-US" sz="2400" b="1" dirty="0" err="1">
                <a:solidFill>
                  <a:srgbClr val="0000CC"/>
                </a:solidFill>
                <a:latin typeface="Times New Roman" panose="02020603050405020304" pitchFamily="18" charset="0"/>
                <a:cs typeface="Times New Roman" panose="02020603050405020304" pitchFamily="18" charset="0"/>
              </a:rPr>
              <a:t>Các</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phong</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tục</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cô</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truyền</a:t>
            </a:r>
            <a:r>
              <a:rPr lang="en-US" sz="2400" b="1" dirty="0">
                <a:solidFill>
                  <a:srgbClr val="0000CC"/>
                </a:solidFill>
                <a:latin typeface="Times New Roman" panose="02020603050405020304" pitchFamily="18" charset="0"/>
                <a:cs typeface="Times New Roman" panose="02020603050405020304" pitchFamily="18" charset="0"/>
              </a:rPr>
              <a:t> ở </a:t>
            </a:r>
            <a:r>
              <a:rPr lang="en-US" sz="2400" b="1" dirty="0" err="1">
                <a:solidFill>
                  <a:srgbClr val="0000CC"/>
                </a:solidFill>
                <a:latin typeface="Times New Roman" panose="02020603050405020304" pitchFamily="18" charset="0"/>
                <a:cs typeface="Times New Roman" panose="02020603050405020304" pitchFamily="18" charset="0"/>
              </a:rPr>
              <a:t>Việt</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nam</a:t>
            </a:r>
            <a:r>
              <a:rPr lang="en-US" sz="2400" b="1" dirty="0">
                <a:solidFill>
                  <a:srgbClr val="0000CC"/>
                </a:solidFill>
                <a:latin typeface="Times New Roman" panose="02020603050405020304" pitchFamily="18" charset="0"/>
                <a:cs typeface="Times New Roman" panose="02020603050405020304" pitchFamily="18" charset="0"/>
              </a:rPr>
              <a:t> :</a:t>
            </a:r>
          </a:p>
          <a:p>
            <a:pPr algn="just"/>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Tết</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Táo</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Quân</a:t>
            </a:r>
            <a:endParaRPr lang="en-US" sz="2400" dirty="0">
              <a:solidFill>
                <a:srgbClr val="0000CC"/>
              </a:solidFill>
              <a:latin typeface="Times New Roman" panose="02020603050405020304" pitchFamily="18" charset="0"/>
              <a:cs typeface="Times New Roman" panose="02020603050405020304" pitchFamily="18" charset="0"/>
            </a:endParaRPr>
          </a:p>
          <a:p>
            <a:pPr algn="just"/>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Gói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bánh</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chưng</a:t>
            </a:r>
            <a:endParaRPr lang="en-US" sz="2400" dirty="0">
              <a:solidFill>
                <a:srgbClr val="0000CC"/>
              </a:solidFill>
              <a:latin typeface="Times New Roman" panose="02020603050405020304" pitchFamily="18" charset="0"/>
              <a:cs typeface="Times New Roman" panose="02020603050405020304" pitchFamily="18" charset="0"/>
            </a:endParaRPr>
          </a:p>
          <a:p>
            <a:pPr algn="just"/>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Chưng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mâm</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ngu</a:t>
            </a:r>
            <a:r>
              <a:rPr lang="en-US" sz="2400" dirty="0">
                <a:solidFill>
                  <a:srgbClr val="0000CC"/>
                </a:solidFill>
                <a:latin typeface="Times New Roman" panose="02020603050405020304" pitchFamily="18" charset="0"/>
                <a:cs typeface="Times New Roman" panose="02020603050405020304" pitchFamily="18" charset="0"/>
              </a:rPr>
              <a:t>̃ quả</a:t>
            </a:r>
          </a:p>
          <a:p>
            <a:pPr algn="just"/>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Đón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giao</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thừa</a:t>
            </a:r>
            <a:endParaRPr lang="en-US" sz="2400" dirty="0">
              <a:solidFill>
                <a:srgbClr val="0000CC"/>
              </a:solidFill>
              <a:latin typeface="Times New Roman" panose="02020603050405020304" pitchFamily="18" charset="0"/>
              <a:cs typeface="Times New Roman" panose="02020603050405020304" pitchFamily="18" charset="0"/>
            </a:endParaRPr>
          </a:p>
          <a:p>
            <a:pPr algn="just"/>
            <a:r>
              <a:rPr lang="en-US" sz="2400" dirty="0">
                <a:solidFill>
                  <a:srgbClr val="0000CC"/>
                </a:solidFill>
                <a:latin typeface="Times New Roman" panose="02020603050405020304" pitchFamily="18" charset="0"/>
                <a:cs typeface="Times New Roman" panose="02020603050405020304" pitchFamily="18" charset="0"/>
              </a:rPr>
              <a:t>- Lì xì</a:t>
            </a:r>
          </a:p>
          <a:p>
            <a:pPr algn="just"/>
            <a:r>
              <a:rPr lang="en-US" sz="2400">
                <a:solidFill>
                  <a:srgbClr val="0000CC"/>
                </a:solidFill>
                <a:latin typeface="Times New Roman" panose="02020603050405020304" pitchFamily="18" charset="0"/>
                <a:cs typeface="Times New Roman" panose="02020603050405020304" pitchFamily="18" charset="0"/>
              </a:rPr>
              <a:t>- Đi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chùa</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hái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lộc</a:t>
            </a:r>
            <a:r>
              <a:rPr lang="en-US" sz="2400" dirty="0">
                <a:solidFill>
                  <a:srgbClr val="0000CC"/>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4)">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70335"/>
            <a:ext cx="8382000" cy="372665"/>
          </a:xfrm>
        </p:spPr>
        <p:txBody>
          <a:bodyPr rtlCol="0">
            <a:noAutofit/>
          </a:bodyPr>
          <a:lstStyle/>
          <a:p>
            <a:pPr algn="ctr">
              <a:defRPr/>
            </a:pPr>
            <a:r>
              <a:rPr lang="en-US" dirty="0" err="1">
                <a:solidFill>
                  <a:schemeClr val="accent3"/>
                </a:solidFill>
                <a:latin typeface="Times New Roman" panose="02020603050405020304" pitchFamily="18" charset="0"/>
                <a:cs typeface="Times New Roman" panose="02020603050405020304" pitchFamily="18" charset="0"/>
              </a:rPr>
              <a:t>Hình</a:t>
            </a:r>
            <a:r>
              <a:rPr lang="en-US" dirty="0">
                <a:solidFill>
                  <a:schemeClr val="accent3"/>
                </a:solidFill>
                <a:latin typeface="Times New Roman" panose="02020603050405020304" pitchFamily="18" charset="0"/>
                <a:cs typeface="Times New Roman" panose="02020603050405020304" pitchFamily="18" charset="0"/>
              </a:rPr>
              <a:t> </a:t>
            </a:r>
            <a:r>
              <a:rPr lang="en-US" dirty="0" err="1">
                <a:solidFill>
                  <a:schemeClr val="accent3"/>
                </a:solidFill>
                <a:latin typeface="Times New Roman" panose="02020603050405020304" pitchFamily="18" charset="0"/>
                <a:cs typeface="Times New Roman" panose="02020603050405020304" pitchFamily="18" charset="0"/>
              </a:rPr>
              <a:t>ảnh</a:t>
            </a:r>
            <a:r>
              <a:rPr lang="en-US" dirty="0">
                <a:solidFill>
                  <a:schemeClr val="accent3"/>
                </a:solidFill>
                <a:latin typeface="Times New Roman" panose="02020603050405020304" pitchFamily="18" charset="0"/>
                <a:cs typeface="Times New Roman" panose="02020603050405020304" pitchFamily="18" charset="0"/>
              </a:rPr>
              <a:t> </a:t>
            </a:r>
            <a:r>
              <a:rPr lang="en-US" dirty="0" err="1">
                <a:solidFill>
                  <a:schemeClr val="accent3"/>
                </a:solidFill>
                <a:latin typeface="Times New Roman" panose="02020603050405020304" pitchFamily="18" charset="0"/>
                <a:cs typeface="Times New Roman" panose="02020603050405020304" pitchFamily="18" charset="0"/>
              </a:rPr>
              <a:t>bàn</a:t>
            </a:r>
            <a:r>
              <a:rPr lang="en-US" dirty="0">
                <a:solidFill>
                  <a:schemeClr val="accent3"/>
                </a:solidFill>
                <a:latin typeface="Times New Roman" panose="02020603050405020304" pitchFamily="18" charset="0"/>
                <a:cs typeface="Times New Roman" panose="02020603050405020304" pitchFamily="18" charset="0"/>
              </a:rPr>
              <a:t> </a:t>
            </a:r>
            <a:r>
              <a:rPr lang="en-US" dirty="0" err="1">
                <a:solidFill>
                  <a:schemeClr val="accent3"/>
                </a:solidFill>
                <a:latin typeface="Times New Roman" panose="02020603050405020304" pitchFamily="18" charset="0"/>
                <a:cs typeface="Times New Roman" panose="02020603050405020304" pitchFamily="18" charset="0"/>
              </a:rPr>
              <a:t>thờ</a:t>
            </a:r>
            <a:r>
              <a:rPr lang="en-US" dirty="0">
                <a:solidFill>
                  <a:schemeClr val="accent3"/>
                </a:solidFill>
                <a:latin typeface="Times New Roman" panose="02020603050405020304" pitchFamily="18" charset="0"/>
                <a:cs typeface="Times New Roman" panose="02020603050405020304" pitchFamily="18" charset="0"/>
              </a:rPr>
              <a:t> </a:t>
            </a:r>
            <a:r>
              <a:rPr lang="en-US" dirty="0" err="1">
                <a:solidFill>
                  <a:schemeClr val="accent3"/>
                </a:solidFill>
                <a:latin typeface="Times New Roman" panose="02020603050405020304" pitchFamily="18" charset="0"/>
                <a:cs typeface="Times New Roman" panose="02020603050405020304" pitchFamily="18" charset="0"/>
              </a:rPr>
              <a:t>ngày</a:t>
            </a:r>
            <a:r>
              <a:rPr lang="en-US" dirty="0">
                <a:solidFill>
                  <a:schemeClr val="accent3"/>
                </a:solidFill>
                <a:latin typeface="Times New Roman" panose="02020603050405020304" pitchFamily="18" charset="0"/>
                <a:cs typeface="Times New Roman" panose="02020603050405020304" pitchFamily="18" charset="0"/>
              </a:rPr>
              <a:t> </a:t>
            </a:r>
            <a:r>
              <a:rPr lang="en-US" dirty="0" err="1">
                <a:solidFill>
                  <a:schemeClr val="accent3"/>
                </a:solidFill>
                <a:latin typeface="Times New Roman" panose="02020603050405020304" pitchFamily="18" charset="0"/>
                <a:cs typeface="Times New Roman" panose="02020603050405020304" pitchFamily="18" charset="0"/>
              </a:rPr>
              <a:t>tết</a:t>
            </a:r>
            <a:endParaRPr lang="en-US" dirty="0">
              <a:solidFill>
                <a:schemeClr val="accent3"/>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1143000"/>
            <a:ext cx="8839200" cy="4000499"/>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76200" y="666750"/>
            <a:ext cx="5410200" cy="4267200"/>
          </a:xfrm>
          <a:prstGeom prst="rect">
            <a:avLst/>
          </a:prstGeom>
        </p:spPr>
      </p:pic>
      <p:pic>
        <p:nvPicPr>
          <p:cNvPr id="5"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5562600" y="666750"/>
            <a:ext cx="3581400" cy="4267200"/>
          </a:xfrm>
        </p:spPr>
      </p:pic>
      <p:sp>
        <p:nvSpPr>
          <p:cNvPr id="6" name="TextBox 5"/>
          <p:cNvSpPr txBox="1"/>
          <p:nvPr/>
        </p:nvSpPr>
        <p:spPr>
          <a:xfrm>
            <a:off x="2362200" y="285750"/>
            <a:ext cx="3810000" cy="369332"/>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BÁNH TRƯNG NGÀY TẾT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85750"/>
            <a:ext cx="8077200" cy="830997"/>
          </a:xfrm>
          <a:prstGeom prst="rect">
            <a:avLst/>
          </a:prstGeom>
        </p:spPr>
        <p:txBody>
          <a:bodyPr wrap="square">
            <a:spAutoFit/>
          </a:bodyPr>
          <a:lstStyle/>
          <a:p>
            <a:pPr algn="ctr"/>
            <a:r>
              <a:rPr lang="en-US" sz="2400" b="1" i="1" u="sng" dirty="0">
                <a:solidFill>
                  <a:srgbClr val="FF0000"/>
                </a:solidFill>
                <a:latin typeface="Times New Roman" panose="02020603050405020304" pitchFamily="18" charset="0"/>
                <a:cs typeface="Times New Roman" panose="02020603050405020304" pitchFamily="18" charset="0"/>
              </a:rPr>
              <a:t>BÀI 17</a:t>
            </a:r>
            <a:r>
              <a:rPr lang="en-US" sz="2400" b="1" dirty="0">
                <a:solidFill>
                  <a:srgbClr val="FF0000"/>
                </a:solidFill>
                <a:latin typeface="Times New Roman" panose="02020603050405020304" pitchFamily="18" charset="0"/>
                <a:cs typeface="Times New Roman" panose="02020603050405020304" pitchFamily="18" charset="0"/>
              </a:rPr>
              <a:t>: ĐẤU TRANH BẢO TỒN VÀ</a:t>
            </a:r>
            <a:br>
              <a:rPr lang="en-US" sz="2400" b="1" dirty="0">
                <a:solidFill>
                  <a:srgbClr val="FF0000"/>
                </a:solidFill>
                <a:latin typeface="Times New Roman" panose="02020603050405020304" pitchFamily="18" charset="0"/>
                <a:cs typeface="Times New Roman" panose="02020603050405020304" pitchFamily="18" charset="0"/>
              </a:rPr>
            </a:br>
            <a:r>
              <a:rPr lang="en-US" sz="2400" b="1" dirty="0">
                <a:solidFill>
                  <a:srgbClr val="FF0000"/>
                </a:solidFill>
                <a:latin typeface="Times New Roman" panose="02020603050405020304" pitchFamily="18" charset="0"/>
                <a:cs typeface="Times New Roman" panose="02020603050405020304" pitchFamily="18" charset="0"/>
              </a:rPr>
              <a:t> PHÁT TRIỂN VĂN HÓA DÂN TỘC THỜI BẮC THUỘC</a:t>
            </a:r>
            <a:endParaRPr lang="en-US" sz="2400" dirty="0"/>
          </a:p>
        </p:txBody>
      </p:sp>
      <p:sp>
        <p:nvSpPr>
          <p:cNvPr id="3" name="Rectangle 2"/>
          <p:cNvSpPr/>
          <p:nvPr/>
        </p:nvSpPr>
        <p:spPr>
          <a:xfrm>
            <a:off x="990600" y="1200150"/>
            <a:ext cx="6477000"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fr-FR" sz="2000" b="1" dirty="0">
                <a:solidFill>
                  <a:srgbClr val="FF0000"/>
                </a:solidFill>
                <a:latin typeface="Times New Roman" panose="02020603050405020304" pitchFamily="18" charset="0"/>
                <a:cs typeface="Times New Roman" panose="02020603050405020304" pitchFamily="18" charset="0"/>
              </a:rPr>
              <a:t>I/. </a:t>
            </a:r>
            <a:r>
              <a:rPr lang="fr-FR" sz="2000" b="1" u="sng" dirty="0">
                <a:solidFill>
                  <a:srgbClr val="FF0000"/>
                </a:solidFill>
                <a:latin typeface="Times New Roman" panose="02020603050405020304" pitchFamily="18" charset="0"/>
                <a:cs typeface="Times New Roman" panose="02020603050405020304" pitchFamily="18" charset="0"/>
              </a:rPr>
              <a:t>ĐẤU TRANH BẢO TỒN VĂN HÓA DÂN TỘC</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990600" y="2114550"/>
            <a:ext cx="647700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00CC"/>
                </a:solidFill>
                <a:latin typeface="Times New Roman" panose="02020603050405020304" pitchFamily="18" charset="0"/>
                <a:cs typeface="Times New Roman" panose="02020603050405020304" pitchFamily="18" charset="0"/>
              </a:rPr>
              <a:t>HS </a:t>
            </a:r>
            <a:r>
              <a:rPr lang="en-US" sz="2800" dirty="0" err="1">
                <a:solidFill>
                  <a:srgbClr val="0000CC"/>
                </a:solidFill>
                <a:latin typeface="Times New Roman" panose="02020603050405020304" pitchFamily="18" charset="0"/>
                <a:cs typeface="Times New Roman" panose="02020603050405020304" pitchFamily="18" charset="0"/>
              </a:rPr>
              <a:t>Hoàn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thành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phiếu</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học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tập</a:t>
            </a:r>
            <a:endParaRPr lang="en-US" sz="2800"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743200" y="0"/>
          <a:ext cx="3124200" cy="660400"/>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20000"/>
                    </a:ext>
                  </a:extLst>
                </a:gridCol>
              </a:tblGrid>
              <a:tr h="660400">
                <a:tc>
                  <a:txBody>
                    <a:bodyPr/>
                    <a:lstStyle/>
                    <a:p>
                      <a:pPr algn="ctr"/>
                      <a:r>
                        <a:rPr lang="en-US" sz="2800" u="sng" dirty="0">
                          <a:solidFill>
                            <a:srgbClr val="FF0000"/>
                          </a:solidFill>
                          <a:latin typeface="Times New Roman" panose="02020603050405020304" pitchFamily="18" charset="0"/>
                          <a:cs typeface="Times New Roman" panose="02020603050405020304" pitchFamily="18" charset="0"/>
                        </a:rPr>
                        <a:t>THẢO</a:t>
                      </a:r>
                      <a:r>
                        <a:rPr lang="en-US" sz="2800" u="sng" baseline="0" dirty="0">
                          <a:solidFill>
                            <a:srgbClr val="FF0000"/>
                          </a:solidFill>
                          <a:latin typeface="Times New Roman" panose="02020603050405020304" pitchFamily="18" charset="0"/>
                          <a:cs typeface="Times New Roman" panose="02020603050405020304" pitchFamily="18" charset="0"/>
                        </a:rPr>
                        <a:t> LUẬN</a:t>
                      </a:r>
                      <a:endParaRPr lang="en-US" sz="2800" dirty="0">
                        <a:solidFill>
                          <a:srgbClr val="FF0000"/>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0"/>
                  </a:ext>
                </a:extLst>
              </a:tr>
            </a:tbl>
          </a:graphicData>
        </a:graphic>
      </p:graphicFrame>
      <p:sp>
        <p:nvSpPr>
          <p:cNvPr id="3" name="Cloud Callout 2"/>
          <p:cNvSpPr/>
          <p:nvPr/>
        </p:nvSpPr>
        <p:spPr>
          <a:xfrm>
            <a:off x="533400" y="666750"/>
            <a:ext cx="8229600" cy="13716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5" name="Rectangle 1"/>
          <p:cNvSpPr>
            <a:spLocks noChangeArrowheads="1"/>
          </p:cNvSpPr>
          <p:nvPr/>
        </p:nvSpPr>
        <p:spPr bwMode="auto">
          <a:xfrm>
            <a:off x="990600" y="971550"/>
            <a:ext cx="7315200" cy="156966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nl-NL" sz="24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Quan sát H:17.1</a:t>
            </a:r>
            <a:r>
              <a:rPr kumimoji="0" lang="nl-NL" sz="2400" b="1" i="0" u="none" strike="noStrike" cap="none" normalizeH="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và H:</a:t>
            </a:r>
            <a:r>
              <a:rPr kumimoji="0" lang="nl-NL" sz="24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17.2 (SGK). Hình ảnh gợi cho em suy nghĩ gì về văn hóa người Việt?</a:t>
            </a:r>
          </a:p>
          <a:p>
            <a:pPr marL="0" marR="0" lvl="0" indent="0" algn="just" defTabSz="914400" rtl="0" eaLnBrk="1" fontAlgn="base" latinLnBrk="0" hangingPunct="1">
              <a:lnSpc>
                <a:spcPct val="100000"/>
              </a:lnSpc>
              <a:spcBef>
                <a:spcPct val="0"/>
              </a:spcBef>
              <a:spcAft>
                <a:spcPct val="0"/>
              </a:spcAft>
              <a:buClrTx/>
              <a:buSzTx/>
              <a:buFontTx/>
              <a:buNone/>
            </a:pPr>
            <a:endParaRPr kumimoji="0" lang="nl-NL" sz="24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nl-NL" sz="24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nl-NL"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nvGraphicFramePr>
        <p:xfrm>
          <a:off x="914400" y="2419350"/>
          <a:ext cx="7315200" cy="228600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2286000">
                <a:tc>
                  <a:txBody>
                    <a:bodyPr/>
                    <a:lstStyle/>
                    <a:p>
                      <a:endParaRPr lang="en-US" dirty="0"/>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10000"/>
                  </a:ext>
                </a:extLst>
              </a:tr>
            </a:tbl>
          </a:graphicData>
        </a:graphic>
      </p:graphicFrame>
      <p:pic>
        <p:nvPicPr>
          <p:cNvPr id="6" name="Picture 5" descr="C:\Users\HP\OneDrive\Desktop\Screenshot_8.png"/>
          <p:cNvPicPr/>
          <p:nvPr/>
        </p:nvPicPr>
        <p:blipFill>
          <a:blip r:embed="rId2">
            <a:extLst>
              <a:ext uri="{28A0092B-C50C-407E-A947-70E740481C1C}">
                <a14:useLocalDpi xmlns:a14="http://schemas.microsoft.com/office/drawing/2010/main" val="0"/>
              </a:ext>
            </a:extLst>
          </a:blip>
          <a:srcRect/>
          <a:stretch>
            <a:fillRect/>
          </a:stretch>
        </p:blipFill>
        <p:spPr bwMode="auto">
          <a:xfrm>
            <a:off x="0" y="2114550"/>
            <a:ext cx="9144000" cy="2743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025">
                                            <p:txEl>
                                              <p:pRg st="0" end="0"/>
                                            </p:txEl>
                                          </p:spTgt>
                                        </p:tgtEl>
                                        <p:attrNameLst>
                                          <p:attrName>style.visibility</p:attrName>
                                        </p:attrNameLst>
                                      </p:cBhvr>
                                      <p:to>
                                        <p:strVal val="visible"/>
                                      </p:to>
                                    </p:set>
                                    <p:animEffect transition="in" filter="wheel(4)">
                                      <p:cBhvr>
                                        <p:cTn id="12" dur="2000"/>
                                        <p:tgtEl>
                                          <p:spTgt spid="10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0.70"/>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56309" y="590550"/>
          <a:ext cx="8735291" cy="4343400"/>
        </p:xfrm>
        <a:graphic>
          <a:graphicData uri="http://schemas.openxmlformats.org/drawingml/2006/table">
            <a:tbl>
              <a:tblPr firstRow="1" bandRow="1">
                <a:tableStyleId>{5C22544A-7EE6-4342-B048-85BDC9FD1C3A}</a:tableStyleId>
              </a:tblPr>
              <a:tblGrid>
                <a:gridCol w="4129410">
                  <a:extLst>
                    <a:ext uri="{9D8B030D-6E8A-4147-A177-3AD203B41FA5}">
                      <a16:colId xmlns:a16="http://schemas.microsoft.com/office/drawing/2014/main" val="20000"/>
                    </a:ext>
                  </a:extLst>
                </a:gridCol>
                <a:gridCol w="4605881">
                  <a:extLst>
                    <a:ext uri="{9D8B030D-6E8A-4147-A177-3AD203B41FA5}">
                      <a16:colId xmlns:a16="http://schemas.microsoft.com/office/drawing/2014/main" val="20001"/>
                    </a:ext>
                  </a:extLst>
                </a:gridCol>
              </a:tblGrid>
              <a:tr h="217170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800" b="1" u="sng" dirty="0">
                          <a:solidFill>
                            <a:srgbClr val="FF0000"/>
                          </a:solidFill>
                          <a:latin typeface="Times New Roman" panose="02020603050405020304" pitchFamily="18" charset="0"/>
                          <a:cs typeface="Times New Roman" panose="02020603050405020304" pitchFamily="18" charset="0"/>
                        </a:rPr>
                        <a:t>NHÓM 1</a:t>
                      </a:r>
                      <a:r>
                        <a:rPr lang="en-US" sz="1800" b="1" dirty="0">
                          <a:solidFill>
                            <a:srgbClr val="FF0000"/>
                          </a:solidFill>
                          <a:latin typeface="Times New Roman" panose="02020603050405020304" pitchFamily="18" charset="0"/>
                          <a:cs typeface="Times New Roman" panose="02020603050405020304" pitchFamily="18" charset="0"/>
                        </a:rPr>
                        <a:t>/( TỔ)</a:t>
                      </a:r>
                    </a:p>
                    <a:p>
                      <a:pPr marL="0" marR="0" indent="0" algn="l" defTabSz="914400" rtl="0" eaLnBrk="1" fontAlgn="auto" latinLnBrk="0" hangingPunct="1">
                        <a:lnSpc>
                          <a:spcPct val="100000"/>
                        </a:lnSpc>
                        <a:spcBef>
                          <a:spcPts val="0"/>
                        </a:spcBef>
                        <a:spcAft>
                          <a:spcPts val="0"/>
                        </a:spcAft>
                        <a:buClrTx/>
                        <a:buSzTx/>
                        <a:buFontTx/>
                        <a:buNone/>
                        <a:defRPr/>
                      </a:pPr>
                      <a:r>
                        <a:rPr lang="nl-NL" sz="2000" b="1" dirty="0">
                          <a:solidFill>
                            <a:schemeClr val="tx1"/>
                          </a:solidFill>
                          <a:latin typeface="Times New Roman" panose="02020603050405020304" pitchFamily="18" charset="0"/>
                          <a:cs typeface="Times New Roman" panose="02020603050405020304" pitchFamily="18" charset="0"/>
                        </a:rPr>
                        <a:t>1/.Những biểu hiện nào cho thấy chính sách đồng hóa của các triều đại phong kiến phương Bắc đối với nước ta thất bại?</a:t>
                      </a:r>
                      <a:endParaRPr lang="en-US" sz="2000" b="1" dirty="0">
                        <a:solidFill>
                          <a:schemeClr val="tx1"/>
                        </a:solidFill>
                        <a:latin typeface="Times New Roman" panose="02020603050405020304" pitchFamily="18" charset="0"/>
                        <a:cs typeface="Times New Roman" panose="02020603050405020304" pitchFamily="18" charset="0"/>
                      </a:endParaRPr>
                    </a:p>
                    <a:p>
                      <a:endParaRPr lang="en-US"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800" b="1" u="sng" dirty="0">
                          <a:solidFill>
                            <a:srgbClr val="FF0000"/>
                          </a:solidFill>
                          <a:latin typeface="Times New Roman" panose="02020603050405020304" pitchFamily="18" charset="0"/>
                          <a:cs typeface="Times New Roman" panose="02020603050405020304" pitchFamily="18" charset="0"/>
                        </a:rPr>
                        <a:t>NHÓM  </a:t>
                      </a:r>
                      <a:r>
                        <a:rPr lang="en-US" sz="1800" b="1" dirty="0">
                          <a:solidFill>
                            <a:srgbClr val="FF0000"/>
                          </a:solidFill>
                          <a:latin typeface="Times New Roman" panose="02020603050405020304" pitchFamily="18" charset="0"/>
                          <a:cs typeface="Times New Roman" panose="02020603050405020304" pitchFamily="18" charset="0"/>
                        </a:rPr>
                        <a:t>2/( TỔ)</a:t>
                      </a:r>
                      <a:endParaRPr lang="en-US" sz="1800" b="1" dirty="0"/>
                    </a:p>
                    <a:p>
                      <a:pPr marL="0" marR="0" indent="0" algn="l" defTabSz="914400" rtl="0" eaLnBrk="1" fontAlgn="auto" latinLnBrk="0" hangingPunct="1">
                        <a:lnSpc>
                          <a:spcPct val="100000"/>
                        </a:lnSpc>
                        <a:spcBef>
                          <a:spcPts val="0"/>
                        </a:spcBef>
                        <a:spcAft>
                          <a:spcPts val="0"/>
                        </a:spcAft>
                        <a:buClrTx/>
                        <a:buSzTx/>
                        <a:buFontTx/>
                        <a:buNone/>
                        <a:defRPr/>
                      </a:pPr>
                      <a:r>
                        <a:rPr lang="nl-NL" sz="2000" b="1" dirty="0">
                          <a:solidFill>
                            <a:schemeClr val="tx1"/>
                          </a:solidFill>
                          <a:latin typeface="Times New Roman" panose="02020603050405020304" pitchFamily="18" charset="0"/>
                          <a:cs typeface="Times New Roman" panose="02020603050405020304" pitchFamily="18" charset="0"/>
                        </a:rPr>
                        <a:t>1/.Những biểu hiện nào cho thấy chính sách đồng hóa của các triều đại phong kiến phương Bắc đối với nước ta thất bại?</a:t>
                      </a:r>
                      <a:endParaRPr lang="en-US" sz="2000" b="1" dirty="0">
                        <a:solidFill>
                          <a:schemeClr val="tx1"/>
                        </a:solidFill>
                        <a:latin typeface="Times New Roman" panose="02020603050405020304" pitchFamily="18" charset="0"/>
                        <a:cs typeface="Times New Roman" panose="02020603050405020304" pitchFamily="18" charset="0"/>
                      </a:endParaRPr>
                    </a:p>
                    <a:p>
                      <a:endParaRPr lang="en-US" dirty="0"/>
                    </a:p>
                  </a:txBody>
                  <a:tcPr>
                    <a:solidFill>
                      <a:schemeClr val="bg1"/>
                    </a:solidFill>
                  </a:tcPr>
                </a:tc>
                <a:extLst>
                  <a:ext uri="{0D108BD9-81ED-4DB2-BD59-A6C34878D82A}">
                    <a16:rowId xmlns:a16="http://schemas.microsoft.com/office/drawing/2014/main" val="10000"/>
                  </a:ext>
                </a:extLst>
              </a:tr>
              <a:tr h="217170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800" b="1" u="sng" dirty="0">
                          <a:solidFill>
                            <a:srgbClr val="FF0000"/>
                          </a:solidFill>
                          <a:latin typeface="Times New Roman" panose="02020603050405020304" pitchFamily="18" charset="0"/>
                          <a:cs typeface="Times New Roman" panose="02020603050405020304" pitchFamily="18" charset="0"/>
                        </a:rPr>
                        <a:t>NHÓM 3</a:t>
                      </a:r>
                      <a:r>
                        <a:rPr lang="en-US" sz="1800" b="1" dirty="0">
                          <a:solidFill>
                            <a:srgbClr val="FF0000"/>
                          </a:solidFill>
                          <a:latin typeface="Times New Roman" panose="02020603050405020304" pitchFamily="18" charset="0"/>
                          <a:cs typeface="Times New Roman" panose="02020603050405020304" pitchFamily="18" charset="0"/>
                        </a:rPr>
                        <a:t>/ ( TỔ)</a:t>
                      </a:r>
                      <a:endParaRPr lang="en-US" sz="1800" b="1" dirty="0"/>
                    </a:p>
                    <a:p>
                      <a:pPr marL="0" marR="0" indent="0" algn="l" defTabSz="914400" rtl="0" eaLnBrk="1" fontAlgn="auto" latinLnBrk="0" hangingPunct="1">
                        <a:lnSpc>
                          <a:spcPct val="100000"/>
                        </a:lnSpc>
                        <a:spcBef>
                          <a:spcPts val="0"/>
                        </a:spcBef>
                        <a:spcAft>
                          <a:spcPts val="0"/>
                        </a:spcAft>
                        <a:buClrTx/>
                        <a:buSzTx/>
                        <a:buFontTx/>
                        <a:buNone/>
                        <a:defRPr/>
                      </a:pPr>
                      <a:r>
                        <a:rPr lang="nl-NL" sz="2000" b="1" dirty="0">
                          <a:solidFill>
                            <a:schemeClr val="tx1"/>
                          </a:solidFill>
                          <a:latin typeface="Times New Roman" panose="02020603050405020304" pitchFamily="18" charset="0"/>
                          <a:cs typeface="Times New Roman" panose="02020603050405020304" pitchFamily="18" charset="0"/>
                        </a:rPr>
                        <a:t>2/.Ghi chép của Lê Quý Đôn ( tư liệu H: 17.3 - SGK) có từ thời kì nào trong LSVN ? Hiện nay phong tục này còn không ?( Ảnh)</a:t>
                      </a:r>
                      <a:endParaRPr lang="en-US" sz="2000" b="1" dirty="0">
                        <a:solidFill>
                          <a:schemeClr val="tx1"/>
                        </a:solidFill>
                        <a:latin typeface="Times New Roman" panose="02020603050405020304" pitchFamily="18" charset="0"/>
                        <a:cs typeface="Times New Roman" panose="02020603050405020304" pitchFamily="18" charset="0"/>
                      </a:endParaRPr>
                    </a:p>
                    <a:p>
                      <a:endParaRPr lang="en-US"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800" b="1" u="sng" dirty="0">
                          <a:solidFill>
                            <a:srgbClr val="FF0000"/>
                          </a:solidFill>
                          <a:latin typeface="Times New Roman" panose="02020603050405020304" pitchFamily="18" charset="0"/>
                          <a:cs typeface="Times New Roman" panose="02020603050405020304" pitchFamily="18" charset="0"/>
                        </a:rPr>
                        <a:t>      NHÓM</a:t>
                      </a:r>
                      <a:r>
                        <a:rPr lang="en-US" sz="1800" b="1" u="sng" baseline="0" dirty="0">
                          <a:solidFill>
                            <a:srgbClr val="FF0000"/>
                          </a:solidFill>
                          <a:latin typeface="Times New Roman" panose="02020603050405020304" pitchFamily="18" charset="0"/>
                          <a:cs typeface="Times New Roman" panose="02020603050405020304" pitchFamily="18" charset="0"/>
                        </a:rPr>
                        <a:t> 4( TỔ)</a:t>
                      </a:r>
                      <a:r>
                        <a:rPr lang="en-US" sz="1800" b="1" u="sng" dirty="0">
                          <a:solidFill>
                            <a:srgbClr val="FF0000"/>
                          </a:solidFill>
                          <a:latin typeface="Times New Roman" panose="02020603050405020304" pitchFamily="18" charset="0"/>
                          <a:cs typeface="Times New Roman" panose="02020603050405020304" pitchFamily="18" charset="0"/>
                        </a:rPr>
                        <a:t>                                      </a:t>
                      </a:r>
                      <a:endParaRPr lang="en-US" sz="1800" b="1" dirty="0">
                        <a:solidFill>
                          <a:srgbClr val="FF0000"/>
                        </a:solidFill>
                      </a:endParaRPr>
                    </a:p>
                    <a:p>
                      <a:r>
                        <a:rPr lang="nl-NL" sz="2000" b="1" dirty="0">
                          <a:solidFill>
                            <a:schemeClr val="tx1"/>
                          </a:solidFill>
                          <a:latin typeface="Times New Roman" panose="02020603050405020304" pitchFamily="18" charset="0"/>
                          <a:cs typeface="Times New Roman" panose="02020603050405020304" pitchFamily="18" charset="0"/>
                        </a:rPr>
                        <a:t>3/.Hãy kể tên một vài phong tục truyền thống còn tồn tại đến ngày nay mà em biết?</a:t>
                      </a:r>
                      <a:endParaRPr lang="en-US" sz="2000" dirty="0">
                        <a:solidFill>
                          <a:schemeClr val="tx1"/>
                        </a:solidFill>
                      </a:endParaRPr>
                    </a:p>
                  </a:txBody>
                  <a:tcPr>
                    <a:solidFill>
                      <a:schemeClr val="bg1"/>
                    </a:solidFill>
                  </a:tcPr>
                </a:tc>
                <a:extLst>
                  <a:ext uri="{0D108BD9-81ED-4DB2-BD59-A6C34878D82A}">
                    <a16:rowId xmlns:a16="http://schemas.microsoft.com/office/drawing/2014/main" val="10001"/>
                  </a:ext>
                </a:extLst>
              </a:tr>
            </a:tbl>
          </a:graphicData>
        </a:graphic>
      </p:graphicFrame>
      <p:sp>
        <p:nvSpPr>
          <p:cNvPr id="3" name="Rectangle 2"/>
          <p:cNvSpPr/>
          <p:nvPr/>
        </p:nvSpPr>
        <p:spPr>
          <a:xfrm>
            <a:off x="1676400" y="0"/>
            <a:ext cx="6168676" cy="523220"/>
          </a:xfrm>
          <a:prstGeom prst="rect">
            <a:avLst/>
          </a:prstGeom>
        </p:spPr>
        <p:txBody>
          <a:bodyPr wrap="none">
            <a:spAutoFit/>
          </a:bodyPr>
          <a:lstStyle/>
          <a:p>
            <a:pPr algn="ctr"/>
            <a:r>
              <a:rPr lang="en-US" sz="2800" b="1" u="sng" dirty="0">
                <a:solidFill>
                  <a:srgbClr val="FF0000"/>
                </a:solidFill>
                <a:latin typeface="Times New Roman" panose="02020603050405020304" pitchFamily="18" charset="0"/>
                <a:cs typeface="Times New Roman" panose="02020603050405020304" pitchFamily="18" charset="0"/>
              </a:rPr>
              <a:t>THẢO LUẬN</a:t>
            </a:r>
            <a:r>
              <a:rPr lang="en-US" sz="2800"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4-NHÓM ( TỔ)/3 CÂU.</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4)">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5</TotalTime>
  <Words>2177</Words>
  <Application>Microsoft Office PowerPoint</Application>
  <PresentationFormat>On-screen Show (16:9)</PresentationFormat>
  <Paragraphs>172</Paragraphs>
  <Slides>29</Slides>
  <Notes>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Constantia</vt:lpstr>
      <vt:lpstr>Times New Roman</vt:lpstr>
      <vt:lpstr>Wingdings 2</vt:lpstr>
      <vt:lpstr>Flow</vt:lpstr>
      <vt:lpstr>PowerPoint Presentation</vt:lpstr>
      <vt:lpstr>      BÀI 17: ĐẤU TRANH BẢO TỒN VÀ  PHÁT TRIỂN VĂN HÓA DÂN TỘC THỜI BẮC THUỘC ( 2 Tiết)  </vt:lpstr>
      <vt:lpstr>PowerPoint Presentation</vt:lpstr>
      <vt:lpstr>PowerPoint Presentation</vt:lpstr>
      <vt:lpstr>Hình ảnh bàn thờ ngày tết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ctn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Huy</dc:creator>
  <cp:lastModifiedBy>Phạm Thành Trung</cp:lastModifiedBy>
  <cp:revision>188</cp:revision>
  <dcterms:created xsi:type="dcterms:W3CDTF">2018-10-18T02:19:00Z</dcterms:created>
  <dcterms:modified xsi:type="dcterms:W3CDTF">2023-03-17T02:40:13Z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E4AF7E2003CA4DA5971CF7868CF92110</vt:lpwstr>
  </property>
  <property fmtid="{D5CDD505-2E9C-101B-9397-08002B2CF9AE}" pid="3" name="KSOProductBuildVer">
    <vt:lpwstr>1033-11.2.0.11486</vt:lpwstr>
  </property>
</Properties>
</file>