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71" r:id="rId3"/>
    <p:sldId id="256" r:id="rId4"/>
    <p:sldId id="257" r:id="rId5"/>
    <p:sldId id="261" r:id="rId6"/>
    <p:sldId id="262" r:id="rId7"/>
    <p:sldId id="265" r:id="rId8"/>
    <p:sldId id="266" r:id="rId9"/>
    <p:sldId id="267" r:id="rId10"/>
    <p:sldId id="269" r:id="rId11"/>
    <p:sldId id="270" r:id="rId12"/>
    <p:sldId id="258" r:id="rId13"/>
    <p:sldId id="259" r:id="rId14"/>
    <p:sldId id="260" r:id="rId15"/>
    <p:sldId id="272" r:id="rId16"/>
    <p:sldId id="273" r:id="rId17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381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381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381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381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381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381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04A9B3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4A9B3"/>
          </a:solidFill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381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381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04A9B3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solidFill>
            <a:srgbClr val="04A9B3">
              <a:alpha val="20000"/>
            </a:srgbClr>
          </a:solidFill>
        </a:fill>
      </a:tcStyle>
    </a:firstCol>
    <a:la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50800" cap="flat">
              <a:solidFill>
                <a:srgbClr val="04A9B3"/>
              </a:solidFill>
              <a:prstDash val="solid"/>
              <a:round/>
            </a:ln>
          </a:top>
          <a:bottom>
            <a:ln w="127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4A9B3"/>
        </a:fontRef>
        <a:srgbClr val="04A9B3"/>
      </a:tcTxStyle>
      <a:tcStyle>
        <a:tcBdr>
          <a:left>
            <a:ln w="12700" cap="flat">
              <a:solidFill>
                <a:srgbClr val="04A9B3"/>
              </a:solidFill>
              <a:prstDash val="solid"/>
              <a:round/>
            </a:ln>
          </a:left>
          <a:right>
            <a:ln w="12700" cap="flat">
              <a:solidFill>
                <a:srgbClr val="04A9B3"/>
              </a:solidFill>
              <a:prstDash val="solid"/>
              <a:round/>
            </a:ln>
          </a:right>
          <a:top>
            <a:ln w="12700" cap="flat">
              <a:solidFill>
                <a:srgbClr val="04A9B3"/>
              </a:solidFill>
              <a:prstDash val="solid"/>
              <a:round/>
            </a:ln>
          </a:top>
          <a:bottom>
            <a:ln w="25400" cap="flat">
              <a:solidFill>
                <a:srgbClr val="04A9B3"/>
              </a:solidFill>
              <a:prstDash val="solid"/>
              <a:round/>
            </a:ln>
          </a:bottom>
          <a:insideH>
            <a:ln w="12700" cap="flat">
              <a:solidFill>
                <a:srgbClr val="04A9B3"/>
              </a:solidFill>
              <a:prstDash val="solid"/>
              <a:round/>
            </a:ln>
          </a:insideH>
          <a:insideV>
            <a:ln w="12700" cap="flat">
              <a:solidFill>
                <a:srgbClr val="04A9B3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9" autoAdjust="0"/>
    <p:restoredTop sz="86807"/>
  </p:normalViewPr>
  <p:slideViewPr>
    <p:cSldViewPr snapToGrid="0">
      <p:cViewPr varScale="1">
        <p:scale>
          <a:sx n="39" d="100"/>
          <a:sy n="39" d="100"/>
        </p:scale>
        <p:origin x="10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291075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80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90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9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Step 1: Introduce the new topic</a:t>
            </a:r>
          </a:p>
          <a:p>
            <a:endParaRPr lang="en-US" dirty="0"/>
          </a:p>
          <a:p>
            <a:r>
              <a:rPr lang="en-US" dirty="0"/>
              <a:t>Step 2: teach the new vocabularies</a:t>
            </a:r>
          </a:p>
          <a:p>
            <a:endParaRPr lang="en-US" dirty="0"/>
          </a:p>
          <a:p>
            <a:r>
              <a:rPr lang="en-US" dirty="0"/>
              <a:t>Step 3: Listen and repeat</a:t>
            </a:r>
          </a:p>
          <a:p>
            <a:endParaRPr lang="en-US" dirty="0"/>
          </a:p>
          <a:p>
            <a:r>
              <a:rPr lang="en-US" dirty="0"/>
              <a:t>Step 4: listen and fill in the table</a:t>
            </a:r>
          </a:p>
          <a:p>
            <a:endParaRPr lang="en-US" dirty="0"/>
          </a:p>
          <a:p>
            <a:r>
              <a:rPr lang="en-US" dirty="0"/>
              <a:t>Step 5: work in pairs talking about your</a:t>
            </a:r>
            <a:r>
              <a:rPr lang="en-US" baseline="0" dirty="0"/>
              <a:t> activities</a:t>
            </a:r>
          </a:p>
          <a:p>
            <a:endParaRPr lang="en-US" baseline="0" dirty="0"/>
          </a:p>
          <a:p>
            <a:r>
              <a:rPr lang="en-US" baseline="0" dirty="0"/>
              <a:t>Step 6: share with your classmate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32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Step 1: demonstrate the activities</a:t>
            </a:r>
          </a:p>
          <a:p>
            <a:endParaRPr lang="en-US" dirty="0"/>
          </a:p>
          <a:p>
            <a:r>
              <a:rPr lang="en-US" dirty="0"/>
              <a:t>Step 2: First time just listen</a:t>
            </a:r>
          </a:p>
          <a:p>
            <a:endParaRPr lang="en-US" dirty="0"/>
          </a:p>
          <a:p>
            <a:r>
              <a:rPr lang="en-US" dirty="0"/>
              <a:t>Step 3: second time choose the answers</a:t>
            </a:r>
            <a:endParaRPr lang="en-US" baseline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372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94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86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54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62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007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44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866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21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03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56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"/>
          <p:cNvSpPr txBox="1">
            <a:spLocks noGrp="1"/>
          </p:cNvSpPr>
          <p:nvPr>
            <p:ph type="body" sz="quarter" idx="13"/>
          </p:nvPr>
        </p:nvSpPr>
        <p:spPr>
          <a:xfrm>
            <a:off x="1760500" y="4561662"/>
            <a:ext cx="14034774" cy="1087477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>
              <a:defRPr sz="6400"/>
            </a:pPr>
            <a:endParaRPr/>
          </a:p>
        </p:txBody>
      </p:sp>
      <p:sp>
        <p:nvSpPr>
          <p:cNvPr id="14" name="Text"/>
          <p:cNvSpPr txBox="1">
            <a:spLocks noGrp="1"/>
          </p:cNvSpPr>
          <p:nvPr>
            <p:ph type="body" sz="quarter" idx="14"/>
          </p:nvPr>
        </p:nvSpPr>
        <p:spPr>
          <a:xfrm>
            <a:off x="2440235" y="6463288"/>
            <a:ext cx="3735818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l">
              <a:defRPr sz="24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5" name="Text"/>
          <p:cNvSpPr txBox="1">
            <a:spLocks noGrp="1"/>
          </p:cNvSpPr>
          <p:nvPr>
            <p:ph type="body" sz="quarter" idx="15"/>
          </p:nvPr>
        </p:nvSpPr>
        <p:spPr>
          <a:xfrm>
            <a:off x="2423301" y="7339588"/>
            <a:ext cx="3735818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l">
              <a:defRPr sz="24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" name="Text"/>
          <p:cNvSpPr txBox="1">
            <a:spLocks noGrp="1"/>
          </p:cNvSpPr>
          <p:nvPr>
            <p:ph type="body" sz="quarter" idx="16"/>
          </p:nvPr>
        </p:nvSpPr>
        <p:spPr>
          <a:xfrm>
            <a:off x="6903826" y="6463288"/>
            <a:ext cx="3735818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l">
              <a:defRPr sz="24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" name="Text"/>
          <p:cNvSpPr txBox="1">
            <a:spLocks noGrp="1"/>
          </p:cNvSpPr>
          <p:nvPr>
            <p:ph type="body" sz="quarter" idx="17"/>
          </p:nvPr>
        </p:nvSpPr>
        <p:spPr>
          <a:xfrm>
            <a:off x="6886892" y="7339588"/>
            <a:ext cx="3735818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l">
              <a:defRPr sz="24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" name="Text"/>
          <p:cNvSpPr txBox="1">
            <a:spLocks noGrp="1"/>
          </p:cNvSpPr>
          <p:nvPr>
            <p:ph type="body" sz="quarter" idx="18"/>
          </p:nvPr>
        </p:nvSpPr>
        <p:spPr>
          <a:xfrm>
            <a:off x="11357428" y="6463288"/>
            <a:ext cx="3735818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l">
              <a:defRPr sz="24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"/>
          <p:cNvSpPr/>
          <p:nvPr/>
        </p:nvSpPr>
        <p:spPr>
          <a:xfrm>
            <a:off x="15864549" y="168341"/>
            <a:ext cx="1341393" cy="463353"/>
          </a:xfrm>
          <a:prstGeom prst="roundRect">
            <a:avLst>
              <a:gd name="adj" fmla="val 3426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/>
            </a:pPr>
            <a:endParaRPr sz="2200"/>
          </a:p>
        </p:txBody>
      </p:sp>
      <p:sp>
        <p:nvSpPr>
          <p:cNvPr id="27" name="Rounded Rectangle"/>
          <p:cNvSpPr/>
          <p:nvPr/>
        </p:nvSpPr>
        <p:spPr>
          <a:xfrm>
            <a:off x="5049474" y="168341"/>
            <a:ext cx="7241312" cy="463353"/>
          </a:xfrm>
          <a:prstGeom prst="roundRect">
            <a:avLst>
              <a:gd name="adj" fmla="val 3426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/>
            </a:pPr>
            <a:endParaRPr sz="2200"/>
          </a:p>
        </p:txBody>
      </p:sp>
      <p:sp>
        <p:nvSpPr>
          <p:cNvPr id="28" name="Rounded Rectangle"/>
          <p:cNvSpPr/>
          <p:nvPr/>
        </p:nvSpPr>
        <p:spPr>
          <a:xfrm>
            <a:off x="7578528" y="9126073"/>
            <a:ext cx="2183207" cy="463354"/>
          </a:xfrm>
          <a:prstGeom prst="roundRect">
            <a:avLst>
              <a:gd name="adj" fmla="val 3426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04A9B3"/>
                </a:solidFill>
              </a:defRPr>
            </a:pPr>
            <a:endParaRPr sz="2200"/>
          </a:p>
        </p:txBody>
      </p:sp>
      <p:pic>
        <p:nvPicPr>
          <p:cNvPr id="29" name="Strips_ISW8_2.jpg" descr="Strips_ISW8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340263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Home.png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1291" y="9035092"/>
            <a:ext cx="860453" cy="645319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Text"/>
          <p:cNvSpPr txBox="1">
            <a:spLocks noGrp="1"/>
          </p:cNvSpPr>
          <p:nvPr>
            <p:ph type="body" sz="quarter" idx="13"/>
          </p:nvPr>
        </p:nvSpPr>
        <p:spPr>
          <a:xfrm>
            <a:off x="5081915" y="164055"/>
            <a:ext cx="7176433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>
              <a:defRPr sz="2400">
                <a:solidFill>
                  <a:srgbClr val="FACA60"/>
                </a:solidFill>
              </a:defRPr>
            </a:pPr>
            <a:endParaRPr/>
          </a:p>
        </p:txBody>
      </p:sp>
      <p:sp>
        <p:nvSpPr>
          <p:cNvPr id="33" name="Text"/>
          <p:cNvSpPr txBox="1">
            <a:spLocks noGrp="1"/>
          </p:cNvSpPr>
          <p:nvPr>
            <p:ph type="body" sz="quarter" idx="14"/>
          </p:nvPr>
        </p:nvSpPr>
        <p:spPr>
          <a:xfrm>
            <a:off x="7792660" y="9121790"/>
            <a:ext cx="1754944" cy="4719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>
              <a:defRPr sz="2400">
                <a:solidFill>
                  <a:srgbClr val="FACA60"/>
                </a:solidFill>
              </a:defRPr>
            </a:pPr>
            <a:endParaRPr/>
          </a:p>
        </p:txBody>
      </p:sp>
      <p:sp>
        <p:nvSpPr>
          <p:cNvPr id="34" name="Arrow">
            <a:hlinkClick r:id="" action="ppaction://hlinkshowjump?jump=nextslide"/>
          </p:cNvPr>
          <p:cNvSpPr/>
          <p:nvPr/>
        </p:nvSpPr>
        <p:spPr>
          <a:xfrm>
            <a:off x="16586753" y="231095"/>
            <a:ext cx="539106" cy="337844"/>
          </a:xfrm>
          <a:prstGeom prst="rightArrow">
            <a:avLst>
              <a:gd name="adj1" fmla="val 39534"/>
              <a:gd name="adj2" fmla="val 69054"/>
            </a:avLst>
          </a:prstGeom>
          <a:solidFill>
            <a:srgbClr val="FACA6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endParaRPr sz="2400"/>
          </a:p>
        </p:txBody>
      </p:sp>
      <p:sp>
        <p:nvSpPr>
          <p:cNvPr id="35" name="Arrow">
            <a:hlinkClick r:id="" action="ppaction://hlinkshowjump?jump=previousslide"/>
          </p:cNvPr>
          <p:cNvSpPr/>
          <p:nvPr/>
        </p:nvSpPr>
        <p:spPr>
          <a:xfrm flipH="1">
            <a:off x="15926332" y="231095"/>
            <a:ext cx="539106" cy="337844"/>
          </a:xfrm>
          <a:prstGeom prst="rightArrow">
            <a:avLst>
              <a:gd name="adj1" fmla="val 39534"/>
              <a:gd name="adj2" fmla="val 69054"/>
            </a:avLst>
          </a:prstGeom>
          <a:solidFill>
            <a:srgbClr val="FACA6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endParaRPr sz="2400"/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85278" y="9296400"/>
            <a:ext cx="360676" cy="348813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" name="logo_reflection.png">
            <a:extLst>
              <a:ext uri="{FF2B5EF4-FFF2-40B4-BE49-F238E27FC236}">
                <a16:creationId xmlns:a16="http://schemas.microsoft.com/office/drawing/2014/main" id="{B2379BE3-F968-0346-9DC2-A104F0C13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483" y="10615"/>
            <a:ext cx="1880529" cy="719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Learn Smart World 8_Master.jpg" descr="i-Learn Smart World 8_Mas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340263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300520" y="591537"/>
            <a:ext cx="14739225" cy="4529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2183716" y="6767697"/>
            <a:ext cx="3962700" cy="647140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88484" y="9296400"/>
            <a:ext cx="354264" cy="34881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defRPr sz="1600">
                <a:solidFill>
                  <a:srgbClr val="000000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" name="logo_reflection.png">
            <a:extLst>
              <a:ext uri="{FF2B5EF4-FFF2-40B4-BE49-F238E27FC236}">
                <a16:creationId xmlns:a16="http://schemas.microsoft.com/office/drawing/2014/main" id="{2206D3A9-90A0-2F4F-9609-F3EC2BB5B02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859" y="185980"/>
            <a:ext cx="3080037" cy="1177624"/>
          </a:xfrm>
          <a:prstGeom prst="rect">
            <a:avLst/>
          </a:prstGeom>
          <a:ln w="12700">
            <a:miter lim="400000"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"/>
          <p:cNvSpPr txBox="1">
            <a:spLocks noGrp="1"/>
          </p:cNvSpPr>
          <p:nvPr>
            <p:ph type="body" idx="13"/>
          </p:nvPr>
        </p:nvSpPr>
        <p:spPr>
          <a:xfrm>
            <a:off x="3488066" y="4561663"/>
            <a:ext cx="10525759" cy="1087477"/>
          </a:xfrm>
          <a:prstGeom prst="rect">
            <a:avLst/>
          </a:prstGeom>
        </p:spPr>
        <p:txBody>
          <a:bodyPr/>
          <a:lstStyle/>
          <a:p>
            <a:pPr>
              <a:defRPr sz="6400"/>
            </a:pPr>
            <a:r>
              <a:rPr lang="en-US" dirty="0"/>
              <a:t>WELCOME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45082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CA7F66-6021-A83A-803D-8E0BC44B6943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(6)</a:t>
            </a:r>
          </a:p>
        </p:txBody>
      </p:sp>
      <p:pic>
        <p:nvPicPr>
          <p:cNvPr id="3" name="Picture 2" descr="A picture containing cloth&#10;&#10;Description automatically generated">
            <a:extLst>
              <a:ext uri="{FF2B5EF4-FFF2-40B4-BE49-F238E27FC236}">
                <a16:creationId xmlns:a16="http://schemas.microsoft.com/office/drawing/2014/main" id="{ADB036CB-707C-E155-2D0C-558697E70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855" y="2270508"/>
            <a:ext cx="5631787" cy="3754525"/>
          </a:xfrm>
          <a:prstGeom prst="rect">
            <a:avLst/>
          </a:prstGeom>
        </p:spPr>
      </p:pic>
      <p:pic>
        <p:nvPicPr>
          <p:cNvPr id="7" name="Picture 6" descr="A picture containing person&#10;&#10;Description automatically generated">
            <a:extLst>
              <a:ext uri="{FF2B5EF4-FFF2-40B4-BE49-F238E27FC236}">
                <a16:creationId xmlns:a16="http://schemas.microsoft.com/office/drawing/2014/main" id="{DD57D581-AA98-0BFA-89A0-44FA10DF6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623" y="2270507"/>
            <a:ext cx="6005871" cy="358684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501FEEA-46C3-B264-9ACD-0971E547BAE2}"/>
              </a:ext>
            </a:extLst>
          </p:cNvPr>
          <p:cNvSpPr/>
          <p:nvPr/>
        </p:nvSpPr>
        <p:spPr>
          <a:xfrm>
            <a:off x="4841991" y="6930813"/>
            <a:ext cx="8363855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arts and crafts 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36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/ˌ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ɑːts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ən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ˈ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krɑːfts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64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CA7F66-6021-A83A-803D-8E0BC44B6943}"/>
              </a:ext>
            </a:extLst>
          </p:cNvPr>
          <p:cNvSpPr/>
          <p:nvPr/>
        </p:nvSpPr>
        <p:spPr>
          <a:xfrm>
            <a:off x="4959915" y="877747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(10)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6537BAD-98D3-7B58-1545-97BAD63EBB4A}"/>
              </a:ext>
            </a:extLst>
          </p:cNvPr>
          <p:cNvSpPr/>
          <p:nvPr/>
        </p:nvSpPr>
        <p:spPr>
          <a:xfrm>
            <a:off x="4656933" y="1750541"/>
            <a:ext cx="8615138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scuba diving 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44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4400" i="1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skuːbə</a:t>
            </a:r>
            <a:r>
              <a:rPr lang="en-US" sz="44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daɪvɪŋ</a:t>
            </a:r>
            <a:r>
              <a:rPr lang="en-US" sz="44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0A5302B-5C21-F538-F31E-8A47DE84AB73}"/>
              </a:ext>
            </a:extLst>
          </p:cNvPr>
          <p:cNvSpPr/>
          <p:nvPr/>
        </p:nvSpPr>
        <p:spPr>
          <a:xfrm>
            <a:off x="4639695" y="2948028"/>
            <a:ext cx="8615136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crochet 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(n) 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krəʊʃeɪ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E7EDF61-3B28-35DC-7AD1-8ACED09D0AA0}"/>
              </a:ext>
            </a:extLst>
          </p:cNvPr>
          <p:cNvSpPr/>
          <p:nvPr/>
        </p:nvSpPr>
        <p:spPr>
          <a:xfrm>
            <a:off x="4656930" y="4126799"/>
            <a:ext cx="8615138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cross stitch 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44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krɒs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stɪtʃ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46CE9CB-8395-50EF-5308-9DA8806F50F5}"/>
              </a:ext>
            </a:extLst>
          </p:cNvPr>
          <p:cNvSpPr/>
          <p:nvPr/>
        </p:nvSpPr>
        <p:spPr>
          <a:xfrm>
            <a:off x="4656930" y="5233110"/>
            <a:ext cx="8615138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ice hockey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44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4400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aɪs</a:t>
            </a:r>
            <a:r>
              <a:rPr lang="en-US" sz="44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hɒki</a:t>
            </a:r>
            <a:r>
              <a:rPr lang="en-US" sz="44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4F7AC3A-D8D9-F186-60FB-0BA86F01E88E}"/>
              </a:ext>
            </a:extLst>
          </p:cNvPr>
          <p:cNvSpPr/>
          <p:nvPr/>
        </p:nvSpPr>
        <p:spPr>
          <a:xfrm>
            <a:off x="4639692" y="6493593"/>
            <a:ext cx="8615138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board game 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44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bɔːd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ɡeɪm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1EFF734-F635-160F-EC24-6A5545843C42}"/>
              </a:ext>
            </a:extLst>
          </p:cNvPr>
          <p:cNvSpPr/>
          <p:nvPr/>
        </p:nvSpPr>
        <p:spPr>
          <a:xfrm>
            <a:off x="4639693" y="7691082"/>
            <a:ext cx="8615138" cy="86264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arts and crafts 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44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44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/ˌ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ɑːts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ən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ˈ</a:t>
            </a:r>
            <a:r>
              <a:rPr lang="en-US" sz="44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krɑːfts</a:t>
            </a:r>
            <a:r>
              <a:rPr lang="en-US" sz="44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44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381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2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" r="4827" b="35386"/>
          <a:stretch/>
        </p:blipFill>
        <p:spPr>
          <a:xfrm>
            <a:off x="2167731" y="766894"/>
            <a:ext cx="13040679" cy="8099521"/>
          </a:xfrm>
          <a:prstGeom prst="rect">
            <a:avLst/>
          </a:prstGeom>
        </p:spPr>
      </p:pic>
      <p:pic>
        <p:nvPicPr>
          <p:cNvPr id="3" name="CD1 - TRACK 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908881" y="1447800"/>
            <a:ext cx="457200" cy="45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09543" y="4839350"/>
            <a:ext cx="145182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  <a:ea typeface="Helvetica Neue"/>
                <a:cs typeface="Helvetica Neue"/>
              </a:rPr>
              <a:t>do crochet</a:t>
            </a:r>
            <a:endParaRPr lang="en-US" sz="2000" b="1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?"/>
          <p:cNvSpPr/>
          <p:nvPr/>
        </p:nvSpPr>
        <p:spPr>
          <a:xfrm>
            <a:off x="7727387" y="4859251"/>
            <a:ext cx="1416133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41857" y="4854616"/>
            <a:ext cx="186691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cooking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59990" y="4785052"/>
            <a:ext cx="209719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go rock climbing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2879" y="8069153"/>
            <a:ext cx="1772342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do cross stitch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16470" y="8004646"/>
            <a:ext cx="203796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play ice hockey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83118" y="8069456"/>
            <a:ext cx="23594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play board games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82677" y="8075472"/>
            <a:ext cx="145182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ea typeface="Helvetica Neue"/>
                <a:cs typeface="Helvetica Neue"/>
              </a:rPr>
              <a:t>go jogging</a:t>
            </a:r>
            <a:endParaRPr lang="en-US" sz="2000" b="1" dirty="0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?"/>
          <p:cNvSpPr/>
          <p:nvPr/>
        </p:nvSpPr>
        <p:spPr>
          <a:xfrm>
            <a:off x="10197211" y="4915305"/>
            <a:ext cx="1866910" cy="3182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15" name="?"/>
          <p:cNvSpPr/>
          <p:nvPr/>
        </p:nvSpPr>
        <p:spPr>
          <a:xfrm>
            <a:off x="12659991" y="4815084"/>
            <a:ext cx="2157837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16" name="?"/>
          <p:cNvSpPr/>
          <p:nvPr/>
        </p:nvSpPr>
        <p:spPr>
          <a:xfrm>
            <a:off x="4900132" y="8069152"/>
            <a:ext cx="2157837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17" name="?"/>
          <p:cNvSpPr/>
          <p:nvPr/>
        </p:nvSpPr>
        <p:spPr>
          <a:xfrm>
            <a:off x="7319519" y="8069152"/>
            <a:ext cx="2157837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18" name="?"/>
          <p:cNvSpPr/>
          <p:nvPr/>
        </p:nvSpPr>
        <p:spPr>
          <a:xfrm>
            <a:off x="10083947" y="8066180"/>
            <a:ext cx="2157837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  <p:sp>
        <p:nvSpPr>
          <p:cNvPr id="19" name="?"/>
          <p:cNvSpPr/>
          <p:nvPr/>
        </p:nvSpPr>
        <p:spPr>
          <a:xfrm>
            <a:off x="12629669" y="8066180"/>
            <a:ext cx="2157837" cy="345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90582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0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6" t="18510" r="14997" b="50000"/>
          <a:stretch/>
        </p:blipFill>
        <p:spPr>
          <a:xfrm>
            <a:off x="2365854" y="761773"/>
            <a:ext cx="12608554" cy="76473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87380" y="4723327"/>
            <a:ext cx="144978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True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33132" y="6117566"/>
            <a:ext cx="1613807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False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487875" y="7438559"/>
            <a:ext cx="1613807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False </a:t>
            </a:r>
          </a:p>
        </p:txBody>
      </p:sp>
      <p:sp>
        <p:nvSpPr>
          <p:cNvPr id="9" name="?"/>
          <p:cNvSpPr/>
          <p:nvPr/>
        </p:nvSpPr>
        <p:spPr>
          <a:xfrm>
            <a:off x="10241363" y="4585465"/>
            <a:ext cx="1750834" cy="99386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6600" dirty="0"/>
              <a:t>?</a:t>
            </a:r>
          </a:p>
        </p:txBody>
      </p:sp>
      <p:sp>
        <p:nvSpPr>
          <p:cNvPr id="10" name="?"/>
          <p:cNvSpPr/>
          <p:nvPr/>
        </p:nvSpPr>
        <p:spPr>
          <a:xfrm>
            <a:off x="10327401" y="5995664"/>
            <a:ext cx="1664797" cy="7784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6600"/>
              <a:t>?</a:t>
            </a:r>
          </a:p>
        </p:txBody>
      </p:sp>
      <p:sp>
        <p:nvSpPr>
          <p:cNvPr id="11" name="?"/>
          <p:cNvSpPr/>
          <p:nvPr/>
        </p:nvSpPr>
        <p:spPr>
          <a:xfrm>
            <a:off x="10487874" y="7096947"/>
            <a:ext cx="1504325" cy="11201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/>
              </a:gs>
              <a:gs pos="100000">
                <a:schemeClr val="accent2">
                  <a:hueOff val="-85259"/>
                  <a:satOff val="14347"/>
                  <a:lumOff val="22373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>
              <a:defRPr sz="15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6600" dirty="0"/>
              <a:t>?</a:t>
            </a:r>
          </a:p>
        </p:txBody>
      </p:sp>
      <p:pic>
        <p:nvPicPr>
          <p:cNvPr id="5" name="CD1 - TRACK 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83826" y="8310420"/>
            <a:ext cx="995549" cy="99554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DE101D1-0706-46A9-4DC9-3D18C4F58067}"/>
              </a:ext>
            </a:extLst>
          </p:cNvPr>
          <p:cNvCxnSpPr>
            <a:cxnSpLocks/>
          </p:cNvCxnSpPr>
          <p:nvPr/>
        </p:nvCxnSpPr>
        <p:spPr>
          <a:xfrm>
            <a:off x="4127159" y="4196443"/>
            <a:ext cx="914400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000ED0-097A-9BC1-9FEE-40AE2D8CF62F}"/>
              </a:ext>
            </a:extLst>
          </p:cNvPr>
          <p:cNvCxnSpPr>
            <a:cxnSpLocks/>
          </p:cNvCxnSpPr>
          <p:nvPr/>
        </p:nvCxnSpPr>
        <p:spPr>
          <a:xfrm>
            <a:off x="6222659" y="4196443"/>
            <a:ext cx="1545772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DB4AE41-67A5-F290-E5ED-87D1105C9035}"/>
              </a:ext>
            </a:extLst>
          </p:cNvPr>
          <p:cNvCxnSpPr>
            <a:cxnSpLocks/>
          </p:cNvCxnSpPr>
          <p:nvPr/>
        </p:nvCxnSpPr>
        <p:spPr>
          <a:xfrm>
            <a:off x="4312216" y="5441471"/>
            <a:ext cx="1039586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1990E4-0434-0A41-216E-84D6E5FF1142}"/>
              </a:ext>
            </a:extLst>
          </p:cNvPr>
          <p:cNvCxnSpPr>
            <a:cxnSpLocks/>
          </p:cNvCxnSpPr>
          <p:nvPr/>
        </p:nvCxnSpPr>
        <p:spPr>
          <a:xfrm>
            <a:off x="6995545" y="5441471"/>
            <a:ext cx="2144486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E4D2332-34C1-B1DF-F945-A7962F5BB7BE}"/>
              </a:ext>
            </a:extLst>
          </p:cNvPr>
          <p:cNvCxnSpPr>
            <a:cxnSpLocks/>
          </p:cNvCxnSpPr>
          <p:nvPr/>
        </p:nvCxnSpPr>
        <p:spPr>
          <a:xfrm>
            <a:off x="4233295" y="6774156"/>
            <a:ext cx="971551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24E40C3-F524-F639-9109-42904DD6FE1E}"/>
              </a:ext>
            </a:extLst>
          </p:cNvPr>
          <p:cNvCxnSpPr>
            <a:cxnSpLocks/>
          </p:cNvCxnSpPr>
          <p:nvPr/>
        </p:nvCxnSpPr>
        <p:spPr>
          <a:xfrm>
            <a:off x="7153389" y="6774156"/>
            <a:ext cx="2174827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AF08F4-D40A-DB43-B8C6-D76052777A77}"/>
              </a:ext>
            </a:extLst>
          </p:cNvPr>
          <p:cNvCxnSpPr>
            <a:cxnSpLocks/>
          </p:cNvCxnSpPr>
          <p:nvPr/>
        </p:nvCxnSpPr>
        <p:spPr>
          <a:xfrm>
            <a:off x="7768428" y="7897998"/>
            <a:ext cx="2318660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CF411FA-00DC-E567-1BCF-209293A431C7}"/>
              </a:ext>
            </a:extLst>
          </p:cNvPr>
          <p:cNvSpPr/>
          <p:nvPr/>
        </p:nvSpPr>
        <p:spPr>
          <a:xfrm>
            <a:off x="2738867" y="7135859"/>
            <a:ext cx="7919722" cy="72644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Helvetica Neue Medium"/>
                <a:cs typeface="Calibri Light" panose="020F0302020204030204" pitchFamily="34" charset="0"/>
              </a:rPr>
              <a:t>The girl doesn’t want to go rock climbing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A819532-90F0-64D9-E1AA-74C0F4332BDF}"/>
              </a:ext>
            </a:extLst>
          </p:cNvPr>
          <p:cNvCxnSpPr>
            <a:cxnSpLocks/>
          </p:cNvCxnSpPr>
          <p:nvPr/>
        </p:nvCxnSpPr>
        <p:spPr>
          <a:xfrm>
            <a:off x="4117570" y="7862299"/>
            <a:ext cx="156080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27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6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F2DF7D-E0ED-BFE4-EE4B-22E66C796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889" y="1868659"/>
            <a:ext cx="12573998" cy="44015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A046D8-680E-52CA-FA00-6B097EB97643}"/>
              </a:ext>
            </a:extLst>
          </p:cNvPr>
          <p:cNvSpPr txBox="1"/>
          <p:nvPr/>
        </p:nvSpPr>
        <p:spPr>
          <a:xfrm>
            <a:off x="5237503" y="950970"/>
            <a:ext cx="69886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INTERVIEW TIME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48A8750-C020-3588-F103-F841E6EB3871}"/>
              </a:ext>
            </a:extLst>
          </p:cNvPr>
          <p:cNvSpPr/>
          <p:nvPr/>
        </p:nvSpPr>
        <p:spPr>
          <a:xfrm>
            <a:off x="10220549" y="6401719"/>
            <a:ext cx="4475341" cy="105333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2.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Do you like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playing games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</a:t>
            </a:r>
          </a:p>
          <a:p>
            <a:pPr indent="152400">
              <a:lnSpc>
                <a:spcPct val="115000"/>
              </a:lnSpc>
            </a:pP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What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games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to you like to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play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</a:t>
            </a:r>
            <a:endParaRPr lang="en-US" dirty="0">
              <a:solidFill>
                <a:srgbClr val="002060"/>
              </a:solidFill>
              <a:latin typeface="Calibri Light" panose="020F0302020204030204" pitchFamily="34" charset="0"/>
              <a:ea typeface="DengXian" panose="02010600030101010101" pitchFamily="2" charset="-122"/>
              <a:cs typeface="Calibri Light" panose="020F03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3E31CB6-86A9-9799-3C47-22976E599ACA}"/>
              </a:ext>
            </a:extLst>
          </p:cNvPr>
          <p:cNvSpPr/>
          <p:nvPr/>
        </p:nvSpPr>
        <p:spPr>
          <a:xfrm>
            <a:off x="2849669" y="6376795"/>
            <a:ext cx="4270047" cy="105333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1.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Do you like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playing sports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 </a:t>
            </a:r>
          </a:p>
          <a:p>
            <a:pPr indent="152400">
              <a:lnSpc>
                <a:spcPct val="115000"/>
              </a:lnSpc>
            </a:pP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What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sports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do you like to </a:t>
            </a:r>
            <a:r>
              <a:rPr lang="en-US" b="1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play</a:t>
            </a:r>
            <a:r>
              <a:rPr lang="en-US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</a:t>
            </a:r>
            <a:endParaRPr lang="en-US" dirty="0">
              <a:solidFill>
                <a:srgbClr val="002060"/>
              </a:solidFill>
              <a:latin typeface="Calibri Light" panose="020F0302020204030204" pitchFamily="34" charset="0"/>
              <a:ea typeface="DengXian" panose="02010600030101010101" pitchFamily="2" charset="-122"/>
              <a:cs typeface="Calibri Light" panose="020F030202020403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70C752-661D-76FB-9E9A-EACD47E8DD5C}"/>
              </a:ext>
            </a:extLst>
          </p:cNvPr>
          <p:cNvSpPr/>
          <p:nvPr/>
        </p:nvSpPr>
        <p:spPr>
          <a:xfrm>
            <a:off x="5979051" y="7586601"/>
            <a:ext cx="5250256" cy="105333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3.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Do you like </a:t>
            </a: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doing arts and crafts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</a:t>
            </a:r>
          </a:p>
          <a:p>
            <a:pPr indent="177800">
              <a:lnSpc>
                <a:spcPct val="115000"/>
              </a:lnSpc>
            </a:pP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What </a:t>
            </a: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arts and crafts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 do you like to </a:t>
            </a: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do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ea typeface="DengXian" panose="02010600030101010101" pitchFamily="2" charset="-122"/>
                <a:cs typeface="Calibri Light" panose="020F03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92512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A046D8-680E-52CA-FA00-6B097EB97643}"/>
              </a:ext>
            </a:extLst>
          </p:cNvPr>
          <p:cNvSpPr txBox="1"/>
          <p:nvPr/>
        </p:nvSpPr>
        <p:spPr>
          <a:xfrm>
            <a:off x="5175817" y="836670"/>
            <a:ext cx="69886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CONSOLIDATION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988243-2D34-6241-77A4-F54D35AC4ECC}"/>
              </a:ext>
            </a:extLst>
          </p:cNvPr>
          <p:cNvSpPr txBox="1"/>
          <p:nvPr/>
        </p:nvSpPr>
        <p:spPr>
          <a:xfrm>
            <a:off x="2383629" y="1878618"/>
            <a:ext cx="12585702" cy="59195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- Words/Phrases about free time activities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</a:t>
            </a:r>
            <a:r>
              <a:rPr lang="en-US" sz="3600" i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go scuba diving, go crochet, do the cooking, go rock climbing, do cross stitch, play ice hockey, play board games, go joggings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3600" dirty="0">
              <a:solidFill>
                <a:schemeClr val="tx2">
                  <a:lumMod val="50000"/>
                </a:schemeClr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- Language to ask for information about free time activities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 </a:t>
            </a:r>
          </a:p>
          <a:p>
            <a:pPr algn="just">
              <a:lnSpc>
                <a:spcPct val="150000"/>
              </a:lnSpc>
            </a:pPr>
            <a:r>
              <a:rPr lang="en-US" sz="3600" i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+ Do you like playing sports/playing games/doing arts and crafts? </a:t>
            </a:r>
          </a:p>
          <a:p>
            <a:pPr algn="just">
              <a:lnSpc>
                <a:spcPct val="150000"/>
              </a:lnSpc>
            </a:pPr>
            <a:r>
              <a:rPr lang="en-US" sz="3600" i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+ What sports/games do you play? What arts and crafts do you do?</a:t>
            </a:r>
            <a:endParaRPr lang="en-US" sz="4400" dirty="0">
              <a:solidFill>
                <a:schemeClr val="tx2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304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A046D8-680E-52CA-FA00-6B097EB97643}"/>
              </a:ext>
            </a:extLst>
          </p:cNvPr>
          <p:cNvSpPr txBox="1"/>
          <p:nvPr/>
        </p:nvSpPr>
        <p:spPr>
          <a:xfrm>
            <a:off x="5175817" y="1081605"/>
            <a:ext cx="69886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HOMEWORK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988243-2D34-6241-77A4-F54D35AC4ECC}"/>
              </a:ext>
            </a:extLst>
          </p:cNvPr>
          <p:cNvSpPr txBox="1"/>
          <p:nvPr/>
        </p:nvSpPr>
        <p:spPr>
          <a:xfrm>
            <a:off x="2383629" y="2882066"/>
            <a:ext cx="12585702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-   Learn the new words by heart.</a:t>
            </a:r>
          </a:p>
          <a:p>
            <a:pPr algn="just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- Practice asking and answering about free time activities</a:t>
            </a:r>
          </a:p>
          <a:p>
            <a:pPr algn="just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- Prepare: Lesson 1 – 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Grammar</a:t>
            </a:r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, 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Pronunciation</a:t>
            </a:r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and 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Grammar</a:t>
            </a:r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(page 5 – SB)</a:t>
            </a:r>
          </a:p>
        </p:txBody>
      </p:sp>
    </p:spTree>
    <p:extLst>
      <p:ext uri="{BB962C8B-B14F-4D97-AF65-F5344CB8AC3E}">
        <p14:creationId xmlns:p14="http://schemas.microsoft.com/office/powerpoint/2010/main" val="2289691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AE8AB4-D491-3EF0-5363-97AA56F1D1A8}"/>
              </a:ext>
            </a:extLst>
          </p:cNvPr>
          <p:cNvSpPr/>
          <p:nvPr/>
        </p:nvSpPr>
        <p:spPr>
          <a:xfrm>
            <a:off x="5673838" y="926536"/>
            <a:ext cx="5992586" cy="1135063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6000" b="1" dirty="0"/>
              <a:t>WARM-UP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841ADC-1750-382D-BA27-813E40B42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1477" y="3741738"/>
            <a:ext cx="4775149" cy="1425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0D2416-F5DC-AF01-2136-CFB6B653A0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8216" y="3727100"/>
            <a:ext cx="4775149" cy="14321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F0A15B-3CAC-7D47-C989-B534E30598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1477" y="5625965"/>
            <a:ext cx="4775149" cy="14294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220C214-E243-BFA5-6C7E-CC90F7C6F3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28216" y="5625964"/>
            <a:ext cx="4775149" cy="1425090"/>
          </a:xfrm>
          <a:prstGeom prst="rect">
            <a:avLst/>
          </a:prstGeom>
        </p:spPr>
      </p:pic>
      <p:pic>
        <p:nvPicPr>
          <p:cNvPr id="2" name="WellermanSeaShanty-NathanEvans-6992825">
            <a:hlinkClick r:id="" action="ppaction://media"/>
            <a:extLst>
              <a:ext uri="{FF2B5EF4-FFF2-40B4-BE49-F238E27FC236}">
                <a16:creationId xmlns:a16="http://schemas.microsoft.com/office/drawing/2014/main" id="{D205D0F7-5C37-F3C8-03F3-17D2E6AB7A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908158" y="8161608"/>
            <a:ext cx="1432105" cy="143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10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"/>
          <p:cNvSpPr txBox="1">
            <a:spLocks noGrp="1"/>
          </p:cNvSpPr>
          <p:nvPr>
            <p:ph type="body" idx="13"/>
          </p:nvPr>
        </p:nvSpPr>
        <p:spPr>
          <a:xfrm>
            <a:off x="3488066" y="4561663"/>
            <a:ext cx="10525759" cy="1087477"/>
          </a:xfrm>
          <a:prstGeom prst="rect">
            <a:avLst/>
          </a:prstGeom>
        </p:spPr>
        <p:txBody>
          <a:bodyPr/>
          <a:lstStyle/>
          <a:p>
            <a:pPr>
              <a:defRPr sz="6400"/>
            </a:pPr>
            <a:r>
              <a:rPr lang="en-US" dirty="0"/>
              <a:t>THEME 1: FREE TIME</a:t>
            </a:r>
            <a:endParaRPr dirty="0"/>
          </a:p>
        </p:txBody>
      </p:sp>
      <p:sp>
        <p:nvSpPr>
          <p:cNvPr id="8" name="Text"/>
          <p:cNvSpPr txBox="1">
            <a:spLocks noGrp="1"/>
          </p:cNvSpPr>
          <p:nvPr>
            <p:ph type="body" idx="14"/>
          </p:nvPr>
        </p:nvSpPr>
        <p:spPr>
          <a:xfrm>
            <a:off x="2463124" y="6386344"/>
            <a:ext cx="3735818" cy="625812"/>
          </a:xfrm>
          <a:prstGeom prst="rect">
            <a:avLst/>
          </a:prstGeom>
        </p:spPr>
        <p:txBody>
          <a:bodyPr/>
          <a:lstStyle/>
          <a:p>
            <a:r>
              <a:rPr lang="en-US" sz="3400" dirty="0"/>
              <a:t>Lesson 1</a:t>
            </a:r>
          </a:p>
        </p:txBody>
      </p:sp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2936494" y="6490027"/>
            <a:ext cx="2789078" cy="522129"/>
          </a:xfrm>
          <a:prstGeom prst="round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731" y="838200"/>
            <a:ext cx="13004800" cy="80772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8098CAD-F0CB-B285-C3E7-2F3C83B9CA27}"/>
              </a:ext>
            </a:extLst>
          </p:cNvPr>
          <p:cNvSpPr/>
          <p:nvPr/>
        </p:nvSpPr>
        <p:spPr>
          <a:xfrm>
            <a:off x="4143488" y="4670775"/>
            <a:ext cx="8752114" cy="471924"/>
          </a:xfrm>
          <a:prstGeom prst="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CA7F66-6021-A83A-803D-8E0BC44B6943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(1)</a:t>
            </a:r>
          </a:p>
        </p:txBody>
      </p:sp>
      <p:pic>
        <p:nvPicPr>
          <p:cNvPr id="8" name="Picture 7" descr="A scuba diver under water&#10;&#10;Description automatically generated with medium confidence">
            <a:extLst>
              <a:ext uri="{FF2B5EF4-FFF2-40B4-BE49-F238E27FC236}">
                <a16:creationId xmlns:a16="http://schemas.microsoft.com/office/drawing/2014/main" id="{3B68330E-A0BE-C3A4-E750-1844656B7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032" y="1932829"/>
            <a:ext cx="12204702" cy="5680302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44205F-3B14-4A03-755E-BF145EF814A7}"/>
              </a:ext>
            </a:extLst>
          </p:cNvPr>
          <p:cNvSpPr/>
          <p:nvPr/>
        </p:nvSpPr>
        <p:spPr>
          <a:xfrm>
            <a:off x="4793005" y="7937137"/>
            <a:ext cx="8363855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scuba diving 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36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3600" i="1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skuːbə</a:t>
            </a:r>
            <a:r>
              <a:rPr lang="en-US" sz="36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daɪvɪŋ</a:t>
            </a:r>
            <a:r>
              <a:rPr lang="en-US" sz="3600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33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44205F-3B14-4A03-755E-BF145EF814A7}"/>
              </a:ext>
            </a:extLst>
          </p:cNvPr>
          <p:cNvSpPr/>
          <p:nvPr/>
        </p:nvSpPr>
        <p:spPr>
          <a:xfrm>
            <a:off x="5233876" y="7820771"/>
            <a:ext cx="7237184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crochet       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krəʊʃeɪ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pic>
        <p:nvPicPr>
          <p:cNvPr id="3" name="Picture 2" descr="A picture containing person&#10;&#10;Description automatically generated">
            <a:extLst>
              <a:ext uri="{FF2B5EF4-FFF2-40B4-BE49-F238E27FC236}">
                <a16:creationId xmlns:a16="http://schemas.microsoft.com/office/drawing/2014/main" id="{783C3044-2D65-2F1A-7BA5-EAD7D59FD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598" y="2042932"/>
            <a:ext cx="9193480" cy="549055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29FB6FD-C194-2402-B05E-60178ABC070F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(2)</a:t>
            </a:r>
          </a:p>
        </p:txBody>
      </p:sp>
    </p:spTree>
    <p:extLst>
      <p:ext uri="{BB962C8B-B14F-4D97-AF65-F5344CB8AC3E}">
        <p14:creationId xmlns:p14="http://schemas.microsoft.com/office/powerpoint/2010/main" val="233167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44205F-3B14-4A03-755E-BF145EF814A7}"/>
              </a:ext>
            </a:extLst>
          </p:cNvPr>
          <p:cNvSpPr/>
          <p:nvPr/>
        </p:nvSpPr>
        <p:spPr>
          <a:xfrm>
            <a:off x="4841986" y="7820771"/>
            <a:ext cx="8363855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cross stitch 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36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krɒs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stɪtʃ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pic>
        <p:nvPicPr>
          <p:cNvPr id="3" name="Picture 2" descr="A picture containing cloth&#10;&#10;Description automatically generated">
            <a:extLst>
              <a:ext uri="{FF2B5EF4-FFF2-40B4-BE49-F238E27FC236}">
                <a16:creationId xmlns:a16="http://schemas.microsoft.com/office/drawing/2014/main" id="{0D03C1E4-E708-560E-24F8-7AE736678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86" y="2147652"/>
            <a:ext cx="8187445" cy="5458297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39D825-1E88-E462-EFE1-984DCB0E8752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(3)</a:t>
            </a:r>
          </a:p>
        </p:txBody>
      </p:sp>
    </p:spTree>
    <p:extLst>
      <p:ext uri="{BB962C8B-B14F-4D97-AF65-F5344CB8AC3E}">
        <p14:creationId xmlns:p14="http://schemas.microsoft.com/office/powerpoint/2010/main" val="3795606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44205F-3B14-4A03-755E-BF145EF814A7}"/>
              </a:ext>
            </a:extLst>
          </p:cNvPr>
          <p:cNvSpPr/>
          <p:nvPr/>
        </p:nvSpPr>
        <p:spPr>
          <a:xfrm>
            <a:off x="4959916" y="7901798"/>
            <a:ext cx="8363855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ice hockey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36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3600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aɪs</a:t>
            </a:r>
            <a:r>
              <a:rPr lang="en-US" sz="36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hɒki</a:t>
            </a:r>
            <a:r>
              <a:rPr lang="en-US" sz="36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pic>
        <p:nvPicPr>
          <p:cNvPr id="3" name="Picture 2" descr="Hockey players on ice&#10;&#10;Description automatically generated with low confidence">
            <a:extLst>
              <a:ext uri="{FF2B5EF4-FFF2-40B4-BE49-F238E27FC236}">
                <a16:creationId xmlns:a16="http://schemas.microsoft.com/office/drawing/2014/main" id="{85C72FA8-ACEA-BF16-C387-11BB0EC99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453" y="2237402"/>
            <a:ext cx="7919357" cy="516243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2FE017-4213-85FC-1BF3-8042B4148D0D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(4)</a:t>
            </a:r>
          </a:p>
        </p:txBody>
      </p:sp>
    </p:spTree>
    <p:extLst>
      <p:ext uri="{BB962C8B-B14F-4D97-AF65-F5344CB8AC3E}">
        <p14:creationId xmlns:p14="http://schemas.microsoft.com/office/powerpoint/2010/main" val="802543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"/>
          <p:cNvSpPr txBox="1">
            <a:spLocks noGrp="1"/>
          </p:cNvSpPr>
          <p:nvPr>
            <p:ph type="body" idx="14"/>
          </p:nvPr>
        </p:nvSpPr>
        <p:spPr>
          <a:xfrm>
            <a:off x="8012047" y="9121789"/>
            <a:ext cx="1316168" cy="471924"/>
          </a:xfrm>
          <a:prstGeom prst="rect">
            <a:avLst/>
          </a:prstGeom>
        </p:spPr>
        <p:txBody>
          <a:bodyPr/>
          <a:lstStyle/>
          <a:p>
            <a:pPr>
              <a:defRPr sz="2400">
                <a:solidFill>
                  <a:srgbClr val="FACA60"/>
                </a:solidFill>
              </a:defRPr>
            </a:pPr>
            <a:r>
              <a:rPr lang="en-US"/>
              <a:t>Page 4 </a:t>
            </a:r>
            <a:endParaRPr/>
          </a:p>
        </p:txBody>
      </p:sp>
      <p:sp>
        <p:nvSpPr>
          <p:cNvPr id="4" name="Text"/>
          <p:cNvSpPr txBox="1">
            <a:spLocks noGrp="1"/>
          </p:cNvSpPr>
          <p:nvPr>
            <p:ph type="body" idx="13"/>
          </p:nvPr>
        </p:nvSpPr>
        <p:spPr>
          <a:xfrm>
            <a:off x="5979051" y="164055"/>
            <a:ext cx="5382160" cy="471924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C000"/>
                </a:solidFill>
              </a:rPr>
              <a:t>i-Learn Smart World – Theme 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44205F-3B14-4A03-755E-BF145EF814A7}"/>
              </a:ext>
            </a:extLst>
          </p:cNvPr>
          <p:cNvSpPr/>
          <p:nvPr/>
        </p:nvSpPr>
        <p:spPr>
          <a:xfrm>
            <a:off x="5021599" y="7820771"/>
            <a:ext cx="8363855" cy="7264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board game 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3600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n.p</a:t>
            </a:r>
            <a:r>
              <a:rPr lang="en-US" sz="360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36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/ˈ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bɔːd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i="1" dirty="0" err="1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ɡeɪm</a:t>
            </a:r>
            <a:r>
              <a:rPr lang="en-US" sz="3600" i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endParaRPr lang="en-US" sz="3600" i="1" dirty="0">
              <a:solidFill>
                <a:schemeClr val="tx2"/>
              </a:solidFill>
              <a:latin typeface="Calibri Light" panose="020F0302020204030204" pitchFamily="34" charset="0"/>
              <a:ea typeface="Helvetica Neue Medium"/>
              <a:cs typeface="Calibri Light" panose="020F0302020204030204" pitchFamily="34" charset="0"/>
            </a:endParaRPr>
          </a:p>
        </p:txBody>
      </p:sp>
      <p:pic>
        <p:nvPicPr>
          <p:cNvPr id="3" name="Picture 2" descr="A couple of boys playing a game&#10;&#10;Description automatically generated with low confidence">
            <a:extLst>
              <a:ext uri="{FF2B5EF4-FFF2-40B4-BE49-F238E27FC236}">
                <a16:creationId xmlns:a16="http://schemas.microsoft.com/office/drawing/2014/main" id="{0E11C1A3-4EAA-7795-5881-EDD29CE6A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22" y="2011136"/>
            <a:ext cx="6126268" cy="535305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1D06A61-ACF7-B277-8FC7-884699D2B64A}"/>
              </a:ext>
            </a:extLst>
          </p:cNvPr>
          <p:cNvSpPr/>
          <p:nvPr/>
        </p:nvSpPr>
        <p:spPr>
          <a:xfrm>
            <a:off x="4959915" y="1090023"/>
            <a:ext cx="7723414" cy="726440"/>
          </a:xfrm>
          <a:prstGeom prst="roundRect">
            <a:avLst/>
          </a:prstGeom>
          <a:solidFill>
            <a:srgbClr val="04A9B3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3600" b="1" dirty="0"/>
              <a:t>NEW WORDS AND PHRASES (5)</a:t>
            </a:r>
          </a:p>
        </p:txBody>
      </p:sp>
    </p:spTree>
    <p:extLst>
      <p:ext uri="{BB962C8B-B14F-4D97-AF65-F5344CB8AC3E}">
        <p14:creationId xmlns:p14="http://schemas.microsoft.com/office/powerpoint/2010/main" val="2537373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4A9B3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4A9B3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586</Words>
  <Application>Microsoft Office PowerPoint</Application>
  <PresentationFormat>Custom</PresentationFormat>
  <Paragraphs>105</Paragraphs>
  <Slides>16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Helvetica Neue</vt:lpstr>
      <vt:lpstr>Helvetica Neue Light</vt:lpstr>
      <vt:lpstr>Helvetica Neue Medium</vt:lpstr>
      <vt:lpstr>Helvetica Neue Thin</vt:lpstr>
      <vt:lpstr>Calibri Light</vt:lpstr>
      <vt:lpstr>Helvetica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HT</dc:creator>
  <cp:lastModifiedBy>Le Van Nghia</cp:lastModifiedBy>
  <cp:revision>67</cp:revision>
  <dcterms:modified xsi:type="dcterms:W3CDTF">2022-11-02T04:17:22Z</dcterms:modified>
</cp:coreProperties>
</file>