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67" r:id="rId2"/>
    <p:sldId id="383" r:id="rId3"/>
    <p:sldId id="386" r:id="rId4"/>
    <p:sldId id="354" r:id="rId5"/>
    <p:sldId id="371" r:id="rId6"/>
    <p:sldId id="373" r:id="rId7"/>
    <p:sldId id="377" r:id="rId8"/>
    <p:sldId id="355" r:id="rId9"/>
    <p:sldId id="299" r:id="rId10"/>
    <p:sldId id="387" r:id="rId11"/>
    <p:sldId id="378" r:id="rId12"/>
    <p:sldId id="388" r:id="rId13"/>
    <p:sldId id="379" r:id="rId14"/>
    <p:sldId id="304" r:id="rId15"/>
    <p:sldId id="359" r:id="rId16"/>
    <p:sldId id="312" r:id="rId17"/>
    <p:sldId id="358" r:id="rId18"/>
    <p:sldId id="360" r:id="rId19"/>
    <p:sldId id="317" r:id="rId20"/>
    <p:sldId id="307" r:id="rId21"/>
    <p:sldId id="369" r:id="rId22"/>
    <p:sldId id="370" r:id="rId23"/>
    <p:sldId id="361" r:id="rId24"/>
    <p:sldId id="362" r:id="rId25"/>
    <p:sldId id="364" r:id="rId26"/>
    <p:sldId id="363" r:id="rId27"/>
    <p:sldId id="365" r:id="rId28"/>
    <p:sldId id="382" r:id="rId29"/>
    <p:sldId id="381" r:id="rId30"/>
    <p:sldId id="284" r:id="rId3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0066FF"/>
    <a:srgbClr val="FF99CC"/>
    <a:srgbClr val="FF33CC"/>
    <a:srgbClr val="99FFCC"/>
    <a:srgbClr val="CCCCFF"/>
    <a:srgbClr val="FFFF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56" autoAdjust="0"/>
    <p:restoredTop sz="94634" autoAdjust="0"/>
  </p:normalViewPr>
  <p:slideViewPr>
    <p:cSldViewPr>
      <p:cViewPr varScale="1">
        <p:scale>
          <a:sx n="42" d="100"/>
          <a:sy n="42" d="100"/>
        </p:scale>
        <p:origin x="123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64"/>
    </p:cViewPr>
  </p:sorterViewPr>
  <p:notesViewPr>
    <p:cSldViewPr>
      <p:cViewPr varScale="1">
        <p:scale>
          <a:sx n="35" d="100"/>
          <a:sy n="35" d="100"/>
        </p:scale>
        <p:origin x="-1548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Arial" panose="020B0604020202020204" pitchFamily="34" charset="0"/>
              </a:defRPr>
            </a:lvl1pPr>
          </a:lstStyle>
          <a:p>
            <a:fld id="{E9F27E3B-1103-4F5B-AF06-971B7EC3BB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72468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34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34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4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Arial" panose="020B0604020202020204" pitchFamily="34" charset="0"/>
              </a:defRPr>
            </a:lvl1pPr>
          </a:lstStyle>
          <a:p>
            <a:fld id="{C6F7D87E-6CE9-4FF2-BAD0-EEA3E94F821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13646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CA41ED8-7CD5-4DDA-AA9E-3152989380ED}" type="slidenum">
              <a:rPr lang="en-US" altLang="en-US" sz="1200" b="0"/>
              <a:pPr/>
              <a:t>14</a:t>
            </a:fld>
            <a:endParaRPr lang="en-US" altLang="en-US" sz="1200" b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877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AC7CC82-FE34-4D07-A920-C61981A963FF}" type="slidenum">
              <a:rPr lang="en-US" altLang="en-US" sz="1200" b="0"/>
              <a:pPr/>
              <a:t>15</a:t>
            </a:fld>
            <a:endParaRPr lang="en-US" altLang="en-US" sz="1200" b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8506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7A57E48-E62E-4199-B00B-A7B04E83E061}" type="slidenum">
              <a:rPr lang="en-US" altLang="en-US" sz="1200" b="0"/>
              <a:pPr/>
              <a:t>16</a:t>
            </a:fld>
            <a:endParaRPr lang="en-US" altLang="en-US" sz="1200" b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308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BE957E3-417C-4228-BC0E-D9F52E313355}" type="slidenum">
              <a:rPr lang="en-US" altLang="en-US" sz="1200" b="0"/>
              <a:pPr/>
              <a:t>17</a:t>
            </a:fld>
            <a:endParaRPr lang="en-US" altLang="en-US" sz="1200" b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8819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89E0D4C-E0B4-4103-A9E3-D004E8E12633}" type="slidenum">
              <a:rPr lang="en-US" altLang="en-US" sz="1200" b="0"/>
              <a:pPr/>
              <a:t>18</a:t>
            </a:fld>
            <a:endParaRPr lang="en-US" altLang="en-US" sz="1200" b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274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58A154-525A-4DD5-9060-54AFBE99CE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3515428"/>
      </p:ext>
    </p:extLst>
  </p:cSld>
  <p:clrMapOvr>
    <a:masterClrMapping/>
  </p:clrMapOvr>
  <p:transition spd="med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D63659-A7D3-44E6-92E6-18CFCB23EE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9669581"/>
      </p:ext>
    </p:extLst>
  </p:cSld>
  <p:clrMapOvr>
    <a:masterClrMapping/>
  </p:clrMapOvr>
  <p:transition spd="med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EA264F-1F2B-4AC6-BB76-1C0913D5504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1837045"/>
      </p:ext>
    </p:extLst>
  </p:cSld>
  <p:clrMapOvr>
    <a:masterClrMapping/>
  </p:clrMapOvr>
  <p:transition spd="med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7FED63-3E23-414A-BBED-9780308F7A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0893499"/>
      </p:ext>
    </p:extLst>
  </p:cSld>
  <p:clrMapOvr>
    <a:masterClrMapping/>
  </p:clrMapOvr>
  <p:transition spd="med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0742B6-3917-4BD8-ABAD-3889D1AE45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8194394"/>
      </p:ext>
    </p:extLst>
  </p:cSld>
  <p:clrMapOvr>
    <a:masterClrMapping/>
  </p:clrMapOvr>
  <p:transition spd="med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329F35-79BF-484F-9A21-24D2B812DC9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4441233"/>
      </p:ext>
    </p:extLst>
  </p:cSld>
  <p:clrMapOvr>
    <a:masterClrMapping/>
  </p:clrMapOvr>
  <p:transition spd="med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DA7EF9-671B-4C81-A479-5C36FF7BA84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862886"/>
      </p:ext>
    </p:extLst>
  </p:cSld>
  <p:clrMapOvr>
    <a:masterClrMapping/>
  </p:clrMapOvr>
  <p:transition spd="med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DF9AB4-4AFE-44DE-8012-D9393B3AA8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1036985"/>
      </p:ext>
    </p:extLst>
  </p:cSld>
  <p:clrMapOvr>
    <a:masterClrMapping/>
  </p:clrMapOvr>
  <p:transition spd="med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7277B9-08C6-4549-A849-B8B8A1AACD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2484192"/>
      </p:ext>
    </p:extLst>
  </p:cSld>
  <p:clrMapOvr>
    <a:masterClrMapping/>
  </p:clrMapOvr>
  <p:transition spd="med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CFD14A-FBD4-47FE-B0DB-CD0C9A5283F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0607429"/>
      </p:ext>
    </p:extLst>
  </p:cSld>
  <p:clrMapOvr>
    <a:masterClrMapping/>
  </p:clrMapOvr>
  <p:transition spd="med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C03C28-EBDA-4600-9924-8073946A6E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5695894"/>
      </p:ext>
    </p:extLst>
  </p:cSld>
  <p:clrMapOvr>
    <a:masterClrMapping/>
  </p:clrMapOvr>
  <p:transition spd="med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latin typeface="Arial" panose="020B0604020202020204" pitchFamily="34" charset="0"/>
              </a:defRPr>
            </a:lvl1pPr>
          </a:lstStyle>
          <a:p>
            <a:fld id="{85810DA3-C6AC-43C4-9B7C-E58D2E49403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blinds dir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4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4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slide" Target="slide3.xml"/><Relationship Id="rId4" Type="http://schemas.openxmlformats.org/officeDocument/2006/relationships/audio" Target="../media/audio4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4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4.wav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co-the-ban-chua-biet-mua-axit.mp4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\Desktop\thi%20GVG\l&#224;m%20qu&#7923;%20t&#237;m%20nh&#243;m%201.mp4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\Desktop\thi%20GVG\th&#7917;%20m&#244;i%20tr&#432;&#7901;ng%20b&#7857;ng%20b&#7855;p%20c&#7843;i%20t&#237;m%202.mp4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%5bCLIP%20STEM%202017%5d%20Hi&#7879;n%20t&#432;&#7907;ng%20t&#7841;o%20th&#7841;ch%20nh&#361;%20trong%20c&#225;c%20hang%20&#273;&#7897;ng%20-%20A21.mkv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audio" Target="../media/audio2.wav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7788"/>
            <a:ext cx="1679575" cy="160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63513"/>
            <a:ext cx="8289925" cy="3581400"/>
          </a:xfrm>
        </p:spPr>
        <p:txBody>
          <a:bodyPr/>
          <a:lstStyle/>
          <a:p>
            <a:pPr>
              <a:defRPr/>
            </a:pPr>
            <a:r>
              <a:rPr lang="en-US" sz="72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  <a:cs typeface="Times New Roman" panose="02020603050405020304" pitchFamily="18" charset="0"/>
              </a:rPr>
              <a:t>CHÀO MỪNG </a:t>
            </a:r>
            <a:r>
              <a:rPr lang="en-US" sz="7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7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7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iner Hand ITC" panose="03070502030502020203" pitchFamily="66" charset="0"/>
                <a:cs typeface="Times New Roman" panose="02020603050405020304" pitchFamily="18" charset="0"/>
              </a:rPr>
              <a:t>QUÝ THẦY CÔ </a:t>
            </a:r>
            <a:r>
              <a:rPr lang="en-US" sz="7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7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000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Aristote" panose="020B7200000000000000" pitchFamily="34" charset="0"/>
                <a:cs typeface="Times New Roman" panose="02020603050405020304" pitchFamily="18" charset="0"/>
              </a:rPr>
              <a:t>VÀ CÁC EM HỌC SINH</a:t>
            </a:r>
            <a:endParaRPr lang="en-US" sz="7200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Aristote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" y="6143625"/>
            <a:ext cx="3348038" cy="523875"/>
          </a:xfrm>
        </p:spPr>
        <p:txBody>
          <a:bodyPr/>
          <a:lstStyle/>
          <a:p>
            <a:pPr>
              <a:defRPr/>
            </a:pPr>
            <a:r>
              <a:rPr lang="en-US" sz="2400" i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Phan </a:t>
            </a:r>
            <a:r>
              <a:rPr lang="en-US" sz="2400" i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Hữu</a:t>
            </a:r>
            <a:endParaRPr lang="en-US" sz="2400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1" name="Picture 10" descr="vario0160[1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63513"/>
            <a:ext cx="1679575" cy="114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3759200"/>
            <a:ext cx="2655888" cy="237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2988" y="3759200"/>
            <a:ext cx="2784475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425" y="3744913"/>
            <a:ext cx="2784475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1"/>
          <p:cNvSpPr/>
          <p:nvPr/>
        </p:nvSpPr>
        <p:spPr bwMode="auto">
          <a:xfrm>
            <a:off x="68263" y="77788"/>
            <a:ext cx="3048000" cy="2667000"/>
          </a:xfrm>
          <a:prstGeom prst="cloud">
            <a:avLst/>
          </a:prstGeom>
          <a:solidFill>
            <a:srgbClr val="FFFF66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r>
              <a:rPr lang="en-US" dirty="0"/>
              <a:t>Basic oxide:</a:t>
            </a:r>
          </a:p>
          <a:p>
            <a:pPr eaLnBrk="1" hangingPunct="1">
              <a:defRPr/>
            </a:pPr>
            <a:r>
              <a:rPr lang="en-US" altLang="en-US" b="0" dirty="0"/>
              <a:t> + </a:t>
            </a:r>
            <a:r>
              <a:rPr lang="en-US" altLang="en-US" b="0" dirty="0" err="1"/>
              <a:t>nước</a:t>
            </a:r>
            <a:endParaRPr lang="en-US" altLang="en-US" b="0" dirty="0"/>
          </a:p>
          <a:p>
            <a:pPr eaLnBrk="1" hangingPunct="1">
              <a:defRPr/>
            </a:pPr>
            <a:r>
              <a:rPr lang="en-US" altLang="en-US" b="0" dirty="0"/>
              <a:t> + acidic oxide</a:t>
            </a:r>
          </a:p>
          <a:p>
            <a:pPr eaLnBrk="1" hangingPunct="1">
              <a:defRPr/>
            </a:pPr>
            <a:r>
              <a:rPr lang="en-US" altLang="en-US" b="0" dirty="0"/>
              <a:t> + acid</a:t>
            </a:r>
          </a:p>
          <a:p>
            <a:pPr eaLnBrk="1" hangingPunct="1">
              <a:defRPr/>
            </a:pPr>
            <a:endParaRPr lang="en-US" dirty="0"/>
          </a:p>
        </p:txBody>
      </p:sp>
      <p:sp>
        <p:nvSpPr>
          <p:cNvPr id="4" name="Hexagon 3"/>
          <p:cNvSpPr>
            <a:spLocks noChangeArrowheads="1"/>
          </p:cNvSpPr>
          <p:nvPr/>
        </p:nvSpPr>
        <p:spPr bwMode="auto">
          <a:xfrm>
            <a:off x="5627688" y="3981450"/>
            <a:ext cx="3505200" cy="2667000"/>
          </a:xfrm>
          <a:prstGeom prst="hexagon">
            <a:avLst>
              <a:gd name="adj" fmla="val 25002"/>
              <a:gd name="vf" fmla="val 115470"/>
            </a:avLst>
          </a:prstGeom>
          <a:solidFill>
            <a:srgbClr val="99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Acid: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 </a:t>
            </a:r>
            <a:r>
              <a:rPr lang="en-US" altLang="en-US" sz="2400" b="0">
                <a:latin typeface="Times New Roman" panose="02020603050405020304" pitchFamily="18" charset="0"/>
              </a:rPr>
              <a:t>+ đổi màu chỉ thị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0">
                <a:latin typeface="Times New Roman" panose="02020603050405020304" pitchFamily="18" charset="0"/>
              </a:rPr>
              <a:t> + kim loại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0">
                <a:latin typeface="Times New Roman" panose="02020603050405020304" pitchFamily="18" charset="0"/>
              </a:rPr>
              <a:t> + base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0">
                <a:latin typeface="Times New Roman" panose="02020603050405020304" pitchFamily="18" charset="0"/>
              </a:rPr>
              <a:t> + basic oxide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0">
                <a:latin typeface="Times New Roman" panose="02020603050405020304" pitchFamily="18" charset="0"/>
              </a:rPr>
              <a:t> + muối</a:t>
            </a:r>
          </a:p>
        </p:txBody>
      </p:sp>
      <p:sp>
        <p:nvSpPr>
          <p:cNvPr id="5" name="Heart 4"/>
          <p:cNvSpPr/>
          <p:nvPr/>
        </p:nvSpPr>
        <p:spPr bwMode="auto">
          <a:xfrm>
            <a:off x="6005513" y="142875"/>
            <a:ext cx="3059112" cy="2686050"/>
          </a:xfrm>
          <a:prstGeom prst="heart">
            <a:avLst/>
          </a:prstGeom>
          <a:solidFill>
            <a:srgbClr val="FFCCCC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r>
              <a:rPr lang="en-US" dirty="0"/>
              <a:t>Acidic oxide:</a:t>
            </a:r>
          </a:p>
          <a:p>
            <a:pPr eaLnBrk="1" hangingPunct="1">
              <a:defRPr/>
            </a:pPr>
            <a:r>
              <a:rPr lang="en-US" altLang="en-US" b="0" dirty="0"/>
              <a:t>  + </a:t>
            </a:r>
            <a:r>
              <a:rPr lang="en-US" altLang="en-US" b="0" dirty="0" err="1"/>
              <a:t>nước</a:t>
            </a:r>
            <a:endParaRPr lang="en-US" altLang="en-US" b="0" dirty="0"/>
          </a:p>
          <a:p>
            <a:pPr eaLnBrk="1" hangingPunct="1">
              <a:defRPr/>
            </a:pPr>
            <a:r>
              <a:rPr lang="en-US" altLang="en-US" b="0" dirty="0"/>
              <a:t>  + basic oxide</a:t>
            </a:r>
          </a:p>
          <a:p>
            <a:pPr eaLnBrk="1" hangingPunct="1">
              <a:defRPr/>
            </a:pPr>
            <a:r>
              <a:rPr lang="en-US" altLang="en-US" b="0" dirty="0"/>
              <a:t>  + base</a:t>
            </a:r>
          </a:p>
        </p:txBody>
      </p:sp>
      <p:sp>
        <p:nvSpPr>
          <p:cNvPr id="7" name="Teardrop 6"/>
          <p:cNvSpPr/>
          <p:nvPr/>
        </p:nvSpPr>
        <p:spPr bwMode="auto">
          <a:xfrm>
            <a:off x="61913" y="3676650"/>
            <a:ext cx="3844925" cy="3038475"/>
          </a:xfrm>
          <a:prstGeom prst="teardrop">
            <a:avLst>
              <a:gd name="adj" fmla="val 70585"/>
            </a:avLst>
          </a:prstGeom>
          <a:solidFill>
            <a:srgbClr val="CCCCFF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r>
              <a:rPr lang="en-US" altLang="en-US" dirty="0"/>
              <a:t>Base:</a:t>
            </a:r>
          </a:p>
          <a:p>
            <a:pPr eaLnBrk="1" hangingPunct="1">
              <a:defRPr/>
            </a:pPr>
            <a:r>
              <a:rPr lang="en-US" altLang="en-US" dirty="0"/>
              <a:t> </a:t>
            </a:r>
            <a:r>
              <a:rPr lang="en-US" altLang="en-US" b="0" dirty="0"/>
              <a:t>+ </a:t>
            </a:r>
            <a:r>
              <a:rPr lang="en-US" altLang="en-US" b="0" dirty="0" err="1"/>
              <a:t>đổi</a:t>
            </a:r>
            <a:r>
              <a:rPr lang="en-US" altLang="en-US" b="0" dirty="0"/>
              <a:t> </a:t>
            </a:r>
            <a:r>
              <a:rPr lang="en-US" altLang="en-US" b="0" dirty="0" err="1"/>
              <a:t>màu</a:t>
            </a:r>
            <a:r>
              <a:rPr lang="en-US" altLang="en-US" b="0" dirty="0"/>
              <a:t> </a:t>
            </a:r>
            <a:r>
              <a:rPr lang="en-US" altLang="en-US" b="0" dirty="0" err="1"/>
              <a:t>chỉ</a:t>
            </a:r>
            <a:r>
              <a:rPr lang="en-US" altLang="en-US" b="0" dirty="0"/>
              <a:t> </a:t>
            </a:r>
            <a:r>
              <a:rPr lang="en-US" altLang="en-US" b="0" dirty="0" err="1"/>
              <a:t>thị</a:t>
            </a:r>
            <a:endParaRPr lang="en-US" altLang="en-US" b="0" dirty="0"/>
          </a:p>
          <a:p>
            <a:pPr eaLnBrk="1" hangingPunct="1">
              <a:defRPr/>
            </a:pPr>
            <a:r>
              <a:rPr lang="en-US" altLang="en-US" b="0" dirty="0"/>
              <a:t> + acid</a:t>
            </a:r>
          </a:p>
          <a:p>
            <a:pPr eaLnBrk="1" hangingPunct="1">
              <a:defRPr/>
            </a:pPr>
            <a:r>
              <a:rPr lang="en-US" altLang="en-US" b="0" dirty="0"/>
              <a:t> + acidic oxide</a:t>
            </a:r>
          </a:p>
          <a:p>
            <a:pPr eaLnBrk="1" hangingPunct="1">
              <a:defRPr/>
            </a:pPr>
            <a:r>
              <a:rPr lang="en-US" altLang="en-US" b="0" dirty="0"/>
              <a:t> + </a:t>
            </a:r>
            <a:r>
              <a:rPr lang="en-US" altLang="en-US" b="0" dirty="0" err="1"/>
              <a:t>muối</a:t>
            </a:r>
            <a:endParaRPr lang="en-US" altLang="en-US" b="0" dirty="0"/>
          </a:p>
          <a:p>
            <a:pPr eaLnBrk="1" hangingPunct="1">
              <a:defRPr/>
            </a:pPr>
            <a:r>
              <a:rPr lang="en-US" altLang="en-US" b="0" dirty="0"/>
              <a:t> + </a:t>
            </a:r>
            <a:r>
              <a:rPr lang="en-US" altLang="en-US" b="0" dirty="0" err="1"/>
              <a:t>bị</a:t>
            </a:r>
            <a:r>
              <a:rPr lang="en-US" altLang="en-US" b="0" dirty="0"/>
              <a:t> </a:t>
            </a:r>
            <a:r>
              <a:rPr lang="en-US" altLang="en-US" b="0" dirty="0" err="1"/>
              <a:t>nhiệt</a:t>
            </a:r>
            <a:r>
              <a:rPr lang="en-US" altLang="en-US" b="0" dirty="0"/>
              <a:t> </a:t>
            </a:r>
            <a:r>
              <a:rPr lang="en-US" altLang="en-US" b="0" dirty="0" err="1"/>
              <a:t>phân</a:t>
            </a:r>
            <a:r>
              <a:rPr lang="en-US" altLang="en-US" b="0" dirty="0"/>
              <a:t> </a:t>
            </a:r>
            <a:r>
              <a:rPr lang="en-US" altLang="en-US" b="0" dirty="0" err="1"/>
              <a:t>hủy</a:t>
            </a:r>
            <a:endParaRPr lang="en-US" dirty="0"/>
          </a:p>
        </p:txBody>
      </p:sp>
      <p:sp>
        <p:nvSpPr>
          <p:cNvPr id="6" name="Flowchart: Alternate Process 5"/>
          <p:cNvSpPr/>
          <p:nvPr/>
        </p:nvSpPr>
        <p:spPr bwMode="auto">
          <a:xfrm>
            <a:off x="3354388" y="1590675"/>
            <a:ext cx="2747962" cy="2571750"/>
          </a:xfrm>
          <a:prstGeom prst="flowChartAlternateProcess">
            <a:avLst/>
          </a:prstGeom>
          <a:solidFill>
            <a:srgbClr val="FFFFCC"/>
          </a:solidFill>
          <a:ln w="9525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r>
              <a:rPr lang="en-US" altLang="en-US" dirty="0" err="1"/>
              <a:t>Muối</a:t>
            </a:r>
            <a:r>
              <a:rPr lang="en-US" altLang="en-US" dirty="0"/>
              <a:t>:</a:t>
            </a:r>
          </a:p>
          <a:p>
            <a:pPr eaLnBrk="1" hangingPunct="1">
              <a:defRPr/>
            </a:pPr>
            <a:r>
              <a:rPr lang="en-US" altLang="en-US" dirty="0"/>
              <a:t> </a:t>
            </a:r>
            <a:r>
              <a:rPr lang="en-US" altLang="en-US" b="0" dirty="0"/>
              <a:t>+ acid</a:t>
            </a:r>
          </a:p>
          <a:p>
            <a:pPr eaLnBrk="1" hangingPunct="1">
              <a:defRPr/>
            </a:pPr>
            <a:r>
              <a:rPr lang="en-US" altLang="en-US" b="0" dirty="0"/>
              <a:t> + base</a:t>
            </a:r>
          </a:p>
          <a:p>
            <a:pPr eaLnBrk="1" hangingPunct="1">
              <a:defRPr/>
            </a:pPr>
            <a:r>
              <a:rPr lang="en-US" altLang="en-US" b="0" dirty="0"/>
              <a:t> + </a:t>
            </a:r>
            <a:r>
              <a:rPr lang="en-US" altLang="en-US" b="0" dirty="0" err="1"/>
              <a:t>kim</a:t>
            </a:r>
            <a:r>
              <a:rPr lang="en-US" altLang="en-US" b="0" dirty="0"/>
              <a:t> </a:t>
            </a:r>
            <a:r>
              <a:rPr lang="en-US" altLang="en-US" b="0" dirty="0" err="1"/>
              <a:t>loại</a:t>
            </a:r>
            <a:endParaRPr lang="en-US" altLang="en-US" b="0" dirty="0"/>
          </a:p>
          <a:p>
            <a:pPr eaLnBrk="1" hangingPunct="1">
              <a:defRPr/>
            </a:pPr>
            <a:r>
              <a:rPr lang="en-US" altLang="en-US" b="0" dirty="0"/>
              <a:t> + </a:t>
            </a:r>
            <a:r>
              <a:rPr lang="en-US" altLang="en-US" b="0" dirty="0" err="1"/>
              <a:t>muối</a:t>
            </a:r>
            <a:endParaRPr lang="en-US" altLang="en-US" b="0" dirty="0"/>
          </a:p>
          <a:p>
            <a:pPr eaLnBrk="1" hangingPunct="1">
              <a:defRPr/>
            </a:pPr>
            <a:r>
              <a:rPr lang="en-US" altLang="en-US" b="0" dirty="0"/>
              <a:t> + </a:t>
            </a:r>
            <a:r>
              <a:rPr lang="en-US" altLang="en-US" b="0" dirty="0" err="1"/>
              <a:t>phân</a:t>
            </a:r>
            <a:r>
              <a:rPr lang="en-US" altLang="en-US" b="0" dirty="0"/>
              <a:t> </a:t>
            </a:r>
            <a:r>
              <a:rPr lang="en-US" altLang="en-US" b="0" dirty="0" err="1"/>
              <a:t>hủy</a:t>
            </a:r>
            <a:r>
              <a:rPr lang="en-US" altLang="en-US" b="0" dirty="0"/>
              <a:t> </a:t>
            </a:r>
            <a:r>
              <a:rPr lang="en-US" altLang="en-US" b="0" dirty="0" err="1"/>
              <a:t>muối</a:t>
            </a:r>
            <a:endParaRPr lang="en-US" altLang="en-US" b="0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223838" y="0"/>
            <a:ext cx="217805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chơi:</a:t>
            </a:r>
            <a:endParaRPr lang="en-US" altLang="en-US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743200" y="69850"/>
            <a:ext cx="3998913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000">
                <a:solidFill>
                  <a:srgbClr val="FF0066"/>
                </a:solidFill>
                <a:latin typeface=".VnAristote" panose="020B7200000000000000" pitchFamily="34" charset="0"/>
              </a:rPr>
              <a:t>Kết nối “</a:t>
            </a:r>
            <a:r>
              <a:rPr lang="en-US" altLang="en-US" sz="4000">
                <a:solidFill>
                  <a:srgbClr val="006600"/>
                </a:solidFill>
                <a:latin typeface=".VnAristote" panose="020B7200000000000000" pitchFamily="34" charset="0"/>
              </a:rPr>
              <a:t>nhà</a:t>
            </a:r>
            <a:r>
              <a:rPr lang="en-US" altLang="en-US" sz="4000">
                <a:solidFill>
                  <a:srgbClr val="FF0066"/>
                </a:solidFill>
                <a:latin typeface=".VnAristote" panose="020B7200000000000000" pitchFamily="34" charset="0"/>
              </a:rPr>
              <a:t>”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nhóm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Thời gian: 3p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8963" y="1516063"/>
            <a:ext cx="8305800" cy="3246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2800" b="0" dirty="0" err="1">
                <a:solidFill>
                  <a:srgbClr val="FF0000"/>
                </a:solidFill>
              </a:rPr>
              <a:t>Yêu</a:t>
            </a:r>
            <a:r>
              <a:rPr lang="en-US" sz="2800" b="0" dirty="0">
                <a:solidFill>
                  <a:srgbClr val="FF0000"/>
                </a:solidFill>
              </a:rPr>
              <a:t> </a:t>
            </a:r>
            <a:r>
              <a:rPr lang="en-US" sz="2800" b="0" dirty="0" err="1">
                <a:solidFill>
                  <a:srgbClr val="FF0000"/>
                </a:solidFill>
              </a:rPr>
              <a:t>cầu</a:t>
            </a:r>
            <a:r>
              <a:rPr lang="en-US" sz="2800" b="0" dirty="0">
                <a:solidFill>
                  <a:srgbClr val="FF0000"/>
                </a:solidFill>
              </a:rPr>
              <a:t>: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sz="2800" b="0" dirty="0" err="1"/>
              <a:t>Dùng</a:t>
            </a:r>
            <a:r>
              <a:rPr lang="en-US" sz="2800" b="0" dirty="0"/>
              <a:t> </a:t>
            </a:r>
            <a:r>
              <a:rPr lang="en-US" sz="2800" b="0" dirty="0" err="1"/>
              <a:t>kiến</a:t>
            </a:r>
            <a:r>
              <a:rPr lang="en-US" sz="2800" b="0" dirty="0"/>
              <a:t> </a:t>
            </a:r>
            <a:r>
              <a:rPr lang="en-US" sz="2800" b="0" dirty="0" err="1"/>
              <a:t>thức</a:t>
            </a:r>
            <a:r>
              <a:rPr lang="en-US" sz="2800" b="0" dirty="0"/>
              <a:t> </a:t>
            </a:r>
            <a:r>
              <a:rPr lang="en-US" sz="2800" b="0" dirty="0" err="1"/>
              <a:t>đã</a:t>
            </a:r>
            <a:r>
              <a:rPr lang="en-US" sz="2800" b="0" dirty="0"/>
              <a:t> </a:t>
            </a:r>
            <a:r>
              <a:rPr lang="en-US" sz="2800" b="0" dirty="0" err="1"/>
              <a:t>học</a:t>
            </a:r>
            <a:r>
              <a:rPr lang="en-US" sz="2800" b="0" dirty="0"/>
              <a:t>, </a:t>
            </a:r>
            <a:r>
              <a:rPr lang="en-US" sz="2800" b="0" dirty="0" err="1"/>
              <a:t>các</a:t>
            </a:r>
            <a:r>
              <a:rPr lang="en-US" sz="2800" b="0" dirty="0"/>
              <a:t> </a:t>
            </a:r>
            <a:r>
              <a:rPr lang="en-US" sz="2800" b="0" dirty="0" err="1"/>
              <a:t>em</a:t>
            </a:r>
            <a:r>
              <a:rPr lang="en-US" sz="2800" b="0" dirty="0"/>
              <a:t> </a:t>
            </a:r>
            <a:r>
              <a:rPr lang="en-US" sz="2800" b="0" dirty="0" err="1"/>
              <a:t>hãy</a:t>
            </a:r>
            <a:r>
              <a:rPr lang="en-US" sz="2800" b="0" dirty="0"/>
              <a:t> </a:t>
            </a:r>
            <a:r>
              <a:rPr lang="en-US" sz="2800" b="0" dirty="0" err="1"/>
              <a:t>tìm</a:t>
            </a:r>
            <a:r>
              <a:rPr lang="en-US" sz="2800" b="0" dirty="0"/>
              <a:t> </a:t>
            </a:r>
            <a:r>
              <a:rPr lang="en-US" sz="2800" b="0" dirty="0" err="1"/>
              <a:t>mối</a:t>
            </a:r>
            <a:r>
              <a:rPr lang="en-US" sz="2800" b="0" dirty="0"/>
              <a:t> </a:t>
            </a:r>
            <a:r>
              <a:rPr lang="en-US" sz="2800" b="0" dirty="0" err="1"/>
              <a:t>liên</a:t>
            </a:r>
            <a:r>
              <a:rPr lang="en-US" sz="2800" b="0" dirty="0"/>
              <a:t> </a:t>
            </a:r>
            <a:r>
              <a:rPr lang="en-US" sz="2800" b="0" dirty="0" err="1"/>
              <a:t>hệ</a:t>
            </a:r>
            <a:r>
              <a:rPr lang="en-US" sz="2800" b="0" dirty="0"/>
              <a:t> </a:t>
            </a:r>
            <a:r>
              <a:rPr lang="en-US" sz="2800" b="0" dirty="0" err="1"/>
              <a:t>giữa</a:t>
            </a:r>
            <a:r>
              <a:rPr lang="en-US" sz="2800" b="0" dirty="0"/>
              <a:t> </a:t>
            </a:r>
            <a:r>
              <a:rPr lang="en-US" sz="2800" b="0" dirty="0" err="1"/>
              <a:t>các</a:t>
            </a:r>
            <a:r>
              <a:rPr lang="en-US" sz="2800" b="0" dirty="0"/>
              <a:t> “</a:t>
            </a:r>
            <a:r>
              <a:rPr lang="en-US" sz="2800" b="0" dirty="0" err="1"/>
              <a:t>nhà</a:t>
            </a:r>
            <a:r>
              <a:rPr lang="en-US" sz="2800" b="0" dirty="0"/>
              <a:t>” </a:t>
            </a:r>
            <a:r>
              <a:rPr lang="en-US" sz="2800" b="0" dirty="0" err="1"/>
              <a:t>bằng</a:t>
            </a:r>
            <a:r>
              <a:rPr lang="en-US" sz="2800" b="0" dirty="0"/>
              <a:t> </a:t>
            </a:r>
            <a:r>
              <a:rPr lang="en-US" sz="2800" b="0" dirty="0" err="1"/>
              <a:t>cách</a:t>
            </a:r>
            <a:r>
              <a:rPr lang="en-US" sz="2800" b="0" dirty="0"/>
              <a:t> </a:t>
            </a:r>
            <a:r>
              <a:rPr lang="en-US" sz="2800" b="0" dirty="0" err="1"/>
              <a:t>thể</a:t>
            </a:r>
            <a:r>
              <a:rPr lang="en-US" sz="2800" b="0" dirty="0"/>
              <a:t> </a:t>
            </a:r>
            <a:r>
              <a:rPr lang="en-US" sz="2800" b="0" dirty="0" err="1"/>
              <a:t>hiện</a:t>
            </a:r>
            <a:r>
              <a:rPr lang="en-US" sz="2800" b="0" dirty="0"/>
              <a:t> qua </a:t>
            </a:r>
            <a:r>
              <a:rPr lang="en-US" sz="2800" b="0" dirty="0" err="1"/>
              <a:t>sơ</a:t>
            </a:r>
            <a:r>
              <a:rPr lang="en-US" sz="2800" b="0" dirty="0"/>
              <a:t> </a:t>
            </a:r>
            <a:r>
              <a:rPr lang="en-US" sz="2800" b="0" dirty="0" err="1"/>
              <a:t>đồ</a:t>
            </a:r>
            <a:r>
              <a:rPr lang="en-US" sz="2800" b="0" dirty="0"/>
              <a:t>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sz="2800" b="0" dirty="0" err="1"/>
              <a:t>Nhóm</a:t>
            </a:r>
            <a:r>
              <a:rPr lang="en-US" sz="2800" b="0" dirty="0"/>
              <a:t> </a:t>
            </a:r>
            <a:r>
              <a:rPr lang="en-US" sz="2800" b="0" dirty="0" err="1"/>
              <a:t>hoàn</a:t>
            </a:r>
            <a:r>
              <a:rPr lang="en-US" sz="2800" b="0" dirty="0"/>
              <a:t> </a:t>
            </a:r>
            <a:r>
              <a:rPr lang="en-US" sz="2800" b="0" dirty="0" err="1"/>
              <a:t>thành</a:t>
            </a:r>
            <a:r>
              <a:rPr lang="en-US" sz="2800" b="0" dirty="0"/>
              <a:t> </a:t>
            </a:r>
            <a:r>
              <a:rPr lang="en-US" sz="2800" b="0" dirty="0" err="1"/>
              <a:t>nhanh</a:t>
            </a:r>
            <a:r>
              <a:rPr lang="en-US" sz="2800" b="0" dirty="0"/>
              <a:t> </a:t>
            </a:r>
            <a:r>
              <a:rPr lang="en-US" sz="2800" b="0" dirty="0" err="1"/>
              <a:t>nhất</a:t>
            </a:r>
            <a:r>
              <a:rPr lang="en-US" sz="2800" b="0" dirty="0"/>
              <a:t> </a:t>
            </a:r>
            <a:r>
              <a:rPr lang="en-US" sz="2800" b="0" dirty="0" err="1"/>
              <a:t>và</a:t>
            </a:r>
            <a:r>
              <a:rPr lang="en-US" sz="2800" b="0" dirty="0"/>
              <a:t> </a:t>
            </a:r>
            <a:r>
              <a:rPr lang="en-US" sz="2800" b="0" dirty="0" err="1"/>
              <a:t>chính</a:t>
            </a:r>
            <a:r>
              <a:rPr lang="en-US" sz="2800" b="0" dirty="0"/>
              <a:t> </a:t>
            </a:r>
            <a:r>
              <a:rPr lang="en-US" sz="2800" b="0" dirty="0" err="1"/>
              <a:t>xác</a:t>
            </a:r>
            <a:r>
              <a:rPr lang="en-US" sz="2800" b="0" dirty="0"/>
              <a:t>: +3 </a:t>
            </a:r>
            <a:r>
              <a:rPr lang="en-US" sz="2800" b="0" dirty="0" err="1"/>
              <a:t>điểm</a:t>
            </a:r>
            <a:endParaRPr lang="en-US" sz="2800" b="0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sz="2800" b="0" dirty="0" err="1"/>
              <a:t>Nhóm</a:t>
            </a:r>
            <a:r>
              <a:rPr lang="en-US" sz="2800" b="0" dirty="0"/>
              <a:t> </a:t>
            </a:r>
            <a:r>
              <a:rPr lang="en-US" sz="2800" b="0" dirty="0" err="1"/>
              <a:t>hoàn</a:t>
            </a:r>
            <a:r>
              <a:rPr lang="en-US" sz="2800" b="0" dirty="0"/>
              <a:t> </a:t>
            </a:r>
            <a:r>
              <a:rPr lang="en-US" sz="2800" b="0" dirty="0" err="1"/>
              <a:t>thành</a:t>
            </a:r>
            <a:r>
              <a:rPr lang="en-US" sz="2800" b="0" dirty="0"/>
              <a:t> </a:t>
            </a:r>
            <a:r>
              <a:rPr lang="en-US" sz="2800" b="0" dirty="0" err="1"/>
              <a:t>thứ</a:t>
            </a:r>
            <a:r>
              <a:rPr lang="en-US" sz="2800" b="0" dirty="0"/>
              <a:t> 2 </a:t>
            </a:r>
            <a:r>
              <a:rPr lang="en-US" sz="2800" b="0" dirty="0" err="1"/>
              <a:t>và</a:t>
            </a:r>
            <a:r>
              <a:rPr lang="en-US" sz="2800" b="0" dirty="0"/>
              <a:t> </a:t>
            </a:r>
            <a:r>
              <a:rPr lang="en-US" sz="2800" b="0" dirty="0" err="1"/>
              <a:t>chính</a:t>
            </a:r>
            <a:r>
              <a:rPr lang="en-US" sz="2800" b="0" dirty="0"/>
              <a:t> </a:t>
            </a:r>
            <a:r>
              <a:rPr lang="en-US" sz="2800" b="0" dirty="0" err="1"/>
              <a:t>xác</a:t>
            </a:r>
            <a:r>
              <a:rPr lang="en-US" sz="2800" b="0" dirty="0"/>
              <a:t>: + 2 </a:t>
            </a:r>
            <a:r>
              <a:rPr lang="en-US" sz="2800" b="0" dirty="0" err="1"/>
              <a:t>điểm</a:t>
            </a:r>
            <a:endParaRPr lang="en-US" sz="2800" b="0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1"/>
          <p:cNvSpPr/>
          <p:nvPr/>
        </p:nvSpPr>
        <p:spPr bwMode="auto">
          <a:xfrm>
            <a:off x="68263" y="142875"/>
            <a:ext cx="3048000" cy="2667000"/>
          </a:xfrm>
          <a:prstGeom prst="cloud">
            <a:avLst/>
          </a:prstGeom>
          <a:solidFill>
            <a:srgbClr val="FFFF66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r>
              <a:rPr lang="en-US" dirty="0"/>
              <a:t>Basic oxide:</a:t>
            </a:r>
          </a:p>
          <a:p>
            <a:pPr eaLnBrk="1" hangingPunct="1">
              <a:defRPr/>
            </a:pPr>
            <a:r>
              <a:rPr lang="en-US" altLang="en-US" b="0" dirty="0"/>
              <a:t> + </a:t>
            </a:r>
            <a:r>
              <a:rPr lang="en-US" altLang="en-US" b="0" dirty="0" err="1"/>
              <a:t>nước</a:t>
            </a:r>
            <a:endParaRPr lang="en-US" altLang="en-US" b="0" dirty="0"/>
          </a:p>
          <a:p>
            <a:pPr eaLnBrk="1" hangingPunct="1">
              <a:defRPr/>
            </a:pPr>
            <a:r>
              <a:rPr lang="en-US" altLang="en-US" b="0" dirty="0"/>
              <a:t> + acidic oxide</a:t>
            </a:r>
          </a:p>
          <a:p>
            <a:pPr eaLnBrk="1" hangingPunct="1">
              <a:defRPr/>
            </a:pPr>
            <a:r>
              <a:rPr lang="en-US" altLang="en-US" b="0" dirty="0"/>
              <a:t> + acid</a:t>
            </a:r>
          </a:p>
          <a:p>
            <a:pPr eaLnBrk="1" hangingPunct="1">
              <a:defRPr/>
            </a:pPr>
            <a:endParaRPr lang="en-US" dirty="0"/>
          </a:p>
        </p:txBody>
      </p:sp>
      <p:sp>
        <p:nvSpPr>
          <p:cNvPr id="15363" name="Hexagon 3"/>
          <p:cNvSpPr>
            <a:spLocks noChangeArrowheads="1"/>
          </p:cNvSpPr>
          <p:nvPr/>
        </p:nvSpPr>
        <p:spPr bwMode="auto">
          <a:xfrm>
            <a:off x="5627688" y="3981450"/>
            <a:ext cx="3505200" cy="2667000"/>
          </a:xfrm>
          <a:prstGeom prst="hexagon">
            <a:avLst>
              <a:gd name="adj" fmla="val 25002"/>
              <a:gd name="vf" fmla="val 115470"/>
            </a:avLst>
          </a:prstGeom>
          <a:solidFill>
            <a:srgbClr val="99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Acid: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 </a:t>
            </a:r>
            <a:r>
              <a:rPr lang="en-US" altLang="en-US" sz="2400" b="0">
                <a:latin typeface="Times New Roman" panose="02020603050405020304" pitchFamily="18" charset="0"/>
              </a:rPr>
              <a:t>+ đổi màu chỉ thị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0">
                <a:latin typeface="Times New Roman" panose="02020603050405020304" pitchFamily="18" charset="0"/>
              </a:rPr>
              <a:t> + kim loại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0">
                <a:latin typeface="Times New Roman" panose="02020603050405020304" pitchFamily="18" charset="0"/>
              </a:rPr>
              <a:t> + base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0">
                <a:latin typeface="Times New Roman" panose="02020603050405020304" pitchFamily="18" charset="0"/>
              </a:rPr>
              <a:t> + basic oxide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0">
                <a:latin typeface="Times New Roman" panose="02020603050405020304" pitchFamily="18" charset="0"/>
              </a:rPr>
              <a:t> + muối</a:t>
            </a:r>
          </a:p>
        </p:txBody>
      </p:sp>
      <p:sp>
        <p:nvSpPr>
          <p:cNvPr id="5" name="Heart 4"/>
          <p:cNvSpPr/>
          <p:nvPr/>
        </p:nvSpPr>
        <p:spPr bwMode="auto">
          <a:xfrm>
            <a:off x="6005513" y="142875"/>
            <a:ext cx="3059112" cy="2686050"/>
          </a:xfrm>
          <a:prstGeom prst="heart">
            <a:avLst/>
          </a:prstGeom>
          <a:solidFill>
            <a:srgbClr val="FFCCCC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r>
              <a:rPr lang="en-US" dirty="0"/>
              <a:t>Acidic oxide:</a:t>
            </a:r>
          </a:p>
          <a:p>
            <a:pPr eaLnBrk="1" hangingPunct="1">
              <a:defRPr/>
            </a:pPr>
            <a:r>
              <a:rPr lang="en-US" altLang="en-US" b="0" dirty="0"/>
              <a:t>  + </a:t>
            </a:r>
            <a:r>
              <a:rPr lang="en-US" altLang="en-US" b="0" dirty="0" err="1"/>
              <a:t>nước</a:t>
            </a:r>
            <a:endParaRPr lang="en-US" altLang="en-US" b="0" dirty="0"/>
          </a:p>
          <a:p>
            <a:pPr eaLnBrk="1" hangingPunct="1">
              <a:defRPr/>
            </a:pPr>
            <a:r>
              <a:rPr lang="en-US" altLang="en-US" b="0" dirty="0"/>
              <a:t>  + basic oxide</a:t>
            </a:r>
          </a:p>
          <a:p>
            <a:pPr eaLnBrk="1" hangingPunct="1">
              <a:defRPr/>
            </a:pPr>
            <a:r>
              <a:rPr lang="en-US" altLang="en-US" b="0" dirty="0"/>
              <a:t>  + base</a:t>
            </a:r>
          </a:p>
        </p:txBody>
      </p:sp>
      <p:sp>
        <p:nvSpPr>
          <p:cNvPr id="7" name="Teardrop 6"/>
          <p:cNvSpPr/>
          <p:nvPr/>
        </p:nvSpPr>
        <p:spPr bwMode="auto">
          <a:xfrm>
            <a:off x="61913" y="3676650"/>
            <a:ext cx="3844925" cy="3038475"/>
          </a:xfrm>
          <a:prstGeom prst="teardrop">
            <a:avLst>
              <a:gd name="adj" fmla="val 70585"/>
            </a:avLst>
          </a:prstGeom>
          <a:solidFill>
            <a:srgbClr val="CCCCFF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r>
              <a:rPr lang="en-US" altLang="en-US" dirty="0"/>
              <a:t>Base:</a:t>
            </a:r>
          </a:p>
          <a:p>
            <a:pPr eaLnBrk="1" hangingPunct="1">
              <a:defRPr/>
            </a:pPr>
            <a:r>
              <a:rPr lang="en-US" altLang="en-US" dirty="0"/>
              <a:t> </a:t>
            </a:r>
            <a:r>
              <a:rPr lang="en-US" altLang="en-US" b="0" dirty="0"/>
              <a:t>+ </a:t>
            </a:r>
            <a:r>
              <a:rPr lang="en-US" altLang="en-US" b="0" dirty="0" err="1"/>
              <a:t>đổi</a:t>
            </a:r>
            <a:r>
              <a:rPr lang="en-US" altLang="en-US" b="0" dirty="0"/>
              <a:t> </a:t>
            </a:r>
            <a:r>
              <a:rPr lang="en-US" altLang="en-US" b="0" dirty="0" err="1"/>
              <a:t>màu</a:t>
            </a:r>
            <a:r>
              <a:rPr lang="en-US" altLang="en-US" b="0" dirty="0"/>
              <a:t> </a:t>
            </a:r>
            <a:r>
              <a:rPr lang="en-US" altLang="en-US" b="0" dirty="0" err="1"/>
              <a:t>chỉ</a:t>
            </a:r>
            <a:r>
              <a:rPr lang="en-US" altLang="en-US" b="0" dirty="0"/>
              <a:t> </a:t>
            </a:r>
            <a:r>
              <a:rPr lang="en-US" altLang="en-US" b="0" dirty="0" err="1"/>
              <a:t>thị</a:t>
            </a:r>
            <a:endParaRPr lang="en-US" altLang="en-US" b="0" dirty="0"/>
          </a:p>
          <a:p>
            <a:pPr eaLnBrk="1" hangingPunct="1">
              <a:defRPr/>
            </a:pPr>
            <a:r>
              <a:rPr lang="en-US" altLang="en-US" b="0" dirty="0"/>
              <a:t> + acid</a:t>
            </a:r>
          </a:p>
          <a:p>
            <a:pPr eaLnBrk="1" hangingPunct="1">
              <a:defRPr/>
            </a:pPr>
            <a:r>
              <a:rPr lang="en-US" altLang="en-US" b="0" dirty="0"/>
              <a:t> + acidic oxide</a:t>
            </a:r>
          </a:p>
          <a:p>
            <a:pPr eaLnBrk="1" hangingPunct="1">
              <a:defRPr/>
            </a:pPr>
            <a:r>
              <a:rPr lang="en-US" altLang="en-US" b="0" dirty="0"/>
              <a:t> + </a:t>
            </a:r>
            <a:r>
              <a:rPr lang="en-US" altLang="en-US" b="0" dirty="0" err="1"/>
              <a:t>muối</a:t>
            </a:r>
            <a:endParaRPr lang="en-US" altLang="en-US" b="0" dirty="0"/>
          </a:p>
          <a:p>
            <a:pPr eaLnBrk="1" hangingPunct="1">
              <a:defRPr/>
            </a:pPr>
            <a:r>
              <a:rPr lang="en-US" altLang="en-US" b="0" dirty="0"/>
              <a:t> + </a:t>
            </a:r>
            <a:r>
              <a:rPr lang="en-US" altLang="en-US" b="0" dirty="0" err="1"/>
              <a:t>bị</a:t>
            </a:r>
            <a:r>
              <a:rPr lang="en-US" altLang="en-US" b="0" dirty="0"/>
              <a:t> </a:t>
            </a:r>
            <a:r>
              <a:rPr lang="en-US" altLang="en-US" b="0" dirty="0" err="1"/>
              <a:t>nhiệt</a:t>
            </a:r>
            <a:r>
              <a:rPr lang="en-US" altLang="en-US" b="0" dirty="0"/>
              <a:t> </a:t>
            </a:r>
            <a:r>
              <a:rPr lang="en-US" altLang="en-US" b="0" dirty="0" err="1"/>
              <a:t>phân</a:t>
            </a:r>
            <a:r>
              <a:rPr lang="en-US" altLang="en-US" b="0" dirty="0"/>
              <a:t> </a:t>
            </a:r>
            <a:r>
              <a:rPr lang="en-US" altLang="en-US" b="0" dirty="0" err="1"/>
              <a:t>hủy</a:t>
            </a:r>
            <a:endParaRPr lang="en-US" dirty="0"/>
          </a:p>
        </p:txBody>
      </p:sp>
      <p:sp>
        <p:nvSpPr>
          <p:cNvPr id="6" name="Flowchart: Alternate Process 5"/>
          <p:cNvSpPr/>
          <p:nvPr/>
        </p:nvSpPr>
        <p:spPr bwMode="auto">
          <a:xfrm>
            <a:off x="3354388" y="1590675"/>
            <a:ext cx="2747962" cy="2571750"/>
          </a:xfrm>
          <a:prstGeom prst="flowChartAlternateProcess">
            <a:avLst/>
          </a:prstGeom>
          <a:solidFill>
            <a:srgbClr val="FFFFCC"/>
          </a:solidFill>
          <a:ln w="9525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r>
              <a:rPr lang="en-US" altLang="en-US" dirty="0" err="1"/>
              <a:t>Muối</a:t>
            </a:r>
            <a:r>
              <a:rPr lang="en-US" altLang="en-US" dirty="0"/>
              <a:t>:</a:t>
            </a:r>
          </a:p>
          <a:p>
            <a:pPr eaLnBrk="1" hangingPunct="1">
              <a:defRPr/>
            </a:pPr>
            <a:r>
              <a:rPr lang="en-US" altLang="en-US" dirty="0"/>
              <a:t> </a:t>
            </a:r>
            <a:r>
              <a:rPr lang="en-US" altLang="en-US" b="0" dirty="0"/>
              <a:t>+ acid</a:t>
            </a:r>
          </a:p>
          <a:p>
            <a:pPr eaLnBrk="1" hangingPunct="1">
              <a:defRPr/>
            </a:pPr>
            <a:r>
              <a:rPr lang="en-US" altLang="en-US" b="0" dirty="0"/>
              <a:t> + base</a:t>
            </a:r>
          </a:p>
          <a:p>
            <a:pPr eaLnBrk="1" hangingPunct="1">
              <a:defRPr/>
            </a:pPr>
            <a:r>
              <a:rPr lang="en-US" altLang="en-US" b="0" dirty="0"/>
              <a:t> + </a:t>
            </a:r>
            <a:r>
              <a:rPr lang="en-US" altLang="en-US" b="0" dirty="0" err="1"/>
              <a:t>kim</a:t>
            </a:r>
            <a:r>
              <a:rPr lang="en-US" altLang="en-US" b="0" dirty="0"/>
              <a:t> </a:t>
            </a:r>
            <a:r>
              <a:rPr lang="en-US" altLang="en-US" b="0" dirty="0" err="1"/>
              <a:t>loại</a:t>
            </a:r>
            <a:endParaRPr lang="en-US" altLang="en-US" b="0" dirty="0"/>
          </a:p>
          <a:p>
            <a:pPr eaLnBrk="1" hangingPunct="1">
              <a:defRPr/>
            </a:pPr>
            <a:r>
              <a:rPr lang="en-US" altLang="en-US" b="0" dirty="0"/>
              <a:t> + </a:t>
            </a:r>
            <a:r>
              <a:rPr lang="en-US" altLang="en-US" b="0" dirty="0" err="1"/>
              <a:t>muối</a:t>
            </a:r>
            <a:endParaRPr lang="en-US" altLang="en-US" b="0" dirty="0"/>
          </a:p>
          <a:p>
            <a:pPr eaLnBrk="1" hangingPunct="1">
              <a:defRPr/>
            </a:pPr>
            <a:r>
              <a:rPr lang="en-US" altLang="en-US" b="0" dirty="0"/>
              <a:t> + </a:t>
            </a:r>
            <a:r>
              <a:rPr lang="en-US" altLang="en-US" b="0" dirty="0" err="1"/>
              <a:t>phân</a:t>
            </a:r>
            <a:r>
              <a:rPr lang="en-US" altLang="en-US" b="0" dirty="0"/>
              <a:t> </a:t>
            </a:r>
            <a:r>
              <a:rPr lang="en-US" altLang="en-US" b="0" dirty="0" err="1"/>
              <a:t>hủy</a:t>
            </a:r>
            <a:r>
              <a:rPr lang="en-US" altLang="en-US" b="0" dirty="0"/>
              <a:t> </a:t>
            </a:r>
            <a:r>
              <a:rPr lang="en-US" altLang="en-US" b="0" dirty="0" err="1"/>
              <a:t>muối</a:t>
            </a:r>
            <a:endParaRPr lang="en-US" altLang="en-US" b="0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0" y="209550"/>
            <a:ext cx="647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I. Mối quan hệ giữa các loại hợp chất vô cơ</a:t>
            </a:r>
          </a:p>
        </p:txBody>
      </p:sp>
      <p:sp>
        <p:nvSpPr>
          <p:cNvPr id="16387" name="Rectangle: Rounded Corners 3"/>
          <p:cNvSpPr>
            <a:spLocks noChangeArrowheads="1"/>
          </p:cNvSpPr>
          <p:nvPr/>
        </p:nvSpPr>
        <p:spPr bwMode="auto">
          <a:xfrm>
            <a:off x="327025" y="1208088"/>
            <a:ext cx="1981200" cy="609600"/>
          </a:xfrm>
          <a:prstGeom prst="roundRect">
            <a:avLst>
              <a:gd name="adj" fmla="val 16667"/>
            </a:avLst>
          </a:prstGeom>
          <a:solidFill>
            <a:srgbClr val="A50021"/>
          </a:solidFill>
          <a:ln w="9525" algn="ctr">
            <a:solidFill>
              <a:srgbClr val="A5002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Basic oxide</a:t>
            </a:r>
          </a:p>
        </p:txBody>
      </p:sp>
      <p:sp>
        <p:nvSpPr>
          <p:cNvPr id="16388" name="Rectangle: Rounded Corners 4"/>
          <p:cNvSpPr>
            <a:spLocks noChangeArrowheads="1"/>
          </p:cNvSpPr>
          <p:nvPr/>
        </p:nvSpPr>
        <p:spPr bwMode="auto">
          <a:xfrm>
            <a:off x="3581400" y="3124200"/>
            <a:ext cx="1981200" cy="609600"/>
          </a:xfrm>
          <a:prstGeom prst="roundRect">
            <a:avLst>
              <a:gd name="adj" fmla="val 16667"/>
            </a:avLst>
          </a:prstGeom>
          <a:solidFill>
            <a:srgbClr val="9900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Muối</a:t>
            </a:r>
          </a:p>
        </p:txBody>
      </p:sp>
      <p:sp>
        <p:nvSpPr>
          <p:cNvPr id="16389" name="Rectangle: Rounded Corners 5"/>
          <p:cNvSpPr>
            <a:spLocks noChangeArrowheads="1"/>
          </p:cNvSpPr>
          <p:nvPr/>
        </p:nvSpPr>
        <p:spPr bwMode="auto">
          <a:xfrm>
            <a:off x="327025" y="5051425"/>
            <a:ext cx="1981200" cy="60960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Base</a:t>
            </a:r>
          </a:p>
        </p:txBody>
      </p:sp>
      <p:sp>
        <p:nvSpPr>
          <p:cNvPr id="16390" name="Rectangle: Rounded Corners 6"/>
          <p:cNvSpPr>
            <a:spLocks noChangeArrowheads="1"/>
          </p:cNvSpPr>
          <p:nvPr/>
        </p:nvSpPr>
        <p:spPr bwMode="auto">
          <a:xfrm>
            <a:off x="6858000" y="5029200"/>
            <a:ext cx="1981200" cy="609600"/>
          </a:xfrm>
          <a:prstGeom prst="roundRect">
            <a:avLst>
              <a:gd name="adj" fmla="val 16667"/>
            </a:avLst>
          </a:prstGeom>
          <a:solidFill>
            <a:srgbClr val="0066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</a:rPr>
              <a:t>Acid</a:t>
            </a:r>
          </a:p>
        </p:txBody>
      </p:sp>
      <p:sp>
        <p:nvSpPr>
          <p:cNvPr id="16391" name="Rectangle: Rounded Corners 7"/>
          <p:cNvSpPr>
            <a:spLocks noChangeArrowheads="1"/>
          </p:cNvSpPr>
          <p:nvPr/>
        </p:nvSpPr>
        <p:spPr bwMode="auto">
          <a:xfrm>
            <a:off x="6705600" y="1219200"/>
            <a:ext cx="1981200" cy="609600"/>
          </a:xfrm>
          <a:prstGeom prst="roundRect">
            <a:avLst>
              <a:gd name="adj" fmla="val 16667"/>
            </a:avLst>
          </a:prstGeom>
          <a:solidFill>
            <a:srgbClr val="0000CC"/>
          </a:solidFill>
          <a:ln w="9525" algn="ctr">
            <a:solidFill>
              <a:srgbClr val="0000CC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Acidic oxide</a:t>
            </a:r>
          </a:p>
        </p:txBody>
      </p:sp>
      <p:grpSp>
        <p:nvGrpSpPr>
          <p:cNvPr id="59" name="Group 58"/>
          <p:cNvGrpSpPr>
            <a:grpSpLocks/>
          </p:cNvGrpSpPr>
          <p:nvPr/>
        </p:nvGrpSpPr>
        <p:grpSpPr bwMode="auto">
          <a:xfrm>
            <a:off x="2416175" y="1524000"/>
            <a:ext cx="1131888" cy="1481138"/>
            <a:chOff x="2416629" y="1523999"/>
            <a:chExt cx="1132114" cy="1480458"/>
          </a:xfrm>
        </p:grpSpPr>
        <p:cxnSp>
          <p:nvCxnSpPr>
            <p:cNvPr id="27" name="Straight Arrow Connector 26"/>
            <p:cNvCxnSpPr>
              <a:cxnSpLocks/>
            </p:cNvCxnSpPr>
            <p:nvPr/>
          </p:nvCxnSpPr>
          <p:spPr bwMode="auto">
            <a:xfrm>
              <a:off x="2416629" y="1523999"/>
              <a:ext cx="1132114" cy="1480458"/>
            </a:xfrm>
            <a:prstGeom prst="straightConnector1">
              <a:avLst/>
            </a:prstGeom>
            <a:ln>
              <a:headEnd type="none" w="med" len="med"/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6418" name="TextBox 49"/>
            <p:cNvSpPr txBox="1">
              <a:spLocks noChangeArrowheads="1"/>
            </p:cNvSpPr>
            <p:nvPr/>
          </p:nvSpPr>
          <p:spPr bwMode="auto">
            <a:xfrm>
              <a:off x="2901043" y="1817914"/>
              <a:ext cx="46672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1</a:t>
              </a:r>
            </a:p>
          </p:txBody>
        </p:sp>
      </p:grpSp>
      <p:grpSp>
        <p:nvGrpSpPr>
          <p:cNvPr id="67" name="Group 66"/>
          <p:cNvGrpSpPr>
            <a:grpSpLocks/>
          </p:cNvGrpSpPr>
          <p:nvPr/>
        </p:nvGrpSpPr>
        <p:grpSpPr bwMode="auto">
          <a:xfrm>
            <a:off x="5595938" y="3621088"/>
            <a:ext cx="1228725" cy="1484312"/>
            <a:chOff x="5595258" y="3621419"/>
            <a:chExt cx="1230084" cy="1483981"/>
          </a:xfrm>
        </p:grpSpPr>
        <p:cxnSp>
          <p:nvCxnSpPr>
            <p:cNvPr id="24" name="Straight Arrow Connector 23"/>
            <p:cNvCxnSpPr>
              <a:cxnSpLocks/>
            </p:cNvCxnSpPr>
            <p:nvPr/>
          </p:nvCxnSpPr>
          <p:spPr bwMode="auto">
            <a:xfrm flipH="1" flipV="1">
              <a:off x="5595258" y="3621419"/>
              <a:ext cx="1230084" cy="1483981"/>
            </a:xfrm>
            <a:prstGeom prst="straightConnector1">
              <a:avLst/>
            </a:prstGeom>
            <a:ln>
              <a:headEnd type="none" w="med" len="med"/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6416" name="TextBox 50"/>
            <p:cNvSpPr txBox="1">
              <a:spLocks noChangeArrowheads="1"/>
            </p:cNvSpPr>
            <p:nvPr/>
          </p:nvSpPr>
          <p:spPr bwMode="auto">
            <a:xfrm>
              <a:off x="6210300" y="3970429"/>
              <a:ext cx="46672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9</a:t>
              </a:r>
            </a:p>
          </p:txBody>
        </p:sp>
      </p:grpSp>
      <p:grpSp>
        <p:nvGrpSpPr>
          <p:cNvPr id="66" name="Group 65"/>
          <p:cNvGrpSpPr>
            <a:grpSpLocks/>
          </p:cNvGrpSpPr>
          <p:nvPr/>
        </p:nvGrpSpPr>
        <p:grpSpPr bwMode="auto">
          <a:xfrm>
            <a:off x="5491163" y="3754438"/>
            <a:ext cx="1263650" cy="1558925"/>
            <a:chOff x="5562600" y="3773819"/>
            <a:chExt cx="1262742" cy="1560182"/>
          </a:xfrm>
        </p:grpSpPr>
        <p:cxnSp>
          <p:nvCxnSpPr>
            <p:cNvPr id="25" name="Straight Arrow Connector 24"/>
            <p:cNvCxnSpPr>
              <a:cxnSpLocks/>
            </p:cNvCxnSpPr>
            <p:nvPr/>
          </p:nvCxnSpPr>
          <p:spPr bwMode="auto">
            <a:xfrm>
              <a:off x="5562600" y="3773819"/>
              <a:ext cx="1262742" cy="1560182"/>
            </a:xfrm>
            <a:prstGeom prst="straightConnector1">
              <a:avLst/>
            </a:prstGeom>
            <a:ln>
              <a:headEnd type="none" w="med" len="med"/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6414" name="TextBox 51"/>
            <p:cNvSpPr txBox="1">
              <a:spLocks noChangeArrowheads="1"/>
            </p:cNvSpPr>
            <p:nvPr/>
          </p:nvSpPr>
          <p:spPr bwMode="auto">
            <a:xfrm>
              <a:off x="5834742" y="4426297"/>
              <a:ext cx="46672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8</a:t>
              </a:r>
            </a:p>
          </p:txBody>
        </p:sp>
      </p:grpSp>
      <p:grpSp>
        <p:nvGrpSpPr>
          <p:cNvPr id="65" name="Group 64"/>
          <p:cNvGrpSpPr>
            <a:grpSpLocks/>
          </p:cNvGrpSpPr>
          <p:nvPr/>
        </p:nvGrpSpPr>
        <p:grpSpPr bwMode="auto">
          <a:xfrm>
            <a:off x="2297113" y="3733800"/>
            <a:ext cx="1208087" cy="1600200"/>
            <a:chOff x="2296886" y="3733800"/>
            <a:chExt cx="1208314" cy="1600201"/>
          </a:xfrm>
        </p:grpSpPr>
        <p:cxnSp>
          <p:nvCxnSpPr>
            <p:cNvPr id="23" name="Straight Arrow Connector 22"/>
            <p:cNvCxnSpPr>
              <a:cxnSpLocks/>
            </p:cNvCxnSpPr>
            <p:nvPr/>
          </p:nvCxnSpPr>
          <p:spPr bwMode="auto">
            <a:xfrm flipV="1">
              <a:off x="2296886" y="3733800"/>
              <a:ext cx="1208314" cy="1600201"/>
            </a:xfrm>
            <a:prstGeom prst="straightConnector1">
              <a:avLst/>
            </a:prstGeom>
            <a:ln>
              <a:headEnd type="none" w="med" len="med"/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6412" name="TextBox 52"/>
            <p:cNvSpPr txBox="1">
              <a:spLocks noChangeArrowheads="1"/>
            </p:cNvSpPr>
            <p:nvPr/>
          </p:nvSpPr>
          <p:spPr bwMode="auto">
            <a:xfrm>
              <a:off x="2581274" y="4195465"/>
              <a:ext cx="46672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7</a:t>
              </a:r>
            </a:p>
          </p:txBody>
        </p:sp>
      </p:grpSp>
      <p:grpSp>
        <p:nvGrpSpPr>
          <p:cNvPr id="64" name="Group 63"/>
          <p:cNvGrpSpPr>
            <a:grpSpLocks/>
          </p:cNvGrpSpPr>
          <p:nvPr/>
        </p:nvGrpSpPr>
        <p:grpSpPr bwMode="auto">
          <a:xfrm>
            <a:off x="2379663" y="3894138"/>
            <a:ext cx="1206500" cy="1603375"/>
            <a:chOff x="2375806" y="3853543"/>
            <a:chExt cx="1205594" cy="1603411"/>
          </a:xfrm>
        </p:grpSpPr>
        <p:cxnSp>
          <p:nvCxnSpPr>
            <p:cNvPr id="22" name="Straight Arrow Connector 21"/>
            <p:cNvCxnSpPr>
              <a:cxnSpLocks/>
            </p:cNvCxnSpPr>
            <p:nvPr/>
          </p:nvCxnSpPr>
          <p:spPr bwMode="auto">
            <a:xfrm flipH="1">
              <a:off x="2375806" y="3853543"/>
              <a:ext cx="1205594" cy="1603411"/>
            </a:xfrm>
            <a:prstGeom prst="straightConnector1">
              <a:avLst/>
            </a:prstGeom>
            <a:ln>
              <a:headEnd type="none" w="med" len="med"/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6410" name="TextBox 53"/>
            <p:cNvSpPr txBox="1">
              <a:spLocks noChangeArrowheads="1"/>
            </p:cNvSpPr>
            <p:nvPr/>
          </p:nvSpPr>
          <p:spPr bwMode="auto">
            <a:xfrm>
              <a:off x="2945265" y="4580654"/>
              <a:ext cx="46672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6</a:t>
              </a:r>
            </a:p>
          </p:txBody>
        </p:sp>
      </p:grpSp>
      <p:grpSp>
        <p:nvGrpSpPr>
          <p:cNvPr id="61" name="Group 60"/>
          <p:cNvGrpSpPr>
            <a:grpSpLocks/>
          </p:cNvGrpSpPr>
          <p:nvPr/>
        </p:nvGrpSpPr>
        <p:grpSpPr bwMode="auto">
          <a:xfrm>
            <a:off x="7696200" y="2136775"/>
            <a:ext cx="466725" cy="2663825"/>
            <a:chOff x="7696200" y="2137438"/>
            <a:chExt cx="466727" cy="2663162"/>
          </a:xfrm>
        </p:grpSpPr>
        <p:cxnSp>
          <p:nvCxnSpPr>
            <p:cNvPr id="28" name="Straight Arrow Connector 27"/>
            <p:cNvCxnSpPr/>
            <p:nvPr/>
          </p:nvCxnSpPr>
          <p:spPr bwMode="auto">
            <a:xfrm>
              <a:off x="7696200" y="2137438"/>
              <a:ext cx="0" cy="2663162"/>
            </a:xfrm>
            <a:prstGeom prst="straightConnector1">
              <a:avLst/>
            </a:prstGeom>
            <a:ln>
              <a:headEnd type="none" w="med" len="med"/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6408" name="TextBox 54"/>
            <p:cNvSpPr txBox="1">
              <a:spLocks noChangeArrowheads="1"/>
            </p:cNvSpPr>
            <p:nvPr/>
          </p:nvSpPr>
          <p:spPr bwMode="auto">
            <a:xfrm>
              <a:off x="7696200" y="3198167"/>
              <a:ext cx="46672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5</a:t>
              </a:r>
            </a:p>
          </p:txBody>
        </p:sp>
      </p:grpSp>
      <p:grpSp>
        <p:nvGrpSpPr>
          <p:cNvPr id="63" name="Group 62"/>
          <p:cNvGrpSpPr>
            <a:grpSpLocks/>
          </p:cNvGrpSpPr>
          <p:nvPr/>
        </p:nvGrpSpPr>
        <p:grpSpPr bwMode="auto">
          <a:xfrm>
            <a:off x="1233488" y="2136775"/>
            <a:ext cx="531812" cy="2663825"/>
            <a:chOff x="1234169" y="2137438"/>
            <a:chExt cx="531358" cy="2663162"/>
          </a:xfrm>
        </p:grpSpPr>
        <p:cxnSp>
          <p:nvCxnSpPr>
            <p:cNvPr id="21" name="Straight Arrow Connector 20"/>
            <p:cNvCxnSpPr>
              <a:cxnSpLocks/>
            </p:cNvCxnSpPr>
            <p:nvPr/>
          </p:nvCxnSpPr>
          <p:spPr bwMode="auto">
            <a:xfrm flipV="1">
              <a:off x="1234169" y="2137438"/>
              <a:ext cx="0" cy="2663162"/>
            </a:xfrm>
            <a:prstGeom prst="straightConnector1">
              <a:avLst/>
            </a:prstGeom>
            <a:ln>
              <a:headEnd type="none" w="med" len="med"/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6406" name="TextBox 55"/>
            <p:cNvSpPr txBox="1">
              <a:spLocks noChangeArrowheads="1"/>
            </p:cNvSpPr>
            <p:nvPr/>
          </p:nvSpPr>
          <p:spPr bwMode="auto">
            <a:xfrm>
              <a:off x="1298800" y="3272135"/>
              <a:ext cx="46672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4</a:t>
              </a:r>
            </a:p>
          </p:txBody>
        </p:sp>
      </p:grpSp>
      <p:grpSp>
        <p:nvGrpSpPr>
          <p:cNvPr id="62" name="Group 61"/>
          <p:cNvGrpSpPr>
            <a:grpSpLocks/>
          </p:cNvGrpSpPr>
          <p:nvPr/>
        </p:nvGrpSpPr>
        <p:grpSpPr bwMode="auto">
          <a:xfrm>
            <a:off x="577850" y="2136775"/>
            <a:ext cx="466725" cy="2663825"/>
            <a:chOff x="577622" y="2137438"/>
            <a:chExt cx="466727" cy="2663162"/>
          </a:xfrm>
        </p:grpSpPr>
        <p:cxnSp>
          <p:nvCxnSpPr>
            <p:cNvPr id="14" name="Straight Arrow Connector 13"/>
            <p:cNvCxnSpPr/>
            <p:nvPr/>
          </p:nvCxnSpPr>
          <p:spPr bwMode="auto">
            <a:xfrm>
              <a:off x="990374" y="2137438"/>
              <a:ext cx="0" cy="2663162"/>
            </a:xfrm>
            <a:prstGeom prst="straightConnector1">
              <a:avLst/>
            </a:prstGeom>
            <a:ln>
              <a:headEnd type="none" w="med" len="med"/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6404" name="TextBox 56"/>
            <p:cNvSpPr txBox="1">
              <a:spLocks noChangeArrowheads="1"/>
            </p:cNvSpPr>
            <p:nvPr/>
          </p:nvSpPr>
          <p:spPr bwMode="auto">
            <a:xfrm>
              <a:off x="577622" y="3238186"/>
              <a:ext cx="46672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3</a:t>
              </a:r>
            </a:p>
          </p:txBody>
        </p:sp>
      </p:grpSp>
      <p:grpSp>
        <p:nvGrpSpPr>
          <p:cNvPr id="60" name="Group 59"/>
          <p:cNvGrpSpPr>
            <a:grpSpLocks/>
          </p:cNvGrpSpPr>
          <p:nvPr/>
        </p:nvGrpSpPr>
        <p:grpSpPr bwMode="auto">
          <a:xfrm>
            <a:off x="5562600" y="1512888"/>
            <a:ext cx="1120775" cy="1492250"/>
            <a:chOff x="5562600" y="1513114"/>
            <a:chExt cx="1121230" cy="1491343"/>
          </a:xfrm>
        </p:grpSpPr>
        <p:cxnSp>
          <p:nvCxnSpPr>
            <p:cNvPr id="26" name="Straight Arrow Connector 25"/>
            <p:cNvCxnSpPr>
              <a:cxnSpLocks/>
            </p:cNvCxnSpPr>
            <p:nvPr/>
          </p:nvCxnSpPr>
          <p:spPr bwMode="auto">
            <a:xfrm flipH="1">
              <a:off x="5562600" y="1513114"/>
              <a:ext cx="1121230" cy="1491343"/>
            </a:xfrm>
            <a:prstGeom prst="straightConnector1">
              <a:avLst/>
            </a:prstGeom>
            <a:ln>
              <a:headEnd type="none" w="med" len="med"/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6402" name="TextBox 57"/>
            <p:cNvSpPr txBox="1">
              <a:spLocks noChangeArrowheads="1"/>
            </p:cNvSpPr>
            <p:nvPr/>
          </p:nvSpPr>
          <p:spPr bwMode="auto">
            <a:xfrm>
              <a:off x="5806170" y="1906605"/>
              <a:ext cx="46672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latin typeface="Times New Roman" panose="02020603050405020304" pitchFamily="18" charset="0"/>
                </a:rPr>
                <a:t>2</a:t>
              </a:r>
            </a:p>
          </p:txBody>
        </p: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4" name="AutoShape 6"/>
          <p:cNvSpPr>
            <a:spLocks noChangeArrowheads="1"/>
          </p:cNvSpPr>
          <p:nvPr/>
        </p:nvSpPr>
        <p:spPr bwMode="auto">
          <a:xfrm>
            <a:off x="4038600" y="1371600"/>
            <a:ext cx="4876800" cy="52578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algn="ctr" eaLnBrk="1" hangingPunct="1">
              <a:defRPr/>
            </a:pPr>
            <a:endParaRPr lang="en-US" alt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55" name="AutoShape 7"/>
          <p:cNvSpPr>
            <a:spLocks noChangeArrowheads="1"/>
          </p:cNvSpPr>
          <p:nvPr/>
        </p:nvSpPr>
        <p:spPr bwMode="auto">
          <a:xfrm>
            <a:off x="228600" y="1028700"/>
            <a:ext cx="3505200" cy="54102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eaLnBrk="1" hangingPunct="1">
              <a:defRPr/>
            </a:pPr>
            <a:endParaRPr lang="en-US" altLang="en-US">
              <a:solidFill>
                <a:srgbClr val="D6009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7144" name="Oval 8"/>
          <p:cNvSpPr>
            <a:spLocks noChangeArrowheads="1"/>
          </p:cNvSpPr>
          <p:nvPr/>
        </p:nvSpPr>
        <p:spPr bwMode="auto">
          <a:xfrm>
            <a:off x="304800" y="822325"/>
            <a:ext cx="3276600" cy="838200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36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Câu</a:t>
            </a:r>
            <a:r>
              <a:rPr lang="en-US" sz="3600" dirty="0">
                <a:solidFill>
                  <a:srgbClr val="FF3300"/>
                </a:solidFill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hỏi</a:t>
            </a:r>
            <a:r>
              <a:rPr lang="en-US" sz="3600" dirty="0">
                <a:solidFill>
                  <a:srgbClr val="FF3300"/>
                </a:solidFill>
                <a:cs typeface="Times New Roman" panose="02020603050405020304" pitchFamily="18" charset="0"/>
              </a:rPr>
              <a:t> 1</a:t>
            </a:r>
          </a:p>
        </p:txBody>
      </p:sp>
      <p:sp>
        <p:nvSpPr>
          <p:cNvPr id="17413" name="Oval 9"/>
          <p:cNvSpPr>
            <a:spLocks noChangeArrowheads="1"/>
          </p:cNvSpPr>
          <p:nvPr/>
        </p:nvSpPr>
        <p:spPr bwMode="auto">
          <a:xfrm>
            <a:off x="4800600" y="914400"/>
            <a:ext cx="2971800" cy="838200"/>
          </a:xfrm>
          <a:prstGeom prst="ellipse">
            <a:avLst/>
          </a:prstGeom>
          <a:gradFill rotWithShape="1">
            <a:gsLst>
              <a:gs pos="0">
                <a:srgbClr val="006600"/>
              </a:gs>
              <a:gs pos="50000">
                <a:srgbClr val="66FFFF"/>
              </a:gs>
              <a:gs pos="100000">
                <a:srgbClr val="006600"/>
              </a:gs>
            </a:gsLst>
            <a:lin ang="5400000" scaled="1"/>
          </a:gradFill>
          <a:ln w="104775" cmpd="tri">
            <a:solidFill>
              <a:srgbClr val="FF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 án</a:t>
            </a:r>
          </a:p>
        </p:txBody>
      </p:sp>
      <p:sp>
        <p:nvSpPr>
          <p:cNvPr id="17414" name="Text Box 10"/>
          <p:cNvSpPr txBox="1">
            <a:spLocks noChangeArrowheads="1"/>
          </p:cNvSpPr>
          <p:nvPr/>
        </p:nvSpPr>
        <p:spPr bwMode="auto">
          <a:xfrm>
            <a:off x="1219200" y="3733800"/>
            <a:ext cx="2819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7147" name="Text Box 11"/>
          <p:cNvSpPr txBox="1">
            <a:spLocks noChangeArrowheads="1"/>
          </p:cNvSpPr>
          <p:nvPr/>
        </p:nvSpPr>
        <p:spPr bwMode="auto">
          <a:xfrm>
            <a:off x="266700" y="1854200"/>
            <a:ext cx="3352800" cy="3316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Basic oxide nào tác dụng với acidic oxide tạo thành muối?</a:t>
            </a:r>
            <a:endParaRPr lang="en-US" altLang="en-US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7148" name="AutoShape 12"/>
          <p:cNvSpPr>
            <a:spLocks noChangeArrowheads="1"/>
          </p:cNvSpPr>
          <p:nvPr/>
        </p:nvSpPr>
        <p:spPr bwMode="auto">
          <a:xfrm>
            <a:off x="4152900" y="4191000"/>
            <a:ext cx="4648200" cy="9906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99FF"/>
              </a:gs>
              <a:gs pos="50000">
                <a:srgbClr val="CCFFFF"/>
              </a:gs>
              <a:gs pos="100000">
                <a:srgbClr val="0099FF"/>
              </a:gs>
            </a:gsLst>
            <a:lin ang="5400000" scaled="1"/>
          </a:gradFill>
          <a:ln w="57150" cmpd="thickThin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C. MgO</a:t>
            </a:r>
          </a:p>
        </p:txBody>
      </p:sp>
      <p:sp>
        <p:nvSpPr>
          <p:cNvPr id="347149" name="AutoShape 13"/>
          <p:cNvSpPr>
            <a:spLocks noChangeArrowheads="1"/>
          </p:cNvSpPr>
          <p:nvPr/>
        </p:nvSpPr>
        <p:spPr bwMode="auto">
          <a:xfrm>
            <a:off x="4152900" y="5299075"/>
            <a:ext cx="4648200" cy="10287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0000"/>
              </a:gs>
              <a:gs pos="50000">
                <a:srgbClr val="CCFFFF"/>
              </a:gs>
              <a:gs pos="100000">
                <a:srgbClr val="FF0000"/>
              </a:gs>
            </a:gsLst>
            <a:lin ang="5400000" scaled="1"/>
          </a:gradFill>
          <a:ln w="57150" cmpd="thickThin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solidFill>
                <a:srgbClr val="D6009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D. CaO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D600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47150" name="AutoShape 14"/>
          <p:cNvSpPr>
            <a:spLocks noChangeArrowheads="1"/>
          </p:cNvSpPr>
          <p:nvPr/>
        </p:nvSpPr>
        <p:spPr bwMode="auto">
          <a:xfrm>
            <a:off x="4114800" y="3033713"/>
            <a:ext cx="4648200" cy="10048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CC33"/>
              </a:gs>
              <a:gs pos="50000">
                <a:schemeClr val="accent1"/>
              </a:gs>
              <a:gs pos="100000">
                <a:srgbClr val="33CC33"/>
              </a:gs>
            </a:gsLst>
            <a:lin ang="5400000" scaled="1"/>
          </a:gradFill>
          <a:ln w="57150" cmpd="thickThin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3200" dirty="0"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3200" dirty="0">
                <a:cs typeface="Times New Roman" panose="02020603050405020304" pitchFamily="18" charset="0"/>
              </a:rPr>
              <a:t>B. </a:t>
            </a:r>
            <a:r>
              <a:rPr lang="en-US" sz="3200" dirty="0" err="1">
                <a:cs typeface="Times New Roman" panose="02020603050405020304" pitchFamily="18" charset="0"/>
              </a:rPr>
              <a:t>CuO</a:t>
            </a:r>
            <a:r>
              <a:rPr lang="en-US" sz="3200" dirty="0"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defRPr/>
            </a:pPr>
            <a:r>
              <a:rPr lang="en-US" sz="3200" dirty="0"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47151" name="AutoShape 15"/>
          <p:cNvSpPr>
            <a:spLocks noChangeArrowheads="1"/>
          </p:cNvSpPr>
          <p:nvPr/>
        </p:nvSpPr>
        <p:spPr bwMode="auto">
          <a:xfrm>
            <a:off x="4152900" y="1828800"/>
            <a:ext cx="4572000" cy="1066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0000"/>
              </a:gs>
              <a:gs pos="50000">
                <a:srgbClr val="CCFFFF"/>
              </a:gs>
              <a:gs pos="100000">
                <a:srgbClr val="FF0000"/>
              </a:gs>
            </a:gsLst>
            <a:lin ang="5400000" scaled="1"/>
          </a:gradFill>
          <a:ln w="57150" cmpd="thickThin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A. FeO</a:t>
            </a:r>
          </a:p>
        </p:txBody>
      </p:sp>
      <p:sp>
        <p:nvSpPr>
          <p:cNvPr id="347152" name="Oval 16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33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347153" name="Oval 17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33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347154" name="Oval 18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33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347155" name="Oval 19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33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347156" name="Oval 20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33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347157" name="Oval 21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33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347158" name="Oval 22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33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347159" name="Oval 23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33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47160" name="Oval 24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33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47161" name="Oval 25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33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347163" name="Oval 27"/>
          <p:cNvSpPr>
            <a:spLocks noChangeArrowheads="1"/>
          </p:cNvSpPr>
          <p:nvPr/>
        </p:nvSpPr>
        <p:spPr bwMode="auto">
          <a:xfrm>
            <a:off x="7620000" y="28575"/>
            <a:ext cx="1524000" cy="1447800"/>
          </a:xfrm>
          <a:prstGeom prst="ellipse">
            <a:avLst/>
          </a:prstGeom>
          <a:solidFill>
            <a:srgbClr val="CCFF33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17431" name="Rectangle 1"/>
          <p:cNvSpPr>
            <a:spLocks noChangeArrowheads="1"/>
          </p:cNvSpPr>
          <p:nvPr/>
        </p:nvSpPr>
        <p:spPr bwMode="auto">
          <a:xfrm>
            <a:off x="271463" y="76200"/>
            <a:ext cx="7620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chơi: </a:t>
            </a:r>
            <a:r>
              <a:rPr lang="en-US" altLang="en-US" sz="4400">
                <a:solidFill>
                  <a:srgbClr val="990099"/>
                </a:solidFill>
                <a:latin typeface="Viner Hand ITC" panose="03070502030502020203" pitchFamily="66" charset="0"/>
                <a:cs typeface="Times New Roman" panose="02020603050405020304" pitchFamily="18" charset="0"/>
              </a:rPr>
              <a:t>Ai nhanh hơn?</a:t>
            </a:r>
            <a:endParaRPr lang="en-US" altLang="en-US">
              <a:solidFill>
                <a:srgbClr val="990099"/>
              </a:solidFill>
              <a:latin typeface="Viner Hand ITC" panose="03070502030502020203" pitchFamily="66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471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471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471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920"/>
                            </p:stCondLst>
                            <p:childTnLst>
                              <p:par>
                                <p:cTn id="1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85" decel="100000"/>
                                        <p:tgtEl>
                                          <p:spTgt spid="3471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385" decel="100000"/>
                                        <p:tgtEl>
                                          <p:spTgt spid="34715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4715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385" fill="hold"/>
                                        <p:tgtEl>
                                          <p:spTgt spid="347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47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385" fill="hold"/>
                                        <p:tgtEl>
                                          <p:spTgt spid="347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47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920"/>
                            </p:stCondLst>
                            <p:childTnLst>
                              <p:par>
                                <p:cTn id="2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85" decel="100000"/>
                                        <p:tgtEl>
                                          <p:spTgt spid="3471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385" decel="100000"/>
                                        <p:tgtEl>
                                          <p:spTgt spid="3471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471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385" fill="hold"/>
                                        <p:tgtEl>
                                          <p:spTgt spid="347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47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385" fill="hold"/>
                                        <p:tgtEl>
                                          <p:spTgt spid="347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47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920"/>
                            </p:stCondLst>
                            <p:childTnLst>
                              <p:par>
                                <p:cTn id="3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85" decel="100000"/>
                                        <p:tgtEl>
                                          <p:spTgt spid="3471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85" decel="100000"/>
                                        <p:tgtEl>
                                          <p:spTgt spid="3471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471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6" dur="385" fill="hold"/>
                                        <p:tgtEl>
                                          <p:spTgt spid="347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47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385" fill="hold"/>
                                        <p:tgtEl>
                                          <p:spTgt spid="347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47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920"/>
                            </p:stCondLst>
                            <p:childTnLst>
                              <p:par>
                                <p:cTn id="4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85" decel="100000"/>
                                        <p:tgtEl>
                                          <p:spTgt spid="3471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385" decel="100000"/>
                                        <p:tgtEl>
                                          <p:spTgt spid="34714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4714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6" dur="385" fill="hold"/>
                                        <p:tgtEl>
                                          <p:spTgt spid="347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47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385" fill="hold"/>
                                        <p:tgtEl>
                                          <p:spTgt spid="347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47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920"/>
                            </p:stCondLst>
                            <p:childTnLst>
                              <p:par>
                                <p:cTn id="51" presetID="4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3471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670"/>
                            </p:stCondLst>
                            <p:childTnLst>
                              <p:par>
                                <p:cTn id="55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471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8170"/>
                            </p:stCondLst>
                            <p:childTnLst>
                              <p:par>
                                <p:cTn id="59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471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9670"/>
                            </p:stCondLst>
                            <p:childTnLst>
                              <p:par>
                                <p:cTn id="63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3471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1170"/>
                            </p:stCondLst>
                            <p:childTnLst>
                              <p:par>
                                <p:cTn id="67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3471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2670"/>
                            </p:stCondLst>
                            <p:childTnLst>
                              <p:par>
                                <p:cTn id="71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471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4170"/>
                            </p:stCondLst>
                            <p:childTnLst>
                              <p:par>
                                <p:cTn id="75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471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5670"/>
                            </p:stCondLst>
                            <p:childTnLst>
                              <p:par>
                                <p:cTn id="79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3471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7170"/>
                            </p:stCondLst>
                            <p:childTnLst>
                              <p:par>
                                <p:cTn id="83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471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8670"/>
                            </p:stCondLst>
                            <p:childTnLst>
                              <p:par>
                                <p:cTn id="87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3471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20170"/>
                            </p:stCondLst>
                            <p:childTnLst>
                              <p:par>
                                <p:cTn id="91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3471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3" presetClass="entr" presetSubtype="16" repeatCount="4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47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47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7147" grpId="0"/>
      <p:bldP spid="347148" grpId="0" animBg="1"/>
      <p:bldP spid="347149" grpId="0" animBg="1"/>
      <p:bldP spid="347149" grpId="1" animBg="1"/>
      <p:bldP spid="347150" grpId="0" animBg="1"/>
      <p:bldP spid="347151" grpId="0" animBg="1"/>
      <p:bldP spid="347152" grpId="0" animBg="1"/>
      <p:bldP spid="347153" grpId="0" animBg="1"/>
      <p:bldP spid="347154" grpId="0" animBg="1"/>
      <p:bldP spid="347155" grpId="0" animBg="1"/>
      <p:bldP spid="347156" grpId="0" animBg="1"/>
      <p:bldP spid="347157" grpId="0" animBg="1"/>
      <p:bldP spid="347158" grpId="0" animBg="1"/>
      <p:bldP spid="347159" grpId="0" animBg="1"/>
      <p:bldP spid="347160" grpId="0" animBg="1"/>
      <p:bldP spid="347161" grpId="0" animBg="1"/>
      <p:bldP spid="34716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6"/>
          <p:cNvSpPr>
            <a:spLocks noChangeArrowheads="1"/>
          </p:cNvSpPr>
          <p:nvPr/>
        </p:nvSpPr>
        <p:spPr bwMode="auto">
          <a:xfrm>
            <a:off x="4267200" y="1371600"/>
            <a:ext cx="4648200" cy="52578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en-US" alt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59" name="AutoShape 7"/>
          <p:cNvSpPr>
            <a:spLocks noChangeArrowheads="1"/>
          </p:cNvSpPr>
          <p:nvPr/>
        </p:nvSpPr>
        <p:spPr bwMode="auto">
          <a:xfrm>
            <a:off x="228600" y="1295400"/>
            <a:ext cx="3962400" cy="541020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rgbClr val="D6009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4312" name="Oval 8"/>
          <p:cNvSpPr>
            <a:spLocks noChangeArrowheads="1"/>
          </p:cNvSpPr>
          <p:nvPr/>
        </p:nvSpPr>
        <p:spPr bwMode="auto">
          <a:xfrm>
            <a:off x="565150" y="952500"/>
            <a:ext cx="3276600" cy="838200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36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Câu</a:t>
            </a:r>
            <a:r>
              <a:rPr lang="en-US" sz="3600" dirty="0">
                <a:solidFill>
                  <a:srgbClr val="FF3300"/>
                </a:solidFill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hỏi</a:t>
            </a:r>
            <a:r>
              <a:rPr lang="en-US" sz="3600" dirty="0">
                <a:solidFill>
                  <a:srgbClr val="FF3300"/>
                </a:solidFill>
                <a:cs typeface="Times New Roman" panose="02020603050405020304" pitchFamily="18" charset="0"/>
              </a:rPr>
              <a:t> 2 </a:t>
            </a:r>
          </a:p>
        </p:txBody>
      </p:sp>
      <p:sp>
        <p:nvSpPr>
          <p:cNvPr id="19461" name="Oval 9"/>
          <p:cNvSpPr>
            <a:spLocks noChangeArrowheads="1"/>
          </p:cNvSpPr>
          <p:nvPr/>
        </p:nvSpPr>
        <p:spPr bwMode="auto">
          <a:xfrm>
            <a:off x="4953000" y="762000"/>
            <a:ext cx="2971800" cy="838200"/>
          </a:xfrm>
          <a:prstGeom prst="ellipse">
            <a:avLst/>
          </a:prstGeom>
          <a:gradFill rotWithShape="1">
            <a:gsLst>
              <a:gs pos="0">
                <a:srgbClr val="006600"/>
              </a:gs>
              <a:gs pos="50000">
                <a:srgbClr val="66FFFF"/>
              </a:gs>
              <a:gs pos="100000">
                <a:srgbClr val="006600"/>
              </a:gs>
            </a:gsLst>
            <a:lin ang="5400000" scaled="1"/>
          </a:gradFill>
          <a:ln w="104775" cmpd="tri">
            <a:solidFill>
              <a:srgbClr val="FF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 án</a:t>
            </a:r>
          </a:p>
        </p:txBody>
      </p:sp>
      <p:sp>
        <p:nvSpPr>
          <p:cNvPr id="19462" name="Text Box 10"/>
          <p:cNvSpPr txBox="1">
            <a:spLocks noChangeArrowheads="1"/>
          </p:cNvSpPr>
          <p:nvPr/>
        </p:nvSpPr>
        <p:spPr bwMode="auto">
          <a:xfrm>
            <a:off x="1219200" y="3733800"/>
            <a:ext cx="2819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4315" name="Text Box 11"/>
          <p:cNvSpPr txBox="1">
            <a:spLocks noChangeArrowheads="1"/>
          </p:cNvSpPr>
          <p:nvPr/>
        </p:nvSpPr>
        <p:spPr bwMode="auto">
          <a:xfrm>
            <a:off x="-152400" y="1938338"/>
            <a:ext cx="4244975" cy="414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 base nào bị nhiệt phân hủy thu được </a:t>
            </a: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basic oxide? </a:t>
            </a: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Viết PT</a:t>
            </a:r>
            <a:endParaRPr lang="en-US" altLang="en-US" sz="28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4316" name="AutoShape 12"/>
          <p:cNvSpPr>
            <a:spLocks noChangeArrowheads="1"/>
          </p:cNvSpPr>
          <p:nvPr/>
        </p:nvSpPr>
        <p:spPr bwMode="auto">
          <a:xfrm>
            <a:off x="4419600" y="1908175"/>
            <a:ext cx="4343400" cy="914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99FF"/>
              </a:gs>
              <a:gs pos="50000">
                <a:srgbClr val="CCFFFF"/>
              </a:gs>
              <a:gs pos="100000">
                <a:srgbClr val="0099FF"/>
              </a:gs>
            </a:gsLst>
            <a:lin ang="5400000" scaled="1"/>
          </a:gradFill>
          <a:ln w="57150" cmpd="thickThin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A. NaOH, Ca(OH)</a:t>
            </a:r>
            <a:r>
              <a:rPr lang="en-US" altLang="en-US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4317" name="AutoShape 13"/>
          <p:cNvSpPr>
            <a:spLocks noChangeArrowheads="1"/>
          </p:cNvSpPr>
          <p:nvPr/>
        </p:nvSpPr>
        <p:spPr bwMode="auto">
          <a:xfrm>
            <a:off x="4381500" y="3086100"/>
            <a:ext cx="4419600" cy="914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0000"/>
              </a:gs>
              <a:gs pos="50000">
                <a:srgbClr val="CCFFFF"/>
              </a:gs>
              <a:gs pos="100000">
                <a:srgbClr val="FF0000"/>
              </a:gs>
            </a:gsLst>
            <a:lin ang="5400000" scaled="1"/>
          </a:gradFill>
          <a:ln w="57150" cmpd="thickThin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B. Cu(OH)</a:t>
            </a:r>
            <a:r>
              <a:rPr lang="en-US" altLang="en-US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, Fe(OH)</a:t>
            </a:r>
            <a:r>
              <a:rPr lang="en-US" altLang="en-US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4318" name="AutoShape 14"/>
          <p:cNvSpPr>
            <a:spLocks noChangeArrowheads="1"/>
          </p:cNvSpPr>
          <p:nvPr/>
        </p:nvSpPr>
        <p:spPr bwMode="auto">
          <a:xfrm>
            <a:off x="4419600" y="4191000"/>
            <a:ext cx="4321175" cy="914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CC33"/>
              </a:gs>
              <a:gs pos="50000">
                <a:schemeClr val="accent1"/>
              </a:gs>
              <a:gs pos="100000">
                <a:srgbClr val="33CC33"/>
              </a:gs>
            </a:gsLst>
            <a:lin ang="5400000" scaled="1"/>
          </a:gradFill>
          <a:ln w="57150" cmpd="thickThin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r>
              <a:rPr lang="en-US" sz="3200" dirty="0">
                <a:cs typeface="Times New Roman" panose="02020603050405020304" pitchFamily="18" charset="0"/>
              </a:rPr>
              <a:t>C. KOH, Mg(OH)</a:t>
            </a:r>
            <a:r>
              <a:rPr lang="en-US" sz="3200" baseline="-25000" dirty="0">
                <a:cs typeface="Times New Roman" panose="02020603050405020304" pitchFamily="18" charset="0"/>
              </a:rPr>
              <a:t>2</a:t>
            </a:r>
            <a:endParaRPr lang="en-US" sz="3200" dirty="0">
              <a:cs typeface="Times New Roman" panose="02020603050405020304" pitchFamily="18" charset="0"/>
            </a:endParaRPr>
          </a:p>
        </p:txBody>
      </p:sp>
      <p:sp>
        <p:nvSpPr>
          <p:cNvPr id="354319" name="AutoShape 15"/>
          <p:cNvSpPr>
            <a:spLocks noChangeArrowheads="1"/>
          </p:cNvSpPr>
          <p:nvPr/>
        </p:nvSpPr>
        <p:spPr bwMode="auto">
          <a:xfrm>
            <a:off x="4419600" y="5410200"/>
            <a:ext cx="4343400" cy="914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0000"/>
              </a:gs>
              <a:gs pos="50000">
                <a:srgbClr val="CCFFFF"/>
              </a:gs>
              <a:gs pos="100000">
                <a:srgbClr val="FF0000"/>
              </a:gs>
            </a:gsLst>
            <a:lin ang="5400000" scaled="1"/>
          </a:gradFill>
          <a:ln w="57150" cmpd="thickThin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solidFill>
                <a:srgbClr val="A31D7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D. Ca(OH)</a:t>
            </a:r>
            <a:r>
              <a:rPr lang="en-US" altLang="en-US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, Al(OH)</a:t>
            </a:r>
            <a:r>
              <a:rPr lang="en-US" altLang="en-US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A31D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354320" name="Oval 16"/>
          <p:cNvSpPr>
            <a:spLocks noChangeArrowheads="1"/>
          </p:cNvSpPr>
          <p:nvPr/>
        </p:nvSpPr>
        <p:spPr bwMode="auto">
          <a:xfrm>
            <a:off x="7620000" y="-28575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354321" name="Oval 17"/>
          <p:cNvSpPr>
            <a:spLocks noChangeArrowheads="1"/>
          </p:cNvSpPr>
          <p:nvPr/>
        </p:nvSpPr>
        <p:spPr bwMode="auto">
          <a:xfrm>
            <a:off x="7620000" y="-28575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354322" name="Oval 18"/>
          <p:cNvSpPr>
            <a:spLocks noChangeArrowheads="1"/>
          </p:cNvSpPr>
          <p:nvPr/>
        </p:nvSpPr>
        <p:spPr bwMode="auto">
          <a:xfrm>
            <a:off x="7615238" y="-4763"/>
            <a:ext cx="1524000" cy="1447801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354323" name="Oval 19"/>
          <p:cNvSpPr>
            <a:spLocks noChangeArrowheads="1"/>
          </p:cNvSpPr>
          <p:nvPr/>
        </p:nvSpPr>
        <p:spPr bwMode="auto">
          <a:xfrm>
            <a:off x="7629525" y="-1905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354324" name="Oval 20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354325" name="Oval 21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354326" name="Oval 22"/>
          <p:cNvSpPr>
            <a:spLocks noChangeArrowheads="1"/>
          </p:cNvSpPr>
          <p:nvPr/>
        </p:nvSpPr>
        <p:spPr bwMode="auto">
          <a:xfrm>
            <a:off x="7620000" y="-14288"/>
            <a:ext cx="1524000" cy="1447801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354327" name="Oval 23"/>
          <p:cNvSpPr>
            <a:spLocks noChangeArrowheads="1"/>
          </p:cNvSpPr>
          <p:nvPr/>
        </p:nvSpPr>
        <p:spPr bwMode="auto">
          <a:xfrm>
            <a:off x="7643813" y="-1905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54328" name="Oval 24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54329" name="Oval 25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354330" name="Oval 26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19479" name="Rectangle 1"/>
          <p:cNvSpPr>
            <a:spLocks noChangeArrowheads="1"/>
          </p:cNvSpPr>
          <p:nvPr/>
        </p:nvSpPr>
        <p:spPr bwMode="auto">
          <a:xfrm>
            <a:off x="271463" y="76200"/>
            <a:ext cx="7620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chơi: </a:t>
            </a:r>
            <a:r>
              <a:rPr lang="en-US" altLang="en-US" sz="4400">
                <a:solidFill>
                  <a:srgbClr val="990099"/>
                </a:solidFill>
                <a:latin typeface="Viner Hand ITC" panose="03070502030502020203" pitchFamily="66" charset="0"/>
                <a:cs typeface="Times New Roman" panose="02020603050405020304" pitchFamily="18" charset="0"/>
              </a:rPr>
              <a:t>Ai nhanh hơn?</a:t>
            </a:r>
            <a:endParaRPr lang="en-US" altLang="en-US">
              <a:solidFill>
                <a:srgbClr val="990099"/>
              </a:solidFill>
              <a:latin typeface="Viner Hand ITC" panose="03070502030502020203" pitchFamily="66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543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543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543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40"/>
                            </p:stCondLst>
                            <p:childTnLst>
                              <p:par>
                                <p:cTn id="1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85" decel="100000"/>
                                        <p:tgtEl>
                                          <p:spTgt spid="3543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385" decel="100000"/>
                                        <p:tgtEl>
                                          <p:spTgt spid="3543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43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385" fill="hold"/>
                                        <p:tgtEl>
                                          <p:spTgt spid="354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4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385" fill="hold"/>
                                        <p:tgtEl>
                                          <p:spTgt spid="354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4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40"/>
                            </p:stCondLst>
                            <p:childTnLst>
                              <p:par>
                                <p:cTn id="2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85" decel="100000"/>
                                        <p:tgtEl>
                                          <p:spTgt spid="3543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385" decel="100000"/>
                                        <p:tgtEl>
                                          <p:spTgt spid="3543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43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385" fill="hold"/>
                                        <p:tgtEl>
                                          <p:spTgt spid="354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4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385" fill="hold"/>
                                        <p:tgtEl>
                                          <p:spTgt spid="354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4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040"/>
                            </p:stCondLst>
                            <p:childTnLst>
                              <p:par>
                                <p:cTn id="3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85" decel="100000"/>
                                        <p:tgtEl>
                                          <p:spTgt spid="3543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85" decel="100000"/>
                                        <p:tgtEl>
                                          <p:spTgt spid="3543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43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6" dur="385" fill="hold"/>
                                        <p:tgtEl>
                                          <p:spTgt spid="354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4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385" fill="hold"/>
                                        <p:tgtEl>
                                          <p:spTgt spid="354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4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40"/>
                            </p:stCondLst>
                            <p:childTnLst>
                              <p:par>
                                <p:cTn id="4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85" decel="100000"/>
                                        <p:tgtEl>
                                          <p:spTgt spid="3543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385" decel="100000"/>
                                        <p:tgtEl>
                                          <p:spTgt spid="3543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43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6" dur="385" fill="hold"/>
                                        <p:tgtEl>
                                          <p:spTgt spid="354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4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385" fill="hold"/>
                                        <p:tgtEl>
                                          <p:spTgt spid="354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4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6040"/>
                            </p:stCondLst>
                            <p:childTnLst>
                              <p:par>
                                <p:cTn id="51" presetID="4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3543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790"/>
                            </p:stCondLst>
                            <p:childTnLst>
                              <p:par>
                                <p:cTn id="5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543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8290"/>
                            </p:stCondLst>
                            <p:childTnLst>
                              <p:par>
                                <p:cTn id="5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3543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9790"/>
                            </p:stCondLst>
                            <p:childTnLst>
                              <p:par>
                                <p:cTn id="6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3543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1290"/>
                            </p:stCondLst>
                            <p:childTnLst>
                              <p:par>
                                <p:cTn id="6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3543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2790"/>
                            </p:stCondLst>
                            <p:childTnLst>
                              <p:par>
                                <p:cTn id="7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3543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4290"/>
                            </p:stCondLst>
                            <p:childTnLst>
                              <p:par>
                                <p:cTn id="7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3543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5790"/>
                            </p:stCondLst>
                            <p:childTnLst>
                              <p:par>
                                <p:cTn id="7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3543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7290"/>
                            </p:stCondLst>
                            <p:childTnLst>
                              <p:par>
                                <p:cTn id="8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3543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8790"/>
                            </p:stCondLst>
                            <p:childTnLst>
                              <p:par>
                                <p:cTn id="8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3543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20290"/>
                            </p:stCondLst>
                            <p:childTnLst>
                              <p:par>
                                <p:cTn id="9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3543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3" presetClass="entr" presetSubtype="16" repeatCount="4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54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4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4315" grpId="0"/>
      <p:bldP spid="354316" grpId="0" animBg="1"/>
      <p:bldP spid="354317" grpId="0" animBg="1"/>
      <p:bldP spid="354317" grpId="1" animBg="1"/>
      <p:bldP spid="354318" grpId="0" animBg="1"/>
      <p:bldP spid="354319" grpId="0" animBg="1"/>
      <p:bldP spid="354320" grpId="0" animBg="1"/>
      <p:bldP spid="354321" grpId="0" animBg="1"/>
      <p:bldP spid="354322" grpId="0" animBg="1"/>
      <p:bldP spid="354323" grpId="0" animBg="1"/>
      <p:bldP spid="354324" grpId="0" animBg="1"/>
      <p:bldP spid="354325" grpId="0" animBg="1"/>
      <p:bldP spid="354326" grpId="0" animBg="1"/>
      <p:bldP spid="354327" grpId="0" animBg="1"/>
      <p:bldP spid="354328" grpId="0" animBg="1"/>
      <p:bldP spid="354329" grpId="0" animBg="1"/>
      <p:bldP spid="3543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6"/>
          <p:cNvSpPr>
            <a:spLocks noChangeArrowheads="1"/>
          </p:cNvSpPr>
          <p:nvPr/>
        </p:nvSpPr>
        <p:spPr bwMode="auto">
          <a:xfrm>
            <a:off x="4565650" y="1349375"/>
            <a:ext cx="4343400" cy="5257800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07" name="AutoShape 7"/>
          <p:cNvSpPr>
            <a:spLocks noChangeArrowheads="1"/>
          </p:cNvSpPr>
          <p:nvPr/>
        </p:nvSpPr>
        <p:spPr bwMode="auto">
          <a:xfrm>
            <a:off x="228600" y="1295400"/>
            <a:ext cx="3810000" cy="5311775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rgbClr val="D6009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6600" name="Oval 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76300" y="914400"/>
            <a:ext cx="2514600" cy="838200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36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Câu</a:t>
            </a:r>
            <a:r>
              <a:rPr lang="en-US" sz="3600" dirty="0">
                <a:solidFill>
                  <a:srgbClr val="FF3300"/>
                </a:solidFill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hỏi</a:t>
            </a:r>
            <a:r>
              <a:rPr lang="en-US" sz="3600" dirty="0">
                <a:solidFill>
                  <a:srgbClr val="FF3300"/>
                </a:solidFill>
                <a:cs typeface="Times New Roman" panose="02020603050405020304" pitchFamily="18" charset="0"/>
              </a:rPr>
              <a:t> 3</a:t>
            </a:r>
          </a:p>
        </p:txBody>
      </p:sp>
      <p:sp>
        <p:nvSpPr>
          <p:cNvPr id="21509" name="Oval 9"/>
          <p:cNvSpPr>
            <a:spLocks noChangeArrowheads="1"/>
          </p:cNvSpPr>
          <p:nvPr/>
        </p:nvSpPr>
        <p:spPr bwMode="auto">
          <a:xfrm>
            <a:off x="5095875" y="733425"/>
            <a:ext cx="2971800" cy="838200"/>
          </a:xfrm>
          <a:prstGeom prst="ellipse">
            <a:avLst/>
          </a:prstGeom>
          <a:gradFill rotWithShape="1">
            <a:gsLst>
              <a:gs pos="0">
                <a:srgbClr val="006600"/>
              </a:gs>
              <a:gs pos="50000">
                <a:srgbClr val="66FFFF"/>
              </a:gs>
              <a:gs pos="100000">
                <a:srgbClr val="006600"/>
              </a:gs>
            </a:gsLst>
            <a:lin ang="5400000" scaled="1"/>
          </a:gradFill>
          <a:ln w="104775" cmpd="tri">
            <a:solidFill>
              <a:srgbClr val="FF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 án</a:t>
            </a:r>
          </a:p>
        </p:txBody>
      </p:sp>
      <p:sp>
        <p:nvSpPr>
          <p:cNvPr id="21510" name="Text Box 10"/>
          <p:cNvSpPr txBox="1">
            <a:spLocks noChangeArrowheads="1"/>
          </p:cNvSpPr>
          <p:nvPr/>
        </p:nvSpPr>
        <p:spPr bwMode="auto">
          <a:xfrm>
            <a:off x="1219200" y="3733800"/>
            <a:ext cx="2819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6603" name="Text Box 11"/>
          <p:cNvSpPr txBox="1">
            <a:spLocks noChangeArrowheads="1"/>
          </p:cNvSpPr>
          <p:nvPr/>
        </p:nvSpPr>
        <p:spPr bwMode="auto">
          <a:xfrm>
            <a:off x="228600" y="1981200"/>
            <a:ext cx="3810000" cy="414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 phân biệt dung dịch acid HCl và H</a:t>
            </a:r>
            <a:r>
              <a:rPr lang="en-US" altLang="en-US" sz="3600" baseline="-250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en-US" sz="3600" baseline="-250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có thể dùng hóa chất nào?</a:t>
            </a:r>
          </a:p>
        </p:txBody>
      </p:sp>
      <p:sp>
        <p:nvSpPr>
          <p:cNvPr id="366604" name="AutoShape 12"/>
          <p:cNvSpPr>
            <a:spLocks noChangeArrowheads="1"/>
          </p:cNvSpPr>
          <p:nvPr/>
        </p:nvSpPr>
        <p:spPr bwMode="auto">
          <a:xfrm>
            <a:off x="4684713" y="1752600"/>
            <a:ext cx="4154487" cy="914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99FF"/>
              </a:gs>
              <a:gs pos="50000">
                <a:srgbClr val="CCFFFF"/>
              </a:gs>
              <a:gs pos="100000">
                <a:srgbClr val="0099FF"/>
              </a:gs>
            </a:gsLst>
            <a:lin ang="5400000" scaled="1"/>
          </a:gradFill>
          <a:ln w="57150" cmpd="thickThin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A. Quì tím </a:t>
            </a:r>
          </a:p>
        </p:txBody>
      </p:sp>
      <p:sp>
        <p:nvSpPr>
          <p:cNvPr id="366605" name="AutoShape 13"/>
          <p:cNvSpPr>
            <a:spLocks noChangeArrowheads="1"/>
          </p:cNvSpPr>
          <p:nvPr/>
        </p:nvSpPr>
        <p:spPr bwMode="auto">
          <a:xfrm>
            <a:off x="4673600" y="5187950"/>
            <a:ext cx="4089400" cy="914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0000"/>
              </a:gs>
              <a:gs pos="50000">
                <a:srgbClr val="CCFFFF"/>
              </a:gs>
              <a:gs pos="100000">
                <a:srgbClr val="FF0000"/>
              </a:gs>
            </a:gsLst>
            <a:lin ang="5400000" scaled="1"/>
          </a:gradFill>
          <a:ln w="57150" cmpd="thickThin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D . Dd BaCl</a:t>
            </a:r>
            <a:r>
              <a:rPr lang="en-US" altLang="en-US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6606" name="AutoShape 14"/>
          <p:cNvSpPr>
            <a:spLocks noChangeArrowheads="1"/>
          </p:cNvSpPr>
          <p:nvPr/>
        </p:nvSpPr>
        <p:spPr bwMode="auto">
          <a:xfrm>
            <a:off x="4684713" y="4114800"/>
            <a:ext cx="4078287" cy="914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CC33"/>
              </a:gs>
              <a:gs pos="50000">
                <a:schemeClr val="accent1"/>
              </a:gs>
              <a:gs pos="100000">
                <a:srgbClr val="33CC33"/>
              </a:gs>
            </a:gsLst>
            <a:lin ang="5400000" scaled="1"/>
          </a:gradFill>
          <a:ln w="57150" cmpd="thickThin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r>
              <a:rPr lang="en-US" sz="3200" dirty="0">
                <a:cs typeface="Times New Roman" panose="02020603050405020304" pitchFamily="18" charset="0"/>
              </a:rPr>
              <a:t>C. Kim </a:t>
            </a:r>
            <a:r>
              <a:rPr lang="en-US" sz="3200" dirty="0" err="1">
                <a:cs typeface="Times New Roman" panose="02020603050405020304" pitchFamily="18" charset="0"/>
              </a:rPr>
              <a:t>loại</a:t>
            </a:r>
            <a:r>
              <a:rPr lang="en-US" sz="3200" dirty="0"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cs typeface="Times New Roman" panose="02020603050405020304" pitchFamily="18" charset="0"/>
              </a:rPr>
              <a:t>kẽm</a:t>
            </a:r>
            <a:r>
              <a:rPr lang="en-US" sz="3200" dirty="0">
                <a:cs typeface="Times New Roman" panose="02020603050405020304" pitchFamily="18" charset="0"/>
              </a:rPr>
              <a:t> (zinc)</a:t>
            </a:r>
          </a:p>
        </p:txBody>
      </p:sp>
      <p:sp>
        <p:nvSpPr>
          <p:cNvPr id="366607" name="AutoShape 15"/>
          <p:cNvSpPr>
            <a:spLocks noChangeArrowheads="1"/>
          </p:cNvSpPr>
          <p:nvPr/>
        </p:nvSpPr>
        <p:spPr bwMode="auto">
          <a:xfrm>
            <a:off x="4673600" y="2914650"/>
            <a:ext cx="4154488" cy="914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0000"/>
              </a:gs>
              <a:gs pos="50000">
                <a:srgbClr val="CCFFFF"/>
              </a:gs>
              <a:gs pos="100000">
                <a:srgbClr val="FF0000"/>
              </a:gs>
            </a:gsLst>
            <a:lin ang="5400000" scaled="1"/>
          </a:gradFill>
          <a:ln w="57150" cmpd="thickThin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B. Phenolphtalein</a:t>
            </a:r>
          </a:p>
        </p:txBody>
      </p:sp>
      <p:sp>
        <p:nvSpPr>
          <p:cNvPr id="366608" name="Oval 16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366609" name="Oval 17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366610" name="Oval 18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366611" name="Oval 19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366612" name="Oval 20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366613" name="Oval 21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366614" name="Oval 22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366615" name="Oval 23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66616" name="Oval 24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66617" name="Oval 25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366618" name="Oval 26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21527" name="Rectangle 1"/>
          <p:cNvSpPr>
            <a:spLocks noChangeArrowheads="1"/>
          </p:cNvSpPr>
          <p:nvPr/>
        </p:nvSpPr>
        <p:spPr bwMode="auto">
          <a:xfrm>
            <a:off x="271463" y="76200"/>
            <a:ext cx="7620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chơi: </a:t>
            </a:r>
            <a:r>
              <a:rPr lang="en-US" altLang="en-US" sz="4400">
                <a:solidFill>
                  <a:srgbClr val="990099"/>
                </a:solidFill>
                <a:latin typeface="Viner Hand ITC" panose="03070502030502020203" pitchFamily="66" charset="0"/>
                <a:cs typeface="Times New Roman" panose="02020603050405020304" pitchFamily="18" charset="0"/>
              </a:rPr>
              <a:t>Ai nhanh hơn?</a:t>
            </a:r>
            <a:endParaRPr lang="en-US" altLang="en-US">
              <a:solidFill>
                <a:srgbClr val="990099"/>
              </a:solidFill>
              <a:latin typeface="Viner Hand ITC" panose="03070502030502020203" pitchFamily="66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666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666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666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120"/>
                            </p:stCondLst>
                            <p:childTnLst>
                              <p:par>
                                <p:cTn id="1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85" decel="100000"/>
                                        <p:tgtEl>
                                          <p:spTgt spid="3666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385" decel="100000"/>
                                        <p:tgtEl>
                                          <p:spTgt spid="36660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6660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385" fill="hold"/>
                                        <p:tgtEl>
                                          <p:spTgt spid="366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66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385" fill="hold"/>
                                        <p:tgtEl>
                                          <p:spTgt spid="366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66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120"/>
                            </p:stCondLst>
                            <p:childTnLst>
                              <p:par>
                                <p:cTn id="2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85" decel="100000"/>
                                        <p:tgtEl>
                                          <p:spTgt spid="3666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385" decel="100000"/>
                                        <p:tgtEl>
                                          <p:spTgt spid="36660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6660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385" fill="hold"/>
                                        <p:tgtEl>
                                          <p:spTgt spid="366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66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385" fill="hold"/>
                                        <p:tgtEl>
                                          <p:spTgt spid="366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66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120"/>
                            </p:stCondLst>
                            <p:childTnLst>
                              <p:par>
                                <p:cTn id="3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85" decel="100000"/>
                                        <p:tgtEl>
                                          <p:spTgt spid="3666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85" decel="100000"/>
                                        <p:tgtEl>
                                          <p:spTgt spid="36660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6660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6" dur="385" fill="hold"/>
                                        <p:tgtEl>
                                          <p:spTgt spid="366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66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385" fill="hold"/>
                                        <p:tgtEl>
                                          <p:spTgt spid="366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66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120"/>
                            </p:stCondLst>
                            <p:childTnLst>
                              <p:par>
                                <p:cTn id="4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85" decel="100000"/>
                                        <p:tgtEl>
                                          <p:spTgt spid="3666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385" decel="100000"/>
                                        <p:tgtEl>
                                          <p:spTgt spid="36660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6660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6" dur="385" fill="hold"/>
                                        <p:tgtEl>
                                          <p:spTgt spid="366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66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385" fill="hold"/>
                                        <p:tgtEl>
                                          <p:spTgt spid="366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66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6120"/>
                            </p:stCondLst>
                            <p:childTnLst>
                              <p:par>
                                <p:cTn id="51" presetID="4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3666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870"/>
                            </p:stCondLst>
                            <p:childTnLst>
                              <p:par>
                                <p:cTn id="5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666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8370"/>
                            </p:stCondLst>
                            <p:childTnLst>
                              <p:par>
                                <p:cTn id="5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3666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9870"/>
                            </p:stCondLst>
                            <p:childTnLst>
                              <p:par>
                                <p:cTn id="6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3666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1370"/>
                            </p:stCondLst>
                            <p:childTnLst>
                              <p:par>
                                <p:cTn id="6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3666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2870"/>
                            </p:stCondLst>
                            <p:childTnLst>
                              <p:par>
                                <p:cTn id="7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3666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4370"/>
                            </p:stCondLst>
                            <p:childTnLst>
                              <p:par>
                                <p:cTn id="7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3666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5870"/>
                            </p:stCondLst>
                            <p:childTnLst>
                              <p:par>
                                <p:cTn id="7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3666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7370"/>
                            </p:stCondLst>
                            <p:childTnLst>
                              <p:par>
                                <p:cTn id="8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3666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8870"/>
                            </p:stCondLst>
                            <p:childTnLst>
                              <p:par>
                                <p:cTn id="8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3666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20370"/>
                            </p:stCondLst>
                            <p:childTnLst>
                              <p:par>
                                <p:cTn id="9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3666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3" presetClass="entr" presetSubtype="16" repeatCount="4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66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66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603" grpId="0"/>
      <p:bldP spid="366604" grpId="0" animBg="1"/>
      <p:bldP spid="366605" grpId="0" animBg="1"/>
      <p:bldP spid="366605" grpId="1" animBg="1"/>
      <p:bldP spid="366606" grpId="0" animBg="1"/>
      <p:bldP spid="366607" grpId="0" animBg="1"/>
      <p:bldP spid="366608" grpId="0" animBg="1"/>
      <p:bldP spid="366609" grpId="0" animBg="1"/>
      <p:bldP spid="366610" grpId="0" animBg="1"/>
      <p:bldP spid="366611" grpId="0" animBg="1"/>
      <p:bldP spid="366612" grpId="0" animBg="1"/>
      <p:bldP spid="366613" grpId="0" animBg="1"/>
      <p:bldP spid="366614" grpId="0" animBg="1"/>
      <p:bldP spid="366615" grpId="0" animBg="1"/>
      <p:bldP spid="366616" grpId="0" animBg="1"/>
      <p:bldP spid="366617" grpId="0" animBg="1"/>
      <p:bldP spid="3666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AutoShape 6"/>
          <p:cNvSpPr>
            <a:spLocks noChangeArrowheads="1"/>
          </p:cNvSpPr>
          <p:nvPr/>
        </p:nvSpPr>
        <p:spPr bwMode="auto">
          <a:xfrm>
            <a:off x="4495800" y="1371600"/>
            <a:ext cx="4419600" cy="52578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algn="ctr" eaLnBrk="1" hangingPunct="1">
              <a:defRPr/>
            </a:pPr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3555" name="Group 2"/>
          <p:cNvGrpSpPr>
            <a:grpSpLocks/>
          </p:cNvGrpSpPr>
          <p:nvPr/>
        </p:nvGrpSpPr>
        <p:grpSpPr bwMode="auto">
          <a:xfrm>
            <a:off x="155575" y="1274763"/>
            <a:ext cx="3810000" cy="5297487"/>
            <a:chOff x="228600" y="1392238"/>
            <a:chExt cx="3810000" cy="5297487"/>
          </a:xfrm>
        </p:grpSpPr>
        <p:sp>
          <p:nvSpPr>
            <p:cNvPr id="23575" name="AutoShape 7"/>
            <p:cNvSpPr>
              <a:spLocks noChangeArrowheads="1"/>
            </p:cNvSpPr>
            <p:nvPr/>
          </p:nvSpPr>
          <p:spPr bwMode="auto">
            <a:xfrm>
              <a:off x="228600" y="1798638"/>
              <a:ext cx="3810000" cy="4891087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800">
                <a:solidFill>
                  <a:srgbClr val="D60093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2264" name="Oval 8"/>
            <p:cNvSpPr>
              <a:spLocks noChangeArrowheads="1"/>
            </p:cNvSpPr>
            <p:nvPr/>
          </p:nvSpPr>
          <p:spPr bwMode="auto">
            <a:xfrm>
              <a:off x="438150" y="1392238"/>
              <a:ext cx="3276600" cy="838200"/>
            </a:xfrm>
            <a:prstGeom prst="ellipse">
              <a:avLst/>
            </a:prstGeom>
            <a:gradFill rotWithShape="0">
              <a:gsLst>
                <a:gs pos="0">
                  <a:schemeClr val="hlink"/>
                </a:gs>
                <a:gs pos="5000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r>
                <a:rPr lang="en-US" sz="3600" dirty="0" err="1">
                  <a:solidFill>
                    <a:srgbClr val="FF3300"/>
                  </a:solidFill>
                  <a:cs typeface="Times New Roman" panose="02020603050405020304" pitchFamily="18" charset="0"/>
                </a:rPr>
                <a:t>Câu</a:t>
              </a:r>
              <a:r>
                <a:rPr lang="en-US" sz="3600" dirty="0">
                  <a:solidFill>
                    <a:srgbClr val="FF3300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rgbClr val="FF3300"/>
                  </a:solidFill>
                  <a:cs typeface="Times New Roman" panose="02020603050405020304" pitchFamily="18" charset="0"/>
                </a:rPr>
                <a:t>hỏi</a:t>
              </a:r>
              <a:r>
                <a:rPr lang="en-US" sz="3600" dirty="0">
                  <a:solidFill>
                    <a:srgbClr val="FF3300"/>
                  </a:solidFill>
                  <a:cs typeface="Times New Roman" panose="02020603050405020304" pitchFamily="18" charset="0"/>
                </a:rPr>
                <a:t> 4</a:t>
              </a:r>
            </a:p>
          </p:txBody>
        </p:sp>
      </p:grpSp>
      <p:sp>
        <p:nvSpPr>
          <p:cNvPr id="23556" name="Oval 9"/>
          <p:cNvSpPr>
            <a:spLocks noChangeArrowheads="1"/>
          </p:cNvSpPr>
          <p:nvPr/>
        </p:nvSpPr>
        <p:spPr bwMode="auto">
          <a:xfrm>
            <a:off x="5129213" y="828675"/>
            <a:ext cx="2971800" cy="838200"/>
          </a:xfrm>
          <a:prstGeom prst="ellipse">
            <a:avLst/>
          </a:prstGeom>
          <a:gradFill rotWithShape="1">
            <a:gsLst>
              <a:gs pos="0">
                <a:srgbClr val="006600"/>
              </a:gs>
              <a:gs pos="50000">
                <a:srgbClr val="66FFFF"/>
              </a:gs>
              <a:gs pos="100000">
                <a:srgbClr val="006600"/>
              </a:gs>
            </a:gsLst>
            <a:lin ang="5400000" scaled="1"/>
          </a:gradFill>
          <a:ln w="104775" cmpd="tri">
            <a:solidFill>
              <a:srgbClr val="FF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 án</a:t>
            </a:r>
          </a:p>
        </p:txBody>
      </p:sp>
      <p:sp>
        <p:nvSpPr>
          <p:cNvPr id="23557" name="Text Box 10"/>
          <p:cNvSpPr txBox="1">
            <a:spLocks noChangeArrowheads="1"/>
          </p:cNvSpPr>
          <p:nvPr/>
        </p:nvSpPr>
        <p:spPr bwMode="auto">
          <a:xfrm>
            <a:off x="1219200" y="3733800"/>
            <a:ext cx="2819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2268" name="AutoShape 12"/>
          <p:cNvSpPr>
            <a:spLocks noChangeArrowheads="1"/>
          </p:cNvSpPr>
          <p:nvPr/>
        </p:nvSpPr>
        <p:spPr bwMode="auto">
          <a:xfrm>
            <a:off x="4572000" y="3009900"/>
            <a:ext cx="4191000" cy="914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99FF"/>
              </a:gs>
              <a:gs pos="50000">
                <a:srgbClr val="CCFFFF"/>
              </a:gs>
              <a:gs pos="100000">
                <a:srgbClr val="0099FF"/>
              </a:gs>
            </a:gsLst>
            <a:lin ang="5400000" scaled="1"/>
          </a:gradFill>
          <a:ln w="57150" cmpd="thickThin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B. Fe(OH)</a:t>
            </a:r>
            <a:r>
              <a:rPr lang="en-US" altLang="en-US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52269" name="AutoShape 13"/>
          <p:cNvSpPr>
            <a:spLocks noChangeArrowheads="1"/>
          </p:cNvSpPr>
          <p:nvPr/>
        </p:nvSpPr>
        <p:spPr bwMode="auto">
          <a:xfrm>
            <a:off x="4572000" y="4191000"/>
            <a:ext cx="4191000" cy="914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0000"/>
              </a:gs>
              <a:gs pos="50000">
                <a:srgbClr val="CCFFFF"/>
              </a:gs>
              <a:gs pos="100000">
                <a:srgbClr val="FF0000"/>
              </a:gs>
            </a:gsLst>
            <a:lin ang="5400000" scaled="1"/>
          </a:gradFill>
          <a:ln w="57150" cmpd="thickThin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C. Cu(OH)</a:t>
            </a:r>
            <a:r>
              <a:rPr lang="en-US" altLang="en-US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52270" name="AutoShape 14"/>
          <p:cNvSpPr>
            <a:spLocks noChangeArrowheads="1"/>
          </p:cNvSpPr>
          <p:nvPr/>
        </p:nvSpPr>
        <p:spPr bwMode="auto">
          <a:xfrm>
            <a:off x="4603750" y="5319713"/>
            <a:ext cx="4181475" cy="914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CC33"/>
              </a:gs>
              <a:gs pos="50000">
                <a:schemeClr val="accent1"/>
              </a:gs>
              <a:gs pos="100000">
                <a:srgbClr val="33CC33"/>
              </a:gs>
            </a:gsLst>
            <a:lin ang="5400000" scaled="1"/>
          </a:gradFill>
          <a:ln w="57150" cmpd="thickThin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3200" dirty="0"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3200" dirty="0">
                <a:cs typeface="Times New Roman" panose="02020603050405020304" pitchFamily="18" charset="0"/>
              </a:rPr>
              <a:t>D. Ca(OH)</a:t>
            </a:r>
            <a:r>
              <a:rPr lang="en-US" sz="3200" baseline="-25000" dirty="0">
                <a:cs typeface="Times New Roman" panose="02020603050405020304" pitchFamily="18" charset="0"/>
              </a:rPr>
              <a:t>2</a:t>
            </a:r>
            <a:r>
              <a:rPr lang="en-US" sz="3200" dirty="0"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defRPr/>
            </a:pPr>
            <a:endParaRPr lang="en-US" sz="3200" dirty="0">
              <a:cs typeface="Times New Roman" panose="02020603050405020304" pitchFamily="18" charset="0"/>
            </a:endParaRPr>
          </a:p>
        </p:txBody>
      </p:sp>
      <p:sp>
        <p:nvSpPr>
          <p:cNvPr id="352271" name="AutoShape 15"/>
          <p:cNvSpPr>
            <a:spLocks noChangeArrowheads="1"/>
          </p:cNvSpPr>
          <p:nvPr/>
        </p:nvSpPr>
        <p:spPr bwMode="auto">
          <a:xfrm>
            <a:off x="4603750" y="1814513"/>
            <a:ext cx="4181475" cy="914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0000"/>
              </a:gs>
              <a:gs pos="50000">
                <a:srgbClr val="CCFFFF"/>
              </a:gs>
              <a:gs pos="100000">
                <a:srgbClr val="FF0000"/>
              </a:gs>
            </a:gsLst>
            <a:lin ang="5400000" scaled="1"/>
          </a:gradFill>
          <a:ln w="57150" cmpd="thickThin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A. Al(OH)</a:t>
            </a:r>
            <a:r>
              <a:rPr lang="en-US" altLang="en-US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52274" name="Oval 18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352295" name="Oval 39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352296" name="Oval 40"/>
          <p:cNvSpPr>
            <a:spLocks noChangeArrowheads="1"/>
          </p:cNvSpPr>
          <p:nvPr/>
        </p:nvSpPr>
        <p:spPr bwMode="auto">
          <a:xfrm>
            <a:off x="7620000" y="-28575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352297" name="Oval 41"/>
          <p:cNvSpPr>
            <a:spLocks noChangeArrowheads="1"/>
          </p:cNvSpPr>
          <p:nvPr/>
        </p:nvSpPr>
        <p:spPr bwMode="auto">
          <a:xfrm>
            <a:off x="7605713" y="-14288"/>
            <a:ext cx="1524000" cy="1447801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352298" name="Oval 42"/>
          <p:cNvSpPr>
            <a:spLocks noChangeArrowheads="1"/>
          </p:cNvSpPr>
          <p:nvPr/>
        </p:nvSpPr>
        <p:spPr bwMode="auto">
          <a:xfrm>
            <a:off x="7620000" y="-28575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352299" name="Oval 43"/>
          <p:cNvSpPr>
            <a:spLocks noChangeArrowheads="1"/>
          </p:cNvSpPr>
          <p:nvPr/>
        </p:nvSpPr>
        <p:spPr bwMode="auto">
          <a:xfrm>
            <a:off x="7620000" y="-14288"/>
            <a:ext cx="1524000" cy="1447801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352300" name="Oval 44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352301" name="Oval 45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52302" name="Oval 46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52303" name="Oval 47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352304" name="Oval 48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369888" y="1685925"/>
            <a:ext cx="3668712" cy="387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36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en-US" sz="3600" baseline="-250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phản ứng với base nào tạo thành muối ?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 PT.</a:t>
            </a:r>
          </a:p>
        </p:txBody>
      </p:sp>
      <p:sp>
        <p:nvSpPr>
          <p:cNvPr id="23574" name="Rectangle 1"/>
          <p:cNvSpPr>
            <a:spLocks noChangeArrowheads="1"/>
          </p:cNvSpPr>
          <p:nvPr/>
        </p:nvSpPr>
        <p:spPr bwMode="auto">
          <a:xfrm>
            <a:off x="271463" y="76200"/>
            <a:ext cx="7620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chơi: </a:t>
            </a:r>
            <a:r>
              <a:rPr lang="en-US" altLang="en-US" sz="4400">
                <a:solidFill>
                  <a:srgbClr val="990099"/>
                </a:solidFill>
                <a:latin typeface="Viner Hand ITC" panose="03070502030502020203" pitchFamily="66" charset="0"/>
                <a:cs typeface="Times New Roman" panose="02020603050405020304" pitchFamily="18" charset="0"/>
              </a:rPr>
              <a:t>Ai nhanh hơn?</a:t>
            </a:r>
            <a:endParaRPr lang="en-US" altLang="en-US">
              <a:solidFill>
                <a:srgbClr val="990099"/>
              </a:solidFill>
              <a:latin typeface="Viner Hand ITC" panose="03070502030502020203" pitchFamily="66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640"/>
                            </p:stCondLst>
                            <p:childTnLst>
                              <p:par>
                                <p:cTn id="1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85" decel="100000"/>
                                        <p:tgtEl>
                                          <p:spTgt spid="3522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385" decel="100000"/>
                                        <p:tgtEl>
                                          <p:spTgt spid="35227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227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385" fill="hold"/>
                                        <p:tgtEl>
                                          <p:spTgt spid="352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2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385" fill="hold"/>
                                        <p:tgtEl>
                                          <p:spTgt spid="352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2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640"/>
                            </p:stCondLst>
                            <p:childTnLst>
                              <p:par>
                                <p:cTn id="2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85" decel="100000"/>
                                        <p:tgtEl>
                                          <p:spTgt spid="3522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385" decel="100000"/>
                                        <p:tgtEl>
                                          <p:spTgt spid="35226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226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385" fill="hold"/>
                                        <p:tgtEl>
                                          <p:spTgt spid="352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2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385" fill="hold"/>
                                        <p:tgtEl>
                                          <p:spTgt spid="352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2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640"/>
                            </p:stCondLst>
                            <p:childTnLst>
                              <p:par>
                                <p:cTn id="3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85" decel="100000"/>
                                        <p:tgtEl>
                                          <p:spTgt spid="3522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85" decel="100000"/>
                                        <p:tgtEl>
                                          <p:spTgt spid="35226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226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6" dur="385" fill="hold"/>
                                        <p:tgtEl>
                                          <p:spTgt spid="352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2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385" fill="hold"/>
                                        <p:tgtEl>
                                          <p:spTgt spid="352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2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640"/>
                            </p:stCondLst>
                            <p:childTnLst>
                              <p:par>
                                <p:cTn id="4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85" decel="100000"/>
                                        <p:tgtEl>
                                          <p:spTgt spid="3522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385" decel="100000"/>
                                        <p:tgtEl>
                                          <p:spTgt spid="3522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22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6" dur="385" fill="hold"/>
                                        <p:tgtEl>
                                          <p:spTgt spid="352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2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385" fill="hold"/>
                                        <p:tgtEl>
                                          <p:spTgt spid="352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2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640"/>
                            </p:stCondLst>
                            <p:childTnLst>
                              <p:par>
                                <p:cTn id="51" presetID="4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3522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390"/>
                            </p:stCondLst>
                            <p:childTnLst>
                              <p:par>
                                <p:cTn id="5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522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7890"/>
                            </p:stCondLst>
                            <p:childTnLst>
                              <p:par>
                                <p:cTn id="5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3522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9390"/>
                            </p:stCondLst>
                            <p:childTnLst>
                              <p:par>
                                <p:cTn id="6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3522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0890"/>
                            </p:stCondLst>
                            <p:childTnLst>
                              <p:par>
                                <p:cTn id="6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3522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2390"/>
                            </p:stCondLst>
                            <p:childTnLst>
                              <p:par>
                                <p:cTn id="7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3522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3890"/>
                            </p:stCondLst>
                            <p:childTnLst>
                              <p:par>
                                <p:cTn id="7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3523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5390"/>
                            </p:stCondLst>
                            <p:childTnLst>
                              <p:par>
                                <p:cTn id="7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3523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6890"/>
                            </p:stCondLst>
                            <p:childTnLst>
                              <p:par>
                                <p:cTn id="8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3523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8390"/>
                            </p:stCondLst>
                            <p:childTnLst>
                              <p:par>
                                <p:cTn id="8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3523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9890"/>
                            </p:stCondLst>
                            <p:childTnLst>
                              <p:par>
                                <p:cTn id="9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3523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3" presetClass="entr" presetSubtype="16" repeatCount="4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52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2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2268" grpId="0" animBg="1"/>
      <p:bldP spid="352269" grpId="0" animBg="1"/>
      <p:bldP spid="352270" grpId="0" animBg="1"/>
      <p:bldP spid="352270" grpId="1" animBg="1"/>
      <p:bldP spid="352271" grpId="0" animBg="1"/>
      <p:bldP spid="352274" grpId="0" animBg="1"/>
      <p:bldP spid="352295" grpId="0" animBg="1"/>
      <p:bldP spid="352296" grpId="0" animBg="1"/>
      <p:bldP spid="352297" grpId="0" animBg="1"/>
      <p:bldP spid="352298" grpId="0" animBg="1"/>
      <p:bldP spid="352299" grpId="0" animBg="1"/>
      <p:bldP spid="352300" grpId="0" animBg="1"/>
      <p:bldP spid="352301" grpId="0" animBg="1"/>
      <p:bldP spid="352302" grpId="0" animBg="1"/>
      <p:bldP spid="352303" grpId="0" animBg="1"/>
      <p:bldP spid="352304" grpId="0" animBg="1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6"/>
          <p:cNvSpPr>
            <a:spLocks noChangeArrowheads="1"/>
          </p:cNvSpPr>
          <p:nvPr/>
        </p:nvSpPr>
        <p:spPr bwMode="auto">
          <a:xfrm>
            <a:off x="4418013" y="1419225"/>
            <a:ext cx="4419600" cy="5257800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3" name="AutoShape 7"/>
          <p:cNvSpPr>
            <a:spLocks noChangeArrowheads="1"/>
          </p:cNvSpPr>
          <p:nvPr/>
        </p:nvSpPr>
        <p:spPr bwMode="auto">
          <a:xfrm>
            <a:off x="195263" y="1428750"/>
            <a:ext cx="3406775" cy="525780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rgbClr val="D6009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2504" name="Oval 8"/>
          <p:cNvSpPr>
            <a:spLocks noChangeArrowheads="1"/>
          </p:cNvSpPr>
          <p:nvPr/>
        </p:nvSpPr>
        <p:spPr bwMode="auto">
          <a:xfrm>
            <a:off x="260350" y="1000125"/>
            <a:ext cx="3276600" cy="838200"/>
          </a:xfrm>
          <a:prstGeom prst="ellipse">
            <a:avLst/>
          </a:prstGeom>
          <a:gradFill rotWithShape="0">
            <a:gsLst>
              <a:gs pos="0">
                <a:schemeClr val="hlink"/>
              </a:gs>
              <a:gs pos="50000">
                <a:schemeClr val="bg1"/>
              </a:gs>
              <a:gs pos="100000">
                <a:schemeClr val="hlink"/>
              </a:gs>
            </a:gsLst>
            <a:lin ang="5400000" scaled="1"/>
          </a:gradFill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36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Câu</a:t>
            </a:r>
            <a:r>
              <a:rPr lang="en-US" sz="3600" dirty="0">
                <a:solidFill>
                  <a:srgbClr val="FF3300"/>
                </a:solidFill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3300"/>
                </a:solidFill>
                <a:cs typeface="Times New Roman" panose="02020603050405020304" pitchFamily="18" charset="0"/>
              </a:rPr>
              <a:t>hỏi</a:t>
            </a:r>
            <a:r>
              <a:rPr lang="en-US" sz="3600" dirty="0">
                <a:solidFill>
                  <a:srgbClr val="FF3300"/>
                </a:solidFill>
                <a:cs typeface="Times New Roman" panose="02020603050405020304" pitchFamily="18" charset="0"/>
              </a:rPr>
              <a:t> 5</a:t>
            </a:r>
          </a:p>
        </p:txBody>
      </p:sp>
      <p:sp>
        <p:nvSpPr>
          <p:cNvPr id="25605" name="Oval 9"/>
          <p:cNvSpPr>
            <a:spLocks noChangeArrowheads="1"/>
          </p:cNvSpPr>
          <p:nvPr/>
        </p:nvSpPr>
        <p:spPr bwMode="auto">
          <a:xfrm>
            <a:off x="5067300" y="914400"/>
            <a:ext cx="2971800" cy="838200"/>
          </a:xfrm>
          <a:prstGeom prst="ellipse">
            <a:avLst/>
          </a:prstGeom>
          <a:gradFill rotWithShape="1">
            <a:gsLst>
              <a:gs pos="0">
                <a:srgbClr val="006600"/>
              </a:gs>
              <a:gs pos="50000">
                <a:srgbClr val="66FFFF"/>
              </a:gs>
              <a:gs pos="100000">
                <a:srgbClr val="006600"/>
              </a:gs>
            </a:gsLst>
            <a:lin ang="5400000" scaled="1"/>
          </a:gradFill>
          <a:ln w="104775" cmpd="tri">
            <a:solidFill>
              <a:srgbClr val="FF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 án</a:t>
            </a:r>
          </a:p>
        </p:txBody>
      </p:sp>
      <p:sp>
        <p:nvSpPr>
          <p:cNvPr id="362507" name="Text Box 11"/>
          <p:cNvSpPr txBox="1">
            <a:spLocks noChangeArrowheads="1"/>
          </p:cNvSpPr>
          <p:nvPr/>
        </p:nvSpPr>
        <p:spPr bwMode="auto">
          <a:xfrm>
            <a:off x="195263" y="1758950"/>
            <a:ext cx="3471862" cy="414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36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Muối nào tác dụng được với dung dịch NaOH tạo kết tủa? Viết PT.</a:t>
            </a:r>
          </a:p>
        </p:txBody>
      </p:sp>
      <p:sp>
        <p:nvSpPr>
          <p:cNvPr id="362508" name="AutoShape 12"/>
          <p:cNvSpPr>
            <a:spLocks noChangeArrowheads="1"/>
          </p:cNvSpPr>
          <p:nvPr/>
        </p:nvSpPr>
        <p:spPr bwMode="auto">
          <a:xfrm>
            <a:off x="4419600" y="1905000"/>
            <a:ext cx="4267200" cy="914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99FF"/>
              </a:gs>
              <a:gs pos="50000">
                <a:srgbClr val="CCFFFF"/>
              </a:gs>
              <a:gs pos="100000">
                <a:srgbClr val="0099FF"/>
              </a:gs>
            </a:gsLst>
            <a:lin ang="5400000" scaled="1"/>
          </a:gradFill>
          <a:ln w="57150" cmpd="thickThin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A. Na</a:t>
            </a:r>
            <a:r>
              <a:rPr lang="en-US" altLang="en-US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en-US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62509" name="AutoShape 13"/>
          <p:cNvSpPr>
            <a:spLocks noChangeArrowheads="1"/>
          </p:cNvSpPr>
          <p:nvPr/>
        </p:nvSpPr>
        <p:spPr bwMode="auto">
          <a:xfrm>
            <a:off x="4419600" y="2971800"/>
            <a:ext cx="4287838" cy="914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0000"/>
              </a:gs>
              <a:gs pos="50000">
                <a:srgbClr val="CCFFFF"/>
              </a:gs>
              <a:gs pos="100000">
                <a:srgbClr val="FF0000"/>
              </a:gs>
            </a:gsLst>
            <a:lin ang="5400000" scaled="1"/>
          </a:gradFill>
          <a:ln w="57150" cmpd="thickThin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B. BaSO</a:t>
            </a:r>
            <a:r>
              <a:rPr lang="en-US" altLang="en-US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  </a:t>
            </a:r>
          </a:p>
        </p:txBody>
      </p:sp>
      <p:sp>
        <p:nvSpPr>
          <p:cNvPr id="362510" name="AutoShape 14"/>
          <p:cNvSpPr>
            <a:spLocks noChangeArrowheads="1"/>
          </p:cNvSpPr>
          <p:nvPr/>
        </p:nvSpPr>
        <p:spPr bwMode="auto">
          <a:xfrm>
            <a:off x="4486275" y="5029200"/>
            <a:ext cx="4287838" cy="914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CC33"/>
              </a:gs>
              <a:gs pos="50000">
                <a:schemeClr val="accent1"/>
              </a:gs>
              <a:gs pos="100000">
                <a:srgbClr val="33CC33"/>
              </a:gs>
            </a:gsLst>
            <a:lin ang="5400000" scaled="1"/>
          </a:gradFill>
          <a:ln w="57150" cmpd="thickThin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r>
              <a:rPr lang="en-US" sz="3200" dirty="0">
                <a:cs typeface="Times New Roman" panose="02020603050405020304" pitchFamily="18" charset="0"/>
              </a:rPr>
              <a:t>D.  CaCO</a:t>
            </a:r>
            <a:r>
              <a:rPr lang="en-US" sz="3200" baseline="-25000" dirty="0">
                <a:cs typeface="Times New Roman" panose="02020603050405020304" pitchFamily="18" charset="0"/>
              </a:rPr>
              <a:t>3</a:t>
            </a:r>
            <a:endParaRPr lang="en-US" sz="3200" dirty="0">
              <a:cs typeface="Times New Roman" panose="02020603050405020304" pitchFamily="18" charset="0"/>
            </a:endParaRPr>
          </a:p>
        </p:txBody>
      </p:sp>
      <p:sp>
        <p:nvSpPr>
          <p:cNvPr id="362511" name="AutoShape 15"/>
          <p:cNvSpPr>
            <a:spLocks noChangeArrowheads="1"/>
          </p:cNvSpPr>
          <p:nvPr/>
        </p:nvSpPr>
        <p:spPr bwMode="auto">
          <a:xfrm>
            <a:off x="4486275" y="3940175"/>
            <a:ext cx="4284663" cy="914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0000"/>
              </a:gs>
              <a:gs pos="50000">
                <a:srgbClr val="CCFFFF"/>
              </a:gs>
              <a:gs pos="100000">
                <a:srgbClr val="FF0000"/>
              </a:gs>
            </a:gsLst>
            <a:lin ang="5400000" scaled="1"/>
          </a:gradFill>
          <a:ln w="57150" cmpd="thickThin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C. CuSO</a:t>
            </a:r>
            <a:r>
              <a:rPr lang="en-US" altLang="en-US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62517" name="Oval 21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362518" name="Oval 22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362519" name="Oval 23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362520" name="Oval 24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362521" name="Oval 25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362522" name="Oval 26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362523" name="Oval 27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362524" name="Oval 28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62525" name="Oval 29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62526" name="Oval 30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362527" name="Oval 31"/>
          <p:cNvSpPr>
            <a:spLocks noChangeArrowheads="1"/>
          </p:cNvSpPr>
          <p:nvPr/>
        </p:nvSpPr>
        <p:spPr bwMode="auto">
          <a:xfrm>
            <a:off x="7620000" y="0"/>
            <a:ext cx="1524000" cy="1447800"/>
          </a:xfrm>
          <a:prstGeom prst="ellipse">
            <a:avLst/>
          </a:prstGeom>
          <a:solidFill>
            <a:srgbClr val="CCFF66"/>
          </a:solidFill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25622" name="Rectangle 1"/>
          <p:cNvSpPr>
            <a:spLocks noChangeArrowheads="1"/>
          </p:cNvSpPr>
          <p:nvPr/>
        </p:nvSpPr>
        <p:spPr bwMode="auto">
          <a:xfrm>
            <a:off x="271463" y="76200"/>
            <a:ext cx="7620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chơi: </a:t>
            </a:r>
            <a:r>
              <a:rPr lang="en-US" altLang="en-US" sz="4400">
                <a:solidFill>
                  <a:srgbClr val="990099"/>
                </a:solidFill>
                <a:latin typeface="Viner Hand ITC" panose="03070502030502020203" pitchFamily="66" charset="0"/>
                <a:cs typeface="Times New Roman" panose="02020603050405020304" pitchFamily="18" charset="0"/>
              </a:rPr>
              <a:t>Ai nhanh hơn?</a:t>
            </a:r>
            <a:endParaRPr lang="en-US" altLang="en-US">
              <a:solidFill>
                <a:srgbClr val="990099"/>
              </a:solidFill>
              <a:latin typeface="Viner Hand ITC" panose="03070502030502020203" pitchFamily="66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625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625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625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40"/>
                            </p:stCondLst>
                            <p:childTnLst>
                              <p:par>
                                <p:cTn id="1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85" decel="100000"/>
                                        <p:tgtEl>
                                          <p:spTgt spid="3625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385" decel="100000"/>
                                        <p:tgtEl>
                                          <p:spTgt spid="36250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6250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385" fill="hold"/>
                                        <p:tgtEl>
                                          <p:spTgt spid="362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62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385" fill="hold"/>
                                        <p:tgtEl>
                                          <p:spTgt spid="362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62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40"/>
                            </p:stCondLst>
                            <p:childTnLst>
                              <p:par>
                                <p:cTn id="2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85" decel="100000"/>
                                        <p:tgtEl>
                                          <p:spTgt spid="3625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385" decel="100000"/>
                                        <p:tgtEl>
                                          <p:spTgt spid="36250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6250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385" fill="hold"/>
                                        <p:tgtEl>
                                          <p:spTgt spid="362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62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385" fill="hold"/>
                                        <p:tgtEl>
                                          <p:spTgt spid="362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62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040"/>
                            </p:stCondLst>
                            <p:childTnLst>
                              <p:par>
                                <p:cTn id="3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85" decel="100000"/>
                                        <p:tgtEl>
                                          <p:spTgt spid="3625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85" decel="100000"/>
                                        <p:tgtEl>
                                          <p:spTgt spid="3625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625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6" dur="385" fill="hold"/>
                                        <p:tgtEl>
                                          <p:spTgt spid="362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62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385" fill="hold"/>
                                        <p:tgtEl>
                                          <p:spTgt spid="362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62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40"/>
                            </p:stCondLst>
                            <p:childTnLst>
                              <p:par>
                                <p:cTn id="4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85" decel="100000"/>
                                        <p:tgtEl>
                                          <p:spTgt spid="3625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385" decel="100000"/>
                                        <p:tgtEl>
                                          <p:spTgt spid="3625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625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6" dur="385" fill="hold"/>
                                        <p:tgtEl>
                                          <p:spTgt spid="362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62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385" fill="hold"/>
                                        <p:tgtEl>
                                          <p:spTgt spid="362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62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6040"/>
                            </p:stCondLst>
                            <p:childTnLst>
                              <p:par>
                                <p:cTn id="51" presetID="4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3625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790"/>
                            </p:stCondLst>
                            <p:childTnLst>
                              <p:par>
                                <p:cTn id="5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625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8290"/>
                            </p:stCondLst>
                            <p:childTnLst>
                              <p:par>
                                <p:cTn id="5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3625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9790"/>
                            </p:stCondLst>
                            <p:childTnLst>
                              <p:par>
                                <p:cTn id="6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3625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1290"/>
                            </p:stCondLst>
                            <p:childTnLst>
                              <p:par>
                                <p:cTn id="6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3625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2790"/>
                            </p:stCondLst>
                            <p:childTnLst>
                              <p:par>
                                <p:cTn id="7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3625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4290"/>
                            </p:stCondLst>
                            <p:childTnLst>
                              <p:par>
                                <p:cTn id="7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3625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5790"/>
                            </p:stCondLst>
                            <p:childTnLst>
                              <p:par>
                                <p:cTn id="7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3625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7290"/>
                            </p:stCondLst>
                            <p:childTnLst>
                              <p:par>
                                <p:cTn id="8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3625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8790"/>
                            </p:stCondLst>
                            <p:childTnLst>
                              <p:par>
                                <p:cTn id="87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3625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20290"/>
                            </p:stCondLst>
                            <p:childTnLst>
                              <p:par>
                                <p:cTn id="91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3625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47" presetClass="entr" presetSubtype="0" repeatCount="4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62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62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62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2507" grpId="0"/>
      <p:bldP spid="362508" grpId="0" animBg="1"/>
      <p:bldP spid="362509" grpId="0" animBg="1"/>
      <p:bldP spid="362510" grpId="0" animBg="1"/>
      <p:bldP spid="362511" grpId="0" animBg="1"/>
      <p:bldP spid="362511" grpId="1" animBg="1"/>
      <p:bldP spid="362517" grpId="0" animBg="1"/>
      <p:bldP spid="362518" grpId="0" animBg="1"/>
      <p:bldP spid="362519" grpId="0" animBg="1"/>
      <p:bldP spid="362520" grpId="0" animBg="1"/>
      <p:bldP spid="362521" grpId="0" animBg="1"/>
      <p:bldP spid="362522" grpId="0" animBg="1"/>
      <p:bldP spid="362523" grpId="0" animBg="1"/>
      <p:bldP spid="362524" grpId="0" animBg="1"/>
      <p:bldP spid="362525" grpId="0" animBg="1"/>
      <p:bldP spid="362526" grpId="0" animBg="1"/>
      <p:bldP spid="3625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67" name="Text Box 287"/>
          <p:cNvSpPr txBox="1">
            <a:spLocks noChangeArrowheads="1"/>
          </p:cNvSpPr>
          <p:nvPr/>
        </p:nvSpPr>
        <p:spPr bwMode="auto">
          <a:xfrm>
            <a:off x="381000" y="1098550"/>
            <a:ext cx="8382000" cy="238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600"/>
              </a:spcBef>
              <a:buFontTx/>
              <a:buNone/>
            </a:pPr>
            <a:r>
              <a:rPr lang="en-US" altLang="en-US" sz="3600">
                <a:latin typeface="Times New Roman" panose="02020603050405020304" pitchFamily="18" charset="0"/>
              </a:rPr>
              <a:t>    </a:t>
            </a:r>
            <a:r>
              <a:rPr lang="en-US" altLang="en-US" sz="3600" b="0">
                <a:latin typeface="Times New Roman" panose="02020603050405020304" pitchFamily="18" charset="0"/>
              </a:rPr>
              <a:t>Cho ba lọ mất nhãn chứa các dung dịch: 		    </a:t>
            </a:r>
            <a:r>
              <a:rPr lang="en-US" altLang="en-US" sz="3600" b="0">
                <a:solidFill>
                  <a:srgbClr val="7030A0"/>
                </a:solidFill>
                <a:latin typeface="Times New Roman" panose="02020603050405020304" pitchFamily="18" charset="0"/>
              </a:rPr>
              <a:t>Ca(OH)</a:t>
            </a:r>
            <a:r>
              <a:rPr lang="en-US" altLang="en-US" sz="3600" b="0" baseline="-25000">
                <a:solidFill>
                  <a:srgbClr val="7030A0"/>
                </a:solidFill>
                <a:latin typeface="Times New Roman" panose="02020603050405020304" pitchFamily="18" charset="0"/>
              </a:rPr>
              <a:t>2</a:t>
            </a:r>
            <a:r>
              <a:rPr lang="en-US" altLang="en-US" sz="3600" b="0">
                <a:solidFill>
                  <a:srgbClr val="7030A0"/>
                </a:solidFill>
                <a:latin typeface="Times New Roman" panose="02020603050405020304" pitchFamily="18" charset="0"/>
              </a:rPr>
              <a:t>, HCl, NaOH</a:t>
            </a:r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en-US" altLang="en-US" sz="3600" b="0">
                <a:latin typeface="Times New Roman" panose="02020603050405020304" pitchFamily="18" charset="0"/>
              </a:rPr>
              <a:t>    Bằng phương pháp hóa học hãy nhận biết các dung dịch trên.</a:t>
            </a:r>
          </a:p>
        </p:txBody>
      </p:sp>
      <p:sp>
        <p:nvSpPr>
          <p:cNvPr id="22531" name="Rectangle 1"/>
          <p:cNvSpPr>
            <a:spLocks noChangeArrowheads="1"/>
          </p:cNvSpPr>
          <p:nvPr/>
        </p:nvSpPr>
        <p:spPr bwMode="auto">
          <a:xfrm>
            <a:off x="609600" y="304800"/>
            <a:ext cx="7620000" cy="8382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altLang="en-US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altLang="en-US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4400" i="1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  <a:cs typeface="Times New Roman" panose="02020603050405020304" pitchFamily="18" charset="0"/>
              </a:rPr>
              <a:t>Đi</a:t>
            </a:r>
            <a:r>
              <a:rPr lang="en-US" altLang="en-US" sz="4400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  <a:cs typeface="Times New Roman" panose="02020603050405020304" pitchFamily="18" charset="0"/>
              </a:rPr>
              <a:t> </a:t>
            </a:r>
            <a:r>
              <a:rPr lang="en-US" altLang="en-US" sz="4400" i="1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  <a:cs typeface="Times New Roman" panose="02020603050405020304" pitchFamily="18" charset="0"/>
              </a:rPr>
              <a:t>tìm</a:t>
            </a:r>
            <a:r>
              <a:rPr lang="en-US" altLang="en-US" sz="4400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  <a:cs typeface="Times New Roman" panose="02020603050405020304" pitchFamily="18" charset="0"/>
              </a:rPr>
              <a:t> </a:t>
            </a:r>
            <a:r>
              <a:rPr lang="en-US" altLang="en-US" sz="4400" i="1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  <a:cs typeface="Times New Roman" panose="02020603050405020304" pitchFamily="18" charset="0"/>
              </a:rPr>
              <a:t>ẩn</a:t>
            </a:r>
            <a:r>
              <a:rPr lang="en-US" altLang="en-US" sz="4400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  <a:cs typeface="Times New Roman" panose="02020603050405020304" pitchFamily="18" charset="0"/>
              </a:rPr>
              <a:t> </a:t>
            </a:r>
            <a:r>
              <a:rPr lang="en-US" altLang="en-US" sz="4400" i="1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  <a:cs typeface="Times New Roman" panose="02020603050405020304" pitchFamily="18" charset="0"/>
              </a:rPr>
              <a:t>số</a:t>
            </a:r>
            <a:endParaRPr lang="en-US" altLang="en-US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anose="030B0504020000000003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3562350"/>
            <a:ext cx="8915400" cy="2062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 err="1">
                <a:solidFill>
                  <a:srgbClr val="FF0000"/>
                </a:solidFill>
              </a:rPr>
              <a:t>Yêu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cầu</a:t>
            </a:r>
            <a:r>
              <a:rPr lang="en-US" sz="3200" dirty="0">
                <a:solidFill>
                  <a:srgbClr val="FF0000"/>
                </a:solidFill>
              </a:rPr>
              <a:t>: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3200" b="0" dirty="0">
                <a:solidFill>
                  <a:srgbClr val="0000FF"/>
                </a:solidFill>
              </a:rPr>
              <a:t> </a:t>
            </a:r>
            <a:r>
              <a:rPr lang="en-US" sz="3200" b="0" dirty="0" err="1">
                <a:solidFill>
                  <a:srgbClr val="0000FF"/>
                </a:solidFill>
              </a:rPr>
              <a:t>Hãy</a:t>
            </a:r>
            <a:r>
              <a:rPr lang="en-US" sz="3200" b="0" dirty="0">
                <a:solidFill>
                  <a:srgbClr val="0000FF"/>
                </a:solidFill>
              </a:rPr>
              <a:t> </a:t>
            </a:r>
            <a:r>
              <a:rPr lang="en-US" sz="3200" b="0" dirty="0" err="1">
                <a:solidFill>
                  <a:srgbClr val="0000FF"/>
                </a:solidFill>
              </a:rPr>
              <a:t>đề</a:t>
            </a:r>
            <a:r>
              <a:rPr lang="en-US" sz="3200" b="0" dirty="0">
                <a:solidFill>
                  <a:srgbClr val="0000FF"/>
                </a:solidFill>
              </a:rPr>
              <a:t> </a:t>
            </a:r>
            <a:r>
              <a:rPr lang="en-US" sz="3200" b="0" dirty="0" err="1">
                <a:solidFill>
                  <a:srgbClr val="0000FF"/>
                </a:solidFill>
              </a:rPr>
              <a:t>xuất</a:t>
            </a:r>
            <a:r>
              <a:rPr lang="en-US" sz="3200" b="0" dirty="0">
                <a:solidFill>
                  <a:srgbClr val="0000FF"/>
                </a:solidFill>
              </a:rPr>
              <a:t> </a:t>
            </a:r>
            <a:r>
              <a:rPr lang="en-US" sz="3200" b="0" dirty="0" err="1">
                <a:solidFill>
                  <a:srgbClr val="0000FF"/>
                </a:solidFill>
              </a:rPr>
              <a:t>các</a:t>
            </a:r>
            <a:r>
              <a:rPr lang="en-US" sz="3200" b="0" dirty="0">
                <a:solidFill>
                  <a:srgbClr val="0000FF"/>
                </a:solidFill>
              </a:rPr>
              <a:t> </a:t>
            </a:r>
            <a:r>
              <a:rPr lang="en-US" sz="3200" b="0" dirty="0" err="1">
                <a:solidFill>
                  <a:srgbClr val="0000FF"/>
                </a:solidFill>
              </a:rPr>
              <a:t>thuốc</a:t>
            </a:r>
            <a:r>
              <a:rPr lang="en-US" sz="3200" b="0" dirty="0">
                <a:solidFill>
                  <a:srgbClr val="0000FF"/>
                </a:solidFill>
              </a:rPr>
              <a:t> </a:t>
            </a:r>
            <a:r>
              <a:rPr lang="en-US" sz="3200" b="0" dirty="0" err="1">
                <a:solidFill>
                  <a:srgbClr val="0000FF"/>
                </a:solidFill>
              </a:rPr>
              <a:t>thử</a:t>
            </a:r>
            <a:r>
              <a:rPr lang="en-US" sz="3200" b="0" dirty="0">
                <a:solidFill>
                  <a:srgbClr val="0000FF"/>
                </a:solidFill>
              </a:rPr>
              <a:t> </a:t>
            </a:r>
            <a:r>
              <a:rPr lang="en-US" sz="3200" b="0" dirty="0" err="1">
                <a:solidFill>
                  <a:srgbClr val="0000FF"/>
                </a:solidFill>
              </a:rPr>
              <a:t>cần</a:t>
            </a:r>
            <a:r>
              <a:rPr lang="en-US" sz="3200" b="0" dirty="0">
                <a:solidFill>
                  <a:srgbClr val="0000FF"/>
                </a:solidFill>
              </a:rPr>
              <a:t> </a:t>
            </a:r>
            <a:r>
              <a:rPr lang="en-US" sz="3200" b="0" dirty="0" err="1">
                <a:solidFill>
                  <a:srgbClr val="0000FF"/>
                </a:solidFill>
              </a:rPr>
              <a:t>dùng</a:t>
            </a:r>
            <a:r>
              <a:rPr lang="en-US" sz="3200" b="0" dirty="0">
                <a:solidFill>
                  <a:srgbClr val="0000FF"/>
                </a:solidFill>
              </a:rPr>
              <a:t> </a:t>
            </a:r>
            <a:r>
              <a:rPr lang="en-US" sz="3200" b="0" dirty="0" err="1">
                <a:solidFill>
                  <a:srgbClr val="0000FF"/>
                </a:solidFill>
              </a:rPr>
              <a:t>để</a:t>
            </a:r>
            <a:r>
              <a:rPr lang="en-US" sz="3200" b="0" dirty="0">
                <a:solidFill>
                  <a:srgbClr val="0000FF"/>
                </a:solidFill>
              </a:rPr>
              <a:t> </a:t>
            </a:r>
            <a:r>
              <a:rPr lang="en-US" sz="3200" b="0" dirty="0" err="1">
                <a:solidFill>
                  <a:srgbClr val="0000FF"/>
                </a:solidFill>
              </a:rPr>
              <a:t>nhận</a:t>
            </a:r>
            <a:r>
              <a:rPr lang="en-US" sz="3200" b="0" dirty="0">
                <a:solidFill>
                  <a:srgbClr val="0000FF"/>
                </a:solidFill>
              </a:rPr>
              <a:t> </a:t>
            </a:r>
            <a:r>
              <a:rPr lang="en-US" sz="3200" b="0" dirty="0" err="1">
                <a:solidFill>
                  <a:srgbClr val="0000FF"/>
                </a:solidFill>
              </a:rPr>
              <a:t>biết</a:t>
            </a:r>
            <a:r>
              <a:rPr lang="en-US" sz="3200" b="0" dirty="0">
                <a:solidFill>
                  <a:srgbClr val="0000FF"/>
                </a:solidFill>
              </a:rPr>
              <a:t>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3200" b="0" dirty="0">
                <a:solidFill>
                  <a:srgbClr val="0000FF"/>
                </a:solidFill>
              </a:rPr>
              <a:t> </a:t>
            </a:r>
            <a:r>
              <a:rPr lang="en-US" sz="3200" b="0" dirty="0" err="1">
                <a:solidFill>
                  <a:srgbClr val="0000FF"/>
                </a:solidFill>
              </a:rPr>
              <a:t>Tiến</a:t>
            </a:r>
            <a:r>
              <a:rPr lang="en-US" sz="3200" b="0" dirty="0">
                <a:solidFill>
                  <a:srgbClr val="0000FF"/>
                </a:solidFill>
              </a:rPr>
              <a:t> </a:t>
            </a:r>
            <a:r>
              <a:rPr lang="en-US" sz="3200" b="0" dirty="0" err="1">
                <a:solidFill>
                  <a:srgbClr val="0000FF"/>
                </a:solidFill>
              </a:rPr>
              <a:t>hành</a:t>
            </a:r>
            <a:r>
              <a:rPr lang="en-US" sz="3200" b="0" dirty="0">
                <a:solidFill>
                  <a:srgbClr val="0000FF"/>
                </a:solidFill>
              </a:rPr>
              <a:t> </a:t>
            </a:r>
            <a:r>
              <a:rPr lang="en-US" sz="3200" b="0" dirty="0" err="1">
                <a:solidFill>
                  <a:srgbClr val="0000FF"/>
                </a:solidFill>
              </a:rPr>
              <a:t>thí</a:t>
            </a:r>
            <a:r>
              <a:rPr lang="en-US" sz="3200" b="0" dirty="0">
                <a:solidFill>
                  <a:srgbClr val="0000FF"/>
                </a:solidFill>
              </a:rPr>
              <a:t> </a:t>
            </a:r>
            <a:r>
              <a:rPr lang="en-US" sz="3200" b="0" dirty="0" err="1">
                <a:solidFill>
                  <a:srgbClr val="0000FF"/>
                </a:solidFill>
              </a:rPr>
              <a:t>nghiệm</a:t>
            </a:r>
            <a:r>
              <a:rPr lang="en-US" sz="3200" b="0" dirty="0">
                <a:solidFill>
                  <a:srgbClr val="0000FF"/>
                </a:solidFill>
              </a:rPr>
              <a:t> </a:t>
            </a:r>
            <a:r>
              <a:rPr lang="en-US" sz="3200" b="0" dirty="0" err="1">
                <a:solidFill>
                  <a:srgbClr val="0000FF"/>
                </a:solidFill>
              </a:rPr>
              <a:t>kiểm</a:t>
            </a:r>
            <a:r>
              <a:rPr lang="en-US" sz="3200" b="0" dirty="0">
                <a:solidFill>
                  <a:srgbClr val="0000FF"/>
                </a:solidFill>
              </a:rPr>
              <a:t> </a:t>
            </a:r>
            <a:r>
              <a:rPr lang="en-US" sz="3200" b="0" dirty="0" err="1">
                <a:solidFill>
                  <a:srgbClr val="0000FF"/>
                </a:solidFill>
              </a:rPr>
              <a:t>chứng</a:t>
            </a:r>
            <a:r>
              <a:rPr lang="en-US" sz="3200" b="0" dirty="0">
                <a:solidFill>
                  <a:srgbClr val="0000FF"/>
                </a:solidFill>
              </a:rPr>
              <a:t>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3200" b="0" dirty="0">
                <a:solidFill>
                  <a:srgbClr val="0000FF"/>
                </a:solidFill>
              </a:rPr>
              <a:t> </a:t>
            </a:r>
            <a:r>
              <a:rPr lang="en-US" sz="3200" b="0" dirty="0" err="1">
                <a:solidFill>
                  <a:srgbClr val="0000FF"/>
                </a:solidFill>
              </a:rPr>
              <a:t>Đại</a:t>
            </a:r>
            <a:r>
              <a:rPr lang="en-US" sz="3200" b="0" dirty="0">
                <a:solidFill>
                  <a:srgbClr val="0000FF"/>
                </a:solidFill>
              </a:rPr>
              <a:t> </a:t>
            </a:r>
            <a:r>
              <a:rPr lang="en-US" sz="3200" b="0" dirty="0" err="1">
                <a:solidFill>
                  <a:srgbClr val="0000FF"/>
                </a:solidFill>
              </a:rPr>
              <a:t>diện</a:t>
            </a:r>
            <a:r>
              <a:rPr lang="en-US" sz="3200" b="0" dirty="0">
                <a:solidFill>
                  <a:srgbClr val="0000FF"/>
                </a:solidFill>
              </a:rPr>
              <a:t> </a:t>
            </a:r>
            <a:r>
              <a:rPr lang="en-US" sz="3200" b="0" dirty="0" err="1">
                <a:solidFill>
                  <a:srgbClr val="0000FF"/>
                </a:solidFill>
              </a:rPr>
              <a:t>nhóm</a:t>
            </a:r>
            <a:r>
              <a:rPr lang="en-US" sz="3200" b="0" dirty="0">
                <a:solidFill>
                  <a:srgbClr val="0000FF"/>
                </a:solidFill>
              </a:rPr>
              <a:t> </a:t>
            </a:r>
            <a:r>
              <a:rPr lang="en-US" sz="3200" b="0" dirty="0" err="1">
                <a:solidFill>
                  <a:srgbClr val="0000FF"/>
                </a:solidFill>
              </a:rPr>
              <a:t>trình</a:t>
            </a:r>
            <a:r>
              <a:rPr lang="en-US" sz="3200" b="0" dirty="0">
                <a:solidFill>
                  <a:srgbClr val="0000FF"/>
                </a:solidFill>
              </a:rPr>
              <a:t> </a:t>
            </a:r>
            <a:r>
              <a:rPr lang="en-US" sz="3200" b="0" dirty="0" err="1">
                <a:solidFill>
                  <a:srgbClr val="0000FF"/>
                </a:solidFill>
              </a:rPr>
              <a:t>bày</a:t>
            </a:r>
            <a:r>
              <a:rPr lang="en-US" sz="3200" b="0" dirty="0">
                <a:solidFill>
                  <a:srgbClr val="0000FF"/>
                </a:solidFill>
              </a:rPr>
              <a:t> </a:t>
            </a:r>
            <a:r>
              <a:rPr lang="en-US" sz="3200" b="0" dirty="0" err="1">
                <a:solidFill>
                  <a:srgbClr val="0000FF"/>
                </a:solidFill>
              </a:rPr>
              <a:t>kết</a:t>
            </a:r>
            <a:r>
              <a:rPr lang="en-US" sz="3200" b="0" dirty="0">
                <a:solidFill>
                  <a:srgbClr val="0000FF"/>
                </a:solidFill>
              </a:rPr>
              <a:t> </a:t>
            </a:r>
            <a:r>
              <a:rPr lang="en-US" sz="3200" b="0" dirty="0" err="1">
                <a:solidFill>
                  <a:srgbClr val="0000FF"/>
                </a:solidFill>
              </a:rPr>
              <a:t>quả</a:t>
            </a:r>
            <a:r>
              <a:rPr lang="en-US" sz="3200" b="0" dirty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62000" y="5943600"/>
            <a:ext cx="7010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0">
                <a:latin typeface="Times New Roman" panose="02020603050405020304" pitchFamily="18" charset="0"/>
              </a:rPr>
              <a:t>Nhóm nhanh nhất và chính xác nhất: + 3 điểm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9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67" grpId="0"/>
      <p:bldP spid="3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-the-ban-chua-biet-mua-axit.mp4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23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668"/>
          <p:cNvSpPr txBox="1">
            <a:spLocks noChangeArrowheads="1"/>
          </p:cNvSpPr>
          <p:nvPr/>
        </p:nvSpPr>
        <p:spPr bwMode="auto">
          <a:xfrm>
            <a:off x="381000" y="228600"/>
            <a:ext cx="838200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0">
                <a:latin typeface="Times New Roman" panose="02020603050405020304" pitchFamily="18" charset="0"/>
              </a:rPr>
              <a:t>    Cho ba lọ mất nhãn chứa các dung dịch: 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  <a:t>HCl        Ca(OH)</a:t>
            </a:r>
            <a:r>
              <a:rPr lang="en-US" altLang="en-US" sz="28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2                </a:t>
            </a:r>
            <a: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  <a:t>NaOH </a:t>
            </a:r>
          </a:p>
        </p:txBody>
      </p:sp>
      <p:graphicFrame>
        <p:nvGraphicFramePr>
          <p:cNvPr id="62144" name="Group 704"/>
          <p:cNvGraphicFramePr>
            <a:graphicFrameLocks noGrp="1"/>
          </p:cNvGraphicFramePr>
          <p:nvPr/>
        </p:nvGraphicFramePr>
        <p:xfrm>
          <a:off x="304800" y="2262188"/>
          <a:ext cx="8686800" cy="1905000"/>
        </p:xfrm>
        <a:graphic>
          <a:graphicData uri="http://schemas.openxmlformats.org/drawingml/2006/table">
            <a:tbl>
              <a:tblPr/>
              <a:tblGrid>
                <a:gridCol w="1736725"/>
                <a:gridCol w="2073275"/>
                <a:gridCol w="2590800"/>
                <a:gridCol w="2286000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en-US" sz="2800" b="1" dirty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</a:rPr>
                        <a:t>HCl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en-US" sz="2800" b="1" dirty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</a:rPr>
                        <a:t>Ca(OH)</a:t>
                      </a:r>
                      <a:r>
                        <a:rPr lang="en-US" altLang="en-US" sz="2800" b="1" baseline="-25000" dirty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</a:rPr>
                        <a:t>2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en-US" sz="2800" b="1" dirty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</a:rPr>
                        <a:t>NaOH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2142" name="Text Box 702"/>
          <p:cNvSpPr txBox="1">
            <a:spLocks noChangeArrowheads="1"/>
          </p:cNvSpPr>
          <p:nvPr/>
        </p:nvSpPr>
        <p:spPr bwMode="auto">
          <a:xfrm>
            <a:off x="381000" y="2871788"/>
            <a:ext cx="152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Quỳ tím</a:t>
            </a:r>
          </a:p>
        </p:txBody>
      </p:sp>
      <p:sp>
        <p:nvSpPr>
          <p:cNvPr id="62143" name="Text Box 703"/>
          <p:cNvSpPr txBox="1">
            <a:spLocks noChangeArrowheads="1"/>
          </p:cNvSpPr>
          <p:nvPr/>
        </p:nvSpPr>
        <p:spPr bwMode="auto">
          <a:xfrm>
            <a:off x="304800" y="3557588"/>
            <a:ext cx="152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khí CO</a:t>
            </a:r>
            <a:r>
              <a:rPr lang="en-US" altLang="en-US" sz="2400" baseline="-25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145" name="Text Box 705"/>
          <p:cNvSpPr txBox="1">
            <a:spLocks noChangeArrowheads="1"/>
          </p:cNvSpPr>
          <p:nvPr/>
        </p:nvSpPr>
        <p:spPr bwMode="auto">
          <a:xfrm>
            <a:off x="2514600" y="2871788"/>
            <a:ext cx="152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Hóa đỏ</a:t>
            </a:r>
          </a:p>
        </p:txBody>
      </p:sp>
      <p:sp>
        <p:nvSpPr>
          <p:cNvPr id="62146" name="Text Box 706"/>
          <p:cNvSpPr txBox="1">
            <a:spLocks noChangeArrowheads="1"/>
          </p:cNvSpPr>
          <p:nvPr/>
        </p:nvSpPr>
        <p:spPr bwMode="auto">
          <a:xfrm>
            <a:off x="4648200" y="2895600"/>
            <a:ext cx="152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Hóa xanh</a:t>
            </a:r>
          </a:p>
        </p:txBody>
      </p:sp>
      <p:sp>
        <p:nvSpPr>
          <p:cNvPr id="62148" name="Text Box 708"/>
          <p:cNvSpPr txBox="1">
            <a:spLocks noChangeArrowheads="1"/>
          </p:cNvSpPr>
          <p:nvPr/>
        </p:nvSpPr>
        <p:spPr bwMode="auto">
          <a:xfrm>
            <a:off x="7162800" y="2871788"/>
            <a:ext cx="152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Hóa xanh</a:t>
            </a:r>
          </a:p>
        </p:txBody>
      </p:sp>
      <p:sp>
        <p:nvSpPr>
          <p:cNvPr id="62149" name="Text Box 709"/>
          <p:cNvSpPr txBox="1">
            <a:spLocks noChangeArrowheads="1"/>
          </p:cNvSpPr>
          <p:nvPr/>
        </p:nvSpPr>
        <p:spPr bwMode="auto">
          <a:xfrm>
            <a:off x="2362200" y="3557588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     X</a:t>
            </a:r>
          </a:p>
        </p:txBody>
      </p:sp>
      <p:sp>
        <p:nvSpPr>
          <p:cNvPr id="62150" name="Text Box 710"/>
          <p:cNvSpPr txBox="1">
            <a:spLocks noChangeArrowheads="1"/>
          </p:cNvSpPr>
          <p:nvPr/>
        </p:nvSpPr>
        <p:spPr bwMode="auto">
          <a:xfrm>
            <a:off x="7162800" y="3352800"/>
            <a:ext cx="16764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Không có hiện tượng</a:t>
            </a:r>
          </a:p>
        </p:txBody>
      </p:sp>
      <p:sp>
        <p:nvSpPr>
          <p:cNvPr id="62151" name="Text Box 711"/>
          <p:cNvSpPr txBox="1">
            <a:spLocks noChangeArrowheads="1"/>
          </p:cNvSpPr>
          <p:nvPr/>
        </p:nvSpPr>
        <p:spPr bwMode="auto">
          <a:xfrm>
            <a:off x="4267200" y="3576638"/>
            <a:ext cx="2362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Có kết tủa trắng</a:t>
            </a:r>
          </a:p>
        </p:txBody>
      </p:sp>
      <p:sp>
        <p:nvSpPr>
          <p:cNvPr id="62153" name="Text Box 713"/>
          <p:cNvSpPr txBox="1">
            <a:spLocks noChangeArrowheads="1"/>
          </p:cNvSpPr>
          <p:nvPr/>
        </p:nvSpPr>
        <p:spPr bwMode="auto">
          <a:xfrm>
            <a:off x="762000" y="4243388"/>
            <a:ext cx="807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     PT:  CO</a:t>
            </a:r>
            <a:r>
              <a:rPr lang="en-US" altLang="en-US" sz="2400" baseline="-25000">
                <a:latin typeface="Times New Roman" panose="02020603050405020304" pitchFamily="18" charset="0"/>
              </a:rPr>
              <a:t>2   </a:t>
            </a:r>
            <a:r>
              <a:rPr lang="en-US" altLang="en-US" sz="2400">
                <a:latin typeface="Times New Roman" panose="02020603050405020304" pitchFamily="18" charset="0"/>
              </a:rPr>
              <a:t>+   Ca(OH)</a:t>
            </a:r>
            <a:r>
              <a:rPr lang="en-US" altLang="en-US" sz="2400" baseline="-25000">
                <a:latin typeface="Times New Roman" panose="02020603050405020304" pitchFamily="18" charset="0"/>
              </a:rPr>
              <a:t>2</a:t>
            </a:r>
            <a:r>
              <a:rPr lang="en-US" altLang="en-US" sz="2400">
                <a:latin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sym typeface="Wingdings" panose="05000000000000000000" pitchFamily="2" charset="2"/>
              </a:rPr>
              <a:t>   CaCO</a:t>
            </a:r>
            <a:r>
              <a:rPr lang="en-US" altLang="en-US" sz="2400" baseline="-25000">
                <a:latin typeface="Times New Roman" panose="02020603050405020304" pitchFamily="18" charset="0"/>
                <a:sym typeface="Wingdings" panose="05000000000000000000" pitchFamily="2" charset="2"/>
              </a:rPr>
              <a:t>3</a:t>
            </a:r>
            <a:r>
              <a:rPr lang="en-US" altLang="en-US" sz="2400">
                <a:latin typeface="Times New Roman" panose="02020603050405020304" pitchFamily="18" charset="0"/>
                <a:sym typeface="Wingdings" panose="05000000000000000000" pitchFamily="2" charset="2"/>
              </a:rPr>
              <a:t>       +    </a:t>
            </a:r>
            <a:r>
              <a:rPr lang="en-US" altLang="en-US" sz="240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62154" name="Line 714"/>
          <p:cNvSpPr>
            <a:spLocks noChangeShapeType="1"/>
          </p:cNvSpPr>
          <p:nvPr/>
        </p:nvSpPr>
        <p:spPr bwMode="auto">
          <a:xfrm>
            <a:off x="5791200" y="4338638"/>
            <a:ext cx="0" cy="228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155" name="Text Box 715"/>
          <p:cNvSpPr txBox="1">
            <a:spLocks noChangeArrowheads="1"/>
          </p:cNvSpPr>
          <p:nvPr/>
        </p:nvSpPr>
        <p:spPr bwMode="auto">
          <a:xfrm>
            <a:off x="6286500" y="4246563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</a:rPr>
              <a:t>H</a:t>
            </a:r>
            <a:r>
              <a:rPr lang="en-US" altLang="en-US" sz="2400" baseline="-25000">
                <a:latin typeface="Times New Roman" panose="02020603050405020304" pitchFamily="18" charset="0"/>
              </a:rPr>
              <a:t>2</a:t>
            </a:r>
            <a:r>
              <a:rPr lang="en-US" altLang="en-US" sz="2400">
                <a:latin typeface="Times New Roman" panose="02020603050405020304" pitchFamily="18" charset="0"/>
              </a:rPr>
              <a:t>O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66" name="TextBox 1"/>
          <p:cNvSpPr txBox="1">
            <a:spLocks noChangeArrowheads="1"/>
          </p:cNvSpPr>
          <p:nvPr/>
        </p:nvSpPr>
        <p:spPr bwMode="auto">
          <a:xfrm>
            <a:off x="5257800" y="4567238"/>
            <a:ext cx="1143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   trắng</a:t>
            </a:r>
          </a:p>
        </p:txBody>
      </p:sp>
      <p:cxnSp>
        <p:nvCxnSpPr>
          <p:cNvPr id="28709" name="Straight Connector 2"/>
          <p:cNvCxnSpPr>
            <a:cxnSpLocks noChangeShapeType="1"/>
          </p:cNvCxnSpPr>
          <p:nvPr/>
        </p:nvCxnSpPr>
        <p:spPr bwMode="auto">
          <a:xfrm>
            <a:off x="381000" y="2290763"/>
            <a:ext cx="1676400" cy="5730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710" name="TextBox 3"/>
          <p:cNvSpPr txBox="1">
            <a:spLocks noChangeArrowheads="1"/>
          </p:cNvSpPr>
          <p:nvPr/>
        </p:nvSpPr>
        <p:spPr bwMode="auto">
          <a:xfrm>
            <a:off x="1295400" y="2227263"/>
            <a:ext cx="1219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MT</a:t>
            </a:r>
          </a:p>
        </p:txBody>
      </p:sp>
      <p:sp>
        <p:nvSpPr>
          <p:cNvPr id="28711" name="TextBox 4"/>
          <p:cNvSpPr txBox="1">
            <a:spLocks noChangeArrowheads="1"/>
          </p:cNvSpPr>
          <p:nvPr/>
        </p:nvSpPr>
        <p:spPr bwMode="auto">
          <a:xfrm>
            <a:off x="342900" y="2447925"/>
            <a:ext cx="1143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TT</a:t>
            </a:r>
          </a:p>
        </p:txBody>
      </p:sp>
      <p:sp>
        <p:nvSpPr>
          <p:cNvPr id="28712" name="TextBox 1"/>
          <p:cNvSpPr txBox="1">
            <a:spLocks noChangeArrowheads="1"/>
          </p:cNvSpPr>
          <p:nvPr/>
        </p:nvSpPr>
        <p:spPr bwMode="auto">
          <a:xfrm>
            <a:off x="8458200" y="4529138"/>
            <a:ext cx="1143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33CC"/>
                </a:solidFill>
                <a:latin typeface="Times New Roman" panose="02020603050405020304" pitchFamily="18" charset="0"/>
              </a:rPr>
              <a:t>LHTT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2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2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2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2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62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2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62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62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62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62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62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142" grpId="0"/>
      <p:bldP spid="62143" grpId="0"/>
      <p:bldP spid="62145" grpId="0"/>
      <p:bldP spid="62146" grpId="0"/>
      <p:bldP spid="62148" grpId="0"/>
      <p:bldP spid="62149" grpId="0"/>
      <p:bldP spid="62150" grpId="0"/>
      <p:bldP spid="62151" grpId="0"/>
      <p:bldP spid="62153" grpId="0"/>
      <p:bldP spid="62154" grpId="0" animBg="1"/>
      <p:bldP spid="62155" grpId="0"/>
      <p:bldP spid="2666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1828800" y="457200"/>
            <a:ext cx="5181600" cy="4773613"/>
            <a:chOff x="4876726" y="1142999"/>
            <a:chExt cx="3717454" cy="3713203"/>
          </a:xfrm>
        </p:grpSpPr>
        <p:pic>
          <p:nvPicPr>
            <p:cNvPr id="29699" name="Picture 6" descr="Nước Vôi Trong Là Gì? Cách Làm Và Công Dụng Của Nước Vôi Tro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6726" y="1142999"/>
              <a:ext cx="3717454" cy="3066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0" name="TextBox 6"/>
            <p:cNvSpPr txBox="1">
              <a:spLocks noChangeArrowheads="1"/>
            </p:cNvSpPr>
            <p:nvPr/>
          </p:nvSpPr>
          <p:spPr bwMode="auto">
            <a:xfrm>
              <a:off x="4876726" y="4209871"/>
              <a:ext cx="3717454" cy="646331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solidFill>
                    <a:schemeClr val="bg1"/>
                  </a:solidFill>
                  <a:latin typeface="Times New Roman" panose="02020603050405020304" pitchFamily="18" charset="0"/>
                </a:rPr>
                <a:t>Nước vôi để lâu ngày trong không khí bị đóng 1 lớp màng trắng</a:t>
              </a:r>
            </a:p>
          </p:txBody>
        </p: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Mẹ thò tay xuống hố vôi đang sôi kéo con tuột hết 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525" y="3190875"/>
            <a:ext cx="3941763" cy="347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 descr="Sự khác nhau giữa sơn quét tường và quét ve tường - Vật liệu xây dựng Việt  Na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" y="254000"/>
            <a:ext cx="4322763" cy="279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188913" y="3255963"/>
            <a:ext cx="4327525" cy="3617912"/>
            <a:chOff x="228600" y="1143000"/>
            <a:chExt cx="4349255" cy="4335731"/>
          </a:xfrm>
        </p:grpSpPr>
        <p:grpSp>
          <p:nvGrpSpPr>
            <p:cNvPr id="30728" name="Group 4"/>
            <p:cNvGrpSpPr>
              <a:grpSpLocks/>
            </p:cNvGrpSpPr>
            <p:nvPr/>
          </p:nvGrpSpPr>
          <p:grpSpPr bwMode="auto">
            <a:xfrm>
              <a:off x="228600" y="1143000"/>
              <a:ext cx="4349255" cy="4267200"/>
              <a:chOff x="228600" y="1143000"/>
              <a:chExt cx="4349255" cy="4267200"/>
            </a:xfrm>
          </p:grpSpPr>
          <p:pic>
            <p:nvPicPr>
              <p:cNvPr id="30730" name="Picture 2" descr="Khi tôi vôi đã xảy ra phản... - Vật Lý - Hóa Học - Sinh Học | Facebook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8601" y="1143000"/>
                <a:ext cx="4349254" cy="381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31" name="Rectangle 1"/>
              <p:cNvSpPr>
                <a:spLocks noChangeArrowheads="1"/>
              </p:cNvSpPr>
              <p:nvPr/>
            </p:nvSpPr>
            <p:spPr bwMode="auto">
              <a:xfrm>
                <a:off x="228600" y="3962400"/>
                <a:ext cx="4343399" cy="1447800"/>
              </a:xfrm>
              <a:prstGeom prst="rect">
                <a:avLst/>
              </a:prstGeom>
              <a:solidFill>
                <a:schemeClr val="tx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24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30729" name="TextBox 2"/>
            <p:cNvSpPr txBox="1">
              <a:spLocks noChangeArrowheads="1"/>
            </p:cNvSpPr>
            <p:nvPr/>
          </p:nvSpPr>
          <p:spPr bwMode="auto">
            <a:xfrm>
              <a:off x="228600" y="4040263"/>
              <a:ext cx="4349253" cy="1438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>
                  <a:solidFill>
                    <a:schemeClr val="bg1"/>
                  </a:solidFill>
                  <a:latin typeface="Times New Roman" panose="02020603050405020304" pitchFamily="18" charset="0"/>
                </a:rPr>
                <a:t>Khi cho vôi vào nước, thì khói bốc lên mù mịt, nước vôi như bị sôi lên và nhiệt độ rất cao.</a:t>
              </a:r>
            </a:p>
          </p:txBody>
        </p:sp>
      </p:grp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4992688" y="155575"/>
            <a:ext cx="3924300" cy="2897188"/>
            <a:chOff x="4992672" y="220144"/>
            <a:chExt cx="3923634" cy="3179860"/>
          </a:xfrm>
        </p:grpSpPr>
        <p:pic>
          <p:nvPicPr>
            <p:cNvPr id="30726" name="Picture 10" descr="Giá 1kg vôi quét tường hiện nay là bao nhiêu tiền?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672" y="220144"/>
              <a:ext cx="3923634" cy="3179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7" name="Rectangle 9"/>
            <p:cNvSpPr>
              <a:spLocks noChangeArrowheads="1"/>
            </p:cNvSpPr>
            <p:nvPr/>
          </p:nvSpPr>
          <p:spPr bwMode="auto">
            <a:xfrm>
              <a:off x="5334000" y="457200"/>
              <a:ext cx="3144489" cy="533400"/>
            </a:xfrm>
            <a:prstGeom prst="rect">
              <a:avLst/>
            </a:prstGeom>
            <a:solidFill>
              <a:srgbClr val="CCFF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800">
                  <a:solidFill>
                    <a:srgbClr val="FF0000"/>
                  </a:solidFill>
                  <a:latin typeface="Times New Roman" panose="02020603050405020304" pitchFamily="18" charset="0"/>
                </a:rPr>
                <a:t>Quét vôi tường nhà</a:t>
              </a:r>
            </a:p>
          </p:txBody>
        </p: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1"/>
          <p:cNvSpPr txBox="1">
            <a:spLocks noChangeArrowheads="1"/>
          </p:cNvSpPr>
          <p:nvPr/>
        </p:nvSpPr>
        <p:spPr bwMode="auto">
          <a:xfrm>
            <a:off x="228600" y="315913"/>
            <a:ext cx="8153400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0000FF"/>
                </a:solidFill>
                <a:latin typeface="Times New Roman" panose="02020603050405020304" pitchFamily="18" charset="0"/>
              </a:rPr>
              <a:t>Hoạt động trải nghiệm: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600">
                <a:solidFill>
                  <a:srgbClr val="FF0000"/>
                </a:solidFill>
                <a:latin typeface="Times New Roman" panose="02020603050405020304" pitchFamily="18" charset="0"/>
              </a:rPr>
              <a:t>Thực hiện “Thí nghiệm vui”</a:t>
            </a:r>
          </a:p>
        </p:txBody>
      </p:sp>
      <p:sp>
        <p:nvSpPr>
          <p:cNvPr id="26627" name="TextBox 3"/>
          <p:cNvSpPr txBox="1">
            <a:spLocks noChangeArrowheads="1"/>
          </p:cNvSpPr>
          <p:nvPr/>
        </p:nvSpPr>
        <p:spPr bwMode="auto">
          <a:xfrm>
            <a:off x="685800" y="1828800"/>
            <a:ext cx="8458200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4000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iner Hand ITC" panose="03070502030502020203" pitchFamily="66" charset="0"/>
              </a:rPr>
              <a:t>SỰ KÌ DIỆU CỦA BẮP CẢI TÍM</a:t>
            </a:r>
          </a:p>
        </p:txBody>
      </p:sp>
      <p:pic>
        <p:nvPicPr>
          <p:cNvPr id="31748" name="Picture 4" descr="Káº¿t quáº£ hÃ¬nh áº£nh cho báº¯p cáº£i tÃ­m luá»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" y="3162300"/>
            <a:ext cx="41783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5" descr="Káº¿t quáº£ hÃ¬nh áº£nh cho báº¯p cáº£i tÃ­m vÃ  nÆ°á»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850" y="3143250"/>
            <a:ext cx="422275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685800"/>
            <a:ext cx="8458200" cy="49006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4000" dirty="0" err="1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Yêu</a:t>
            </a:r>
            <a:r>
              <a:rPr lang="en-US" sz="4000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cầu</a:t>
            </a:r>
            <a:r>
              <a:rPr lang="en-US" sz="4000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hãy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bắp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cải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tím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514350" indent="-51435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Nghiên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cứu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môi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sản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phẩm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đang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đời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sống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hằng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ngày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đưa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luận</a:t>
            </a:r>
            <a:r>
              <a:rPr lang="en-US" sz="4000" b="0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514350" indent="-51435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sz="4000" b="0" dirty="0" err="1">
                <a:solidFill>
                  <a:srgbClr val="660066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4000" b="0" dirty="0">
                <a:solidFill>
                  <a:srgbClr val="660066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660066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giấy</a:t>
            </a:r>
            <a:r>
              <a:rPr lang="en-US" sz="4000" b="0" dirty="0">
                <a:solidFill>
                  <a:srgbClr val="660066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660066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quỳ</a:t>
            </a:r>
            <a:r>
              <a:rPr lang="en-US" sz="4000" b="0" dirty="0">
                <a:solidFill>
                  <a:srgbClr val="660066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660066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4000" b="0" dirty="0">
                <a:solidFill>
                  <a:srgbClr val="660066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660066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4000" b="0" dirty="0">
                <a:solidFill>
                  <a:srgbClr val="660066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660066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bắp</a:t>
            </a:r>
            <a:r>
              <a:rPr lang="en-US" sz="4000" b="0" dirty="0">
                <a:solidFill>
                  <a:srgbClr val="660066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660066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cải</a:t>
            </a:r>
            <a:r>
              <a:rPr lang="en-US" sz="4000" b="0" dirty="0">
                <a:solidFill>
                  <a:srgbClr val="660066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0" dirty="0" err="1">
                <a:solidFill>
                  <a:srgbClr val="660066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tím</a:t>
            </a:r>
            <a:r>
              <a:rPr lang="en-US" sz="4000" b="0" dirty="0">
                <a:solidFill>
                  <a:srgbClr val="660066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3200" b="0" dirty="0">
              <a:solidFill>
                <a:srgbClr val="66006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àm quỳ tím nhóm 1.mp4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8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hử môi trường bằng bắp cải tím 2.mp4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9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75" y="1295400"/>
            <a:ext cx="4187825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813" y="1295400"/>
            <a:ext cx="3910012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TextBox 4"/>
          <p:cNvSpPr txBox="1">
            <a:spLocks noChangeArrowheads="1"/>
          </p:cNvSpPr>
          <p:nvPr/>
        </p:nvSpPr>
        <p:spPr bwMode="auto">
          <a:xfrm>
            <a:off x="762000" y="4572000"/>
            <a:ext cx="799782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altLang="en-US" sz="2400" i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Sản phẩm giấy quỳ tím và thử môi trường acid, base, muối.</a:t>
            </a:r>
            <a:endParaRPr lang="en-US" altLang="en-US" sz="18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0" y="0"/>
          <a:ext cx="9144000" cy="6810375"/>
        </p:xfrm>
        <a:graphic>
          <a:graphicData uri="http://schemas.openxmlformats.org/drawingml/2006/table">
            <a:tbl>
              <a:tblPr firstRow="1" firstCol="1" bandRow="1">
                <a:tableStyleId>{C4B1156A-380E-4F78-BDF5-A606A8083BF9}</a:tableStyleId>
              </a:tblPr>
              <a:tblGrid>
                <a:gridCol w="838200"/>
                <a:gridCol w="6649751"/>
                <a:gridCol w="1656049"/>
              </a:tblGrid>
              <a:tr h="106294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  <a:endParaRPr lang="en-US" sz="2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</a:t>
                      </a:r>
                      <a:endParaRPr lang="en-US" sz="2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endParaRPr lang="en-SG" sz="27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tối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đa</a:t>
                      </a:r>
                      <a:endParaRPr lang="en-US" sz="2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0731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Video clip</a:t>
                      </a:r>
                      <a:endParaRPr lang="en-US" sz="23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761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Nêu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đủ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bước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tiến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hành</a:t>
                      </a:r>
                      <a:endParaRPr lang="en-US" sz="2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1463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Mô tả rõ hành động/thao tác thực hiện ở các bước</a:t>
                      </a:r>
                      <a:endParaRPr lang="en-US" sz="2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0540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Mô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tả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rõ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loại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nguyên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liệu</a:t>
                      </a:r>
                      <a:endParaRPr lang="en-US" sz="2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0731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SG" sz="27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phẩm</a:t>
                      </a:r>
                      <a:r>
                        <a:rPr lang="en-SG" sz="27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3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1463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xác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nước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bắp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cải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tím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thử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môi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trường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chất</a:t>
                      </a:r>
                      <a:endParaRPr lang="en-US" sz="2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1463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2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xác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thử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môi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trường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giấy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quỳ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SG" sz="2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tím</a:t>
                      </a: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0731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Tổng</a:t>
                      </a:r>
                      <a:endParaRPr lang="en-US" sz="23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100"/>
                        </a:spcBef>
                        <a:spcAft>
                          <a:spcPts val="300"/>
                        </a:spcAft>
                      </a:pPr>
                      <a:r>
                        <a:rPr lang="en-SG" sz="27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10đ</a:t>
                      </a:r>
                      <a:endParaRPr lang="en-US" sz="23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1"/>
          <p:cNvSpPr txBox="1">
            <a:spLocks noChangeArrowheads="1"/>
          </p:cNvSpPr>
          <p:nvPr/>
        </p:nvSpPr>
        <p:spPr bwMode="auto">
          <a:xfrm>
            <a:off x="304800" y="1343025"/>
            <a:ext cx="8839200" cy="347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400">
                <a:solidFill>
                  <a:srgbClr val="0000CC"/>
                </a:solidFill>
                <a:latin typeface="Times New Roman" panose="02020603050405020304" pitchFamily="18" charset="0"/>
              </a:rPr>
              <a:t>Dặn dò: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Chuẩn bị bài 13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4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 về nhà: 2,3,4 SGK / 41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4400">
                <a:solidFill>
                  <a:srgbClr val="FF0000"/>
                </a:solidFill>
                <a:latin typeface="Times New Roman" panose="02020603050405020304" pitchFamily="18" charset="0"/>
              </a:rPr>
              <a:t>Làm thí nghiệm vui: “Sự kì diệu của bắp cải tím”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[CLIP STEM 2017] Hiện tượng tạo thạch nhũ trong các hang động - A21.mk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3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4" descr="floatiegrande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13" y="1382713"/>
            <a:ext cx="8402637" cy="441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456570" y="1233403"/>
            <a:ext cx="7779567" cy="4051109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625" i="1" spc="38" dirty="0" err="1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Cảm</a:t>
            </a:r>
            <a:r>
              <a:rPr lang="en-US" sz="8625" i="1" spc="38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 </a:t>
            </a:r>
            <a:r>
              <a:rPr lang="en-US" sz="8625" i="1" spc="38" dirty="0" err="1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ơn</a:t>
            </a:r>
            <a:r>
              <a:rPr lang="en-US" sz="8625" i="1" spc="38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 </a:t>
            </a:r>
            <a:r>
              <a:rPr lang="en-US" sz="8625" i="1" spc="38" dirty="0" err="1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quý</a:t>
            </a:r>
            <a:r>
              <a:rPr lang="en-US" sz="8625" i="1" spc="38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 </a:t>
            </a:r>
            <a:r>
              <a:rPr lang="en-US" sz="8625" i="1" spc="38" dirty="0" err="1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thầy</a:t>
            </a:r>
            <a:r>
              <a:rPr lang="en-US" sz="8625" i="1" spc="38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 </a:t>
            </a:r>
            <a:r>
              <a:rPr lang="en-US" sz="8625" i="1" spc="38" dirty="0" err="1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cô</a:t>
            </a:r>
            <a:endParaRPr lang="en-US" sz="8625" i="1" spc="38" dirty="0">
              <a:ln w="11430"/>
              <a:solidFill>
                <a:srgbClr val="0000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hiller" panose="04020404031007020602" pitchFamily="82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8625" i="1" spc="38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 </a:t>
            </a:r>
            <a:r>
              <a:rPr lang="en-US" sz="8625" i="1" spc="38" dirty="0" err="1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và</a:t>
            </a:r>
            <a:r>
              <a:rPr lang="en-US" sz="8625" i="1" spc="38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 </a:t>
            </a:r>
            <a:r>
              <a:rPr lang="en-US" sz="8625" i="1" spc="38" dirty="0" err="1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các</a:t>
            </a:r>
            <a:r>
              <a:rPr lang="en-US" sz="8625" i="1" spc="38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 </a:t>
            </a:r>
            <a:r>
              <a:rPr lang="en-US" sz="8625" i="1" spc="38" dirty="0" err="1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em</a:t>
            </a:r>
            <a:r>
              <a:rPr lang="en-US" sz="8625" i="1" spc="38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 </a:t>
            </a:r>
            <a:r>
              <a:rPr lang="en-US" sz="8625" i="1" spc="38" dirty="0" err="1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học</a:t>
            </a:r>
            <a:r>
              <a:rPr lang="en-US" sz="8625" i="1" spc="38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 </a:t>
            </a:r>
            <a:r>
              <a:rPr lang="en-US" sz="8625" i="1" spc="38" dirty="0" err="1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sinh</a:t>
            </a:r>
            <a:endParaRPr lang="en-US" sz="8625" i="1" spc="38" dirty="0">
              <a:ln w="11430"/>
              <a:solidFill>
                <a:srgbClr val="0000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hiller" panose="04020404031007020602" pitchFamily="82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8625" i="1" spc="38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 </a:t>
            </a:r>
            <a:r>
              <a:rPr lang="en-US" sz="8625" i="1" spc="38" dirty="0" err="1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đã</a:t>
            </a:r>
            <a:r>
              <a:rPr lang="en-US" sz="8625" i="1" spc="38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 </a:t>
            </a:r>
            <a:r>
              <a:rPr lang="en-US" sz="8625" i="1" spc="38" dirty="0" err="1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chú</a:t>
            </a:r>
            <a:r>
              <a:rPr lang="en-US" sz="8625" i="1" spc="38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 ý </a:t>
            </a:r>
            <a:r>
              <a:rPr lang="en-US" sz="8625" i="1" spc="38" dirty="0" err="1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lắng</a:t>
            </a:r>
            <a:r>
              <a:rPr lang="en-US" sz="8625" i="1" spc="38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 </a:t>
            </a:r>
            <a:r>
              <a:rPr lang="en-US" sz="8625" i="1" spc="38" dirty="0" err="1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nghe</a:t>
            </a:r>
            <a:r>
              <a:rPr lang="en-US" sz="8625" i="1" spc="38" dirty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hiller" panose="04020404031007020602" pitchFamily="82" charset="0"/>
                <a:cs typeface="Times New Roman" pitchFamily="18" charset="0"/>
              </a:rPr>
              <a:t>!</a:t>
            </a:r>
            <a:endParaRPr lang="en-US" sz="6000" spc="38" dirty="0">
              <a:ln w="11430"/>
              <a:solidFill>
                <a:srgbClr val="0000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hiller" panose="04020404031007020602" pitchFamily="82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01"/>
          <p:cNvSpPr txBox="1">
            <a:spLocks noChangeArrowheads="1"/>
          </p:cNvSpPr>
          <p:nvPr/>
        </p:nvSpPr>
        <p:spPr bwMode="auto">
          <a:xfrm>
            <a:off x="381000" y="425450"/>
            <a:ext cx="8382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000" i="1" u="sng">
                <a:solidFill>
                  <a:srgbClr val="FF0000"/>
                </a:solidFill>
                <a:latin typeface="Times New Roman" panose="02020603050405020304" pitchFamily="18" charset="0"/>
              </a:rPr>
              <a:t>Bài 12</a:t>
            </a:r>
            <a:r>
              <a:rPr lang="en-US" altLang="en-US" sz="4000" i="1">
                <a:solidFill>
                  <a:srgbClr val="FF0000"/>
                </a:solidFill>
                <a:latin typeface="Times New Roman" panose="02020603050405020304" pitchFamily="18" charset="0"/>
              </a:rPr>
              <a:t>: </a:t>
            </a:r>
            <a:r>
              <a:rPr lang="en-US" altLang="en-US" sz="4000" i="1">
                <a:solidFill>
                  <a:srgbClr val="FF0000"/>
                </a:solidFill>
                <a:latin typeface=".VnArabia" panose="020B7200000000000000" pitchFamily="34" charset="0"/>
              </a:rPr>
              <a:t>MỐI QUAN HỆ GIỮA</a:t>
            </a:r>
            <a:endParaRPr lang="en-US" altLang="en-US" sz="4000" i="1" u="sng">
              <a:solidFill>
                <a:srgbClr val="FF0000"/>
              </a:solidFill>
              <a:latin typeface=".VnArabia" panose="020B7200000000000000" pitchFamily="34" charset="0"/>
            </a:endParaRPr>
          </a:p>
        </p:txBody>
      </p:sp>
      <p:sp>
        <p:nvSpPr>
          <p:cNvPr id="5" name="Text Box 102"/>
          <p:cNvSpPr txBox="1">
            <a:spLocks noChangeArrowheads="1"/>
          </p:cNvSpPr>
          <p:nvPr/>
        </p:nvSpPr>
        <p:spPr bwMode="auto">
          <a:xfrm>
            <a:off x="0" y="1282700"/>
            <a:ext cx="9144000" cy="8921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52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iner Hand ITC" panose="03070502030502020203" pitchFamily="66" charset="0"/>
              </a:rPr>
              <a:t>CÁC LOẠI HỢP CHẤT VÔ CƠ</a:t>
            </a:r>
            <a:endParaRPr lang="en-US" altLang="en-US" sz="5200" i="1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iner Hand ITC" panose="03070502030502020203" pitchFamily="66" charset="0"/>
            </a:endParaRPr>
          </a:p>
        </p:txBody>
      </p:sp>
      <p:pic>
        <p:nvPicPr>
          <p:cNvPr id="7172" name="Picture 8" descr="Bazơ là gì? Tính chất hóa học của Bazơ bạn cần biế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541713"/>
            <a:ext cx="36957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12" descr="Hóa học quanh ta | Faceboo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288" y="2136775"/>
            <a:ext cx="2586037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4" descr="Oxit axit là gì? Tính chất hóa học và hướng dẫn bài tập oxit axi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4038600"/>
            <a:ext cx="25527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ChangeArrowheads="1"/>
          </p:cNvSpPr>
          <p:nvPr/>
        </p:nvSpPr>
        <p:spPr bwMode="auto">
          <a:xfrm>
            <a:off x="223838" y="0"/>
            <a:ext cx="217805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chơi:</a:t>
            </a:r>
            <a:endParaRPr lang="en-US" altLang="en-US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23838" y="1196975"/>
            <a:ext cx="24384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>
                <a:latin typeface="Snap ITC" panose="04040A07060A02020202" pitchFamily="82" charset="0"/>
              </a:rPr>
              <a:t>Luật chơi: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725738" y="492125"/>
            <a:ext cx="5454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>
                <a:solidFill>
                  <a:srgbClr val="FF0000"/>
                </a:solidFill>
                <a:latin typeface="Algerian" panose="04020705040A02060702" pitchFamily="82" charset="0"/>
              </a:rPr>
              <a:t>TÌM</a:t>
            </a:r>
            <a:r>
              <a:rPr lang="en-US" altLang="en-US" sz="4000">
                <a:solidFill>
                  <a:srgbClr val="FF0066"/>
                </a:solidFill>
                <a:latin typeface="Algerian" panose="04020705040A02060702" pitchFamily="82" charset="0"/>
              </a:rPr>
              <a:t> </a:t>
            </a:r>
            <a:r>
              <a:rPr lang="en-US" altLang="en-US" sz="4000">
                <a:solidFill>
                  <a:srgbClr val="00B050"/>
                </a:solidFill>
                <a:latin typeface="Algerian" panose="04020705040A02060702" pitchFamily="82" charset="0"/>
              </a:rPr>
              <a:t>ĐƯỜNG</a:t>
            </a:r>
            <a:r>
              <a:rPr lang="en-US" altLang="en-US" sz="4000">
                <a:solidFill>
                  <a:srgbClr val="FF0066"/>
                </a:solidFill>
                <a:latin typeface="Algerian" panose="04020705040A02060702" pitchFamily="82" charset="0"/>
              </a:rPr>
              <a:t> VỀ </a:t>
            </a:r>
            <a:r>
              <a:rPr lang="en-US" altLang="en-US" sz="4000">
                <a:solidFill>
                  <a:srgbClr val="FFFF00"/>
                </a:solidFill>
                <a:latin typeface="Algerian" panose="04020705040A02060702" pitchFamily="82" charset="0"/>
              </a:rPr>
              <a:t>NHÀ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33575" y="1819275"/>
            <a:ext cx="61722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0">
                <a:latin typeface="Times New Roman" panose="02020603050405020304" pitchFamily="18" charset="0"/>
              </a:rPr>
              <a:t>Mỗi nhóm bốc thăm 1 bộ thẻ màu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36638" y="2784475"/>
            <a:ext cx="822325" cy="52387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976563" y="2774950"/>
            <a:ext cx="820737" cy="523875"/>
          </a:xfrm>
          <a:prstGeom prst="rect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903788" y="2774950"/>
            <a:ext cx="820737" cy="523875"/>
          </a:xfrm>
          <a:prstGeom prst="rect">
            <a:avLst/>
          </a:prstGeom>
          <a:solidFill>
            <a:srgbClr val="FF00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838950" y="2774950"/>
            <a:ext cx="822325" cy="523875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96863" y="3732213"/>
            <a:ext cx="854868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0">
                <a:latin typeface="Times New Roman" panose="02020603050405020304" pitchFamily="18" charset="0"/>
              </a:rPr>
              <a:t>     Khi có hiệu lệnh của giáo viên, các nhóm bắt đầu thảo luận và phân loại các loại hợp chất vô cơ.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800" b="0">
              <a:latin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321050" y="5078413"/>
            <a:ext cx="27479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Thời gian: 1 phút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 animBg="1"/>
      <p:bldP spid="6" grpId="0" animBg="1"/>
      <p:bldP spid="7" grpId="0" animBg="1"/>
      <p:bldP spid="8" grpId="0" animBg="1"/>
      <p:bldP spid="10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ChangeArrowheads="1"/>
          </p:cNvSpPr>
          <p:nvPr/>
        </p:nvSpPr>
        <p:spPr bwMode="auto">
          <a:xfrm>
            <a:off x="228600" y="33338"/>
            <a:ext cx="217805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động:</a:t>
            </a:r>
            <a:endParaRPr lang="en-US" altLang="en-US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228600" y="1066800"/>
            <a:ext cx="2438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>
                <a:latin typeface="Snap ITC" panose="04040A07060A02020202" pitchFamily="82" charset="0"/>
              </a:rPr>
              <a:t>Luật chơi:</a:t>
            </a:r>
          </a:p>
        </p:txBody>
      </p:sp>
      <p:sp>
        <p:nvSpPr>
          <p:cNvPr id="9220" name="TextBox 1"/>
          <p:cNvSpPr txBox="1">
            <a:spLocks noChangeArrowheads="1"/>
          </p:cNvSpPr>
          <p:nvPr/>
        </p:nvSpPr>
        <p:spPr bwMode="auto">
          <a:xfrm>
            <a:off x="2514600" y="252413"/>
            <a:ext cx="5454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>
                <a:solidFill>
                  <a:srgbClr val="FF0000"/>
                </a:solidFill>
                <a:latin typeface="Algerian" panose="04020705040A02060702" pitchFamily="82" charset="0"/>
              </a:rPr>
              <a:t>TÌM</a:t>
            </a:r>
            <a:r>
              <a:rPr lang="en-US" altLang="en-US" sz="4000">
                <a:solidFill>
                  <a:srgbClr val="FF0066"/>
                </a:solidFill>
                <a:latin typeface="Algerian" panose="04020705040A02060702" pitchFamily="82" charset="0"/>
              </a:rPr>
              <a:t> </a:t>
            </a:r>
            <a:r>
              <a:rPr lang="en-US" altLang="en-US" sz="4000">
                <a:solidFill>
                  <a:srgbClr val="00B050"/>
                </a:solidFill>
                <a:latin typeface="Algerian" panose="04020705040A02060702" pitchFamily="82" charset="0"/>
              </a:rPr>
              <a:t>ĐƯỜNG</a:t>
            </a:r>
            <a:r>
              <a:rPr lang="en-US" altLang="en-US" sz="4000">
                <a:solidFill>
                  <a:srgbClr val="FF0066"/>
                </a:solidFill>
                <a:latin typeface="Algerian" panose="04020705040A02060702" pitchFamily="82" charset="0"/>
              </a:rPr>
              <a:t> VỀ </a:t>
            </a:r>
            <a:r>
              <a:rPr lang="en-US" altLang="en-US" sz="4000">
                <a:solidFill>
                  <a:srgbClr val="FFFF00"/>
                </a:solidFill>
                <a:latin typeface="Algerian" panose="04020705040A02060702" pitchFamily="82" charset="0"/>
              </a:rPr>
              <a:t>NHÀ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69888" y="1590675"/>
            <a:ext cx="85486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0">
                <a:latin typeface="Times New Roman" panose="02020603050405020304" pitchFamily="18" charset="0"/>
              </a:rPr>
              <a:t>     Sau đó, các nhóm cử 1 đại diện lên bảng đưa các thẻ của nhóm mình về đúng “nhà” của nó.</a:t>
            </a:r>
          </a:p>
        </p:txBody>
      </p:sp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3" y="2641600"/>
            <a:ext cx="8767762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14400" y="5815013"/>
            <a:ext cx="6858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0">
                <a:latin typeface="Times New Roman" panose="02020603050405020304" pitchFamily="18" charset="0"/>
              </a:rPr>
              <a:t>Nhóm nhanh nhất và chính xác nhất: </a:t>
            </a:r>
            <a:r>
              <a:rPr lang="en-US" altLang="en-US" sz="2800">
                <a:latin typeface="Times New Roman" panose="02020603050405020304" pitchFamily="18" charset="0"/>
              </a:rPr>
              <a:t>+ 3 điểm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0">
                <a:latin typeface="Times New Roman" panose="02020603050405020304" pitchFamily="18" charset="0"/>
              </a:rPr>
              <a:t>Nhóm về nhì và chính xác: </a:t>
            </a:r>
            <a:r>
              <a:rPr lang="en-US" altLang="en-US" sz="2800">
                <a:latin typeface="Times New Roman" panose="02020603050405020304" pitchFamily="18" charset="0"/>
              </a:rPr>
              <a:t>+ 2 điểm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b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42"/>
          <p:cNvGrpSpPr>
            <a:grpSpLocks/>
          </p:cNvGrpSpPr>
          <p:nvPr/>
        </p:nvGrpSpPr>
        <p:grpSpPr bwMode="auto">
          <a:xfrm>
            <a:off x="4256088" y="3868738"/>
            <a:ext cx="5621337" cy="2078037"/>
            <a:chOff x="4572000" y="3382963"/>
            <a:chExt cx="2747963" cy="2151062"/>
          </a:xfrm>
        </p:grpSpPr>
        <p:grpSp>
          <p:nvGrpSpPr>
            <p:cNvPr id="10270" name="Group 40"/>
            <p:cNvGrpSpPr>
              <a:grpSpLocks/>
            </p:cNvGrpSpPr>
            <p:nvPr/>
          </p:nvGrpSpPr>
          <p:grpSpPr bwMode="auto">
            <a:xfrm>
              <a:off x="4572000" y="3382963"/>
              <a:ext cx="2747963" cy="2151062"/>
              <a:chOff x="4572000" y="3382963"/>
              <a:chExt cx="2747963" cy="2151062"/>
            </a:xfrm>
          </p:grpSpPr>
          <p:pic>
            <p:nvPicPr>
              <p:cNvPr id="10272" name="Picture 204" descr="image005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38395">
                <a:off x="4572000" y="3382963"/>
                <a:ext cx="2747963" cy="2151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73" name="Rectangle: Rounded Corners 24"/>
              <p:cNvSpPr>
                <a:spLocks noChangeArrowheads="1"/>
              </p:cNvSpPr>
              <p:nvPr/>
            </p:nvSpPr>
            <p:spPr bwMode="auto">
              <a:xfrm rot="686590">
                <a:off x="6178764" y="4438235"/>
                <a:ext cx="629071" cy="301779"/>
              </a:xfrm>
              <a:prstGeom prst="roundRect">
                <a:avLst>
                  <a:gd name="adj" fmla="val 16667"/>
                </a:avLst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24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0271" name="TextBox 41"/>
            <p:cNvSpPr txBox="1">
              <a:spLocks noChangeArrowheads="1"/>
            </p:cNvSpPr>
            <p:nvPr/>
          </p:nvSpPr>
          <p:spPr bwMode="auto">
            <a:xfrm rot="1145452">
              <a:off x="5996336" y="3985046"/>
              <a:ext cx="638852" cy="669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3600">
                  <a:latin typeface="Times New Roman" panose="02020603050405020304" pitchFamily="18" charset="0"/>
                </a:rPr>
                <a:t>Acid</a:t>
              </a:r>
            </a:p>
          </p:txBody>
        </p:sp>
      </p:grpSp>
      <p:grpSp>
        <p:nvGrpSpPr>
          <p:cNvPr id="10243" name="Group 28"/>
          <p:cNvGrpSpPr>
            <a:grpSpLocks/>
          </p:cNvGrpSpPr>
          <p:nvPr/>
        </p:nvGrpSpPr>
        <p:grpSpPr bwMode="auto">
          <a:xfrm rot="446946">
            <a:off x="4532313" y="866775"/>
            <a:ext cx="3244850" cy="2374900"/>
            <a:chOff x="4279287" y="1425244"/>
            <a:chExt cx="2381250" cy="2343150"/>
          </a:xfrm>
        </p:grpSpPr>
        <p:grpSp>
          <p:nvGrpSpPr>
            <p:cNvPr id="10266" name="Group 25"/>
            <p:cNvGrpSpPr>
              <a:grpSpLocks/>
            </p:cNvGrpSpPr>
            <p:nvPr/>
          </p:nvGrpSpPr>
          <p:grpSpPr bwMode="auto">
            <a:xfrm>
              <a:off x="4279287" y="1425244"/>
              <a:ext cx="2381250" cy="2343150"/>
              <a:chOff x="4167188" y="1474788"/>
              <a:chExt cx="2381250" cy="2343150"/>
            </a:xfrm>
          </p:grpSpPr>
          <p:pic>
            <p:nvPicPr>
              <p:cNvPr id="10268" name="Picture 201" descr="image00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67188" y="1474788"/>
                <a:ext cx="2381250" cy="2343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69" name="Rectangle: Rounded Corners 22"/>
              <p:cNvSpPr>
                <a:spLocks noChangeArrowheads="1"/>
              </p:cNvSpPr>
              <p:nvPr/>
            </p:nvSpPr>
            <p:spPr bwMode="auto">
              <a:xfrm rot="-1770543">
                <a:off x="5276868" y="1823367"/>
                <a:ext cx="629071" cy="301779"/>
              </a:xfrm>
              <a:prstGeom prst="roundRect">
                <a:avLst>
                  <a:gd name="adj" fmla="val 16667"/>
                </a:avLst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24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0267" name="TextBox 27"/>
            <p:cNvSpPr txBox="1">
              <a:spLocks noChangeArrowheads="1"/>
            </p:cNvSpPr>
            <p:nvPr/>
          </p:nvSpPr>
          <p:spPr bwMode="auto">
            <a:xfrm rot="-2412778">
              <a:off x="4762706" y="1783899"/>
              <a:ext cx="1303560" cy="637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3600">
                  <a:latin typeface="Times New Roman" panose="02020603050405020304" pitchFamily="18" charset="0"/>
                </a:rPr>
                <a:t>Oxide</a:t>
              </a:r>
            </a:p>
          </p:txBody>
        </p:sp>
      </p:grpSp>
      <p:pic>
        <p:nvPicPr>
          <p:cNvPr id="10244" name="Picture 210" descr="image0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8363" y="3457575"/>
            <a:ext cx="5392738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5" name="Group 14"/>
          <p:cNvGrpSpPr>
            <a:grpSpLocks/>
          </p:cNvGrpSpPr>
          <p:nvPr/>
        </p:nvGrpSpPr>
        <p:grpSpPr bwMode="auto">
          <a:xfrm>
            <a:off x="-1057275" y="596900"/>
            <a:ext cx="5705475" cy="3006725"/>
            <a:chOff x="1827295" y="1711523"/>
            <a:chExt cx="2332038" cy="2105025"/>
          </a:xfrm>
        </p:grpSpPr>
        <p:grpSp>
          <p:nvGrpSpPr>
            <p:cNvPr id="10262" name="Group 12"/>
            <p:cNvGrpSpPr>
              <a:grpSpLocks/>
            </p:cNvGrpSpPr>
            <p:nvPr/>
          </p:nvGrpSpPr>
          <p:grpSpPr bwMode="auto">
            <a:xfrm>
              <a:off x="1827295" y="1711523"/>
              <a:ext cx="2332038" cy="2105025"/>
              <a:chOff x="1827295" y="1711523"/>
              <a:chExt cx="2332038" cy="2105025"/>
            </a:xfrm>
          </p:grpSpPr>
          <p:pic>
            <p:nvPicPr>
              <p:cNvPr id="10264" name="Picture 207" descr="image008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27295" y="1711523"/>
                <a:ext cx="2332038" cy="2105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65" name="Rectangle: Rounded Corners 8"/>
              <p:cNvSpPr>
                <a:spLocks noChangeArrowheads="1"/>
              </p:cNvSpPr>
              <p:nvPr/>
            </p:nvSpPr>
            <p:spPr bwMode="auto">
              <a:xfrm rot="1603597">
                <a:off x="2421235" y="2188996"/>
                <a:ext cx="908154" cy="265544"/>
              </a:xfrm>
              <a:prstGeom prst="roundRect">
                <a:avLst>
                  <a:gd name="adj" fmla="val 16667"/>
                </a:avLst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24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0263" name="TextBox 13"/>
            <p:cNvSpPr txBox="1">
              <a:spLocks noChangeArrowheads="1"/>
            </p:cNvSpPr>
            <p:nvPr/>
          </p:nvSpPr>
          <p:spPr bwMode="auto">
            <a:xfrm rot="1142387">
              <a:off x="2406241" y="2173905"/>
              <a:ext cx="1214004" cy="452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3600">
                  <a:latin typeface="Times New Roman" panose="02020603050405020304" pitchFamily="18" charset="0"/>
                </a:rPr>
                <a:t>Base</a:t>
              </a:r>
            </a:p>
          </p:txBody>
        </p:sp>
      </p:grpSp>
      <p:grpSp>
        <p:nvGrpSpPr>
          <p:cNvPr id="10246" name="Group 30"/>
          <p:cNvGrpSpPr>
            <a:grpSpLocks/>
          </p:cNvGrpSpPr>
          <p:nvPr/>
        </p:nvGrpSpPr>
        <p:grpSpPr bwMode="auto">
          <a:xfrm rot="405872">
            <a:off x="6891338" y="-58738"/>
            <a:ext cx="2606675" cy="1966913"/>
            <a:chOff x="5627157" y="-303142"/>
            <a:chExt cx="4049713" cy="2552037"/>
          </a:xfrm>
        </p:grpSpPr>
        <p:grpSp>
          <p:nvGrpSpPr>
            <p:cNvPr id="10257" name="Group 26"/>
            <p:cNvGrpSpPr>
              <a:grpSpLocks/>
            </p:cNvGrpSpPr>
            <p:nvPr/>
          </p:nvGrpSpPr>
          <p:grpSpPr bwMode="auto">
            <a:xfrm>
              <a:off x="5627157" y="183558"/>
              <a:ext cx="4049713" cy="2065337"/>
              <a:chOff x="5435600" y="315913"/>
              <a:chExt cx="4049713" cy="2065337"/>
            </a:xfrm>
          </p:grpSpPr>
          <p:pic>
            <p:nvPicPr>
              <p:cNvPr id="10259" name="Picture 202" descr="image003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311388">
                <a:off x="5435600" y="315913"/>
                <a:ext cx="4049713" cy="20653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60" name="Rectangle: Rounded Corners 6"/>
              <p:cNvSpPr>
                <a:spLocks noChangeArrowheads="1"/>
              </p:cNvSpPr>
              <p:nvPr/>
            </p:nvSpPr>
            <p:spPr bwMode="auto">
              <a:xfrm>
                <a:off x="8066025" y="339647"/>
                <a:ext cx="629071" cy="301779"/>
              </a:xfrm>
              <a:prstGeom prst="roundRect">
                <a:avLst>
                  <a:gd name="adj" fmla="val 16667"/>
                </a:avLst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261" name="Rectangle: Rounded Corners 21"/>
              <p:cNvSpPr>
                <a:spLocks noChangeArrowheads="1"/>
              </p:cNvSpPr>
              <p:nvPr/>
            </p:nvSpPr>
            <p:spPr bwMode="auto">
              <a:xfrm rot="-1127873">
                <a:off x="6446267" y="400453"/>
                <a:ext cx="2155652" cy="410700"/>
              </a:xfrm>
              <a:prstGeom prst="roundRect">
                <a:avLst>
                  <a:gd name="adj" fmla="val 16667"/>
                </a:avLst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24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0258" name="TextBox 29"/>
            <p:cNvSpPr txBox="1">
              <a:spLocks noChangeArrowheads="1"/>
            </p:cNvSpPr>
            <p:nvPr/>
          </p:nvSpPr>
          <p:spPr bwMode="auto">
            <a:xfrm rot="-1045363">
              <a:off x="6868437" y="-303142"/>
              <a:ext cx="2103632" cy="1078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0" i="1">
                  <a:latin typeface="Times New Roman" panose="02020603050405020304" pitchFamily="18" charset="0"/>
                </a:rPr>
                <a:t>Basic oxide</a:t>
              </a:r>
            </a:p>
          </p:txBody>
        </p:sp>
      </p:grpSp>
      <p:grpSp>
        <p:nvGrpSpPr>
          <p:cNvPr id="10247" name="Group 39"/>
          <p:cNvGrpSpPr>
            <a:grpSpLocks/>
          </p:cNvGrpSpPr>
          <p:nvPr/>
        </p:nvGrpSpPr>
        <p:grpSpPr bwMode="auto">
          <a:xfrm rot="2260401">
            <a:off x="6334125" y="2000250"/>
            <a:ext cx="3435350" cy="1038225"/>
            <a:chOff x="5783140" y="1599935"/>
            <a:chExt cx="3752482" cy="1222043"/>
          </a:xfrm>
        </p:grpSpPr>
        <p:grpSp>
          <p:nvGrpSpPr>
            <p:cNvPr id="10250" name="Group 37"/>
            <p:cNvGrpSpPr>
              <a:grpSpLocks/>
            </p:cNvGrpSpPr>
            <p:nvPr/>
          </p:nvGrpSpPr>
          <p:grpSpPr bwMode="auto">
            <a:xfrm>
              <a:off x="5783140" y="1599935"/>
              <a:ext cx="3752482" cy="1222043"/>
              <a:chOff x="5799794" y="1601332"/>
              <a:chExt cx="3752482" cy="1222043"/>
            </a:xfrm>
          </p:grpSpPr>
          <p:grpSp>
            <p:nvGrpSpPr>
              <p:cNvPr id="10252" name="Group 35"/>
              <p:cNvGrpSpPr>
                <a:grpSpLocks/>
              </p:cNvGrpSpPr>
              <p:nvPr/>
            </p:nvGrpSpPr>
            <p:grpSpPr bwMode="auto">
              <a:xfrm>
                <a:off x="5799794" y="1601332"/>
                <a:ext cx="3752482" cy="1222043"/>
                <a:chOff x="5775771" y="1585423"/>
                <a:chExt cx="3752482" cy="1222043"/>
              </a:xfrm>
            </p:grpSpPr>
            <p:pic>
              <p:nvPicPr>
                <p:cNvPr id="10254" name="Picture 203" descr="image004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301889">
                  <a:off x="5775771" y="1633789"/>
                  <a:ext cx="3752482" cy="11736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255" name="Rectangle: Rounded Corners 31"/>
                <p:cNvSpPr>
                  <a:spLocks noChangeArrowheads="1"/>
                </p:cNvSpPr>
                <p:nvPr/>
              </p:nvSpPr>
              <p:spPr bwMode="auto">
                <a:xfrm>
                  <a:off x="7698598" y="2039942"/>
                  <a:ext cx="629071" cy="3017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CC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256" name="Rectangle: Rounded Corners 32"/>
                <p:cNvSpPr>
                  <a:spLocks noChangeArrowheads="1"/>
                </p:cNvSpPr>
                <p:nvPr/>
              </p:nvSpPr>
              <p:spPr bwMode="auto">
                <a:xfrm rot="4240946">
                  <a:off x="8213885" y="1562322"/>
                  <a:ext cx="613534" cy="659735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CC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240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0253" name="Rectangle: Rounded Corners 36"/>
              <p:cNvSpPr>
                <a:spLocks noChangeArrowheads="1"/>
              </p:cNvSpPr>
              <p:nvPr/>
            </p:nvSpPr>
            <p:spPr bwMode="auto">
              <a:xfrm>
                <a:off x="7329026" y="2058116"/>
                <a:ext cx="629071" cy="301779"/>
              </a:xfrm>
              <a:prstGeom prst="roundRect">
                <a:avLst>
                  <a:gd name="adj" fmla="val 16667"/>
                </a:avLst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24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0251" name="TextBox 38"/>
            <p:cNvSpPr txBox="1">
              <a:spLocks noChangeArrowheads="1"/>
            </p:cNvSpPr>
            <p:nvPr/>
          </p:nvSpPr>
          <p:spPr bwMode="auto">
            <a:xfrm>
              <a:off x="7057285" y="1809386"/>
              <a:ext cx="1933461" cy="543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0" i="1">
                  <a:latin typeface="Times New Roman" panose="02020603050405020304" pitchFamily="18" charset="0"/>
                </a:rPr>
                <a:t>Acidic oxide</a:t>
              </a:r>
            </a:p>
          </p:txBody>
        </p:sp>
      </p:grpSp>
      <p:pic>
        <p:nvPicPr>
          <p:cNvPr id="10248" name="Picture 213" descr="image00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150" y="2411413"/>
            <a:ext cx="1979613" cy="240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9" name="TextBox 1"/>
          <p:cNvSpPr txBox="1">
            <a:spLocks noChangeArrowheads="1"/>
          </p:cNvSpPr>
          <p:nvPr/>
        </p:nvSpPr>
        <p:spPr bwMode="auto">
          <a:xfrm>
            <a:off x="3762375" y="6369050"/>
            <a:ext cx="1684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33CC"/>
                </a:solidFill>
                <a:latin typeface="Times New Roman" panose="02020603050405020304" pitchFamily="18" charset="0"/>
              </a:rPr>
              <a:t>Bắt đầu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35">
            <a:hlinkClick r:id="" action="ppaction://noaction">
              <a:snd r:embed="rId2" name="dung roi - vo tay.wav"/>
            </a:hlinkClick>
          </p:cNvPr>
          <p:cNvSpPr txBox="1">
            <a:spLocks noChangeArrowheads="1"/>
          </p:cNvSpPr>
          <p:nvPr/>
        </p:nvSpPr>
        <p:spPr bwMode="auto">
          <a:xfrm>
            <a:off x="4648200" y="5761038"/>
            <a:ext cx="9445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Fe</a:t>
            </a:r>
            <a:r>
              <a:rPr lang="en-US" altLang="en-US" sz="24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O</a:t>
            </a:r>
            <a:r>
              <a:rPr lang="en-US" altLang="en-US" sz="24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5" name="Text Box 136">
            <a:hlinkClick r:id="" action="ppaction://noaction">
              <a:snd r:embed="rId2" name="dung roi - vo tay.wav"/>
            </a:hlinkClick>
          </p:cNvPr>
          <p:cNvSpPr txBox="1">
            <a:spLocks noChangeArrowheads="1"/>
          </p:cNvSpPr>
          <p:nvPr/>
        </p:nvSpPr>
        <p:spPr bwMode="auto">
          <a:xfrm>
            <a:off x="206375" y="6211888"/>
            <a:ext cx="79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CaO</a:t>
            </a:r>
          </a:p>
        </p:txBody>
      </p:sp>
      <p:sp>
        <p:nvSpPr>
          <p:cNvPr id="10" name="Text Box 137">
            <a:hlinkClick r:id="" action="ppaction://noaction">
              <a:snd r:embed="rId3" name="SAI ROI.WAV"/>
            </a:hlinkClick>
          </p:cNvPr>
          <p:cNvSpPr txBox="1">
            <a:spLocks noChangeArrowheads="1"/>
          </p:cNvSpPr>
          <p:nvPr/>
        </p:nvSpPr>
        <p:spPr bwMode="auto">
          <a:xfrm>
            <a:off x="2362200" y="5724525"/>
            <a:ext cx="768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CO</a:t>
            </a:r>
            <a:r>
              <a:rPr lang="en-US" altLang="en-US" sz="24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15" name="Text Box 138">
            <a:hlinkClick r:id="" action="ppaction://noaction">
              <a:snd r:embed="rId3" name="SAI ROI.WAV"/>
            </a:hlinkClick>
          </p:cNvPr>
          <p:cNvSpPr txBox="1">
            <a:spLocks noChangeArrowheads="1"/>
          </p:cNvSpPr>
          <p:nvPr/>
        </p:nvSpPr>
        <p:spPr bwMode="auto">
          <a:xfrm>
            <a:off x="2209800" y="6205538"/>
            <a:ext cx="768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SO</a:t>
            </a:r>
            <a:r>
              <a:rPr lang="en-US" altLang="en-US" sz="24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20" name="Text Box 139">
            <a:hlinkClick r:id="" action="ppaction://noaction">
              <a:snd r:embed="rId3" name="SAI ROI.WAV"/>
            </a:hlinkClick>
          </p:cNvPr>
          <p:cNvSpPr txBox="1">
            <a:spLocks noChangeArrowheads="1"/>
          </p:cNvSpPr>
          <p:nvPr/>
        </p:nvSpPr>
        <p:spPr bwMode="auto">
          <a:xfrm>
            <a:off x="1103313" y="6172200"/>
            <a:ext cx="1030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H</a:t>
            </a:r>
            <a:r>
              <a:rPr lang="en-US" altLang="en-US" sz="24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SO</a:t>
            </a:r>
            <a:r>
              <a:rPr lang="en-US" altLang="en-US" sz="24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21" name="Text Box 140">
            <a:hlinkClick r:id="" action="ppaction://noaction">
              <a:snd r:embed="rId3" name="SAI ROI.WAV"/>
            </a:hlinkClick>
          </p:cNvPr>
          <p:cNvSpPr txBox="1">
            <a:spLocks noChangeArrowheads="1"/>
          </p:cNvSpPr>
          <p:nvPr/>
        </p:nvSpPr>
        <p:spPr bwMode="auto">
          <a:xfrm>
            <a:off x="212725" y="5730875"/>
            <a:ext cx="9794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HNO</a:t>
            </a:r>
            <a:r>
              <a:rPr lang="en-US" altLang="en-US" sz="24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25" name="Text Box 141">
            <a:hlinkClick r:id="" action="ppaction://noaction">
              <a:snd r:embed="rId3" name="SAI ROI.WAV"/>
            </a:hlinkClick>
          </p:cNvPr>
          <p:cNvSpPr txBox="1">
            <a:spLocks noChangeArrowheads="1"/>
          </p:cNvSpPr>
          <p:nvPr/>
        </p:nvSpPr>
        <p:spPr bwMode="auto">
          <a:xfrm>
            <a:off x="1295400" y="5730875"/>
            <a:ext cx="1030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NaOH</a:t>
            </a:r>
          </a:p>
        </p:txBody>
      </p:sp>
      <p:sp>
        <p:nvSpPr>
          <p:cNvPr id="31" name="Text Box 142">
            <a:hlinkClick r:id="" action="ppaction://noaction">
              <a:snd r:embed="rId3" name="SAI ROI.WAV"/>
            </a:hlinkClick>
          </p:cNvPr>
          <p:cNvSpPr txBox="1">
            <a:spLocks noChangeArrowheads="1"/>
          </p:cNvSpPr>
          <p:nvPr/>
        </p:nvSpPr>
        <p:spPr bwMode="auto">
          <a:xfrm>
            <a:off x="3276600" y="5754688"/>
            <a:ext cx="1211263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>
                <a:solidFill>
                  <a:srgbClr val="0000FF"/>
                </a:solidFill>
                <a:latin typeface="Times New Roman" panose="02020603050405020304" pitchFamily="18" charset="0"/>
              </a:rPr>
              <a:t>NaHSO</a:t>
            </a:r>
            <a:r>
              <a:rPr lang="en-US" altLang="en-US" sz="22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33" name="Text Box 143">
            <a:hlinkClick r:id="" action="ppaction://noaction">
              <a:snd r:embed="rId3" name="SAI ROI.WAV"/>
            </a:hlinkClick>
          </p:cNvPr>
          <p:cNvSpPr txBox="1">
            <a:spLocks noChangeArrowheads="1"/>
          </p:cNvSpPr>
          <p:nvPr/>
        </p:nvSpPr>
        <p:spPr bwMode="auto">
          <a:xfrm>
            <a:off x="5791200" y="5754688"/>
            <a:ext cx="1135063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>
                <a:solidFill>
                  <a:srgbClr val="0000FF"/>
                </a:solidFill>
                <a:latin typeface="Times New Roman" panose="02020603050405020304" pitchFamily="18" charset="0"/>
              </a:rPr>
              <a:t>Na</a:t>
            </a:r>
            <a:r>
              <a:rPr lang="en-US" altLang="en-US" sz="22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en-US" sz="2200">
                <a:solidFill>
                  <a:srgbClr val="0000FF"/>
                </a:solidFill>
                <a:latin typeface="Times New Roman" panose="02020603050405020304" pitchFamily="18" charset="0"/>
              </a:rPr>
              <a:t>CO</a:t>
            </a:r>
            <a:r>
              <a:rPr lang="en-US" altLang="en-US" sz="22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34" name="Text Box 144">
            <a:hlinkClick r:id="" action="ppaction://noaction">
              <a:snd r:embed="rId3" name="SAI ROI.WAV"/>
            </a:hlinkClick>
          </p:cNvPr>
          <p:cNvSpPr txBox="1">
            <a:spLocks noChangeArrowheads="1"/>
          </p:cNvSpPr>
          <p:nvPr/>
        </p:nvSpPr>
        <p:spPr bwMode="auto">
          <a:xfrm>
            <a:off x="8197850" y="5861050"/>
            <a:ext cx="758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HBr</a:t>
            </a:r>
          </a:p>
        </p:txBody>
      </p:sp>
      <p:sp>
        <p:nvSpPr>
          <p:cNvPr id="35" name="Text Box 145">
            <a:hlinkClick r:id="" action="ppaction://noaction">
              <a:snd r:embed="rId3" name="SAI ROI.WAV"/>
            </a:hlinkClick>
          </p:cNvPr>
          <p:cNvSpPr txBox="1">
            <a:spLocks noChangeArrowheads="1"/>
          </p:cNvSpPr>
          <p:nvPr/>
        </p:nvSpPr>
        <p:spPr bwMode="auto">
          <a:xfrm>
            <a:off x="7226300" y="5795963"/>
            <a:ext cx="8937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KOH</a:t>
            </a:r>
          </a:p>
        </p:txBody>
      </p:sp>
      <p:sp>
        <p:nvSpPr>
          <p:cNvPr id="36" name="Text Box 146">
            <a:hlinkClick r:id="" action="ppaction://noaction">
              <a:snd r:embed="rId3" name="SAI ROI.WAV"/>
            </a:hlinkClick>
          </p:cNvPr>
          <p:cNvSpPr txBox="1">
            <a:spLocks noChangeArrowheads="1"/>
          </p:cNvSpPr>
          <p:nvPr/>
        </p:nvSpPr>
        <p:spPr bwMode="auto">
          <a:xfrm>
            <a:off x="3048000" y="6211888"/>
            <a:ext cx="1282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Fe(OH)</a:t>
            </a:r>
            <a:r>
              <a:rPr lang="en-US" altLang="en-US" sz="24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37" name="Text Box 147">
            <a:hlinkClick r:id="" action="ppaction://noaction">
              <a:snd r:embed="rId3" name="SAI ROI.WAV"/>
            </a:hlinkClick>
          </p:cNvPr>
          <p:cNvSpPr txBox="1">
            <a:spLocks noChangeArrowheads="1"/>
          </p:cNvSpPr>
          <p:nvPr/>
        </p:nvSpPr>
        <p:spPr bwMode="auto">
          <a:xfrm>
            <a:off x="5811838" y="6211888"/>
            <a:ext cx="7254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HCl</a:t>
            </a:r>
          </a:p>
        </p:txBody>
      </p:sp>
      <p:sp>
        <p:nvSpPr>
          <p:cNvPr id="38" name="Text Box 148">
            <a:hlinkClick r:id="" action="ppaction://noaction">
              <a:snd r:embed="rId3" name="SAI ROI.WAV"/>
            </a:hlinkClick>
          </p:cNvPr>
          <p:cNvSpPr txBox="1">
            <a:spLocks noChangeArrowheads="1"/>
          </p:cNvSpPr>
          <p:nvPr/>
        </p:nvSpPr>
        <p:spPr bwMode="auto">
          <a:xfrm>
            <a:off x="4419600" y="6235700"/>
            <a:ext cx="12573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>
                <a:solidFill>
                  <a:srgbClr val="0000FF"/>
                </a:solidFill>
                <a:latin typeface="Times New Roman" panose="02020603050405020304" pitchFamily="18" charset="0"/>
              </a:rPr>
              <a:t>NaHCO</a:t>
            </a:r>
            <a:r>
              <a:rPr lang="en-US" altLang="en-US" sz="22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39" name="Text Box 149">
            <a:hlinkClick r:id="" action="ppaction://noaction">
              <a:snd r:embed="rId3" name="SAI ROI.WAV"/>
            </a:hlinkClick>
          </p:cNvPr>
          <p:cNvSpPr txBox="1">
            <a:spLocks noChangeArrowheads="1"/>
          </p:cNvSpPr>
          <p:nvPr/>
        </p:nvSpPr>
        <p:spPr bwMode="auto">
          <a:xfrm>
            <a:off x="7880350" y="6205538"/>
            <a:ext cx="10890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>
                <a:solidFill>
                  <a:srgbClr val="0000FF"/>
                </a:solidFill>
                <a:latin typeface="Times New Roman" panose="02020603050405020304" pitchFamily="18" charset="0"/>
              </a:rPr>
              <a:t>Na</a:t>
            </a:r>
            <a:r>
              <a:rPr lang="en-US" altLang="en-US" sz="22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en-US" sz="2200">
                <a:solidFill>
                  <a:srgbClr val="0000FF"/>
                </a:solidFill>
                <a:latin typeface="Times New Roman" panose="02020603050405020304" pitchFamily="18" charset="0"/>
              </a:rPr>
              <a:t>SO</a:t>
            </a:r>
            <a:r>
              <a:rPr lang="en-US" altLang="en-US" sz="22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40" name="Text Box 150">
            <a:hlinkClick r:id="" action="ppaction://noaction">
              <a:snd r:embed="rId3" name="SAI ROI.WAV"/>
            </a:hlinkClick>
          </p:cNvPr>
          <p:cNvSpPr txBox="1">
            <a:spLocks noChangeArrowheads="1"/>
          </p:cNvSpPr>
          <p:nvPr/>
        </p:nvSpPr>
        <p:spPr bwMode="auto">
          <a:xfrm>
            <a:off x="6588125" y="6235700"/>
            <a:ext cx="1258888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>
                <a:solidFill>
                  <a:srgbClr val="0000FF"/>
                </a:solidFill>
                <a:latin typeface="Times New Roman" panose="02020603050405020304" pitchFamily="18" charset="0"/>
              </a:rPr>
              <a:t>Cu(OH)</a:t>
            </a:r>
            <a:r>
              <a:rPr lang="en-US" altLang="en-US" sz="22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41" name="Text Box 151"/>
          <p:cNvSpPr txBox="1">
            <a:spLocks noChangeArrowheads="1"/>
          </p:cNvSpPr>
          <p:nvPr/>
        </p:nvSpPr>
        <p:spPr bwMode="auto">
          <a:xfrm>
            <a:off x="74613" y="4941888"/>
            <a:ext cx="7696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rgbClr val="E40BF5"/>
                </a:solidFill>
                <a:latin typeface="Times New Roman" panose="02020603050405020304" pitchFamily="18" charset="0"/>
              </a:rPr>
              <a:t>Ví dụ: </a:t>
            </a:r>
            <a:r>
              <a:rPr lang="en-US" altLang="en-US" sz="2800">
                <a:solidFill>
                  <a:srgbClr val="E40BF5"/>
                </a:solidFill>
                <a:latin typeface="Times New Roman" panose="02020603050405020304" pitchFamily="18" charset="0"/>
              </a:rPr>
              <a:t>Em hãy phân loại các hợp chất vô cơ sau:</a:t>
            </a:r>
          </a:p>
        </p:txBody>
      </p:sp>
      <p:sp>
        <p:nvSpPr>
          <p:cNvPr id="11283" name="Oval 41"/>
          <p:cNvSpPr>
            <a:spLocks noChangeArrowheads="1"/>
          </p:cNvSpPr>
          <p:nvPr/>
        </p:nvSpPr>
        <p:spPr bwMode="auto">
          <a:xfrm>
            <a:off x="6704013" y="3013075"/>
            <a:ext cx="44450" cy="46038"/>
          </a:xfrm>
          <a:prstGeom prst="ellipse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1284" name="Oval 42"/>
          <p:cNvSpPr>
            <a:spLocks noChangeArrowheads="1"/>
          </p:cNvSpPr>
          <p:nvPr/>
        </p:nvSpPr>
        <p:spPr bwMode="auto">
          <a:xfrm>
            <a:off x="7091363" y="2827338"/>
            <a:ext cx="46037" cy="46037"/>
          </a:xfrm>
          <a:prstGeom prst="ellipse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1285" name="Oval 43"/>
          <p:cNvSpPr>
            <a:spLocks noChangeArrowheads="1"/>
          </p:cNvSpPr>
          <p:nvPr/>
        </p:nvSpPr>
        <p:spPr bwMode="auto">
          <a:xfrm>
            <a:off x="6567488" y="2859088"/>
            <a:ext cx="215900" cy="177800"/>
          </a:xfrm>
          <a:prstGeom prst="ellipse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1286" name="Oval 46"/>
          <p:cNvSpPr>
            <a:spLocks noChangeArrowheads="1"/>
          </p:cNvSpPr>
          <p:nvPr/>
        </p:nvSpPr>
        <p:spPr bwMode="auto">
          <a:xfrm>
            <a:off x="5921375" y="3419475"/>
            <a:ext cx="215900" cy="177800"/>
          </a:xfrm>
          <a:prstGeom prst="ellipse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1287" name="Oval 47"/>
          <p:cNvSpPr>
            <a:spLocks noChangeArrowheads="1"/>
          </p:cNvSpPr>
          <p:nvPr/>
        </p:nvSpPr>
        <p:spPr bwMode="auto">
          <a:xfrm>
            <a:off x="6064250" y="3416300"/>
            <a:ext cx="260350" cy="266700"/>
          </a:xfrm>
          <a:prstGeom prst="ellipse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grpSp>
        <p:nvGrpSpPr>
          <p:cNvPr id="11288" name="Group 54"/>
          <p:cNvGrpSpPr>
            <a:grpSpLocks/>
          </p:cNvGrpSpPr>
          <p:nvPr/>
        </p:nvGrpSpPr>
        <p:grpSpPr bwMode="auto">
          <a:xfrm>
            <a:off x="187325" y="26988"/>
            <a:ext cx="8882063" cy="5018087"/>
            <a:chOff x="-1057439" y="-187246"/>
            <a:chExt cx="10934215" cy="6527871"/>
          </a:xfrm>
        </p:grpSpPr>
        <p:grpSp>
          <p:nvGrpSpPr>
            <p:cNvPr id="11289" name="Group 42"/>
            <p:cNvGrpSpPr>
              <a:grpSpLocks/>
            </p:cNvGrpSpPr>
            <p:nvPr/>
          </p:nvGrpSpPr>
          <p:grpSpPr bwMode="auto">
            <a:xfrm>
              <a:off x="4255558" y="3869472"/>
              <a:ext cx="5621218" cy="2076731"/>
              <a:chOff x="4572000" y="3382963"/>
              <a:chExt cx="2747963" cy="2151062"/>
            </a:xfrm>
          </p:grpSpPr>
          <p:grpSp>
            <p:nvGrpSpPr>
              <p:cNvPr id="11316" name="Group 40"/>
              <p:cNvGrpSpPr>
                <a:grpSpLocks/>
              </p:cNvGrpSpPr>
              <p:nvPr/>
            </p:nvGrpSpPr>
            <p:grpSpPr bwMode="auto">
              <a:xfrm>
                <a:off x="4572000" y="3382963"/>
                <a:ext cx="2747963" cy="2151062"/>
                <a:chOff x="4572000" y="3382963"/>
                <a:chExt cx="2747963" cy="2151062"/>
              </a:xfrm>
            </p:grpSpPr>
            <p:pic>
              <p:nvPicPr>
                <p:cNvPr id="11318" name="Picture 204" descr="image005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-38395">
                  <a:off x="4572000" y="3382963"/>
                  <a:ext cx="2747963" cy="21510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319" name="Rectangle: Rounded Corners 24"/>
                <p:cNvSpPr>
                  <a:spLocks noChangeArrowheads="1"/>
                </p:cNvSpPr>
                <p:nvPr/>
              </p:nvSpPr>
              <p:spPr bwMode="auto">
                <a:xfrm rot="686590">
                  <a:off x="6178764" y="4438235"/>
                  <a:ext cx="629071" cy="3017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CC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240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1317" name="TextBox 41"/>
              <p:cNvSpPr txBox="1">
                <a:spLocks noChangeArrowheads="1"/>
              </p:cNvSpPr>
              <p:nvPr/>
            </p:nvSpPr>
            <p:spPr bwMode="auto">
              <a:xfrm rot="1145452">
                <a:off x="5764768" y="3823884"/>
                <a:ext cx="872958" cy="8708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3600">
                    <a:latin typeface="Times New Roman" panose="02020603050405020304" pitchFamily="18" charset="0"/>
                  </a:rPr>
                  <a:t>Acid</a:t>
                </a:r>
              </a:p>
            </p:txBody>
          </p:sp>
        </p:grpSp>
        <p:grpSp>
          <p:nvGrpSpPr>
            <p:cNvPr id="11290" name="Group 28"/>
            <p:cNvGrpSpPr>
              <a:grpSpLocks/>
            </p:cNvGrpSpPr>
            <p:nvPr/>
          </p:nvGrpSpPr>
          <p:grpSpPr bwMode="auto">
            <a:xfrm rot="446946">
              <a:off x="4531911" y="866142"/>
              <a:ext cx="3245342" cy="2375609"/>
              <a:chOff x="4279287" y="1425244"/>
              <a:chExt cx="2381250" cy="2343150"/>
            </a:xfrm>
          </p:grpSpPr>
          <p:grpSp>
            <p:nvGrpSpPr>
              <p:cNvPr id="11312" name="Group 25"/>
              <p:cNvGrpSpPr>
                <a:grpSpLocks/>
              </p:cNvGrpSpPr>
              <p:nvPr/>
            </p:nvGrpSpPr>
            <p:grpSpPr bwMode="auto">
              <a:xfrm>
                <a:off x="4279287" y="1425244"/>
                <a:ext cx="2381250" cy="2343150"/>
                <a:chOff x="4167188" y="1474788"/>
                <a:chExt cx="2381250" cy="2343150"/>
              </a:xfrm>
            </p:grpSpPr>
            <p:pic>
              <p:nvPicPr>
                <p:cNvPr id="11314" name="Picture 201" descr="image002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167188" y="1474788"/>
                  <a:ext cx="2381250" cy="23431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315" name="Rectangle: Rounded Corners 22"/>
                <p:cNvSpPr>
                  <a:spLocks noChangeArrowheads="1"/>
                </p:cNvSpPr>
                <p:nvPr/>
              </p:nvSpPr>
              <p:spPr bwMode="auto">
                <a:xfrm rot="-1770543">
                  <a:off x="5276868" y="1823367"/>
                  <a:ext cx="629071" cy="3017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CC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240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1313" name="TextBox 27"/>
              <p:cNvSpPr txBox="1">
                <a:spLocks noChangeArrowheads="1"/>
              </p:cNvSpPr>
              <p:nvPr/>
            </p:nvSpPr>
            <p:spPr bwMode="auto">
              <a:xfrm rot="-2412778">
                <a:off x="4738013" y="1585930"/>
                <a:ext cx="1303560" cy="829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3600">
                    <a:latin typeface="Times New Roman" panose="02020603050405020304" pitchFamily="18" charset="0"/>
                  </a:rPr>
                  <a:t>Oxide</a:t>
                </a:r>
              </a:p>
            </p:txBody>
          </p:sp>
        </p:grpSp>
        <p:pic>
          <p:nvPicPr>
            <p:cNvPr id="11291" name="Picture 210" descr="image01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68899" y="3457658"/>
              <a:ext cx="5392723" cy="2882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292" name="Group 14"/>
            <p:cNvGrpSpPr>
              <a:grpSpLocks/>
            </p:cNvGrpSpPr>
            <p:nvPr/>
          </p:nvGrpSpPr>
          <p:grpSpPr bwMode="auto">
            <a:xfrm>
              <a:off x="-1057439" y="596896"/>
              <a:ext cx="5705334" cy="3007272"/>
              <a:chOff x="1827295" y="1711523"/>
              <a:chExt cx="2332038" cy="2105025"/>
            </a:xfrm>
          </p:grpSpPr>
          <p:grpSp>
            <p:nvGrpSpPr>
              <p:cNvPr id="11308" name="Group 12"/>
              <p:cNvGrpSpPr>
                <a:grpSpLocks/>
              </p:cNvGrpSpPr>
              <p:nvPr/>
            </p:nvGrpSpPr>
            <p:grpSpPr bwMode="auto">
              <a:xfrm>
                <a:off x="1827295" y="1711523"/>
                <a:ext cx="2332038" cy="2105025"/>
                <a:chOff x="1827295" y="1711523"/>
                <a:chExt cx="2332038" cy="2105025"/>
              </a:xfrm>
            </p:grpSpPr>
            <p:pic>
              <p:nvPicPr>
                <p:cNvPr id="11310" name="Picture 207" descr="image008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27295" y="1711523"/>
                  <a:ext cx="2332038" cy="21050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311" name="Rectangle: Rounded Corners 8"/>
                <p:cNvSpPr>
                  <a:spLocks noChangeArrowheads="1"/>
                </p:cNvSpPr>
                <p:nvPr/>
              </p:nvSpPr>
              <p:spPr bwMode="auto">
                <a:xfrm rot="1603597">
                  <a:off x="2421235" y="2188996"/>
                  <a:ext cx="908154" cy="26554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CC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240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1309" name="TextBox 13"/>
              <p:cNvSpPr txBox="1">
                <a:spLocks noChangeArrowheads="1"/>
              </p:cNvSpPr>
              <p:nvPr/>
            </p:nvSpPr>
            <p:spPr bwMode="auto">
              <a:xfrm rot="1142387">
                <a:off x="2397973" y="2077043"/>
                <a:ext cx="1214004" cy="5885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3600">
                    <a:latin typeface="Times New Roman" panose="02020603050405020304" pitchFamily="18" charset="0"/>
                  </a:rPr>
                  <a:t>Base</a:t>
                </a:r>
              </a:p>
            </p:txBody>
          </p:sp>
        </p:grpSp>
        <p:grpSp>
          <p:nvGrpSpPr>
            <p:cNvPr id="11293" name="Group 30"/>
            <p:cNvGrpSpPr>
              <a:grpSpLocks/>
            </p:cNvGrpSpPr>
            <p:nvPr/>
          </p:nvGrpSpPr>
          <p:grpSpPr bwMode="auto">
            <a:xfrm rot="405872">
              <a:off x="6898570" y="-187246"/>
              <a:ext cx="2607282" cy="2094989"/>
              <a:chOff x="5627157" y="-469602"/>
              <a:chExt cx="4049713" cy="2718497"/>
            </a:xfrm>
          </p:grpSpPr>
          <p:grpSp>
            <p:nvGrpSpPr>
              <p:cNvPr id="11303" name="Group 26"/>
              <p:cNvGrpSpPr>
                <a:grpSpLocks/>
              </p:cNvGrpSpPr>
              <p:nvPr/>
            </p:nvGrpSpPr>
            <p:grpSpPr bwMode="auto">
              <a:xfrm>
                <a:off x="5627157" y="183558"/>
                <a:ext cx="4049713" cy="2065337"/>
                <a:chOff x="5435600" y="315913"/>
                <a:chExt cx="4049713" cy="2065337"/>
              </a:xfrm>
            </p:grpSpPr>
            <p:pic>
              <p:nvPicPr>
                <p:cNvPr id="11305" name="Picture 202" descr="image003"/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-311388">
                  <a:off x="5435600" y="315913"/>
                  <a:ext cx="4049713" cy="20653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306" name="Rectangle: Rounded Corners 6"/>
                <p:cNvSpPr>
                  <a:spLocks noChangeArrowheads="1"/>
                </p:cNvSpPr>
                <p:nvPr/>
              </p:nvSpPr>
              <p:spPr bwMode="auto">
                <a:xfrm>
                  <a:off x="8066025" y="339647"/>
                  <a:ext cx="629071" cy="30177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CC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24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1307" name="Rectangle: Rounded Corners 21"/>
                <p:cNvSpPr>
                  <a:spLocks noChangeArrowheads="1"/>
                </p:cNvSpPr>
                <p:nvPr/>
              </p:nvSpPr>
              <p:spPr bwMode="auto">
                <a:xfrm rot="-1127873">
                  <a:off x="6446267" y="400453"/>
                  <a:ext cx="2155652" cy="41070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CC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240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1304" name="TextBox 29"/>
              <p:cNvSpPr txBox="1">
                <a:spLocks noChangeArrowheads="1"/>
              </p:cNvSpPr>
              <p:nvPr/>
            </p:nvSpPr>
            <p:spPr bwMode="auto">
              <a:xfrm rot="-1045363">
                <a:off x="6743363" y="-469602"/>
                <a:ext cx="2103634" cy="14027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2400" b="0" i="1">
                    <a:latin typeface="Times New Roman" panose="02020603050405020304" pitchFamily="18" charset="0"/>
                  </a:rPr>
                  <a:t>Basic oxide</a:t>
                </a:r>
              </a:p>
            </p:txBody>
          </p:sp>
        </p:grpSp>
        <p:grpSp>
          <p:nvGrpSpPr>
            <p:cNvPr id="11294" name="Group 39"/>
            <p:cNvGrpSpPr>
              <a:grpSpLocks/>
            </p:cNvGrpSpPr>
            <p:nvPr/>
          </p:nvGrpSpPr>
          <p:grpSpPr bwMode="auto">
            <a:xfrm rot="481474">
              <a:off x="6241340" y="1757661"/>
              <a:ext cx="3374470" cy="2853448"/>
              <a:chOff x="5136054" y="2054454"/>
              <a:chExt cx="4907716" cy="3358709"/>
            </a:xfrm>
          </p:grpSpPr>
          <p:grpSp>
            <p:nvGrpSpPr>
              <p:cNvPr id="11296" name="Group 37"/>
              <p:cNvGrpSpPr>
                <a:grpSpLocks/>
              </p:cNvGrpSpPr>
              <p:nvPr/>
            </p:nvGrpSpPr>
            <p:grpSpPr bwMode="auto">
              <a:xfrm>
                <a:off x="5136054" y="2054454"/>
                <a:ext cx="4907716" cy="3358709"/>
                <a:chOff x="5152708" y="2055851"/>
                <a:chExt cx="4907716" cy="3358709"/>
              </a:xfrm>
            </p:grpSpPr>
            <p:grpSp>
              <p:nvGrpSpPr>
                <p:cNvPr id="11298" name="Group 35"/>
                <p:cNvGrpSpPr>
                  <a:grpSpLocks/>
                </p:cNvGrpSpPr>
                <p:nvPr/>
              </p:nvGrpSpPr>
              <p:grpSpPr bwMode="auto">
                <a:xfrm>
                  <a:off x="5152708" y="2055851"/>
                  <a:ext cx="4907716" cy="3358709"/>
                  <a:chOff x="5128685" y="2039942"/>
                  <a:chExt cx="4907716" cy="3358709"/>
                </a:xfrm>
              </p:grpSpPr>
              <p:pic>
                <p:nvPicPr>
                  <p:cNvPr id="11300" name="Picture 203" descr="image004"/>
                  <p:cNvPicPr>
                    <a:picLocks noChangeAspect="1" noChangeArrowheads="1"/>
                  </p:cNvPicPr>
                  <p:nvPr/>
                </p:nvPicPr>
                <p:blipFill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2236700">
                    <a:off x="5128685" y="2396228"/>
                    <a:ext cx="4907716" cy="11736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1301" name="Rectangle: Rounded Corners 31"/>
                  <p:cNvSpPr>
                    <a:spLocks noChangeArrowheads="1"/>
                  </p:cNvSpPr>
                  <p:nvPr/>
                </p:nvSpPr>
                <p:spPr bwMode="auto">
                  <a:xfrm>
                    <a:off x="7698598" y="2039942"/>
                    <a:ext cx="629071" cy="301779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CC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en-US" altLang="en-US" sz="240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02" name="Rectangle: Rounded Corners 32"/>
                  <p:cNvSpPr>
                    <a:spLocks noChangeArrowheads="1"/>
                  </p:cNvSpPr>
                  <p:nvPr/>
                </p:nvSpPr>
                <p:spPr bwMode="auto">
                  <a:xfrm rot="4240946">
                    <a:off x="9031914" y="4634543"/>
                    <a:ext cx="680391" cy="847825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CC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en-US" altLang="en-US" sz="2400">
                      <a:latin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11299" name="Rectangle: Rounded Corners 36"/>
                <p:cNvSpPr>
                  <a:spLocks noChangeArrowheads="1"/>
                </p:cNvSpPr>
                <p:nvPr/>
              </p:nvSpPr>
              <p:spPr bwMode="auto">
                <a:xfrm rot="6780600">
                  <a:off x="8018082" y="1994098"/>
                  <a:ext cx="494190" cy="231727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CC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240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1297" name="TextBox 38"/>
              <p:cNvSpPr txBox="1">
                <a:spLocks noChangeArrowheads="1"/>
              </p:cNvSpPr>
              <p:nvPr/>
            </p:nvSpPr>
            <p:spPr bwMode="auto">
              <a:xfrm rot="1939274">
                <a:off x="6576868" y="2689939"/>
                <a:ext cx="3297903" cy="7069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2400" b="0" i="1">
                    <a:latin typeface="Times New Roman" panose="02020603050405020304" pitchFamily="18" charset="0"/>
                  </a:rPr>
                  <a:t>Acidic oxide</a:t>
                </a:r>
              </a:p>
            </p:txBody>
          </p:sp>
        </p:grpSp>
        <p:pic>
          <p:nvPicPr>
            <p:cNvPr id="11295" name="Picture 213" descr="image001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5743" y="2411971"/>
              <a:ext cx="1980740" cy="2400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7037E-7 L 0.89132 -0.8604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566" y="-4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7 L 0.38767 -0.72778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75" y="-3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44444E-6 L 0.67031 -0.51436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07" y="-2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44444E-6 L 0.67326 -0.528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663" y="-26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98 -0.04537 L 0.87656 -0.27222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618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15 -0.04514 L 0.76806 -0.28541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95" y="-1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037E-7 L 0.27118 -0.23287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59" y="-1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1945 L 0.0092 -0.14352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-8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67 -0.04213 L -0.10625 -0.73565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79" y="-3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-0.77239 -0.6835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628" y="-3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5 2.22222E-6 L -0.70365 -0.68959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95" y="-3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.0044 L -0.32153 -0.63657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76" y="-32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111E-6 L -0.34948 -0.37014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83" y="-18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-0.47708 -0.38472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54" y="-19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7 L -0.85364 -0.33403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691" y="-16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4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-0.61545 -0.20787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81" y="-10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7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0" grpId="0"/>
      <p:bldP spid="15" grpId="0"/>
      <p:bldP spid="20" grpId="0"/>
      <p:bldP spid="21" grpId="0"/>
      <p:bldP spid="25" grpId="0"/>
      <p:bldP spid="31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373"/>
          <p:cNvSpPr txBox="1">
            <a:spLocks noChangeArrowheads="1"/>
          </p:cNvSpPr>
          <p:nvPr/>
        </p:nvSpPr>
        <p:spPr bwMode="auto">
          <a:xfrm>
            <a:off x="90488" y="98425"/>
            <a:ext cx="8534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u="sng">
                <a:solidFill>
                  <a:srgbClr val="0000FF"/>
                </a:solidFill>
                <a:latin typeface="Times New Roman" panose="02020603050405020304" pitchFamily="18" charset="0"/>
              </a:rPr>
              <a:t>Tính chất hóa học của các loại hợp chất vô cơ: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66700" y="987425"/>
            <a:ext cx="41910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>
                <a:latin typeface="Times New Roman" panose="02020603050405020304" pitchFamily="18" charset="0"/>
              </a:rPr>
              <a:t> Số 1: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0">
                <a:solidFill>
                  <a:srgbClr val="660066"/>
                </a:solidFill>
                <a:latin typeface="Times New Roman" panose="02020603050405020304" pitchFamily="18" charset="0"/>
              </a:rPr>
              <a:t>Tính chất hóa học của Basic oxide và acidic oxide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792663" y="987425"/>
            <a:ext cx="4191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>
                <a:latin typeface="Times New Roman" panose="02020603050405020304" pitchFamily="18" charset="0"/>
              </a:rPr>
              <a:t>Số 2: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0">
                <a:solidFill>
                  <a:srgbClr val="FF0000"/>
                </a:solidFill>
                <a:latin typeface="Times New Roman" panose="02020603050405020304" pitchFamily="18" charset="0"/>
              </a:rPr>
              <a:t>Tính chất hóa học của Acid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65688" y="2854325"/>
            <a:ext cx="4191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>
                <a:latin typeface="Times New Roman" panose="02020603050405020304" pitchFamily="18" charset="0"/>
              </a:rPr>
              <a:t>Số 4: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0">
                <a:solidFill>
                  <a:srgbClr val="006600"/>
                </a:solidFill>
                <a:latin typeface="Times New Roman" panose="02020603050405020304" pitchFamily="18" charset="0"/>
              </a:rPr>
              <a:t>Tính chất hóa học của Muối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90513" y="2924175"/>
            <a:ext cx="44196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>
                <a:latin typeface="Times New Roman" panose="02020603050405020304" pitchFamily="18" charset="0"/>
              </a:rPr>
              <a:t>Số 3: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0">
                <a:solidFill>
                  <a:srgbClr val="0000FF"/>
                </a:solidFill>
                <a:latin typeface="Times New Roman" panose="02020603050405020304" pitchFamily="18" charset="0"/>
              </a:rPr>
              <a:t>Tính chất hóa học của Base</a:t>
            </a:r>
          </a:p>
        </p:txBody>
      </p:sp>
      <p:pic>
        <p:nvPicPr>
          <p:cNvPr id="3" name="Picture 2" descr="Thông báo thảo luận nhóm thứ 5 (4/5/2017) – Human and Environme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63" y="3402013"/>
            <a:ext cx="4295775" cy="320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16"/>
          <p:cNvSpPr>
            <a:spLocks noChangeArrowheads="1"/>
          </p:cNvSpPr>
          <p:nvPr/>
        </p:nvSpPr>
        <p:spPr bwMode="auto">
          <a:xfrm rot="422065">
            <a:off x="2770188" y="682625"/>
            <a:ext cx="6423025" cy="2263775"/>
          </a:xfrm>
          <a:prstGeom prst="cloudCallout">
            <a:avLst>
              <a:gd name="adj1" fmla="val -45102"/>
              <a:gd name="adj2" fmla="val 84917"/>
            </a:avLst>
          </a:prstGeom>
          <a:solidFill>
            <a:srgbClr val="00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Liệt kê tính chất hóa học?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71813" y="4332288"/>
            <a:ext cx="32766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Thời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gian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3 </a:t>
            </a:r>
            <a:r>
              <a:rPr lang="en-U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phút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38200" y="5365750"/>
            <a:ext cx="769143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0" i="1">
                <a:latin typeface="Times New Roman" panose="02020603050405020304" pitchFamily="18" charset="0"/>
              </a:rPr>
              <a:t>Nhóm nhanh nhất và chính xác nhất: +3 điểm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0" i="1">
                <a:latin typeface="Times New Roman" panose="02020603050405020304" pitchFamily="18" charset="0"/>
              </a:rPr>
              <a:t>Các nhóm còn lại chính xác: +2 điểm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9" grpId="0" animBg="1"/>
      <p:bldP spid="9" grpId="1" animBg="1"/>
      <p:bldP spid="10" grpId="0"/>
      <p:bldP spid="11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6946</TotalTime>
  <Words>1164</Words>
  <Application>Microsoft Office PowerPoint</Application>
  <PresentationFormat>On-screen Show (4:3)</PresentationFormat>
  <Paragraphs>316</Paragraphs>
  <Slides>30</Slides>
  <Notes>5</Notes>
  <HiddenSlides>0</HiddenSlides>
  <MMClips>4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1" baseType="lpstr">
      <vt:lpstr>Times New Roman</vt:lpstr>
      <vt:lpstr>Arial</vt:lpstr>
      <vt:lpstr>Algerian</vt:lpstr>
      <vt:lpstr>Viner Hand ITC</vt:lpstr>
      <vt:lpstr>.VnAristote</vt:lpstr>
      <vt:lpstr>.VnArabia</vt:lpstr>
      <vt:lpstr>Snap ITC</vt:lpstr>
      <vt:lpstr>Segoe Script</vt:lpstr>
      <vt:lpstr>Wingdings</vt:lpstr>
      <vt:lpstr>Calibri</vt:lpstr>
      <vt:lpstr>Default Design</vt:lpstr>
      <vt:lpstr>CHÀO MỪNG  QUÝ THẦY CÔ  VÀ CÁC EM HỌC SINH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T2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XUAN PHUONG</dc:creator>
  <cp:lastModifiedBy>CNTT</cp:lastModifiedBy>
  <cp:revision>590</cp:revision>
  <dcterms:created xsi:type="dcterms:W3CDTF">2006-01-18T11:57:34Z</dcterms:created>
  <dcterms:modified xsi:type="dcterms:W3CDTF">2023-04-11T02:46:35Z</dcterms:modified>
</cp:coreProperties>
</file>