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Default Extension="crdownload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8" r:id="rId2"/>
    <p:sldId id="312" r:id="rId3"/>
    <p:sldId id="263" r:id="rId4"/>
    <p:sldId id="264" r:id="rId5"/>
    <p:sldId id="265" r:id="rId6"/>
    <p:sldId id="267" r:id="rId7"/>
    <p:sldId id="313" r:id="rId8"/>
    <p:sldId id="266" r:id="rId9"/>
    <p:sldId id="309" r:id="rId10"/>
    <p:sldId id="271" r:id="rId11"/>
    <p:sldId id="310" r:id="rId12"/>
    <p:sldId id="272" r:id="rId13"/>
    <p:sldId id="273" r:id="rId14"/>
    <p:sldId id="311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  <a:srgbClr val="FFFFCC"/>
    <a:srgbClr val="CCFF99"/>
    <a:srgbClr val="CCCCFF"/>
    <a:srgbClr val="CCECFF"/>
    <a:srgbClr val="CCFFFF"/>
    <a:srgbClr val="99FFCC"/>
    <a:srgbClr val="99CCFF"/>
    <a:srgbClr val="FFFF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28" autoAdjust="0"/>
    <p:restoredTop sz="92105" autoAdjust="0"/>
  </p:normalViewPr>
  <p:slideViewPr>
    <p:cSldViewPr snapToGrid="0">
      <p:cViewPr varScale="1">
        <p:scale>
          <a:sx n="85" d="100"/>
          <a:sy n="85" d="100"/>
        </p:scale>
        <p:origin x="618" y="60"/>
      </p:cViewPr>
      <p:guideLst>
        <p:guide orient="horz" pos="2160"/>
        <p:guide pos="3840"/>
      </p:guideLst>
    </p:cSldViewPr>
  </p:slideViewPr>
  <p:notesTextViewPr>
    <p:cViewPr>
      <p:scale>
        <a:sx n="75" d="100"/>
        <a:sy n="75" d="100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2880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3F2B8-B234-4A81-937A-B4B03EC4B359}" type="datetimeFigureOut">
              <a:rPr lang="en-US" smtClean="0"/>
              <a:t>6/22/2021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A2E306-111A-4089-8467-643D40B83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762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A2E306-111A-4089-8467-643D40B83D2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0465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DC6B-A50C-43D1-BC8B-9BB12AE21D3F}" type="datetimeFigureOut">
              <a:rPr lang="en-US" smtClean="0"/>
              <a:t>6/22/2021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D4C4-B9C5-4FD2-BDB4-EB3CFC05F4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830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DC6B-A50C-43D1-BC8B-9BB12AE21D3F}" type="datetimeFigureOut">
              <a:rPr lang="en-US" smtClean="0"/>
              <a:t>6/22/2021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D4C4-B9C5-4FD2-BDB4-EB3CFC05F4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55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DC6B-A50C-43D1-BC8B-9BB12AE21D3F}" type="datetimeFigureOut">
              <a:rPr lang="en-US" smtClean="0"/>
              <a:t>6/22/2021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D4C4-B9C5-4FD2-BDB4-EB3CFC05F4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735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DC6B-A50C-43D1-BC8B-9BB12AE21D3F}" type="datetimeFigureOut">
              <a:rPr lang="en-US" smtClean="0"/>
              <a:t>6/22/2021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D4C4-B9C5-4FD2-BDB4-EB3CFC05F4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839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DC6B-A50C-43D1-BC8B-9BB12AE21D3F}" type="datetimeFigureOut">
              <a:rPr lang="en-US" smtClean="0"/>
              <a:t>6/22/2021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D4C4-B9C5-4FD2-BDB4-EB3CFC05F4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712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DC6B-A50C-43D1-BC8B-9BB12AE21D3F}" type="datetimeFigureOut">
              <a:rPr lang="en-US" smtClean="0"/>
              <a:t>6/22/2021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D4C4-B9C5-4FD2-BDB4-EB3CFC05F4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426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DC6B-A50C-43D1-BC8B-9BB12AE21D3F}" type="datetimeFigureOut">
              <a:rPr lang="en-US" smtClean="0"/>
              <a:t>6/22/2021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D4C4-B9C5-4FD2-BDB4-EB3CFC05F4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403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DC6B-A50C-43D1-BC8B-9BB12AE21D3F}" type="datetimeFigureOut">
              <a:rPr lang="en-US" smtClean="0"/>
              <a:t>6/22/2021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D4C4-B9C5-4FD2-BDB4-EB3CFC05F4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56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DC6B-A50C-43D1-BC8B-9BB12AE21D3F}" type="datetimeFigureOut">
              <a:rPr lang="en-US" smtClean="0"/>
              <a:t>6/22/2021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D4C4-B9C5-4FD2-BDB4-EB3CFC05F4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893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DC6B-A50C-43D1-BC8B-9BB12AE21D3F}" type="datetimeFigureOut">
              <a:rPr lang="en-US" smtClean="0"/>
              <a:t>6/22/2021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D4C4-B9C5-4FD2-BDB4-EB3CFC05F4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73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DC6B-A50C-43D1-BC8B-9BB12AE21D3F}" type="datetimeFigureOut">
              <a:rPr lang="en-US" smtClean="0"/>
              <a:t>6/22/2021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D4C4-B9C5-4FD2-BDB4-EB3CFC05F4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67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ACDC6B-A50C-43D1-BC8B-9BB12AE21D3F}" type="datetimeFigureOut">
              <a:rPr lang="en-US" smtClean="0"/>
              <a:t>6/22/2021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AED4C4-B9C5-4FD2-BDB4-EB3CFC05F4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117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6.png"/><Relationship Id="rId7" Type="http://schemas.openxmlformats.org/officeDocument/2006/relationships/image" Target="../media/image9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23.jpe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crdownload"/><Relationship Id="rId5" Type="http://schemas.openxmlformats.org/officeDocument/2006/relationships/image" Target="../media/image21.jpg"/><Relationship Id="rId4" Type="http://schemas.openxmlformats.org/officeDocument/2006/relationships/image" Target="../media/image20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6.jp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920432B0-8661-42C1-B0C0-65A4F9B674B9}"/>
              </a:ext>
            </a:extLst>
          </p:cNvPr>
          <p:cNvSpPr txBox="1"/>
          <p:nvPr/>
        </p:nvSpPr>
        <p:spPr>
          <a:xfrm>
            <a:off x="1318410" y="2483528"/>
            <a:ext cx="9985829" cy="2292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CHƯƠNG TRÌNH GDPT 2018 MÔN ÂM </a:t>
            </a:r>
            <a:r>
              <a:rPr lang="en-US" sz="66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NHẠC LỚP 6 </a:t>
            </a:r>
            <a:endParaRPr lang="en-US" sz="66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sz="11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682A43DE-8329-430B-8D5C-712CAC184B80}"/>
              </a:ext>
            </a:extLst>
          </p:cNvPr>
          <p:cNvSpPr txBox="1"/>
          <p:nvPr/>
        </p:nvSpPr>
        <p:spPr>
          <a:xfrm>
            <a:off x="1809255" y="715557"/>
            <a:ext cx="87330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ỦY BAN NHÂN DÂN QUẬN 1</a:t>
            </a:r>
          </a:p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PHÒNG GIÁO DỤC VÀ ĐÀO TẠO </a:t>
            </a:r>
          </a:p>
        </p:txBody>
      </p:sp>
    </p:spTree>
    <p:extLst>
      <p:ext uri="{BB962C8B-B14F-4D97-AF65-F5344CB8AC3E}">
        <p14:creationId xmlns:p14="http://schemas.microsoft.com/office/powerpoint/2010/main" val="1578664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14" name="Picture 10">
            <a:extLst>
              <a:ext uri="{FF2B5EF4-FFF2-40B4-BE49-F238E27FC236}">
                <a16:creationId xmlns="" xmlns:a16="http://schemas.microsoft.com/office/drawing/2014/main" id="{689E6723-B518-47F1-8F31-E6248810A2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0104" y="58360"/>
            <a:ext cx="5259762" cy="4953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3" name="Picture 9">
            <a:extLst>
              <a:ext uri="{FF2B5EF4-FFF2-40B4-BE49-F238E27FC236}">
                <a16:creationId xmlns="" xmlns:a16="http://schemas.microsoft.com/office/drawing/2014/main" id="{C741D57C-F956-40AB-B6F3-934BE444AB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9514" y="2522324"/>
            <a:ext cx="3558762" cy="4254500"/>
          </a:xfrm>
          <a:prstGeom prst="rect">
            <a:avLst/>
          </a:prstGeom>
          <a:noFill/>
        </p:spPr>
      </p:pic>
      <p:pic>
        <p:nvPicPr>
          <p:cNvPr id="21512" name="Picture 8">
            <a:extLst>
              <a:ext uri="{FF2B5EF4-FFF2-40B4-BE49-F238E27FC236}">
                <a16:creationId xmlns="" xmlns:a16="http://schemas.microsoft.com/office/drawing/2014/main" id="{275AB793-F4B0-4B62-9ADA-080B91DF55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3514" y="597952"/>
            <a:ext cx="4617013" cy="20698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1" name="Picture 7">
            <a:extLst>
              <a:ext uri="{FF2B5EF4-FFF2-40B4-BE49-F238E27FC236}">
                <a16:creationId xmlns="" xmlns:a16="http://schemas.microsoft.com/office/drawing/2014/main" id="{AA55C394-55E1-4EE5-8332-B4EA53EB62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-25000"/>
                    </a14:imgEffect>
                    <a14:imgEffect>
                      <a14:brightnessContrast bright="-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2812" y="2667836"/>
            <a:ext cx="5660768" cy="3729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0" name="Picture 6">
            <a:extLst>
              <a:ext uri="{FF2B5EF4-FFF2-40B4-BE49-F238E27FC236}">
                <a16:creationId xmlns="" xmlns:a16="http://schemas.microsoft.com/office/drawing/2014/main" id="{77D64894-6467-4E5D-9D55-722009C56F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6351" y="2667836"/>
            <a:ext cx="4491020" cy="2530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09" name="Picture 5">
            <a:extLst>
              <a:ext uri="{FF2B5EF4-FFF2-40B4-BE49-F238E27FC236}">
                <a16:creationId xmlns="" xmlns:a16="http://schemas.microsoft.com/office/drawing/2014/main" id="{0DD643EF-7839-4727-8875-6CBB35E0E2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3234" y="2925783"/>
            <a:ext cx="5843117" cy="2014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08" name="Picture 4">
            <a:extLst>
              <a:ext uri="{FF2B5EF4-FFF2-40B4-BE49-F238E27FC236}">
                <a16:creationId xmlns="" xmlns:a16="http://schemas.microsoft.com/office/drawing/2014/main" id="{85B7053F-533A-4D84-B5A7-85BD870495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4792" y="1301179"/>
            <a:ext cx="4576338" cy="4427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C2F9F017-2F40-4887-B9E1-EA5489C2F875}"/>
              </a:ext>
            </a:extLst>
          </p:cNvPr>
          <p:cNvSpPr txBox="1"/>
          <p:nvPr/>
        </p:nvSpPr>
        <p:spPr>
          <a:xfrm rot="10800000" flipV="1">
            <a:off x="0" y="406382"/>
            <a:ext cx="184386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 PHÁP GIÁO DỤC </a:t>
            </a:r>
            <a:endParaRPr lang="en-US" sz="28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 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GIÁO VIÊN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10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with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with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10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with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with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withGroup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10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13" name="Picture 9">
            <a:extLst>
              <a:ext uri="{FF2B5EF4-FFF2-40B4-BE49-F238E27FC236}">
                <a16:creationId xmlns="" xmlns:a16="http://schemas.microsoft.com/office/drawing/2014/main" id="{D3FEF673-2193-4A38-85EE-0312A4A1F8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5789" y="2943224"/>
            <a:ext cx="3812371" cy="3911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2" name="Picture 8">
            <a:extLst>
              <a:ext uri="{FF2B5EF4-FFF2-40B4-BE49-F238E27FC236}">
                <a16:creationId xmlns="" xmlns:a16="http://schemas.microsoft.com/office/drawing/2014/main" id="{D3E0D812-F63B-4E58-A133-982AA138B0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7855" y="2916249"/>
            <a:ext cx="5763238" cy="1990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1" name="Picture 7">
            <a:extLst>
              <a:ext uri="{FF2B5EF4-FFF2-40B4-BE49-F238E27FC236}">
                <a16:creationId xmlns="" xmlns:a16="http://schemas.microsoft.com/office/drawing/2014/main" id="{C16AD6DC-08AA-4F2B-97A7-7FBE554714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0397" y="2543694"/>
            <a:ext cx="5736542" cy="2337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0" name="Picture 6">
            <a:extLst>
              <a:ext uri="{FF2B5EF4-FFF2-40B4-BE49-F238E27FC236}">
                <a16:creationId xmlns="" xmlns:a16="http://schemas.microsoft.com/office/drawing/2014/main" id="{078C9E3C-2ADA-4A25-9420-C43E8F8E97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0160" y="774539"/>
            <a:ext cx="5587600" cy="2656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09" name="Picture 5">
            <a:extLst>
              <a:ext uri="{FF2B5EF4-FFF2-40B4-BE49-F238E27FC236}">
                <a16:creationId xmlns="" xmlns:a16="http://schemas.microsoft.com/office/drawing/2014/main" id="{52629D90-D869-4759-B92D-D0CEB71384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0398" y="962027"/>
            <a:ext cx="5875263" cy="2466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08" name="Picture 4">
            <a:extLst>
              <a:ext uri="{FF2B5EF4-FFF2-40B4-BE49-F238E27FC236}">
                <a16:creationId xmlns="" xmlns:a16="http://schemas.microsoft.com/office/drawing/2014/main" id="{8C14AF4B-94B0-4C2F-87AB-4EEC0CE615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4322" y="1910281"/>
            <a:ext cx="3849456" cy="2458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BD4FC44F-56AE-4FFE-A696-A398B87667CD}"/>
              </a:ext>
            </a:extLst>
          </p:cNvPr>
          <p:cNvSpPr txBox="1"/>
          <p:nvPr/>
        </p:nvSpPr>
        <p:spPr>
          <a:xfrm>
            <a:off x="185057" y="317172"/>
            <a:ext cx="53303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THIẾT BỊ HỌC TẬP CỦA HỌC SINH</a:t>
            </a:r>
          </a:p>
          <a:p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D0AAF477-852B-41B2-A0BA-D223E2C68AB2}"/>
              </a:ext>
            </a:extLst>
          </p:cNvPr>
          <p:cNvSpPr/>
          <p:nvPr/>
        </p:nvSpPr>
        <p:spPr>
          <a:xfrm>
            <a:off x="-812260" y="792665"/>
            <a:ext cx="6096000" cy="38536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NHẠC CỤ TIẾT TẤU</a:t>
            </a:r>
            <a:endParaRPr lang="en-US" sz="11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pSp>
        <p:nvGrpSpPr>
          <p:cNvPr id="30" name="Group 29">
            <a:extLst>
              <a:ext uri="{FF2B5EF4-FFF2-40B4-BE49-F238E27FC236}">
                <a16:creationId xmlns="" xmlns:a16="http://schemas.microsoft.com/office/drawing/2014/main" id="{46128040-7576-45AF-A86E-6F416925331F}"/>
              </a:ext>
            </a:extLst>
          </p:cNvPr>
          <p:cNvGrpSpPr/>
          <p:nvPr/>
        </p:nvGrpSpPr>
        <p:grpSpPr>
          <a:xfrm>
            <a:off x="5283740" y="174628"/>
            <a:ext cx="6284881" cy="1953087"/>
            <a:chOff x="5515428" y="174628"/>
            <a:chExt cx="6053193" cy="1495425"/>
          </a:xfrm>
        </p:grpSpPr>
        <p:pic>
          <p:nvPicPr>
            <p:cNvPr id="17" name="Picture 16">
              <a:extLst>
                <a:ext uri="{FF2B5EF4-FFF2-40B4-BE49-F238E27FC236}">
                  <a16:creationId xmlns="" xmlns:a16="http://schemas.microsoft.com/office/drawing/2014/main" id="{6625A1E1-CC6E-4CB0-8B22-EACDE791035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515428" y="174628"/>
              <a:ext cx="1685925" cy="1495425"/>
            </a:xfrm>
            <a:prstGeom prst="rect">
              <a:avLst/>
            </a:prstGeom>
          </p:spPr>
        </p:pic>
        <p:pic>
          <p:nvPicPr>
            <p:cNvPr id="18" name="Picture 17">
              <a:extLst>
                <a:ext uri="{FF2B5EF4-FFF2-40B4-BE49-F238E27FC236}">
                  <a16:creationId xmlns="" xmlns:a16="http://schemas.microsoft.com/office/drawing/2014/main" id="{8CEE0C31-59BD-4F57-BCA5-025419AD982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349296" y="304800"/>
              <a:ext cx="2219325" cy="1333500"/>
            </a:xfrm>
            <a:prstGeom prst="rect">
              <a:avLst/>
            </a:prstGeom>
          </p:spPr>
        </p:pic>
        <p:sp>
          <p:nvSpPr>
            <p:cNvPr id="21" name="TextBox 20">
              <a:extLst>
                <a:ext uri="{FF2B5EF4-FFF2-40B4-BE49-F238E27FC236}">
                  <a16:creationId xmlns="" xmlns:a16="http://schemas.microsoft.com/office/drawing/2014/main" id="{42441F49-5A23-43F0-84B0-E8E6E96BC780}"/>
                </a:ext>
              </a:extLst>
            </p:cNvPr>
            <p:cNvSpPr txBox="1"/>
            <p:nvPr/>
          </p:nvSpPr>
          <p:spPr>
            <a:xfrm>
              <a:off x="7721600" y="594171"/>
              <a:ext cx="133531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err="1"/>
                <a:t>Trống</a:t>
              </a:r>
              <a:r>
                <a:rPr lang="en-US" sz="2000" b="1" dirty="0"/>
                <a:t> </a:t>
              </a:r>
              <a:r>
                <a:rPr lang="en-US" sz="2000" b="1" dirty="0" err="1"/>
                <a:t>nhỏ</a:t>
              </a:r>
              <a:endParaRPr lang="en-US" sz="2000" b="1" dirty="0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="" xmlns:a16="http://schemas.microsoft.com/office/drawing/2014/main" id="{A28E169D-7450-46CE-A1FD-C1557C176AC0}"/>
              </a:ext>
            </a:extLst>
          </p:cNvPr>
          <p:cNvGrpSpPr/>
          <p:nvPr/>
        </p:nvGrpSpPr>
        <p:grpSpPr>
          <a:xfrm>
            <a:off x="613720" y="1838663"/>
            <a:ext cx="4670020" cy="2102972"/>
            <a:chOff x="1108480" y="1961028"/>
            <a:chExt cx="4436203" cy="1828800"/>
          </a:xfrm>
        </p:grpSpPr>
        <p:pic>
          <p:nvPicPr>
            <p:cNvPr id="10" name="Picture 9">
              <a:extLst>
                <a:ext uri="{FF2B5EF4-FFF2-40B4-BE49-F238E27FC236}">
                  <a16:creationId xmlns="" xmlns:a16="http://schemas.microsoft.com/office/drawing/2014/main" id="{2D7F70DF-F270-4D81-9A05-885B532738F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8480" y="1961028"/>
              <a:ext cx="2279904" cy="1828800"/>
            </a:xfrm>
            <a:prstGeom prst="rect">
              <a:avLst/>
            </a:prstGeom>
          </p:spPr>
        </p:pic>
        <p:sp>
          <p:nvSpPr>
            <p:cNvPr id="22" name="TextBox 21">
              <a:extLst>
                <a:ext uri="{FF2B5EF4-FFF2-40B4-BE49-F238E27FC236}">
                  <a16:creationId xmlns="" xmlns:a16="http://schemas.microsoft.com/office/drawing/2014/main" id="{E5BC8298-5601-47CE-A046-D45AD143FC32}"/>
                </a:ext>
              </a:extLst>
            </p:cNvPr>
            <p:cNvSpPr txBox="1"/>
            <p:nvPr/>
          </p:nvSpPr>
          <p:spPr>
            <a:xfrm>
              <a:off x="3527197" y="2858948"/>
              <a:ext cx="201748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Tambourine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="" xmlns:a16="http://schemas.microsoft.com/office/drawing/2014/main" id="{2296B882-4DB4-45C1-B38B-DE9BB8DF4320}"/>
              </a:ext>
            </a:extLst>
          </p:cNvPr>
          <p:cNvGrpSpPr/>
          <p:nvPr/>
        </p:nvGrpSpPr>
        <p:grpSpPr>
          <a:xfrm>
            <a:off x="7034194" y="4676614"/>
            <a:ext cx="5497143" cy="1762286"/>
            <a:chOff x="7628484" y="4676614"/>
            <a:chExt cx="4902853" cy="1453135"/>
          </a:xfrm>
        </p:grpSpPr>
        <p:pic>
          <p:nvPicPr>
            <p:cNvPr id="20" name="Picture 19">
              <a:extLst>
                <a:ext uri="{FF2B5EF4-FFF2-40B4-BE49-F238E27FC236}">
                  <a16:creationId xmlns="" xmlns:a16="http://schemas.microsoft.com/office/drawing/2014/main" id="{79018691-8B72-40AF-8C0F-58C7ECB5567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28484" y="4676614"/>
              <a:ext cx="1940011" cy="1453135"/>
            </a:xfrm>
            <a:prstGeom prst="rect">
              <a:avLst/>
            </a:prstGeom>
          </p:spPr>
        </p:pic>
        <p:sp>
          <p:nvSpPr>
            <p:cNvPr id="23" name="TextBox 22">
              <a:extLst>
                <a:ext uri="{FF2B5EF4-FFF2-40B4-BE49-F238E27FC236}">
                  <a16:creationId xmlns="" xmlns:a16="http://schemas.microsoft.com/office/drawing/2014/main" id="{339957DF-B79E-41D9-8643-6A9D36B6B40A}"/>
                </a:ext>
              </a:extLst>
            </p:cNvPr>
            <p:cNvSpPr txBox="1"/>
            <p:nvPr/>
          </p:nvSpPr>
          <p:spPr>
            <a:xfrm>
              <a:off x="9773623" y="5338250"/>
              <a:ext cx="275771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Triangle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="" xmlns:a16="http://schemas.microsoft.com/office/drawing/2014/main" id="{6726C10E-80DB-4530-B719-7928C5E05A50}"/>
              </a:ext>
            </a:extLst>
          </p:cNvPr>
          <p:cNvGrpSpPr/>
          <p:nvPr/>
        </p:nvGrpSpPr>
        <p:grpSpPr>
          <a:xfrm>
            <a:off x="7034194" y="2396940"/>
            <a:ext cx="4997921" cy="2012485"/>
            <a:chOff x="7252856" y="2127715"/>
            <a:chExt cx="4488765" cy="1495425"/>
          </a:xfrm>
        </p:grpSpPr>
        <p:pic>
          <p:nvPicPr>
            <p:cNvPr id="27" name="Picture 26">
              <a:extLst>
                <a:ext uri="{FF2B5EF4-FFF2-40B4-BE49-F238E27FC236}">
                  <a16:creationId xmlns="" xmlns:a16="http://schemas.microsoft.com/office/drawing/2014/main" id="{5DE16A05-3A82-4B02-81E6-E7C8C09D774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52856" y="2127715"/>
              <a:ext cx="2279904" cy="1495425"/>
            </a:xfrm>
            <a:prstGeom prst="rect">
              <a:avLst/>
            </a:prstGeom>
          </p:spPr>
        </p:pic>
        <p:sp>
          <p:nvSpPr>
            <p:cNvPr id="28" name="TextBox 27">
              <a:extLst>
                <a:ext uri="{FF2B5EF4-FFF2-40B4-BE49-F238E27FC236}">
                  <a16:creationId xmlns="" xmlns:a16="http://schemas.microsoft.com/office/drawing/2014/main" id="{CD91D5D3-581B-4375-95EB-B74221E48808}"/>
                </a:ext>
              </a:extLst>
            </p:cNvPr>
            <p:cNvSpPr txBox="1"/>
            <p:nvPr/>
          </p:nvSpPr>
          <p:spPr>
            <a:xfrm>
              <a:off x="9773623" y="2875427"/>
              <a:ext cx="196799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Song loan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="" xmlns:a16="http://schemas.microsoft.com/office/drawing/2014/main" id="{05D85B5F-DDA2-443A-85D3-229267566D84}"/>
              </a:ext>
            </a:extLst>
          </p:cNvPr>
          <p:cNvGrpSpPr/>
          <p:nvPr/>
        </p:nvGrpSpPr>
        <p:grpSpPr>
          <a:xfrm>
            <a:off x="1746953" y="4318000"/>
            <a:ext cx="3797730" cy="2222828"/>
            <a:chOff x="1746953" y="4572830"/>
            <a:chExt cx="3478677" cy="1967998"/>
          </a:xfrm>
        </p:grpSpPr>
        <p:pic>
          <p:nvPicPr>
            <p:cNvPr id="25" name="Picture 24">
              <a:extLst>
                <a:ext uri="{FF2B5EF4-FFF2-40B4-BE49-F238E27FC236}">
                  <a16:creationId xmlns="" xmlns:a16="http://schemas.microsoft.com/office/drawing/2014/main" id="{6BE5BF94-8A90-4B23-99E5-23B4AF1EC87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46953" y="4572830"/>
              <a:ext cx="1967998" cy="1967998"/>
            </a:xfrm>
            <a:prstGeom prst="rect">
              <a:avLst/>
            </a:prstGeom>
          </p:spPr>
        </p:pic>
        <p:sp>
          <p:nvSpPr>
            <p:cNvPr id="29" name="TextBox 28">
              <a:extLst>
                <a:ext uri="{FF2B5EF4-FFF2-40B4-BE49-F238E27FC236}">
                  <a16:creationId xmlns="" xmlns:a16="http://schemas.microsoft.com/office/drawing/2014/main" id="{39D9A12B-5AAF-49E4-A49F-BE767E68E511}"/>
                </a:ext>
              </a:extLst>
            </p:cNvPr>
            <p:cNvSpPr txBox="1"/>
            <p:nvPr/>
          </p:nvSpPr>
          <p:spPr>
            <a:xfrm>
              <a:off x="3388384" y="5338250"/>
              <a:ext cx="183724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Thanh </a:t>
              </a:r>
              <a:r>
                <a:rPr lang="en-US" sz="2000" b="1" dirty="0" err="1"/>
                <a:t>phách</a:t>
              </a:r>
              <a:endParaRPr lang="en-US" sz="20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793936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8D017C54-65CA-4F15-B86F-58F035A1D46D}"/>
              </a:ext>
            </a:extLst>
          </p:cNvPr>
          <p:cNvSpPr txBox="1"/>
          <p:nvPr/>
        </p:nvSpPr>
        <p:spPr>
          <a:xfrm>
            <a:off x="545645" y="317172"/>
            <a:ext cx="56918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THIẾT BỊ HỌC TẬP CỦA HỌC SINH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915654C4-8CB0-4FE4-9D2C-79B841B1D6DD}"/>
              </a:ext>
            </a:extLst>
          </p:cNvPr>
          <p:cNvSpPr/>
          <p:nvPr/>
        </p:nvSpPr>
        <p:spPr>
          <a:xfrm>
            <a:off x="-710968" y="778837"/>
            <a:ext cx="6096000" cy="38536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NHẠC CỤ GIAI ĐIỆU</a:t>
            </a:r>
            <a:endParaRPr lang="en-US" sz="11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="" xmlns:a16="http://schemas.microsoft.com/office/drawing/2014/main" id="{FEA91B40-C3C3-484A-B0AA-AC64DB616F77}"/>
              </a:ext>
            </a:extLst>
          </p:cNvPr>
          <p:cNvGrpSpPr/>
          <p:nvPr/>
        </p:nvGrpSpPr>
        <p:grpSpPr>
          <a:xfrm>
            <a:off x="8470901" y="1891940"/>
            <a:ext cx="4133748" cy="3280704"/>
            <a:chOff x="8630330" y="1679347"/>
            <a:chExt cx="3044101" cy="2945716"/>
          </a:xfrm>
        </p:grpSpPr>
        <p:pic>
          <p:nvPicPr>
            <p:cNvPr id="11" name="Picture 10">
              <a:extLst>
                <a:ext uri="{FF2B5EF4-FFF2-40B4-BE49-F238E27FC236}">
                  <a16:creationId xmlns="" xmlns:a16="http://schemas.microsoft.com/office/drawing/2014/main" id="{7ED5AE6D-3C6A-4966-9A8A-32E1D530074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630330" y="1679347"/>
              <a:ext cx="2333625" cy="2047875"/>
            </a:xfrm>
            <a:prstGeom prst="rect">
              <a:avLst/>
            </a:prstGeom>
          </p:spPr>
        </p:pic>
        <p:sp>
          <p:nvSpPr>
            <p:cNvPr id="13" name="TextBox 12">
              <a:extLst>
                <a:ext uri="{FF2B5EF4-FFF2-40B4-BE49-F238E27FC236}">
                  <a16:creationId xmlns="" xmlns:a16="http://schemas.microsoft.com/office/drawing/2014/main" id="{33564272-4154-4FB5-A04E-BA421271B3F5}"/>
                </a:ext>
              </a:extLst>
            </p:cNvPr>
            <p:cNvSpPr txBox="1"/>
            <p:nvPr/>
          </p:nvSpPr>
          <p:spPr>
            <a:xfrm>
              <a:off x="9232205" y="4224953"/>
              <a:ext cx="244222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err="1">
                  <a:latin typeface="Times New Roman" panose="02020603050405020304" pitchFamily="18" charset="0"/>
                  <a:ea typeface="MS Mincho" panose="02020609040205080304" pitchFamily="49" charset="-128"/>
                </a:rPr>
                <a:t>Kèn</a:t>
              </a:r>
              <a:r>
                <a:rPr lang="en-US" sz="2000" b="1" dirty="0">
                  <a:latin typeface="Times New Roman" panose="02020603050405020304" pitchFamily="18" charset="0"/>
                  <a:ea typeface="MS Mincho" panose="02020609040205080304" pitchFamily="49" charset="-128"/>
                </a:rPr>
                <a:t> </a:t>
              </a:r>
              <a:r>
                <a:rPr lang="en-US" sz="2000" b="1" dirty="0" err="1">
                  <a:latin typeface="Times New Roman" panose="02020603050405020304" pitchFamily="18" charset="0"/>
                  <a:ea typeface="MS Mincho" panose="02020609040205080304" pitchFamily="49" charset="-128"/>
                </a:rPr>
                <a:t>phím</a:t>
              </a:r>
              <a:endParaRPr lang="en-US" sz="2000" b="1" dirty="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="" xmlns:a16="http://schemas.microsoft.com/office/drawing/2014/main" id="{0AD0475C-F5B4-486D-BE1D-6E9D56FB73CF}"/>
              </a:ext>
            </a:extLst>
          </p:cNvPr>
          <p:cNvGrpSpPr/>
          <p:nvPr/>
        </p:nvGrpSpPr>
        <p:grpSpPr>
          <a:xfrm>
            <a:off x="438790" y="1891940"/>
            <a:ext cx="3142342" cy="3556360"/>
            <a:chOff x="654958" y="1891940"/>
            <a:chExt cx="2556020" cy="2795416"/>
          </a:xfrm>
        </p:grpSpPr>
        <p:pic>
          <p:nvPicPr>
            <p:cNvPr id="10" name="Picture 9">
              <a:extLst>
                <a:ext uri="{FF2B5EF4-FFF2-40B4-BE49-F238E27FC236}">
                  <a16:creationId xmlns="" xmlns:a16="http://schemas.microsoft.com/office/drawing/2014/main" id="{22666D0C-A0B4-45A8-BD8A-DE03FFED153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54958" y="1891940"/>
              <a:ext cx="2556020" cy="1835282"/>
            </a:xfrm>
            <a:prstGeom prst="rect">
              <a:avLst/>
            </a:prstGeom>
          </p:spPr>
        </p:pic>
        <p:sp>
          <p:nvSpPr>
            <p:cNvPr id="14" name="TextBox 13">
              <a:extLst>
                <a:ext uri="{FF2B5EF4-FFF2-40B4-BE49-F238E27FC236}">
                  <a16:creationId xmlns="" xmlns:a16="http://schemas.microsoft.com/office/drawing/2014/main" id="{B4CB7FF4-7F2E-4C31-9859-E780677EF4A7}"/>
                </a:ext>
              </a:extLst>
            </p:cNvPr>
            <p:cNvSpPr txBox="1"/>
            <p:nvPr/>
          </p:nvSpPr>
          <p:spPr>
            <a:xfrm>
              <a:off x="704395" y="4287246"/>
              <a:ext cx="210547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err="1">
                  <a:latin typeface="Times New Roman" panose="02020603050405020304" pitchFamily="18" charset="0"/>
                  <a:ea typeface="Times New Roman" panose="02020603050405020304" pitchFamily="18" charset="0"/>
                </a:rPr>
                <a:t>Sáo</a:t>
              </a:r>
              <a:r>
                <a:rPr lang="en-US" sz="2000" b="1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 recorder</a:t>
              </a:r>
              <a:endParaRPr lang="en-US" sz="2000" b="1" dirty="0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="" xmlns:a16="http://schemas.microsoft.com/office/drawing/2014/main" id="{E3A49558-9B6F-4ADB-A610-ABF2A700EE02}"/>
              </a:ext>
            </a:extLst>
          </p:cNvPr>
          <p:cNvGrpSpPr/>
          <p:nvPr/>
        </p:nvGrpSpPr>
        <p:grpSpPr>
          <a:xfrm>
            <a:off x="4570166" y="1703363"/>
            <a:ext cx="3385005" cy="3514441"/>
            <a:chOff x="4908095" y="1679347"/>
            <a:chExt cx="2532754" cy="3008009"/>
          </a:xfrm>
        </p:grpSpPr>
        <p:pic>
          <p:nvPicPr>
            <p:cNvPr id="5" name="Picture 4">
              <a:extLst>
                <a:ext uri="{FF2B5EF4-FFF2-40B4-BE49-F238E27FC236}">
                  <a16:creationId xmlns="" xmlns:a16="http://schemas.microsoft.com/office/drawing/2014/main" id="{AA382B46-414F-43FA-91BA-E0629E4DD4E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08095" y="1679347"/>
              <a:ext cx="2143125" cy="2133600"/>
            </a:xfrm>
            <a:prstGeom prst="rect">
              <a:avLst/>
            </a:prstGeom>
          </p:spPr>
        </p:pic>
        <p:sp>
          <p:nvSpPr>
            <p:cNvPr id="15" name="TextBox 14">
              <a:extLst>
                <a:ext uri="{FF2B5EF4-FFF2-40B4-BE49-F238E27FC236}">
                  <a16:creationId xmlns="" xmlns:a16="http://schemas.microsoft.com/office/drawing/2014/main" id="{8B834FE1-6417-4BED-AAA3-5027556924E9}"/>
                </a:ext>
              </a:extLst>
            </p:cNvPr>
            <p:cNvSpPr txBox="1"/>
            <p:nvPr/>
          </p:nvSpPr>
          <p:spPr>
            <a:xfrm>
              <a:off x="5335370" y="4287246"/>
              <a:ext cx="210547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latin typeface="Times New Roman" panose="02020603050405020304" pitchFamily="18" charset="0"/>
                  <a:ea typeface="MS Mincho" panose="02020609040205080304" pitchFamily="49" charset="-128"/>
                </a:rPr>
                <a:t>Ukulele</a:t>
              </a:r>
              <a:endParaRPr lang="en-US" sz="20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96152501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BA1AFE3E-24E9-4BD1-A7DB-1C065A0B652B}"/>
              </a:ext>
            </a:extLst>
          </p:cNvPr>
          <p:cNvSpPr txBox="1"/>
          <p:nvPr/>
        </p:nvSpPr>
        <p:spPr>
          <a:xfrm>
            <a:off x="2048399" y="429135"/>
            <a:ext cx="84462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HỖ TRỢ CỦA PHỤ HUYNH HỌC SINH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304EE938-513F-4B18-973D-EF8B1D8997D9}"/>
              </a:ext>
            </a:extLst>
          </p:cNvPr>
          <p:cNvSpPr txBox="1"/>
          <p:nvPr/>
        </p:nvSpPr>
        <p:spPr>
          <a:xfrm>
            <a:off x="626466" y="1286861"/>
            <a:ext cx="11411257" cy="892552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Đồng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hành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hỗ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trợ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giai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đoạn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đầu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chương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GDPT 2018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cấp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THCS.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4124ADF-4FD9-447B-A461-2F48F5E8D7C4}"/>
              </a:ext>
            </a:extLst>
          </p:cNvPr>
          <p:cNvSpPr txBox="1"/>
          <p:nvPr/>
        </p:nvSpPr>
        <p:spPr>
          <a:xfrm>
            <a:off x="626467" y="2514291"/>
            <a:ext cx="11290089" cy="89255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Thường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xuyên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đôn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đốc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nhắc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nhở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tốt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việc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ôn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luyện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cũ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chuẩn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bị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mới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đầy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đủ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trước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lớp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B1D0504-8A6B-430B-9F44-C2246F8FB0E9}"/>
              </a:ext>
            </a:extLst>
          </p:cNvPr>
          <p:cNvSpPr txBox="1"/>
          <p:nvPr/>
        </p:nvSpPr>
        <p:spPr>
          <a:xfrm>
            <a:off x="626467" y="3891931"/>
            <a:ext cx="11411256" cy="892552"/>
          </a:xfrm>
          <a:prstGeom prst="rect">
            <a:avLst/>
          </a:prstGeom>
          <a:solidFill>
            <a:srgbClr val="00FFFF"/>
          </a:solidFill>
        </p:spPr>
        <p:txBody>
          <a:bodyPr wrap="square" rtlCol="0">
            <a:spAutoFit/>
          </a:bodyPr>
          <a:lstStyle/>
          <a:p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Tạo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điều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kiện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thuận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lợi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tiện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thể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tự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nghiên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cứu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hiểu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kiến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mới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B9CF07B-9E41-429F-AC99-37E39ECECB2D}"/>
              </a:ext>
            </a:extLst>
          </p:cNvPr>
          <p:cNvSpPr txBox="1"/>
          <p:nvPr/>
        </p:nvSpPr>
        <p:spPr>
          <a:xfrm>
            <a:off x="565883" y="5269571"/>
            <a:ext cx="11411256" cy="892552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Phụ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huynh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thể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trao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đổi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trực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tiếp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giáo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viên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bộ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môn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việc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môn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Âm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nhạc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thể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hướng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dẫn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tốt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hơn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79522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6A7A64E-94F8-400D-B3B1-DC884DC5B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9866" y="0"/>
            <a:ext cx="8860034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SÁCH GIÁO KHOA ÂM NHẠC MỚI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D604283F-E82B-4A25-8267-8ABF89958643}"/>
              </a:ext>
            </a:extLst>
          </p:cNvPr>
          <p:cNvSpPr txBox="1"/>
          <p:nvPr/>
        </p:nvSpPr>
        <p:spPr>
          <a:xfrm>
            <a:off x="4570730" y="1684010"/>
            <a:ext cx="737997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Thuộc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bộ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sách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giáo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khoa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Chân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trời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sáng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tạo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– NXB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Giáo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dục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Việt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Nam</a:t>
            </a:r>
          </a:p>
          <a:p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Tx/>
              <a:buChar char="-"/>
            </a:pP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Hồ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Ngọc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Khải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Nguyễn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Thị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Tố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Mai (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Tổng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chủ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biên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 -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Nguyễn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Văn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Hảo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Chủ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biên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 -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Lương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Diệu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Ánh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Nguyễn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Đăng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Bửu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–          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Nguyễn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Thị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Ái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Chiêu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Nghiêm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Thị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Hồng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Hà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Trần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Vĩnh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Khương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Trần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Đức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Lâm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– Phạm Gia Hoàng My –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Lương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Minh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Tân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Tác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giả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pic>
        <p:nvPicPr>
          <p:cNvPr id="1026" name="Picture 2" descr="C:\Users\Admin\Desktop\downlo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665" y="1161550"/>
            <a:ext cx="3893235" cy="5518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5606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7DB49E1C-C567-4B1F-93F6-BE6DCDC010ED}"/>
              </a:ext>
            </a:extLst>
          </p:cNvPr>
          <p:cNvSpPr txBox="1"/>
          <p:nvPr/>
        </p:nvSpPr>
        <p:spPr>
          <a:xfrm>
            <a:off x="4364932" y="213185"/>
            <a:ext cx="47310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 ĐIỂM MÔN HỌC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C131F8AF-6228-4817-870A-A2D1DDDA5443}"/>
              </a:ext>
            </a:extLst>
          </p:cNvPr>
          <p:cNvSpPr txBox="1"/>
          <p:nvPr/>
        </p:nvSpPr>
        <p:spPr>
          <a:xfrm>
            <a:off x="535003" y="930008"/>
            <a:ext cx="8803308" cy="224676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Giai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đoạn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giáo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dục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cơ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bản</a:t>
            </a:r>
            <a:endParaRPr lang="en-US" sz="28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Âm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nhạc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môn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bắt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buộc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lớp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1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lớp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9, bao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gồm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kiến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kỹ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năng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cơ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bản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hát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nhạc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cụ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nghe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nhạc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đọc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nhạc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lý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thuyết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âm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nhạc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thường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âm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nhạc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8625DF69-9F55-49E3-861E-1018C19DDF66}"/>
              </a:ext>
            </a:extLst>
          </p:cNvPr>
          <p:cNvSpPr txBox="1"/>
          <p:nvPr/>
        </p:nvSpPr>
        <p:spPr>
          <a:xfrm>
            <a:off x="2434590" y="3771900"/>
            <a:ext cx="8940347" cy="267765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28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Giai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đoạn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giáo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dục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hướng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nghề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nghiệp</a:t>
            </a:r>
            <a:endParaRPr lang="en-US" sz="28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Âm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nhạc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môn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lựa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chọn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nguyện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vọng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hướng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nghề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nghiệp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bao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gồm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kiến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kỹ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năng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nâng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cao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hát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nhạc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cụ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nghe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nhạc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đọc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nhạc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lý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thuyết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âm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nhạc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thường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âm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nhạc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0885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/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571F327A-44FF-4E48-8FF1-42FE0778E51E}"/>
              </a:ext>
            </a:extLst>
          </p:cNvPr>
          <p:cNvSpPr txBox="1"/>
          <p:nvPr/>
        </p:nvSpPr>
        <p:spPr>
          <a:xfrm rot="5400000">
            <a:off x="-505846" y="1801543"/>
            <a:ext cx="3877985" cy="2591973"/>
          </a:xfrm>
          <a:prstGeom prst="rect">
            <a:avLst/>
          </a:prstGeom>
          <a:gradFill>
            <a:gsLst>
              <a:gs pos="0">
                <a:srgbClr val="00FFFF"/>
              </a:gs>
              <a:gs pos="100000">
                <a:schemeClr val="accent5">
                  <a:lumMod val="105000"/>
                  <a:satMod val="103000"/>
                  <a:tint val="73000"/>
                </a:schemeClr>
              </a:gs>
              <a:gs pos="100000">
                <a:schemeClr val="accent5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vert270"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 ĐIỂM </a:t>
            </a:r>
          </a:p>
          <a:p>
            <a:pPr algn="ctr"/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XÂY DỰNG  CHƯƠNG TRÌNH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C3ED7398-5CE4-4E83-BC04-E0591FB2F3E2}"/>
              </a:ext>
            </a:extLst>
          </p:cNvPr>
          <p:cNvSpPr/>
          <p:nvPr/>
        </p:nvSpPr>
        <p:spPr>
          <a:xfrm>
            <a:off x="4304712" y="132474"/>
            <a:ext cx="7750128" cy="184931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trung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phát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triển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phẩm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chất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năng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lực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âm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nhạc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thông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qua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dung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giáo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dục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kiến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cơ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bản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thiết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chú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trọng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hành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góp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phát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triển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đức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trí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thể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mỹ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hướng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nghề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nghiệp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584E6F09-52A7-4F55-A8A2-6A8575DA25BE}"/>
              </a:ext>
            </a:extLst>
          </p:cNvPr>
          <p:cNvSpPr/>
          <p:nvPr/>
        </p:nvSpPr>
        <p:spPr>
          <a:xfrm>
            <a:off x="4304710" y="2119831"/>
            <a:ext cx="7750127" cy="172328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Kế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thừa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phát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huy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ưu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điểm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giáo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dục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âm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nhạc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hành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dung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thể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rõ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đặc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trưng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âm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nhạc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bản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sắc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văn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hóa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dân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tộc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tích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hợp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cao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lớp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dưới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phân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hóa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dần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lớp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7302A327-C434-4F1B-AE34-B76DF27D3AAA}"/>
              </a:ext>
            </a:extLst>
          </p:cNvPr>
          <p:cNvSpPr/>
          <p:nvPr/>
        </p:nvSpPr>
        <p:spPr>
          <a:xfrm>
            <a:off x="4304712" y="3981162"/>
            <a:ext cx="7750125" cy="104100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Xây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dựng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hoạt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đa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dạng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phong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phú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dung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ứng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nhu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cầu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sở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thích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tạo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cảm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xúc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hứng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thú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F27A8B88-66D4-48FA-BB1B-3991FCE06FB2}"/>
              </a:ext>
            </a:extLst>
          </p:cNvPr>
          <p:cNvSpPr/>
          <p:nvPr/>
        </p:nvSpPr>
        <p:spPr>
          <a:xfrm>
            <a:off x="4304710" y="5139983"/>
            <a:ext cx="7750125" cy="148765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Đảm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bảo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dung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giáo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dục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cốt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lõi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thống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nhất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nước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vừa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mở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phù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hợp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sự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đa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dạng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điều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kiện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khả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năng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vùng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miền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="" xmlns:a16="http://schemas.microsoft.com/office/drawing/2014/main" id="{E54CC3C2-3318-44B8-A4AA-270EEC3BE79A}"/>
              </a:ext>
            </a:extLst>
          </p:cNvPr>
          <p:cNvCxnSpPr/>
          <p:nvPr/>
        </p:nvCxnSpPr>
        <p:spPr>
          <a:xfrm flipV="1">
            <a:off x="2729132" y="1055076"/>
            <a:ext cx="1575580" cy="167053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="" xmlns:a16="http://schemas.microsoft.com/office/drawing/2014/main" id="{462D8DC6-86A4-4719-993E-822BD360B7AB}"/>
              </a:ext>
            </a:extLst>
          </p:cNvPr>
          <p:cNvCxnSpPr/>
          <p:nvPr/>
        </p:nvCxnSpPr>
        <p:spPr>
          <a:xfrm>
            <a:off x="2729132" y="2725615"/>
            <a:ext cx="1575580" cy="24266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="" xmlns:a16="http://schemas.microsoft.com/office/drawing/2014/main" id="{34F81738-4367-46BA-AEA7-1F516C2296CE}"/>
              </a:ext>
            </a:extLst>
          </p:cNvPr>
          <p:cNvCxnSpPr>
            <a:cxnSpLocks/>
          </p:cNvCxnSpPr>
          <p:nvPr/>
        </p:nvCxnSpPr>
        <p:spPr>
          <a:xfrm>
            <a:off x="2729133" y="2725615"/>
            <a:ext cx="1575581" cy="148766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="" xmlns:a16="http://schemas.microsoft.com/office/drawing/2014/main" id="{D5542F9F-2405-4DAD-A356-A9191571D39C}"/>
              </a:ext>
            </a:extLst>
          </p:cNvPr>
          <p:cNvCxnSpPr>
            <a:cxnSpLocks/>
          </p:cNvCxnSpPr>
          <p:nvPr/>
        </p:nvCxnSpPr>
        <p:spPr>
          <a:xfrm>
            <a:off x="2729133" y="2696501"/>
            <a:ext cx="1575579" cy="321271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3694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500"/>
                            </p:stCondLst>
                            <p:childTnLst>
                              <p:par>
                                <p:cTn id="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6500"/>
                            </p:stCondLst>
                            <p:childTnLst>
                              <p:par>
                                <p:cTn id="3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C6F520CE-F1BA-46D6-80A2-9651937F8FDC}"/>
              </a:ext>
            </a:extLst>
          </p:cNvPr>
          <p:cNvSpPr txBox="1"/>
          <p:nvPr/>
        </p:nvSpPr>
        <p:spPr>
          <a:xfrm>
            <a:off x="1748790" y="150727"/>
            <a:ext cx="9235440" cy="76944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 TIÊU CỦA CHƯƠNG TRÌNH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F106D907-3DA7-4D5C-86F9-25A0E1B0A576}"/>
              </a:ext>
            </a:extLst>
          </p:cNvPr>
          <p:cNvSpPr txBox="1"/>
          <p:nvPr/>
        </p:nvSpPr>
        <p:spPr>
          <a:xfrm>
            <a:off x="625048" y="1857281"/>
            <a:ext cx="3433996" cy="4401205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phát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triển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năng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lực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âm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nhạc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just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Dựa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nền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tảng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kiến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âm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nhạc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phổ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thông</a:t>
            </a: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đa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dạng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trải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khám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phá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nghệ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thuật</a:t>
            </a: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B46C1AFB-75D3-48F6-85A2-0B9BD1D1599E}"/>
              </a:ext>
            </a:extLst>
          </p:cNvPr>
          <p:cNvSpPr txBox="1"/>
          <p:nvPr/>
        </p:nvSpPr>
        <p:spPr>
          <a:xfrm>
            <a:off x="4332293" y="1857281"/>
            <a:ext cx="3774644" cy="483209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Giúp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Sự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dạng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thế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giới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âm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nhạc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Mối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liên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hệ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giữa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âm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nhạc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văn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hóa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lịch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sử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xã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hội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ý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bảo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vệ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phổ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biến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âm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nhạc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truyền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thống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1C0E1095-822A-41BB-AC20-13972E8890B2}"/>
              </a:ext>
            </a:extLst>
          </p:cNvPr>
          <p:cNvSpPr txBox="1"/>
          <p:nvPr/>
        </p:nvSpPr>
        <p:spPr>
          <a:xfrm>
            <a:off x="8465639" y="1875181"/>
            <a:ext cx="3527413" cy="440120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Giúp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just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sống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tinh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thần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phong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phú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phẩm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chất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cao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đẹp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 -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hướng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nghề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nghiệp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phù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hợp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phát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huy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tiềm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năng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hoạt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âm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nhạc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 -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Phát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triển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năng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lực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chung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="" xmlns:a16="http://schemas.microsoft.com/office/drawing/2014/main" id="{F9EED0E9-E642-4F73-86A0-88BA5A13AEF2}"/>
              </a:ext>
            </a:extLst>
          </p:cNvPr>
          <p:cNvCxnSpPr>
            <a:cxnSpLocks/>
          </p:cNvCxnSpPr>
          <p:nvPr/>
        </p:nvCxnSpPr>
        <p:spPr>
          <a:xfrm flipH="1">
            <a:off x="2916560" y="920168"/>
            <a:ext cx="2737687" cy="937113"/>
          </a:xfrm>
          <a:prstGeom prst="straightConnector1">
            <a:avLst/>
          </a:prstGeom>
          <a:ln w="41275" cmpd="dbl"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="" xmlns:a16="http://schemas.microsoft.com/office/drawing/2014/main" id="{61740C4B-8825-4D3E-A359-E2A90DE8EDD9}"/>
              </a:ext>
            </a:extLst>
          </p:cNvPr>
          <p:cNvCxnSpPr>
            <a:cxnSpLocks/>
            <a:endCxn id="7" idx="0"/>
          </p:cNvCxnSpPr>
          <p:nvPr/>
        </p:nvCxnSpPr>
        <p:spPr>
          <a:xfrm>
            <a:off x="6217788" y="920168"/>
            <a:ext cx="1827" cy="937113"/>
          </a:xfrm>
          <a:prstGeom prst="straightConnector1">
            <a:avLst/>
          </a:prstGeom>
          <a:ln w="44450"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="" xmlns:a16="http://schemas.microsoft.com/office/drawing/2014/main" id="{EC03B137-860B-4C73-920A-06228B32FAA6}"/>
              </a:ext>
            </a:extLst>
          </p:cNvPr>
          <p:cNvCxnSpPr>
            <a:cxnSpLocks/>
            <a:endCxn id="8" idx="0"/>
          </p:cNvCxnSpPr>
          <p:nvPr/>
        </p:nvCxnSpPr>
        <p:spPr>
          <a:xfrm>
            <a:off x="6577015" y="920168"/>
            <a:ext cx="3652331" cy="955013"/>
          </a:xfrm>
          <a:prstGeom prst="straightConnector1">
            <a:avLst/>
          </a:prstGeom>
          <a:ln w="44450"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308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>
            <a:extLst>
              <a:ext uri="{FF2B5EF4-FFF2-40B4-BE49-F238E27FC236}">
                <a16:creationId xmlns="" xmlns:a16="http://schemas.microsoft.com/office/drawing/2014/main" id="{A53A23AD-ACA0-4F1C-83FA-5CE7B2746A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7773995"/>
              </p:ext>
            </p:extLst>
          </p:nvPr>
        </p:nvGraphicFramePr>
        <p:xfrm>
          <a:off x="4746171" y="65869"/>
          <a:ext cx="7257139" cy="6683281"/>
        </p:xfrm>
        <a:graphic>
          <a:graphicData uri="http://schemas.openxmlformats.org/drawingml/2006/table">
            <a:tbl>
              <a:tblPr firstRow="1" firstCol="1" bandRow="1"/>
              <a:tblGrid>
                <a:gridCol w="3213462">
                  <a:extLst>
                    <a:ext uri="{9D8B030D-6E8A-4147-A177-3AD203B41FA5}">
                      <a16:colId xmlns="" xmlns:a16="http://schemas.microsoft.com/office/drawing/2014/main" val="2810396066"/>
                    </a:ext>
                  </a:extLst>
                </a:gridCol>
                <a:gridCol w="963747">
                  <a:extLst>
                    <a:ext uri="{9D8B030D-6E8A-4147-A177-3AD203B41FA5}">
                      <a16:colId xmlns="" xmlns:a16="http://schemas.microsoft.com/office/drawing/2014/main" val="1965096197"/>
                    </a:ext>
                  </a:extLst>
                </a:gridCol>
                <a:gridCol w="1066800">
                  <a:extLst>
                    <a:ext uri="{9D8B030D-6E8A-4147-A177-3AD203B41FA5}">
                      <a16:colId xmlns="" xmlns:a16="http://schemas.microsoft.com/office/drawing/2014/main" val="1589435480"/>
                    </a:ext>
                  </a:extLst>
                </a:gridCol>
                <a:gridCol w="1071154">
                  <a:extLst>
                    <a:ext uri="{9D8B030D-6E8A-4147-A177-3AD203B41FA5}">
                      <a16:colId xmlns="" xmlns:a16="http://schemas.microsoft.com/office/drawing/2014/main" val="3141263475"/>
                    </a:ext>
                  </a:extLst>
                </a:gridCol>
                <a:gridCol w="941976">
                  <a:extLst>
                    <a:ext uri="{9D8B030D-6E8A-4147-A177-3AD203B41FA5}">
                      <a16:colId xmlns="" xmlns:a16="http://schemas.microsoft.com/office/drawing/2014/main" val="3659451777"/>
                    </a:ext>
                  </a:extLst>
                </a:gridCol>
              </a:tblGrid>
              <a:tr h="254808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vi-VN" sz="1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Nội dung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vi-VN" sz="1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Lớp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1863955"/>
                  </a:ext>
                </a:extLst>
              </a:tr>
              <a:tr h="2548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vi-VN" sz="1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vi-VN" sz="1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vi-VN" sz="1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vi-VN" sz="1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198592731"/>
                  </a:ext>
                </a:extLst>
              </a:tr>
              <a:tr h="254808">
                <a:tc gridSpan="5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HÁT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69223739"/>
                  </a:ext>
                </a:extLst>
              </a:tr>
              <a:tr h="25480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Bài hát tuổi học sinh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963204421"/>
                  </a:ext>
                </a:extLst>
              </a:tr>
              <a:tr h="25480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Dân</a:t>
                      </a: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ca </a:t>
                      </a:r>
                      <a:r>
                        <a:rPr lang="en-US" sz="1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Việt</a:t>
                      </a: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Nam</a:t>
                      </a:r>
                      <a:endParaRPr lang="en-US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6551335"/>
                  </a:ext>
                </a:extLst>
              </a:tr>
              <a:tr h="25480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hát</a:t>
                      </a: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ngoài</a:t>
                      </a:r>
                      <a:endParaRPr lang="en-US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199470955"/>
                  </a:ext>
                </a:extLst>
              </a:tr>
              <a:tr h="313081">
                <a:tc gridSpan="5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NGHE NHẠC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524045558"/>
                  </a:ext>
                </a:extLst>
              </a:tr>
              <a:tr h="25480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Nhạc có lời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450666441"/>
                  </a:ext>
                </a:extLst>
              </a:tr>
              <a:tr h="25480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Nhạc không lời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1225152"/>
                  </a:ext>
                </a:extLst>
              </a:tr>
              <a:tr h="254808">
                <a:tc gridSpan="5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ĐỌC NHẠC</a:t>
                      </a:r>
                      <a:endParaRPr lang="en-US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400800384"/>
                  </a:ext>
                </a:extLst>
              </a:tr>
              <a:tr h="25480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Giọng Đô trưởng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477702471"/>
                  </a:ext>
                </a:extLst>
              </a:tr>
              <a:tr h="25480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Giọng</a:t>
                      </a: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La </a:t>
                      </a:r>
                      <a:r>
                        <a:rPr lang="en-US" sz="1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endParaRPr lang="en-US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791182286"/>
                  </a:ext>
                </a:extLst>
              </a:tr>
              <a:tr h="25480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Giọng Son trưởng, Mi thứ, Pha trưởng, Rê thứ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13686708"/>
                  </a:ext>
                </a:extLst>
              </a:tr>
              <a:tr h="254808">
                <a:tc gridSpan="5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NHẠC CỤ</a:t>
                      </a:r>
                      <a:endParaRPr lang="en-US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570345281"/>
                  </a:ext>
                </a:extLst>
              </a:tr>
              <a:tr h="25480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Tiết tấu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70790451"/>
                  </a:ext>
                </a:extLst>
              </a:tr>
              <a:tr h="25480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Giai điệu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6666943"/>
                  </a:ext>
                </a:extLst>
              </a:tr>
              <a:tr h="25480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Hoà âm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746291078"/>
                  </a:ext>
                </a:extLst>
              </a:tr>
              <a:tr h="254808">
                <a:tc gridSpan="5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LÝ THUYẾT ÂM NHẠC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28901838"/>
                  </a:ext>
                </a:extLst>
              </a:tr>
              <a:tr h="25480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Kí hiệu âm nhạc và các loại nhịp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69288657"/>
                  </a:ext>
                </a:extLst>
              </a:tr>
              <a:tr h="25480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Một số kiến thức cơ bản khác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74397388"/>
                  </a:ext>
                </a:extLst>
              </a:tr>
              <a:tr h="254808">
                <a:tc gridSpan="5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THƯỜNG THỨC ÂM NHẠC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1178438"/>
                  </a:ext>
                </a:extLst>
              </a:tr>
              <a:tr h="25480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Tìm hiểu nhạc cụ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688392260"/>
                  </a:ext>
                </a:extLst>
              </a:tr>
              <a:tr h="25480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Câu chuyện âm nhạc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424248835"/>
                  </a:ext>
                </a:extLst>
              </a:tr>
              <a:tr h="25480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Tác giả và tác phẩm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27591010"/>
                  </a:ext>
                </a:extLst>
              </a:tr>
              <a:tr h="25480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Hình thức biểu diễn và thể loại âm nhạc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76303989"/>
                  </a:ext>
                </a:extLst>
              </a:tr>
              <a:tr h="25480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Âm nhạc và đời sống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en-US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43" marR="50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97658430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2F9BDF11-3FFA-488E-A3A8-9775DC6F7CE0}"/>
              </a:ext>
            </a:extLst>
          </p:cNvPr>
          <p:cNvSpPr txBox="1"/>
          <p:nvPr/>
        </p:nvSpPr>
        <p:spPr>
          <a:xfrm rot="5400000">
            <a:off x="2099850" y="274308"/>
            <a:ext cx="677108" cy="4499427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 DUNG GIÁO DỤC</a:t>
            </a:r>
          </a:p>
        </p:txBody>
      </p:sp>
    </p:spTree>
    <p:extLst>
      <p:ext uri="{BB962C8B-B14F-4D97-AF65-F5344CB8AC3E}">
        <p14:creationId xmlns:p14="http://schemas.microsoft.com/office/powerpoint/2010/main" val="2609123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C86E697E-3E5E-4124-B35D-3368353E7F36}"/>
              </a:ext>
            </a:extLst>
          </p:cNvPr>
          <p:cNvSpPr txBox="1"/>
          <p:nvPr/>
        </p:nvSpPr>
        <p:spPr>
          <a:xfrm>
            <a:off x="2268097" y="549198"/>
            <a:ext cx="8358149" cy="646331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YÊU CẦU CẦN ĐẠT VỀ PHẨM CHẤT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552D2229-9280-4E1D-9852-C71CE4EDB42D}"/>
              </a:ext>
            </a:extLst>
          </p:cNvPr>
          <p:cNvSpPr txBox="1"/>
          <p:nvPr/>
        </p:nvSpPr>
        <p:spPr>
          <a:xfrm>
            <a:off x="1657460" y="1585049"/>
            <a:ext cx="9579424" cy="397031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3600" b="1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36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36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trau</a:t>
            </a:r>
            <a:r>
              <a:rPr lang="en-US" sz="36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dồi</a:t>
            </a:r>
            <a:r>
              <a:rPr lang="en-US" sz="36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phát</a:t>
            </a:r>
            <a:r>
              <a:rPr lang="en-US" sz="36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huy</a:t>
            </a:r>
            <a:r>
              <a:rPr lang="en-US" sz="36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phẩm</a:t>
            </a:r>
            <a:r>
              <a:rPr lang="en-US" sz="36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chất</a:t>
            </a:r>
            <a:r>
              <a:rPr lang="en-US" sz="36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chung</a:t>
            </a:r>
            <a:r>
              <a:rPr lang="en-US" sz="36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36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quá</a:t>
            </a:r>
            <a:r>
              <a:rPr lang="en-US" sz="36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36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36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en-US" sz="36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bộ</a:t>
            </a:r>
            <a:r>
              <a:rPr lang="en-US" sz="36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môn</a:t>
            </a:r>
            <a:r>
              <a:rPr lang="en-US" sz="36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457200" indent="-457200" algn="just">
              <a:buFontTx/>
              <a:buChar char="-"/>
            </a:pPr>
            <a:r>
              <a:rPr lang="en-US" sz="36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nước</a:t>
            </a:r>
            <a:endParaRPr lang="en-US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ái</a:t>
            </a:r>
            <a:endParaRPr lang="en-US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Chăm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chỉ</a:t>
            </a:r>
            <a:endParaRPr lang="en-US" sz="3600" b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3600" b="1" dirty="0" err="1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Trung</a:t>
            </a:r>
            <a:r>
              <a:rPr lang="en-US" sz="36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endParaRPr lang="en-US" sz="36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3600" b="1" dirty="0" err="1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Trách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nhiệm</a:t>
            </a:r>
            <a:endParaRPr lang="en-US" sz="3600" b="1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0765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04C98419-4271-42EB-AFB9-980ECA8B2B22}"/>
              </a:ext>
            </a:extLst>
          </p:cNvPr>
          <p:cNvSpPr txBox="1"/>
          <p:nvPr/>
        </p:nvSpPr>
        <p:spPr>
          <a:xfrm>
            <a:off x="999538" y="264300"/>
            <a:ext cx="10385855" cy="523220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YÊU CẦU CẦN ĐẠT VỀ  NĂNG LỰC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BFB70B28-83CE-4DB8-8E38-20245ACB2861}"/>
              </a:ext>
            </a:extLst>
          </p:cNvPr>
          <p:cNvSpPr txBox="1"/>
          <p:nvPr/>
        </p:nvSpPr>
        <p:spPr>
          <a:xfrm>
            <a:off x="1959426" y="1175814"/>
            <a:ext cx="9579424" cy="12926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26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Thể</a:t>
            </a:r>
            <a:r>
              <a:rPr lang="en-US" sz="2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âm</a:t>
            </a:r>
            <a:r>
              <a:rPr lang="en-US" sz="2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nhạc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tái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bày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hoặc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diễn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âm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nhạc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thông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qua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hoạt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hát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chơi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nhạc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cụ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đọc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nhạc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nhiều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phong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50E51D7D-59DC-4EA6-8D10-AA443B2CC4E6}"/>
              </a:ext>
            </a:extLst>
          </p:cNvPr>
          <p:cNvSpPr txBox="1"/>
          <p:nvPr/>
        </p:nvSpPr>
        <p:spPr>
          <a:xfrm>
            <a:off x="1959421" y="2742355"/>
            <a:ext cx="9579428" cy="209288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26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Cảm</a:t>
            </a:r>
            <a:r>
              <a:rPr lang="en-US" sz="2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thụ</a:t>
            </a:r>
            <a:r>
              <a:rPr lang="en-US" sz="2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hiểu</a:t>
            </a:r>
            <a:r>
              <a:rPr lang="en-US" sz="2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2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âm</a:t>
            </a:r>
            <a:r>
              <a:rPr lang="en-US" sz="2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nhạc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thưởng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cảm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nổi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bật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sâu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sắc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âm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nhạc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thể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tác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phẩm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lộ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cảm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xúc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nói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ngôn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ngữ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cơ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thể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xét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đánh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tiện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diễn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tả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âm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nhạc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E90639AF-7CCD-42BB-9B6A-A90B3E61CEBA}"/>
              </a:ext>
            </a:extLst>
          </p:cNvPr>
          <p:cNvSpPr txBox="1"/>
          <p:nvPr/>
        </p:nvSpPr>
        <p:spPr>
          <a:xfrm>
            <a:off x="1959421" y="5061002"/>
            <a:ext cx="9579428" cy="169277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600" b="1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Ứng</a:t>
            </a:r>
            <a:r>
              <a:rPr lang="en-US" sz="26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r>
              <a:rPr lang="en-US" sz="26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6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sáng</a:t>
            </a:r>
            <a:r>
              <a:rPr lang="en-US" sz="26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tạo</a:t>
            </a:r>
            <a:r>
              <a:rPr lang="en-US" sz="26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âm</a:t>
            </a:r>
            <a:r>
              <a:rPr lang="en-US" sz="26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nhạc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kết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hợp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kiến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kĩ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năng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âm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nhạc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tiễn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diễn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ứng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tác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biến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tấu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đưa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ra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ý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tưởng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hoặc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sản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phẩm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âm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nhạc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hay,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độc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đáo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="" xmlns:a16="http://schemas.microsoft.com/office/drawing/2014/main" id="{36525495-53D2-4A70-A33F-5BCB88D9AD3E}"/>
              </a:ext>
            </a:extLst>
          </p:cNvPr>
          <p:cNvCxnSpPr>
            <a:cxnSpLocks/>
          </p:cNvCxnSpPr>
          <p:nvPr/>
        </p:nvCxnSpPr>
        <p:spPr>
          <a:xfrm>
            <a:off x="1248229" y="798286"/>
            <a:ext cx="0" cy="452836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="" xmlns:a16="http://schemas.microsoft.com/office/drawing/2014/main" id="{565DBBAA-84B8-43F7-9A6C-EEE5CAE55DBB}"/>
              </a:ext>
            </a:extLst>
          </p:cNvPr>
          <p:cNvCxnSpPr>
            <a:cxnSpLocks/>
            <a:endCxn id="5" idx="1"/>
          </p:cNvCxnSpPr>
          <p:nvPr/>
        </p:nvCxnSpPr>
        <p:spPr>
          <a:xfrm>
            <a:off x="1248229" y="1822145"/>
            <a:ext cx="71119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="" xmlns:a16="http://schemas.microsoft.com/office/drawing/2014/main" id="{29F76FEF-C548-49BD-98CE-F72CEB912BF4}"/>
              </a:ext>
            </a:extLst>
          </p:cNvPr>
          <p:cNvCxnSpPr>
            <a:cxnSpLocks/>
          </p:cNvCxnSpPr>
          <p:nvPr/>
        </p:nvCxnSpPr>
        <p:spPr>
          <a:xfrm>
            <a:off x="1248225" y="3128107"/>
            <a:ext cx="71119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="" xmlns:a16="http://schemas.microsoft.com/office/drawing/2014/main" id="{D2F99C23-BE99-4058-9799-DD9B496096C9}"/>
              </a:ext>
            </a:extLst>
          </p:cNvPr>
          <p:cNvCxnSpPr>
            <a:cxnSpLocks/>
          </p:cNvCxnSpPr>
          <p:nvPr/>
        </p:nvCxnSpPr>
        <p:spPr>
          <a:xfrm>
            <a:off x="1248222" y="5319869"/>
            <a:ext cx="71119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3228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="" xmlns:a16="http://schemas.microsoft.com/office/drawing/2014/main" id="{0E0B3CBA-DAAF-4641-8020-5F34C4193C85}"/>
              </a:ext>
            </a:extLst>
          </p:cNvPr>
          <p:cNvSpPr txBox="1">
            <a:spLocks/>
          </p:cNvSpPr>
          <p:nvPr/>
        </p:nvSpPr>
        <p:spPr>
          <a:xfrm>
            <a:off x="1413161" y="0"/>
            <a:ext cx="8456790" cy="9143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12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398" kern="1200" cap="all" baseline="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KIỂM TRA ĐÁNH GIÁ KẾT QUẢ GIÁO DỤC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="" xmlns:a16="http://schemas.microsoft.com/office/drawing/2014/main" id="{DB37A427-0180-45B9-91E1-0CBCAFC3A2C2}"/>
              </a:ext>
            </a:extLst>
          </p:cNvPr>
          <p:cNvGrpSpPr/>
          <p:nvPr/>
        </p:nvGrpSpPr>
        <p:grpSpPr>
          <a:xfrm>
            <a:off x="191228" y="698957"/>
            <a:ext cx="2508793" cy="4983160"/>
            <a:chOff x="163359" y="707346"/>
            <a:chExt cx="2155344" cy="5460086"/>
          </a:xfrm>
        </p:grpSpPr>
        <p:sp>
          <p:nvSpPr>
            <p:cNvPr id="2" name="Freeform: Shape 1">
              <a:extLst>
                <a:ext uri="{FF2B5EF4-FFF2-40B4-BE49-F238E27FC236}">
                  <a16:creationId xmlns="" xmlns:a16="http://schemas.microsoft.com/office/drawing/2014/main" id="{FFCDB91B-9FED-43E2-84BE-51C89074D782}"/>
                </a:ext>
              </a:extLst>
            </p:cNvPr>
            <p:cNvSpPr/>
            <p:nvPr/>
          </p:nvSpPr>
          <p:spPr>
            <a:xfrm>
              <a:off x="204456" y="1757763"/>
              <a:ext cx="2015523" cy="4409669"/>
            </a:xfrm>
            <a:custGeom>
              <a:avLst/>
              <a:gdLst>
                <a:gd name="connsiteX0" fmla="*/ 0 w 4221217"/>
                <a:gd name="connsiteY0" fmla="*/ 113947 h 1139465"/>
                <a:gd name="connsiteX1" fmla="*/ 113947 w 4221217"/>
                <a:gd name="connsiteY1" fmla="*/ 0 h 1139465"/>
                <a:gd name="connsiteX2" fmla="*/ 4107271 w 4221217"/>
                <a:gd name="connsiteY2" fmla="*/ 0 h 1139465"/>
                <a:gd name="connsiteX3" fmla="*/ 4221218 w 4221217"/>
                <a:gd name="connsiteY3" fmla="*/ 113947 h 1139465"/>
                <a:gd name="connsiteX4" fmla="*/ 4221217 w 4221217"/>
                <a:gd name="connsiteY4" fmla="*/ 1025519 h 1139465"/>
                <a:gd name="connsiteX5" fmla="*/ 4107270 w 4221217"/>
                <a:gd name="connsiteY5" fmla="*/ 1139466 h 1139465"/>
                <a:gd name="connsiteX6" fmla="*/ 113947 w 4221217"/>
                <a:gd name="connsiteY6" fmla="*/ 1139465 h 1139465"/>
                <a:gd name="connsiteX7" fmla="*/ 0 w 4221217"/>
                <a:gd name="connsiteY7" fmla="*/ 1025518 h 1139465"/>
                <a:gd name="connsiteX8" fmla="*/ 0 w 4221217"/>
                <a:gd name="connsiteY8" fmla="*/ 113947 h 11394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21217" h="1139465">
                  <a:moveTo>
                    <a:pt x="0" y="113947"/>
                  </a:moveTo>
                  <a:cubicBezTo>
                    <a:pt x="0" y="51016"/>
                    <a:pt x="51016" y="0"/>
                    <a:pt x="113947" y="0"/>
                  </a:cubicBezTo>
                  <a:lnTo>
                    <a:pt x="4107271" y="0"/>
                  </a:lnTo>
                  <a:cubicBezTo>
                    <a:pt x="4170202" y="0"/>
                    <a:pt x="4221218" y="51016"/>
                    <a:pt x="4221218" y="113947"/>
                  </a:cubicBezTo>
                  <a:cubicBezTo>
                    <a:pt x="4221218" y="417804"/>
                    <a:pt x="4221217" y="721662"/>
                    <a:pt x="4221217" y="1025519"/>
                  </a:cubicBezTo>
                  <a:cubicBezTo>
                    <a:pt x="4221217" y="1088450"/>
                    <a:pt x="4170201" y="1139466"/>
                    <a:pt x="4107270" y="1139466"/>
                  </a:cubicBezTo>
                  <a:lnTo>
                    <a:pt x="113947" y="1139465"/>
                  </a:lnTo>
                  <a:cubicBezTo>
                    <a:pt x="51016" y="1139465"/>
                    <a:pt x="0" y="1088449"/>
                    <a:pt x="0" y="1025518"/>
                  </a:cubicBezTo>
                  <a:lnTo>
                    <a:pt x="0" y="113947"/>
                  </a:lnTo>
                  <a:close/>
                </a:path>
              </a:pathLst>
            </a:custGeom>
            <a:solidFill>
              <a:srgbClr val="FFC000">
                <a:hueOff val="0"/>
                <a:satOff val="0"/>
                <a:lumOff val="0"/>
                <a:alphaOff val="0"/>
              </a:srgbClr>
            </a:solidFill>
            <a:ln w="127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  <a:miter lim="800000"/>
            </a:ln>
            <a:effectLst/>
          </p:spPr>
          <p:txBody>
            <a:bodyPr spcFirstLastPara="0" vert="horz" wrap="square" lIns="100049" tIns="77824" rIns="100049" bIns="77824" numCol="1" spcCol="1270" anchor="ctr" anchorCtr="0">
              <a:noAutofit/>
            </a:bodyPr>
            <a:lstStyle/>
            <a:p>
              <a:pPr algn="just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vi-VN" kern="0" dirty="0"/>
                <a:t> </a:t>
              </a:r>
              <a:r>
                <a:rPr lang="en-US" kern="0" dirty="0"/>
                <a:t>S</a:t>
              </a:r>
              <a:r>
                <a:rPr lang="vi-VN" kern="0" dirty="0"/>
                <a:t>ử dụng vào đầu giai đoạn dạy học, nhằm giúp giáo viên </a:t>
              </a:r>
              <a:r>
                <a:rPr lang="vi-VN" b="1" i="1" kern="0" dirty="0">
                  <a:solidFill>
                    <a:srgbClr val="FF0000"/>
                  </a:solidFill>
                </a:rPr>
                <a:t>thu thập những thông tin về kiến thức và kĩ năng âm nhạc của từng học sinh</a:t>
              </a:r>
              <a:r>
                <a:rPr lang="vi-VN" kern="0" dirty="0"/>
                <a:t>, cũng như những điểm mạnh, những nhu cầu của học sinh, từ đó xây dựng kế hoạch và phương pháp giáo dục thích hợp.</a:t>
              </a:r>
              <a:endParaRPr lang="en-US" kern="0" dirty="0"/>
            </a:p>
          </p:txBody>
        </p:sp>
        <p:sp>
          <p:nvSpPr>
            <p:cNvPr id="4" name="Title 1">
              <a:extLst>
                <a:ext uri="{FF2B5EF4-FFF2-40B4-BE49-F238E27FC236}">
                  <a16:creationId xmlns="" xmlns:a16="http://schemas.microsoft.com/office/drawing/2014/main" id="{89783897-A65C-45F7-9469-322BCE2257FF}"/>
                </a:ext>
              </a:extLst>
            </p:cNvPr>
            <p:cNvSpPr txBox="1">
              <a:spLocks/>
            </p:cNvSpPr>
            <p:nvPr/>
          </p:nvSpPr>
          <p:spPr>
            <a:xfrm>
              <a:off x="163359" y="707346"/>
              <a:ext cx="2155344" cy="625839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126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5398" kern="1200" cap="all" baseline="0">
                  <a:solidFill>
                    <a:schemeClr val="accent1"/>
                  </a:solidFill>
                  <a:effectLst/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2000" b="1" dirty="0">
                  <a:solidFill>
                    <a:schemeClr val="accent2">
                      <a:lumMod val="75000"/>
                    </a:schemeClr>
                  </a:solidFill>
                  <a:latin typeface="+mn-lt"/>
                  <a:cs typeface="Times New Roman" panose="02020603050405020304" pitchFamily="18" charset="0"/>
                </a:rPr>
                <a:t/>
              </a:r>
              <a:br>
                <a:rPr lang="en-US" sz="2000" b="1" dirty="0">
                  <a:solidFill>
                    <a:schemeClr val="accent2">
                      <a:lumMod val="75000"/>
                    </a:schemeClr>
                  </a:solidFill>
                  <a:latin typeface="+mn-lt"/>
                  <a:cs typeface="Times New Roman" panose="02020603050405020304" pitchFamily="18" charset="0"/>
                </a:rPr>
              </a:br>
              <a:r>
                <a:rPr lang="en-US" sz="2000" b="1" dirty="0" err="1">
                  <a:solidFill>
                    <a:schemeClr val="accent2">
                      <a:lumMod val="75000"/>
                    </a:schemeClr>
                  </a:solidFill>
                  <a:latin typeface="+mn-lt"/>
                  <a:cs typeface="Times New Roman" panose="02020603050405020304" pitchFamily="18" charset="0"/>
                </a:rPr>
                <a:t>Đánh</a:t>
              </a:r>
              <a:r>
                <a:rPr lang="en-US" sz="2000" b="1" dirty="0">
                  <a:solidFill>
                    <a:schemeClr val="accent2">
                      <a:lumMod val="75000"/>
                    </a:schemeClr>
                  </a:solidFill>
                  <a:latin typeface="+mn-lt"/>
                  <a:cs typeface="Times New Roman" panose="02020603050405020304" pitchFamily="18" charset="0"/>
                </a:rPr>
                <a:t> </a:t>
              </a:r>
              <a:r>
                <a:rPr lang="en-US" sz="2000" b="1" dirty="0" err="1">
                  <a:solidFill>
                    <a:schemeClr val="accent2">
                      <a:lumMod val="75000"/>
                    </a:schemeClr>
                  </a:solidFill>
                  <a:latin typeface="+mn-lt"/>
                  <a:cs typeface="Times New Roman" panose="02020603050405020304" pitchFamily="18" charset="0"/>
                </a:rPr>
                <a:t>giá</a:t>
              </a:r>
              <a:r>
                <a:rPr lang="en-US" sz="2000" b="1" dirty="0">
                  <a:solidFill>
                    <a:schemeClr val="accent2">
                      <a:lumMod val="75000"/>
                    </a:schemeClr>
                  </a:solidFill>
                  <a:latin typeface="+mn-lt"/>
                  <a:cs typeface="Times New Roman" panose="02020603050405020304" pitchFamily="18" charset="0"/>
                </a:rPr>
                <a:t> </a:t>
              </a:r>
              <a:r>
                <a:rPr lang="en-US" sz="2000" b="1" dirty="0" err="1">
                  <a:solidFill>
                    <a:schemeClr val="accent2">
                      <a:lumMod val="75000"/>
                    </a:schemeClr>
                  </a:solidFill>
                  <a:latin typeface="+mn-lt"/>
                  <a:cs typeface="Times New Roman" panose="02020603050405020304" pitchFamily="18" charset="0"/>
                </a:rPr>
                <a:t>chẩn</a:t>
              </a:r>
              <a:r>
                <a:rPr lang="en-US" sz="2000" b="1" dirty="0">
                  <a:solidFill>
                    <a:schemeClr val="accent2">
                      <a:lumMod val="75000"/>
                    </a:schemeClr>
                  </a:solidFill>
                  <a:latin typeface="+mn-lt"/>
                  <a:cs typeface="Times New Roman" panose="02020603050405020304" pitchFamily="18" charset="0"/>
                </a:rPr>
                <a:t> </a:t>
              </a:r>
              <a:r>
                <a:rPr lang="en-US" sz="2000" b="1" dirty="0" err="1">
                  <a:solidFill>
                    <a:schemeClr val="accent2">
                      <a:lumMod val="75000"/>
                    </a:schemeClr>
                  </a:solidFill>
                  <a:latin typeface="+mn-lt"/>
                  <a:cs typeface="Times New Roman" panose="02020603050405020304" pitchFamily="18" charset="0"/>
                </a:rPr>
                <a:t>đoán</a:t>
              </a:r>
              <a:r>
                <a:rPr lang="en-US" sz="2000" b="1" dirty="0">
                  <a:solidFill>
                    <a:schemeClr val="accent2">
                      <a:lumMod val="75000"/>
                    </a:schemeClr>
                  </a:solidFill>
                  <a:latin typeface="+mn-lt"/>
                  <a:cs typeface="Times New Roman" panose="02020603050405020304" pitchFamily="18" charset="0"/>
                </a:rPr>
                <a:t> 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="" xmlns:a16="http://schemas.microsoft.com/office/drawing/2014/main" id="{40132C85-261F-409E-842C-29A5B2559F70}"/>
              </a:ext>
            </a:extLst>
          </p:cNvPr>
          <p:cNvGrpSpPr/>
          <p:nvPr/>
        </p:nvGrpSpPr>
        <p:grpSpPr>
          <a:xfrm>
            <a:off x="2947333" y="563651"/>
            <a:ext cx="3344192" cy="6124152"/>
            <a:chOff x="2346535" y="563651"/>
            <a:chExt cx="3344192" cy="6124152"/>
          </a:xfrm>
        </p:grpSpPr>
        <p:sp>
          <p:nvSpPr>
            <p:cNvPr id="5" name="Freeform: Shape 4">
              <a:extLst>
                <a:ext uri="{FF2B5EF4-FFF2-40B4-BE49-F238E27FC236}">
                  <a16:creationId xmlns="" xmlns:a16="http://schemas.microsoft.com/office/drawing/2014/main" id="{11086D88-4311-4D63-860F-1446F26C28CD}"/>
                </a:ext>
              </a:extLst>
            </p:cNvPr>
            <p:cNvSpPr/>
            <p:nvPr/>
          </p:nvSpPr>
          <p:spPr>
            <a:xfrm>
              <a:off x="2346535" y="1704643"/>
              <a:ext cx="3344192" cy="4983160"/>
            </a:xfrm>
            <a:custGeom>
              <a:avLst/>
              <a:gdLst>
                <a:gd name="connsiteX0" fmla="*/ 0 w 4221217"/>
                <a:gd name="connsiteY0" fmla="*/ 113947 h 1139465"/>
                <a:gd name="connsiteX1" fmla="*/ 113947 w 4221217"/>
                <a:gd name="connsiteY1" fmla="*/ 0 h 1139465"/>
                <a:gd name="connsiteX2" fmla="*/ 4107271 w 4221217"/>
                <a:gd name="connsiteY2" fmla="*/ 0 h 1139465"/>
                <a:gd name="connsiteX3" fmla="*/ 4221218 w 4221217"/>
                <a:gd name="connsiteY3" fmla="*/ 113947 h 1139465"/>
                <a:gd name="connsiteX4" fmla="*/ 4221217 w 4221217"/>
                <a:gd name="connsiteY4" fmla="*/ 1025519 h 1139465"/>
                <a:gd name="connsiteX5" fmla="*/ 4107270 w 4221217"/>
                <a:gd name="connsiteY5" fmla="*/ 1139466 h 1139465"/>
                <a:gd name="connsiteX6" fmla="*/ 113947 w 4221217"/>
                <a:gd name="connsiteY6" fmla="*/ 1139465 h 1139465"/>
                <a:gd name="connsiteX7" fmla="*/ 0 w 4221217"/>
                <a:gd name="connsiteY7" fmla="*/ 1025518 h 1139465"/>
                <a:gd name="connsiteX8" fmla="*/ 0 w 4221217"/>
                <a:gd name="connsiteY8" fmla="*/ 113947 h 11394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21217" h="1139465">
                  <a:moveTo>
                    <a:pt x="0" y="113947"/>
                  </a:moveTo>
                  <a:cubicBezTo>
                    <a:pt x="0" y="51016"/>
                    <a:pt x="51016" y="0"/>
                    <a:pt x="113947" y="0"/>
                  </a:cubicBezTo>
                  <a:lnTo>
                    <a:pt x="4107271" y="0"/>
                  </a:lnTo>
                  <a:cubicBezTo>
                    <a:pt x="4170202" y="0"/>
                    <a:pt x="4221218" y="51016"/>
                    <a:pt x="4221218" y="113947"/>
                  </a:cubicBezTo>
                  <a:cubicBezTo>
                    <a:pt x="4221218" y="417804"/>
                    <a:pt x="4221217" y="721662"/>
                    <a:pt x="4221217" y="1025519"/>
                  </a:cubicBezTo>
                  <a:cubicBezTo>
                    <a:pt x="4221217" y="1088450"/>
                    <a:pt x="4170201" y="1139466"/>
                    <a:pt x="4107270" y="1139466"/>
                  </a:cubicBezTo>
                  <a:lnTo>
                    <a:pt x="113947" y="1139465"/>
                  </a:lnTo>
                  <a:cubicBezTo>
                    <a:pt x="51016" y="1139465"/>
                    <a:pt x="0" y="1088449"/>
                    <a:pt x="0" y="1025518"/>
                  </a:cubicBezTo>
                  <a:lnTo>
                    <a:pt x="0" y="113947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 w="127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  <a:miter lim="800000"/>
            </a:ln>
            <a:effectLst/>
          </p:spPr>
          <p:txBody>
            <a:bodyPr spcFirstLastPara="0" vert="horz" wrap="square" lIns="100049" tIns="77824" rIns="100049" bIns="77824" numCol="1" spcCol="1270" anchor="ctr" anchorCtr="0">
              <a:noAutofit/>
            </a:bodyPr>
            <a:lstStyle/>
            <a:p>
              <a:pPr algn="just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vi-VN" kern="0" dirty="0">
                  <a:cs typeface="Times New Roman" panose="02020603050405020304" pitchFamily="18" charset="0"/>
                </a:rPr>
                <a:t>Đánh giá thường xuyên (đánh giá quá trình): bao gồm</a:t>
              </a:r>
              <a:r>
                <a:rPr lang="en-US" kern="0" dirty="0">
                  <a:cs typeface="Times New Roman" panose="02020603050405020304" pitchFamily="18" charset="0"/>
                </a:rPr>
                <a:t>:</a:t>
              </a:r>
            </a:p>
            <a:p>
              <a:pPr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kern="0" dirty="0">
                  <a:cs typeface="Times New Roman" panose="02020603050405020304" pitchFamily="18" charset="0"/>
                </a:rPr>
                <a:t>- Đ</a:t>
              </a:r>
              <a:r>
                <a:rPr lang="vi-VN" kern="0" dirty="0">
                  <a:cs typeface="Times New Roman" panose="02020603050405020304" pitchFamily="18" charset="0"/>
                </a:rPr>
                <a:t>ánh giá chính thức</a:t>
              </a:r>
              <a:r>
                <a:rPr lang="en-US" kern="0" dirty="0">
                  <a:cs typeface="Times New Roman" panose="02020603050405020304" pitchFamily="18" charset="0"/>
                </a:rPr>
                <a:t>:</a:t>
              </a:r>
              <a:r>
                <a:rPr lang="vi-VN" kern="0" dirty="0">
                  <a:cs typeface="Times New Roman" panose="02020603050405020304" pitchFamily="18" charset="0"/>
                </a:rPr>
                <a:t> thông qua các hoạt động </a:t>
              </a:r>
              <a:r>
                <a:rPr lang="vi-VN" b="1" i="1" kern="0" dirty="0">
                  <a:solidFill>
                    <a:srgbClr val="FF0000"/>
                  </a:solidFill>
                  <a:cs typeface="Times New Roman" panose="02020603050405020304" pitchFamily="18" charset="0"/>
                </a:rPr>
                <a:t>thực hành, luyện tập, biểu diễn hoặc sáng tạo âm nhạc, dùng bài kiểm tra giấy kết hợp âm thanh, câu hỏi trắc nghiệm khách quan</a:t>
              </a:r>
              <a:r>
                <a:rPr lang="en-US" b="1" i="1" kern="0" dirty="0">
                  <a:solidFill>
                    <a:srgbClr val="FF0000"/>
                  </a:solidFill>
                  <a:cs typeface="Times New Roman" panose="02020603050405020304" pitchFamily="18" charset="0"/>
                </a:rPr>
                <a:t>...</a:t>
              </a:r>
              <a:r>
                <a:rPr lang="en-US" kern="0" dirty="0">
                  <a:cs typeface="Times New Roman" panose="02020603050405020304" pitchFamily="18" charset="0"/>
                </a:rPr>
                <a:t/>
              </a:r>
              <a:br>
                <a:rPr lang="en-US" kern="0" dirty="0">
                  <a:cs typeface="Times New Roman" panose="02020603050405020304" pitchFamily="18" charset="0"/>
                </a:rPr>
              </a:br>
              <a:r>
                <a:rPr lang="en-US" kern="0" dirty="0">
                  <a:cs typeface="Times New Roman" panose="02020603050405020304" pitchFamily="18" charset="0"/>
                </a:rPr>
                <a:t>- </a:t>
              </a:r>
              <a:r>
                <a:rPr lang="en-US" kern="0" dirty="0" err="1">
                  <a:cs typeface="Times New Roman" panose="02020603050405020304" pitchFamily="18" charset="0"/>
                </a:rPr>
                <a:t>Đá</a:t>
              </a:r>
              <a:r>
                <a:rPr lang="vi-VN" kern="0" dirty="0">
                  <a:cs typeface="Times New Roman" panose="02020603050405020304" pitchFamily="18" charset="0"/>
                </a:rPr>
                <a:t>nh giá không chính thức</a:t>
              </a:r>
              <a:r>
                <a:rPr lang="en-US" kern="0" dirty="0">
                  <a:cs typeface="Times New Roman" panose="02020603050405020304" pitchFamily="18" charset="0"/>
                </a:rPr>
                <a:t>:</a:t>
              </a:r>
              <a:r>
                <a:rPr lang="vi-VN" kern="0" dirty="0">
                  <a:cs typeface="Times New Roman" panose="02020603050405020304" pitchFamily="18" charset="0"/>
                </a:rPr>
                <a:t> </a:t>
              </a:r>
              <a:r>
                <a:rPr lang="vi-VN" b="1" i="1" kern="0" dirty="0">
                  <a:solidFill>
                    <a:srgbClr val="FF0000"/>
                  </a:solidFill>
                  <a:cs typeface="Times New Roman" panose="02020603050405020304" pitchFamily="18" charset="0"/>
                </a:rPr>
                <a:t>tìm hiểu hồ sơ học tập, quan sát trên lớp, đối thoại, học sinh tự đánh giá hoặc đánh giá đồng đẳng</a:t>
              </a:r>
              <a:r>
                <a:rPr lang="vi-VN" kern="0" dirty="0">
                  <a:cs typeface="Times New Roman" panose="02020603050405020304" pitchFamily="18" charset="0"/>
                </a:rPr>
                <a:t>,... nhằm thu thập những thông tin về quá trình hình thành, phát triển năng lực năng âm</a:t>
              </a:r>
              <a:r>
                <a:rPr lang="en-US" kern="0" dirty="0">
                  <a:cs typeface="Times New Roman" panose="02020603050405020304" pitchFamily="18" charset="0"/>
                </a:rPr>
                <a:t> </a:t>
              </a:r>
              <a:r>
                <a:rPr lang="vi-VN" kern="0" dirty="0">
                  <a:cs typeface="Times New Roman" panose="02020603050405020304" pitchFamily="18" charset="0"/>
                </a:rPr>
                <a:t>nhạc của từng</a:t>
              </a:r>
              <a:r>
                <a:rPr lang="vi-VN" b="1" kern="0" dirty="0">
                  <a:cs typeface="Times New Roman" panose="02020603050405020304" pitchFamily="18" charset="0"/>
                </a:rPr>
                <a:t> </a:t>
              </a:r>
              <a:r>
                <a:rPr lang="en-US" b="1" kern="0" dirty="0">
                  <a:cs typeface="Times New Roman" panose="02020603050405020304" pitchFamily="18" charset="0"/>
                </a:rPr>
                <a:t>HS </a:t>
              </a:r>
              <a:r>
                <a:rPr lang="vi-VN" kern="0" dirty="0">
                  <a:cs typeface="Times New Roman" panose="02020603050405020304" pitchFamily="18" charset="0"/>
                </a:rPr>
                <a:t>.</a:t>
              </a:r>
            </a:p>
          </p:txBody>
        </p:sp>
        <p:sp>
          <p:nvSpPr>
            <p:cNvPr id="6" name="Title 1">
              <a:extLst>
                <a:ext uri="{FF2B5EF4-FFF2-40B4-BE49-F238E27FC236}">
                  <a16:creationId xmlns="" xmlns:a16="http://schemas.microsoft.com/office/drawing/2014/main" id="{6603C17D-822B-4A49-B0B2-5D531CA606ED}"/>
                </a:ext>
              </a:extLst>
            </p:cNvPr>
            <p:cNvSpPr txBox="1">
              <a:spLocks/>
            </p:cNvSpPr>
            <p:nvPr/>
          </p:nvSpPr>
          <p:spPr>
            <a:xfrm>
              <a:off x="2346535" y="563651"/>
              <a:ext cx="2753352" cy="751058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126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5398" kern="1200" cap="all" baseline="0">
                  <a:solidFill>
                    <a:schemeClr val="accent1"/>
                  </a:solidFill>
                  <a:effectLst/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2000" b="1" dirty="0">
                  <a:solidFill>
                    <a:srgbClr val="00B050"/>
                  </a:solidFill>
                  <a:latin typeface="+mn-lt"/>
                  <a:cs typeface="Times New Roman" panose="02020603050405020304" pitchFamily="18" charset="0"/>
                </a:rPr>
                <a:t/>
              </a:r>
              <a:br>
                <a:rPr lang="en-US" sz="2000" b="1" dirty="0">
                  <a:solidFill>
                    <a:srgbClr val="00B050"/>
                  </a:solidFill>
                  <a:latin typeface="+mn-lt"/>
                  <a:cs typeface="Times New Roman" panose="02020603050405020304" pitchFamily="18" charset="0"/>
                </a:rPr>
              </a:br>
              <a:r>
                <a:rPr lang="en-US" sz="2000" b="1" dirty="0" err="1">
                  <a:solidFill>
                    <a:srgbClr val="00B050"/>
                  </a:solidFill>
                  <a:latin typeface="+mn-lt"/>
                  <a:cs typeface="Times New Roman" panose="02020603050405020304" pitchFamily="18" charset="0"/>
                </a:rPr>
                <a:t>Đánh</a:t>
              </a:r>
              <a:r>
                <a:rPr lang="en-US" sz="2000" b="1" dirty="0">
                  <a:solidFill>
                    <a:srgbClr val="00B050"/>
                  </a:solidFill>
                  <a:latin typeface="+mn-lt"/>
                  <a:cs typeface="Times New Roman" panose="02020603050405020304" pitchFamily="18" charset="0"/>
                </a:rPr>
                <a:t> </a:t>
              </a:r>
              <a:r>
                <a:rPr lang="en-US" sz="2000" b="1" dirty="0" err="1">
                  <a:solidFill>
                    <a:srgbClr val="00B050"/>
                  </a:solidFill>
                  <a:latin typeface="+mn-lt"/>
                  <a:cs typeface="Times New Roman" panose="02020603050405020304" pitchFamily="18" charset="0"/>
                </a:rPr>
                <a:t>giá</a:t>
              </a:r>
              <a:r>
                <a:rPr lang="en-US" sz="2000" b="1" dirty="0">
                  <a:solidFill>
                    <a:srgbClr val="00B050"/>
                  </a:solidFill>
                  <a:latin typeface="+mn-lt"/>
                  <a:cs typeface="Times New Roman" panose="02020603050405020304" pitchFamily="18" charset="0"/>
                </a:rPr>
                <a:t> </a:t>
              </a:r>
            </a:p>
            <a:p>
              <a:pPr algn="ctr"/>
              <a:r>
                <a:rPr lang="en-US" sz="2000" b="1" dirty="0" err="1">
                  <a:solidFill>
                    <a:srgbClr val="00B050"/>
                  </a:solidFill>
                  <a:latin typeface="+mn-lt"/>
                  <a:cs typeface="Times New Roman" panose="02020603050405020304" pitchFamily="18" charset="0"/>
                </a:rPr>
                <a:t>thường</a:t>
              </a:r>
              <a:r>
                <a:rPr lang="en-US" sz="2000" b="1" dirty="0">
                  <a:solidFill>
                    <a:srgbClr val="00B050"/>
                  </a:solidFill>
                  <a:latin typeface="+mn-lt"/>
                  <a:cs typeface="Times New Roman" panose="02020603050405020304" pitchFamily="18" charset="0"/>
                </a:rPr>
                <a:t> </a:t>
              </a:r>
              <a:r>
                <a:rPr lang="en-US" sz="2000" b="1" dirty="0" err="1">
                  <a:solidFill>
                    <a:srgbClr val="00B050"/>
                  </a:solidFill>
                  <a:latin typeface="+mn-lt"/>
                  <a:cs typeface="Times New Roman" panose="02020603050405020304" pitchFamily="18" charset="0"/>
                </a:rPr>
                <a:t>xuyên</a:t>
              </a:r>
              <a:endParaRPr lang="en-US" sz="2000" b="1" dirty="0">
                <a:solidFill>
                  <a:srgbClr val="00B050"/>
                </a:solidFill>
                <a:latin typeface="+mn-lt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="" xmlns:a16="http://schemas.microsoft.com/office/drawing/2014/main" id="{2F88FA3D-98C4-4009-AF10-F30C8795F6EF}"/>
              </a:ext>
            </a:extLst>
          </p:cNvPr>
          <p:cNvGrpSpPr/>
          <p:nvPr/>
        </p:nvGrpSpPr>
        <p:grpSpPr>
          <a:xfrm>
            <a:off x="6444633" y="698957"/>
            <a:ext cx="2449571" cy="4387455"/>
            <a:chOff x="6157519" y="615067"/>
            <a:chExt cx="2449571" cy="4387455"/>
          </a:xfrm>
        </p:grpSpPr>
        <p:sp>
          <p:nvSpPr>
            <p:cNvPr id="7" name="Freeform: Shape 6">
              <a:extLst>
                <a:ext uri="{FF2B5EF4-FFF2-40B4-BE49-F238E27FC236}">
                  <a16:creationId xmlns="" xmlns:a16="http://schemas.microsoft.com/office/drawing/2014/main" id="{7F38E15E-DD0C-4712-A5D7-0CC235458986}"/>
                </a:ext>
              </a:extLst>
            </p:cNvPr>
            <p:cNvSpPr/>
            <p:nvPr/>
          </p:nvSpPr>
          <p:spPr>
            <a:xfrm>
              <a:off x="6421987" y="1665484"/>
              <a:ext cx="2185103" cy="3337038"/>
            </a:xfrm>
            <a:custGeom>
              <a:avLst/>
              <a:gdLst>
                <a:gd name="connsiteX0" fmla="*/ 0 w 4221217"/>
                <a:gd name="connsiteY0" fmla="*/ 113947 h 1139465"/>
                <a:gd name="connsiteX1" fmla="*/ 113947 w 4221217"/>
                <a:gd name="connsiteY1" fmla="*/ 0 h 1139465"/>
                <a:gd name="connsiteX2" fmla="*/ 4107271 w 4221217"/>
                <a:gd name="connsiteY2" fmla="*/ 0 h 1139465"/>
                <a:gd name="connsiteX3" fmla="*/ 4221218 w 4221217"/>
                <a:gd name="connsiteY3" fmla="*/ 113947 h 1139465"/>
                <a:gd name="connsiteX4" fmla="*/ 4221217 w 4221217"/>
                <a:gd name="connsiteY4" fmla="*/ 1025519 h 1139465"/>
                <a:gd name="connsiteX5" fmla="*/ 4107270 w 4221217"/>
                <a:gd name="connsiteY5" fmla="*/ 1139466 h 1139465"/>
                <a:gd name="connsiteX6" fmla="*/ 113947 w 4221217"/>
                <a:gd name="connsiteY6" fmla="*/ 1139465 h 1139465"/>
                <a:gd name="connsiteX7" fmla="*/ 0 w 4221217"/>
                <a:gd name="connsiteY7" fmla="*/ 1025518 h 1139465"/>
                <a:gd name="connsiteX8" fmla="*/ 0 w 4221217"/>
                <a:gd name="connsiteY8" fmla="*/ 113947 h 11394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21217" h="1139465">
                  <a:moveTo>
                    <a:pt x="0" y="113947"/>
                  </a:moveTo>
                  <a:cubicBezTo>
                    <a:pt x="0" y="51016"/>
                    <a:pt x="51016" y="0"/>
                    <a:pt x="113947" y="0"/>
                  </a:cubicBezTo>
                  <a:lnTo>
                    <a:pt x="4107271" y="0"/>
                  </a:lnTo>
                  <a:cubicBezTo>
                    <a:pt x="4170202" y="0"/>
                    <a:pt x="4221218" y="51016"/>
                    <a:pt x="4221218" y="113947"/>
                  </a:cubicBezTo>
                  <a:cubicBezTo>
                    <a:pt x="4221218" y="417804"/>
                    <a:pt x="4221217" y="721662"/>
                    <a:pt x="4221217" y="1025519"/>
                  </a:cubicBezTo>
                  <a:cubicBezTo>
                    <a:pt x="4221217" y="1088450"/>
                    <a:pt x="4170201" y="1139466"/>
                    <a:pt x="4107270" y="1139466"/>
                  </a:cubicBezTo>
                  <a:lnTo>
                    <a:pt x="113947" y="1139465"/>
                  </a:lnTo>
                  <a:cubicBezTo>
                    <a:pt x="51016" y="1139465"/>
                    <a:pt x="0" y="1088449"/>
                    <a:pt x="0" y="1025518"/>
                  </a:cubicBezTo>
                  <a:lnTo>
                    <a:pt x="0" y="113947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127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  <a:miter lim="800000"/>
            </a:ln>
            <a:effectLst/>
          </p:spPr>
          <p:txBody>
            <a:bodyPr spcFirstLastPara="0" vert="horz" wrap="square" lIns="100049" tIns="77824" rIns="100049" bIns="77824" numCol="1" spcCol="1270" anchor="ctr" anchorCtr="0">
              <a:noAutofit/>
            </a:bodyPr>
            <a:lstStyle/>
            <a:p>
              <a:pPr algn="just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vi-VN" kern="0" dirty="0"/>
                <a:t>Đánh giá định kì (đánh giá tổng kết): </a:t>
              </a:r>
              <a:r>
                <a:rPr lang="vi-VN" b="1" i="1" kern="0" dirty="0">
                  <a:solidFill>
                    <a:srgbClr val="FF0000"/>
                  </a:solidFill>
                </a:rPr>
                <a:t>sử dụng ở cuối học kì, cuối năm học, cuối cấp học</a:t>
              </a:r>
              <a:r>
                <a:rPr lang="vi-VN" kern="0" dirty="0"/>
                <a:t> nhằm phối hợp với đánh giá</a:t>
              </a:r>
              <a:r>
                <a:rPr lang="en-US" kern="0" dirty="0"/>
                <a:t> </a:t>
              </a:r>
              <a:r>
                <a:rPr lang="vi-VN" kern="0" dirty="0"/>
                <a:t>thường xuyên cung cấp thông tin </a:t>
              </a:r>
              <a:r>
                <a:rPr lang="vi-VN" b="1" i="1" kern="0" dirty="0">
                  <a:solidFill>
                    <a:srgbClr val="FF0000"/>
                  </a:solidFill>
                </a:rPr>
                <a:t>để phân loại học sinh</a:t>
              </a:r>
              <a:r>
                <a:rPr lang="vi-VN" kern="0" dirty="0"/>
                <a:t> và </a:t>
              </a:r>
              <a:r>
                <a:rPr lang="vi-VN" b="1" i="1" kern="0" dirty="0">
                  <a:solidFill>
                    <a:srgbClr val="FF0000"/>
                  </a:solidFill>
                </a:rPr>
                <a:t>điều chỉnh nội dung, phương pháp giáo dục</a:t>
              </a:r>
              <a:r>
                <a:rPr lang="vi-VN" kern="0" dirty="0"/>
                <a:t>.</a:t>
              </a:r>
            </a:p>
          </p:txBody>
        </p:sp>
        <p:sp>
          <p:nvSpPr>
            <p:cNvPr id="8" name="Title 1">
              <a:extLst>
                <a:ext uri="{FF2B5EF4-FFF2-40B4-BE49-F238E27FC236}">
                  <a16:creationId xmlns="" xmlns:a16="http://schemas.microsoft.com/office/drawing/2014/main" id="{6C8039A8-7B94-48F8-8488-7BB4A749016B}"/>
                </a:ext>
              </a:extLst>
            </p:cNvPr>
            <p:cNvSpPr txBox="1">
              <a:spLocks/>
            </p:cNvSpPr>
            <p:nvPr/>
          </p:nvSpPr>
          <p:spPr>
            <a:xfrm>
              <a:off x="6157519" y="615067"/>
              <a:ext cx="2426381" cy="69141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126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5398" kern="1200" cap="all" baseline="0">
                  <a:solidFill>
                    <a:schemeClr val="accent1"/>
                  </a:solidFill>
                  <a:effectLst/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2000" b="1" dirty="0">
                  <a:solidFill>
                    <a:srgbClr val="00B0F0"/>
                  </a:solidFill>
                  <a:latin typeface="+mn-lt"/>
                  <a:cs typeface="Times New Roman" panose="02020603050405020304" pitchFamily="18" charset="0"/>
                </a:rPr>
                <a:t/>
              </a:r>
              <a:br>
                <a:rPr lang="en-US" sz="2000" b="1" dirty="0">
                  <a:solidFill>
                    <a:srgbClr val="00B0F0"/>
                  </a:solidFill>
                  <a:latin typeface="+mn-lt"/>
                  <a:cs typeface="Times New Roman" panose="02020603050405020304" pitchFamily="18" charset="0"/>
                </a:rPr>
              </a:br>
              <a:r>
                <a:rPr lang="en-US" sz="2000" b="1" dirty="0" err="1">
                  <a:solidFill>
                    <a:srgbClr val="00B0F0"/>
                  </a:solidFill>
                  <a:latin typeface="+mn-lt"/>
                  <a:cs typeface="Times New Roman" panose="02020603050405020304" pitchFamily="18" charset="0"/>
                </a:rPr>
                <a:t>Đánh</a:t>
              </a:r>
              <a:r>
                <a:rPr lang="en-US" sz="2000" b="1" dirty="0">
                  <a:solidFill>
                    <a:srgbClr val="00B0F0"/>
                  </a:solidFill>
                  <a:latin typeface="+mn-lt"/>
                  <a:cs typeface="Times New Roman" panose="02020603050405020304" pitchFamily="18" charset="0"/>
                </a:rPr>
                <a:t> </a:t>
              </a:r>
              <a:r>
                <a:rPr lang="en-US" sz="2000" b="1" dirty="0" err="1">
                  <a:solidFill>
                    <a:srgbClr val="00B0F0"/>
                  </a:solidFill>
                  <a:latin typeface="+mn-lt"/>
                  <a:cs typeface="Times New Roman" panose="02020603050405020304" pitchFamily="18" charset="0"/>
                </a:rPr>
                <a:t>giá</a:t>
              </a:r>
              <a:r>
                <a:rPr lang="en-US" sz="2000" b="1" dirty="0">
                  <a:solidFill>
                    <a:srgbClr val="00B0F0"/>
                  </a:solidFill>
                  <a:latin typeface="+mn-lt"/>
                  <a:cs typeface="Times New Roman" panose="02020603050405020304" pitchFamily="18" charset="0"/>
                </a:rPr>
                <a:t> </a:t>
              </a:r>
            </a:p>
            <a:p>
              <a:pPr algn="ctr"/>
              <a:r>
                <a:rPr lang="en-US" sz="2000" b="1" dirty="0" err="1">
                  <a:solidFill>
                    <a:srgbClr val="00B0F0"/>
                  </a:solidFill>
                  <a:latin typeface="+mn-lt"/>
                  <a:cs typeface="Times New Roman" panose="02020603050405020304" pitchFamily="18" charset="0"/>
                </a:rPr>
                <a:t>định</a:t>
              </a:r>
              <a:r>
                <a:rPr lang="en-US" sz="2000" b="1" dirty="0">
                  <a:solidFill>
                    <a:srgbClr val="00B0F0"/>
                  </a:solidFill>
                  <a:latin typeface="+mn-lt"/>
                  <a:cs typeface="Times New Roman" panose="02020603050405020304" pitchFamily="18" charset="0"/>
                </a:rPr>
                <a:t> </a:t>
              </a:r>
              <a:r>
                <a:rPr lang="en-US" sz="2000" b="1" dirty="0" err="1">
                  <a:solidFill>
                    <a:srgbClr val="00B0F0"/>
                  </a:solidFill>
                  <a:latin typeface="+mn-lt"/>
                  <a:cs typeface="Times New Roman" panose="02020603050405020304" pitchFamily="18" charset="0"/>
                </a:rPr>
                <a:t>kì</a:t>
              </a:r>
              <a:endParaRPr lang="en-US" sz="2000" b="1" dirty="0">
                <a:solidFill>
                  <a:srgbClr val="00B0F0"/>
                </a:solidFill>
                <a:latin typeface="+mn-lt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="" xmlns:a16="http://schemas.microsoft.com/office/drawing/2014/main" id="{7201AEBE-9305-4C4D-A200-F0290361D657}"/>
              </a:ext>
            </a:extLst>
          </p:cNvPr>
          <p:cNvGrpSpPr/>
          <p:nvPr/>
        </p:nvGrpSpPr>
        <p:grpSpPr>
          <a:xfrm>
            <a:off x="9195102" y="588733"/>
            <a:ext cx="2668347" cy="5093384"/>
            <a:chOff x="9406955" y="493733"/>
            <a:chExt cx="2331205" cy="5093384"/>
          </a:xfrm>
        </p:grpSpPr>
        <p:sp>
          <p:nvSpPr>
            <p:cNvPr id="9" name="Freeform: Shape 8">
              <a:extLst>
                <a:ext uri="{FF2B5EF4-FFF2-40B4-BE49-F238E27FC236}">
                  <a16:creationId xmlns="" xmlns:a16="http://schemas.microsoft.com/office/drawing/2014/main" id="{9DAA16AC-9BD0-4025-B101-EE400088BD3B}"/>
                </a:ext>
              </a:extLst>
            </p:cNvPr>
            <p:cNvSpPr/>
            <p:nvPr/>
          </p:nvSpPr>
          <p:spPr>
            <a:xfrm>
              <a:off x="9570429" y="1610587"/>
              <a:ext cx="2167731" cy="3976530"/>
            </a:xfrm>
            <a:custGeom>
              <a:avLst/>
              <a:gdLst>
                <a:gd name="connsiteX0" fmla="*/ 0 w 4221217"/>
                <a:gd name="connsiteY0" fmla="*/ 113947 h 1139465"/>
                <a:gd name="connsiteX1" fmla="*/ 113947 w 4221217"/>
                <a:gd name="connsiteY1" fmla="*/ 0 h 1139465"/>
                <a:gd name="connsiteX2" fmla="*/ 4107271 w 4221217"/>
                <a:gd name="connsiteY2" fmla="*/ 0 h 1139465"/>
                <a:gd name="connsiteX3" fmla="*/ 4221218 w 4221217"/>
                <a:gd name="connsiteY3" fmla="*/ 113947 h 1139465"/>
                <a:gd name="connsiteX4" fmla="*/ 4221217 w 4221217"/>
                <a:gd name="connsiteY4" fmla="*/ 1025519 h 1139465"/>
                <a:gd name="connsiteX5" fmla="*/ 4107270 w 4221217"/>
                <a:gd name="connsiteY5" fmla="*/ 1139466 h 1139465"/>
                <a:gd name="connsiteX6" fmla="*/ 113947 w 4221217"/>
                <a:gd name="connsiteY6" fmla="*/ 1139465 h 1139465"/>
                <a:gd name="connsiteX7" fmla="*/ 0 w 4221217"/>
                <a:gd name="connsiteY7" fmla="*/ 1025518 h 1139465"/>
                <a:gd name="connsiteX8" fmla="*/ 0 w 4221217"/>
                <a:gd name="connsiteY8" fmla="*/ 113947 h 11394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21217" h="1139465">
                  <a:moveTo>
                    <a:pt x="0" y="113947"/>
                  </a:moveTo>
                  <a:cubicBezTo>
                    <a:pt x="0" y="51016"/>
                    <a:pt x="51016" y="0"/>
                    <a:pt x="113947" y="0"/>
                  </a:cubicBezTo>
                  <a:lnTo>
                    <a:pt x="4107271" y="0"/>
                  </a:lnTo>
                  <a:cubicBezTo>
                    <a:pt x="4170202" y="0"/>
                    <a:pt x="4221218" y="51016"/>
                    <a:pt x="4221218" y="113947"/>
                  </a:cubicBezTo>
                  <a:cubicBezTo>
                    <a:pt x="4221218" y="417804"/>
                    <a:pt x="4221217" y="721662"/>
                    <a:pt x="4221217" y="1025519"/>
                  </a:cubicBezTo>
                  <a:cubicBezTo>
                    <a:pt x="4221217" y="1088450"/>
                    <a:pt x="4170201" y="1139466"/>
                    <a:pt x="4107270" y="1139466"/>
                  </a:cubicBezTo>
                  <a:lnTo>
                    <a:pt x="113947" y="1139465"/>
                  </a:lnTo>
                  <a:cubicBezTo>
                    <a:pt x="51016" y="1139465"/>
                    <a:pt x="0" y="1088449"/>
                    <a:pt x="0" y="1025518"/>
                  </a:cubicBezTo>
                  <a:lnTo>
                    <a:pt x="0" y="113947"/>
                  </a:lnTo>
                  <a:close/>
                </a:path>
              </a:pathLst>
            </a:custGeom>
            <a:solidFill>
              <a:srgbClr val="FFCCFF"/>
            </a:solidFill>
            <a:ln w="127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  <a:miter lim="800000"/>
            </a:ln>
            <a:effectLst/>
          </p:spPr>
          <p:txBody>
            <a:bodyPr spcFirstLastPara="0" vert="horz" wrap="square" lIns="100049" tIns="77824" rIns="100049" bIns="77824" numCol="1" spcCol="1270" anchor="ctr" anchorCtr="0">
              <a:noAutofit/>
            </a:bodyPr>
            <a:lstStyle/>
            <a:p>
              <a:pPr algn="just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b="1" kern="0" dirty="0">
                  <a:solidFill>
                    <a:srgbClr val="FF0000"/>
                  </a:solidFill>
                  <a:cs typeface="Times New Roman" panose="02020603050405020304" pitchFamily="18" charset="0"/>
                </a:rPr>
                <a:t>K</a:t>
              </a:r>
              <a:r>
                <a:rPr lang="vi-VN" b="1" i="1" kern="0" dirty="0">
                  <a:solidFill>
                    <a:srgbClr val="FF0000"/>
                  </a:solidFill>
                  <a:cs typeface="Times New Roman" panose="02020603050405020304" pitchFamily="18" charset="0"/>
                </a:rPr>
                <a:t>ết quả học tập được mô tả bằng lời nhận xét hoặc biểu thị bằng các chữ cái</a:t>
              </a:r>
              <a:r>
                <a:rPr lang="en-US" kern="0" dirty="0">
                  <a:cs typeface="Times New Roman" panose="02020603050405020304" pitchFamily="18" charset="0"/>
                </a:rPr>
                <a:t>: </a:t>
              </a:r>
            </a:p>
            <a:p>
              <a:pPr marL="285750" indent="-285750" algn="just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Tx/>
                <a:buChar char="-"/>
              </a:pPr>
              <a:r>
                <a:rPr lang="en-US" b="1" kern="0" dirty="0" err="1">
                  <a:cs typeface="Times New Roman" panose="02020603050405020304" pitchFamily="18" charset="0"/>
                </a:rPr>
                <a:t>Có</a:t>
              </a:r>
              <a:r>
                <a:rPr lang="en-US" b="1" kern="0" dirty="0">
                  <a:cs typeface="Times New Roman" panose="02020603050405020304" pitchFamily="18" charset="0"/>
                </a:rPr>
                <a:t> 2 </a:t>
              </a:r>
              <a:r>
                <a:rPr lang="en-US" b="1" kern="0" dirty="0" err="1">
                  <a:cs typeface="Times New Roman" panose="02020603050405020304" pitchFamily="18" charset="0"/>
                </a:rPr>
                <a:t>hình</a:t>
              </a:r>
              <a:r>
                <a:rPr lang="en-US" b="1" kern="0" dirty="0">
                  <a:cs typeface="Times New Roman" panose="02020603050405020304" pitchFamily="18" charset="0"/>
                </a:rPr>
                <a:t> </a:t>
              </a:r>
              <a:r>
                <a:rPr lang="en-US" b="1" kern="0" dirty="0" err="1">
                  <a:cs typeface="Times New Roman" panose="02020603050405020304" pitchFamily="18" charset="0"/>
                </a:rPr>
                <a:t>thức</a:t>
              </a:r>
              <a:r>
                <a:rPr lang="en-US" b="1" kern="0" dirty="0">
                  <a:cs typeface="Times New Roman" panose="02020603050405020304" pitchFamily="18" charset="0"/>
                </a:rPr>
                <a:t> </a:t>
              </a:r>
              <a:r>
                <a:rPr lang="en-US" b="1" kern="0" dirty="0" err="1">
                  <a:cs typeface="Times New Roman" panose="02020603050405020304" pitchFamily="18" charset="0"/>
                </a:rPr>
                <a:t>nhận</a:t>
              </a:r>
              <a:r>
                <a:rPr lang="en-US" b="1" kern="0" dirty="0">
                  <a:cs typeface="Times New Roman" panose="02020603050405020304" pitchFamily="18" charset="0"/>
                </a:rPr>
                <a:t> </a:t>
              </a:r>
              <a:r>
                <a:rPr lang="en-US" b="1" kern="0" dirty="0" err="1">
                  <a:cs typeface="Times New Roman" panose="02020603050405020304" pitchFamily="18" charset="0"/>
                </a:rPr>
                <a:t>xét</a:t>
              </a:r>
              <a:r>
                <a:rPr lang="en-US" b="1" kern="0" dirty="0">
                  <a:cs typeface="Times New Roman" panose="02020603050405020304" pitchFamily="18" charset="0"/>
                </a:rPr>
                <a:t>: </a:t>
              </a:r>
            </a:p>
            <a:p>
              <a:pPr marL="285750" indent="-285750" algn="just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Tx/>
                <a:buChar char="-"/>
              </a:pPr>
              <a:r>
                <a:rPr lang="en-US" b="1" kern="0" dirty="0" err="1">
                  <a:cs typeface="Times New Roman" panose="02020603050405020304" pitchFamily="18" charset="0"/>
                </a:rPr>
                <a:t>Đạt</a:t>
              </a:r>
              <a:r>
                <a:rPr lang="en-US" b="1" kern="0" dirty="0">
                  <a:cs typeface="Times New Roman" panose="02020603050405020304" pitchFamily="18" charset="0"/>
                </a:rPr>
                <a:t> (Đ)</a:t>
              </a:r>
            </a:p>
            <a:p>
              <a:pPr marL="285750" indent="-285750" algn="just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Tx/>
                <a:buChar char="-"/>
              </a:pPr>
              <a:r>
                <a:rPr lang="en-US" b="1" kern="0" dirty="0" err="1">
                  <a:cs typeface="Times New Roman" panose="02020603050405020304" pitchFamily="18" charset="0"/>
                </a:rPr>
                <a:t>Chưa</a:t>
              </a:r>
              <a:r>
                <a:rPr lang="en-US" b="1" kern="0" dirty="0">
                  <a:cs typeface="Times New Roman" panose="02020603050405020304" pitchFamily="18" charset="0"/>
                </a:rPr>
                <a:t> </a:t>
              </a:r>
              <a:r>
                <a:rPr lang="en-US" b="1" kern="0" dirty="0" err="1">
                  <a:cs typeface="Times New Roman" panose="02020603050405020304" pitchFamily="18" charset="0"/>
                </a:rPr>
                <a:t>đạt</a:t>
              </a:r>
              <a:r>
                <a:rPr lang="en-US" b="1" kern="0" dirty="0">
                  <a:cs typeface="Times New Roman" panose="02020603050405020304" pitchFamily="18" charset="0"/>
                </a:rPr>
                <a:t> (CĐ)</a:t>
              </a:r>
            </a:p>
            <a:p>
              <a:pPr marL="285750" indent="-285750" algn="just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Tx/>
                <a:buChar char="-"/>
              </a:pPr>
              <a:r>
                <a:rPr lang="en-US" b="1" kern="0" dirty="0" err="1">
                  <a:cs typeface="Times New Roman" panose="02020603050405020304" pitchFamily="18" charset="0"/>
                </a:rPr>
                <a:t>Gíao</a:t>
              </a:r>
              <a:r>
                <a:rPr lang="en-US" b="1" kern="0" dirty="0">
                  <a:cs typeface="Times New Roman" panose="02020603050405020304" pitchFamily="18" charset="0"/>
                </a:rPr>
                <a:t> </a:t>
              </a:r>
              <a:r>
                <a:rPr lang="en-US" b="1" kern="0" dirty="0" err="1">
                  <a:cs typeface="Times New Roman" panose="02020603050405020304" pitchFamily="18" charset="0"/>
                </a:rPr>
                <a:t>viên</a:t>
              </a:r>
              <a:r>
                <a:rPr lang="vi-VN" kern="0" dirty="0">
                  <a:cs typeface="Times New Roman" panose="02020603050405020304" pitchFamily="18" charset="0"/>
                </a:rPr>
                <a:t> sử dụng để đánh giá chẩn đoán và đánh giá</a:t>
              </a:r>
              <a:r>
                <a:rPr lang="en-US" kern="0" dirty="0">
                  <a:cs typeface="Times New Roman" panose="02020603050405020304" pitchFamily="18" charset="0"/>
                </a:rPr>
                <a:t> </a:t>
              </a:r>
              <a:r>
                <a:rPr lang="vi-VN" kern="0" dirty="0">
                  <a:cs typeface="Times New Roman" panose="02020603050405020304" pitchFamily="18" charset="0"/>
                </a:rPr>
                <a:t>thường</a:t>
              </a:r>
              <a:r>
                <a:rPr lang="en-US" kern="0" dirty="0">
                  <a:cs typeface="Times New Roman" panose="02020603050405020304" pitchFamily="18" charset="0"/>
                </a:rPr>
                <a:t> </a:t>
              </a:r>
              <a:r>
                <a:rPr lang="vi-VN" kern="0" dirty="0">
                  <a:cs typeface="Times New Roman" panose="02020603050405020304" pitchFamily="18" charset="0"/>
                </a:rPr>
                <a:t>xuyên</a:t>
              </a:r>
              <a:r>
                <a:rPr lang="en-US" kern="0" dirty="0">
                  <a:cs typeface="Times New Roman" panose="02020603050405020304" pitchFamily="18" charset="0"/>
                </a:rPr>
                <a:t>, </a:t>
              </a:r>
              <a:r>
                <a:rPr lang="en-US" kern="0" dirty="0" err="1">
                  <a:cs typeface="Times New Roman" panose="02020603050405020304" pitchFamily="18" charset="0"/>
                </a:rPr>
                <a:t>đánh</a:t>
              </a:r>
              <a:r>
                <a:rPr lang="en-US" kern="0" dirty="0">
                  <a:cs typeface="Times New Roman" panose="02020603050405020304" pitchFamily="18" charset="0"/>
                </a:rPr>
                <a:t> </a:t>
              </a:r>
              <a:r>
                <a:rPr lang="en-US" kern="0" dirty="0" err="1">
                  <a:cs typeface="Times New Roman" panose="02020603050405020304" pitchFamily="18" charset="0"/>
                </a:rPr>
                <a:t>giá</a:t>
              </a:r>
              <a:r>
                <a:rPr lang="en-US" kern="0" dirty="0">
                  <a:cs typeface="Times New Roman" panose="02020603050405020304" pitchFamily="18" charset="0"/>
                </a:rPr>
                <a:t> </a:t>
              </a:r>
              <a:r>
                <a:rPr lang="en-US" kern="0" dirty="0" err="1">
                  <a:cs typeface="Times New Roman" panose="02020603050405020304" pitchFamily="18" charset="0"/>
                </a:rPr>
                <a:t>định</a:t>
              </a:r>
              <a:r>
                <a:rPr lang="en-US" kern="0" dirty="0">
                  <a:cs typeface="Times New Roman" panose="02020603050405020304" pitchFamily="18" charset="0"/>
                </a:rPr>
                <a:t> </a:t>
              </a:r>
              <a:r>
                <a:rPr lang="en-US" kern="0" dirty="0" err="1">
                  <a:cs typeface="Times New Roman" panose="02020603050405020304" pitchFamily="18" charset="0"/>
                </a:rPr>
                <a:t>kỳ</a:t>
              </a:r>
              <a:endParaRPr lang="vi-VN" kern="0" dirty="0">
                <a:cs typeface="Times New Roman" panose="02020603050405020304" pitchFamily="18" charset="0"/>
              </a:endParaRPr>
            </a:p>
          </p:txBody>
        </p:sp>
        <p:sp>
          <p:nvSpPr>
            <p:cNvPr id="10" name="Title 1">
              <a:extLst>
                <a:ext uri="{FF2B5EF4-FFF2-40B4-BE49-F238E27FC236}">
                  <a16:creationId xmlns="" xmlns:a16="http://schemas.microsoft.com/office/drawing/2014/main" id="{CAACDFEF-0B85-48D8-86BB-3B0727A23035}"/>
                </a:ext>
              </a:extLst>
            </p:cNvPr>
            <p:cNvSpPr txBox="1">
              <a:spLocks/>
            </p:cNvSpPr>
            <p:nvPr/>
          </p:nvSpPr>
          <p:spPr>
            <a:xfrm>
              <a:off x="9406955" y="493733"/>
              <a:ext cx="1644881" cy="914399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126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5398" kern="1200" cap="all" baseline="0">
                  <a:solidFill>
                    <a:schemeClr val="accent1"/>
                  </a:solidFill>
                  <a:effectLst/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2000" b="1" dirty="0">
                  <a:solidFill>
                    <a:srgbClr val="7030A0"/>
                  </a:solidFill>
                  <a:latin typeface="+mn-lt"/>
                  <a:cs typeface="Times New Roman" panose="02020603050405020304" pitchFamily="18" charset="0"/>
                </a:rPr>
                <a:t/>
              </a:r>
              <a:br>
                <a:rPr lang="en-US" sz="2000" b="1" dirty="0">
                  <a:solidFill>
                    <a:srgbClr val="7030A0"/>
                  </a:solidFill>
                  <a:latin typeface="+mn-lt"/>
                  <a:cs typeface="Times New Roman" panose="02020603050405020304" pitchFamily="18" charset="0"/>
                </a:rPr>
              </a:br>
              <a:r>
                <a:rPr lang="en-US" sz="2000" b="1" dirty="0" err="1">
                  <a:solidFill>
                    <a:srgbClr val="7030A0"/>
                  </a:solidFill>
                  <a:latin typeface="+mn-lt"/>
                  <a:cs typeface="Times New Roman" panose="02020603050405020304" pitchFamily="18" charset="0"/>
                </a:rPr>
                <a:t>Đánh</a:t>
              </a:r>
              <a:r>
                <a:rPr lang="en-US" sz="2000" b="1" dirty="0">
                  <a:solidFill>
                    <a:srgbClr val="7030A0"/>
                  </a:solidFill>
                  <a:latin typeface="+mn-lt"/>
                  <a:cs typeface="Times New Roman" panose="02020603050405020304" pitchFamily="18" charset="0"/>
                </a:rPr>
                <a:t> </a:t>
              </a:r>
              <a:r>
                <a:rPr lang="en-US" sz="2000" b="1" dirty="0" err="1">
                  <a:solidFill>
                    <a:srgbClr val="7030A0"/>
                  </a:solidFill>
                  <a:latin typeface="+mn-lt"/>
                  <a:cs typeface="Times New Roman" panose="02020603050405020304" pitchFamily="18" charset="0"/>
                </a:rPr>
                <a:t>giá</a:t>
              </a:r>
              <a:r>
                <a:rPr lang="en-US" sz="2000" b="1" dirty="0">
                  <a:solidFill>
                    <a:srgbClr val="7030A0"/>
                  </a:solidFill>
                  <a:latin typeface="+mn-lt"/>
                  <a:cs typeface="Times New Roman" panose="02020603050405020304" pitchFamily="18" charset="0"/>
                </a:rPr>
                <a:t> </a:t>
              </a:r>
              <a:r>
                <a:rPr lang="en-US" sz="2000" b="1" dirty="0" err="1">
                  <a:solidFill>
                    <a:srgbClr val="7030A0"/>
                  </a:solidFill>
                  <a:latin typeface="+mn-lt"/>
                  <a:cs typeface="Times New Roman" panose="02020603050405020304" pitchFamily="18" charset="0"/>
                </a:rPr>
                <a:t>định</a:t>
              </a:r>
              <a:r>
                <a:rPr lang="en-US" sz="2000" b="1" dirty="0">
                  <a:solidFill>
                    <a:srgbClr val="7030A0"/>
                  </a:solidFill>
                  <a:latin typeface="+mn-lt"/>
                  <a:cs typeface="Times New Roman" panose="02020603050405020304" pitchFamily="18" charset="0"/>
                </a:rPr>
                <a:t> </a:t>
              </a:r>
              <a:r>
                <a:rPr lang="en-US" sz="2000" b="1" dirty="0" err="1">
                  <a:solidFill>
                    <a:srgbClr val="7030A0"/>
                  </a:solidFill>
                  <a:latin typeface="+mn-lt"/>
                  <a:cs typeface="Times New Roman" panose="02020603050405020304" pitchFamily="18" charset="0"/>
                </a:rPr>
                <a:t>tính</a:t>
              </a:r>
              <a:endParaRPr lang="en-US" sz="2000" b="1" dirty="0">
                <a:solidFill>
                  <a:srgbClr val="7030A0"/>
                </a:solidFill>
                <a:latin typeface="+mn-lt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97863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1733</TotalTime>
  <Words>1315</Words>
  <Application>Microsoft Office PowerPoint</Application>
  <PresentationFormat>Widescreen</PresentationFormat>
  <Paragraphs>180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MS Mincho</vt:lpstr>
      <vt:lpstr>Symbol</vt:lpstr>
      <vt:lpstr>Times New Roman</vt:lpstr>
      <vt:lpstr>Office Theme</vt:lpstr>
      <vt:lpstr>PowerPoint Presentation</vt:lpstr>
      <vt:lpstr>SÁCH GIÁO KHOA ÂM NHẠC MỚI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Uyen</dc:creator>
  <cp:lastModifiedBy>Windows User</cp:lastModifiedBy>
  <cp:revision>92</cp:revision>
  <dcterms:created xsi:type="dcterms:W3CDTF">2021-05-20T03:51:27Z</dcterms:created>
  <dcterms:modified xsi:type="dcterms:W3CDTF">2021-06-22T02:44:46Z</dcterms:modified>
</cp:coreProperties>
</file>