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5"/>
  </p:notesMasterIdLst>
  <p:sldIdLst>
    <p:sldId id="259" r:id="rId2"/>
    <p:sldId id="383" r:id="rId3"/>
    <p:sldId id="382" r:id="rId4"/>
    <p:sldId id="367" r:id="rId5"/>
    <p:sldId id="375" r:id="rId6"/>
    <p:sldId id="276" r:id="rId7"/>
    <p:sldId id="384" r:id="rId8"/>
    <p:sldId id="385" r:id="rId9"/>
    <p:sldId id="368" r:id="rId10"/>
    <p:sldId id="386" r:id="rId11"/>
    <p:sldId id="376" r:id="rId12"/>
    <p:sldId id="387" r:id="rId13"/>
    <p:sldId id="36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AD37AD-8559-47E1-A6FB-56CC2025B76B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6A730-01C1-4B82-83AA-110E9F6A28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06620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1FF32958-8D54-488B-9C24-CE07E795DF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01B6BD7-0785-452A-BB76-FEE0041D16D6}" type="slidenum">
              <a:rPr lang="en-US" altLang="vi-VN">
                <a:latin typeface="Arial" panose="020B0604020202020204" pitchFamily="34" charset="0"/>
              </a:rPr>
              <a:pPr/>
              <a:t>4</a:t>
            </a:fld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E46B75A-C81F-4060-B810-F9D3630006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41D4CC82-D246-410B-977B-F046A00941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vi-VN">
                <a:latin typeface="Arial" panose="020B0604020202020204" pitchFamily="34" charset="0"/>
              </a:rPr>
              <a:t>Học sinh tự điền số liệu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A70E6753-2591-4230-B4ED-7065C15DE8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73276F4-AF1F-4AB1-AACA-D56E85497459}" type="slidenum">
              <a:rPr lang="en-US" altLang="vi-VN">
                <a:latin typeface="Arial" panose="020B0604020202020204" pitchFamily="34" charset="0"/>
              </a:rPr>
              <a:pPr/>
              <a:t>9</a:t>
            </a:fld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F69FDC95-94EA-432B-B3FE-9C1CE337BC0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E620D5C-0470-43A7-BD90-D3130CB30F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vi-VN">
                <a:latin typeface="Arial" panose="020B0604020202020204" pitchFamily="34" charset="0"/>
              </a:rPr>
              <a:t>Học sinh tự điền số liệu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38852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9357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241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08922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9915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06876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44809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6245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704850"/>
            <a:ext cx="10972800" cy="5619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E60B16-A72C-4F0C-8201-DDBC06DF8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95D435-140A-42FA-9581-052ED7197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6000" y="6356351"/>
            <a:ext cx="4470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21D881-8256-4860-8526-EADEB6D2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6400" y="6356351"/>
            <a:ext cx="10160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A3EBEA1-237E-443F-9E13-BF4873C8D21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72809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21841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867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9692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5594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46741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8119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2426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73681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67D78-158D-40D5-8356-BE29EF96ACEA}" type="datetimeFigureOut">
              <a:rPr lang="vi-VN" smtClean="0"/>
              <a:t>21/09/2021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BEFB66-D6BF-434F-92FC-543BE2C3E77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44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WordArt 8">
            <a:extLst>
              <a:ext uri="{FF2B5EF4-FFF2-40B4-BE49-F238E27FC236}">
                <a16:creationId xmlns:a16="http://schemas.microsoft.com/office/drawing/2014/main" id="{479D4A00-AE54-4A98-AAC9-E7BFEAA7249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473700" y="901700"/>
            <a:ext cx="1536700" cy="393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0033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CHỦ ĐỀ 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01892D-0EE7-4D34-BA88-CFC39C2BCF12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590800" y="1830388"/>
            <a:ext cx="77724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MẠCH NỐI TIẾP ĐOẠN MẠCH SONG SONG</a:t>
            </a:r>
            <a:endParaRPr lang="vi-VN" altLang="vi-VN" sz="4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EEBC4B52-B2EC-4A0D-A8E4-7653F90E8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57201"/>
            <a:ext cx="96012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97" tIns="45697" rIns="91397" bIns="4569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Arial" panose="020B0604020202020204" pitchFamily="34" charset="0"/>
              </a:rPr>
              <a:t>2.Điện trở tương đương: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4811588-70B6-48E0-B257-5DE8E6AD54A7}"/>
              </a:ext>
            </a:extLst>
          </p:cNvPr>
          <p:cNvSpPr/>
          <p:nvPr/>
        </p:nvSpPr>
        <p:spPr>
          <a:xfrm>
            <a:off x="4492626" y="2667000"/>
            <a:ext cx="2060575" cy="12192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graphicFrame>
        <p:nvGraphicFramePr>
          <p:cNvPr id="8" name="Object 53">
            <a:extLst>
              <a:ext uri="{FF2B5EF4-FFF2-40B4-BE49-F238E27FC236}">
                <a16:creationId xmlns:a16="http://schemas.microsoft.com/office/drawing/2014/main" id="{174772FB-025F-42F3-A699-23D4CD558E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8976" y="1447800"/>
          <a:ext cx="26638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3" imgW="1257300" imgH="431800" progId="Equation.DSMT4">
                  <p:embed/>
                </p:oleObj>
              </mc:Choice>
              <mc:Fallback>
                <p:oleObj name="Equation" r:id="rId3" imgW="1257300" imgH="431800" progId="Equation.DSMT4">
                  <p:embed/>
                  <p:pic>
                    <p:nvPicPr>
                      <p:cNvPr id="8" name="Object 53">
                        <a:extLst>
                          <a:ext uri="{FF2B5EF4-FFF2-40B4-BE49-F238E27FC236}">
                            <a16:creationId xmlns:a16="http://schemas.microsoft.com/office/drawing/2014/main" id="{174772FB-025F-42F3-A699-23D4CD558E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8976" y="1447800"/>
                        <a:ext cx="26638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65">
            <a:extLst>
              <a:ext uri="{FF2B5EF4-FFF2-40B4-BE49-F238E27FC236}">
                <a16:creationId xmlns:a16="http://schemas.microsoft.com/office/drawing/2014/main" id="{FE2EC66C-DCD7-4590-9F76-3AAA8F9B6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971800"/>
            <a:ext cx="1728788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400">
                <a:latin typeface="Times New Roman" panose="02020603050405020304" pitchFamily="18" charset="0"/>
              </a:rPr>
              <a:t>Từ đó suy ra</a:t>
            </a:r>
          </a:p>
        </p:txBody>
      </p:sp>
      <p:graphicFrame>
        <p:nvGraphicFramePr>
          <p:cNvPr id="10" name="Object 66">
            <a:extLst>
              <a:ext uri="{FF2B5EF4-FFF2-40B4-BE49-F238E27FC236}">
                <a16:creationId xmlns:a16="http://schemas.microsoft.com/office/drawing/2014/main" id="{4CF7E86C-1B2C-4B2C-A02B-E0B4D2F367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0" y="2819400"/>
          <a:ext cx="2667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5" imgW="1218671" imgH="431613" progId="Equation.DSMT4">
                  <p:embed/>
                </p:oleObj>
              </mc:Choice>
              <mc:Fallback>
                <p:oleObj name="Equation" r:id="rId5" imgW="1218671" imgH="431613" progId="Equation.DSMT4">
                  <p:embed/>
                  <p:pic>
                    <p:nvPicPr>
                      <p:cNvPr id="10" name="Object 66">
                        <a:extLst>
                          <a:ext uri="{FF2B5EF4-FFF2-40B4-BE49-F238E27FC236}">
                            <a16:creationId xmlns:a16="http://schemas.microsoft.com/office/drawing/2014/main" id="{4CF7E86C-1B2C-4B2C-A02B-E0B4D2F367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819400"/>
                        <a:ext cx="2667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8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00004D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E2F9752-B024-4A39-A6C8-81DE55A5E1AD}"/>
              </a:ext>
            </a:extLst>
          </p:cNvPr>
          <p:cNvSpPr/>
          <p:nvPr/>
        </p:nvSpPr>
        <p:spPr>
          <a:xfrm>
            <a:off x="4343401" y="1257300"/>
            <a:ext cx="2060575" cy="12192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Text Box 4">
            <a:extLst>
              <a:ext uri="{FF2B5EF4-FFF2-40B4-BE49-F238E27FC236}">
                <a16:creationId xmlns:a16="http://schemas.microsoft.com/office/drawing/2014/main" id="{D12F0416-1396-459B-8CE6-B233D8354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727075"/>
            <a:ext cx="7848600" cy="9540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800" b="1" i="1">
                <a:latin typeface="Times New Roman" panose="02020603050405020304" pitchFamily="18" charset="0"/>
              </a:rPr>
              <a:t>Chứng minh: </a:t>
            </a:r>
            <a:r>
              <a:rPr lang="en-US" altLang="vi-VN" sz="2800">
                <a:latin typeface="Times New Roman" panose="02020603050405020304" pitchFamily="18" charset="0"/>
              </a:rPr>
              <a:t>Áp dụng định luật Ôm cho đoạn mạch song song và cho từng điện trở, ta có:</a:t>
            </a:r>
            <a:endParaRPr lang="en-US" altLang="vi-VN" sz="2800" b="1" i="1">
              <a:latin typeface="Times New Roman" panose="02020603050405020304" pitchFamily="18" charset="0"/>
            </a:endParaRPr>
          </a:p>
        </p:txBody>
      </p:sp>
      <p:graphicFrame>
        <p:nvGraphicFramePr>
          <p:cNvPr id="45062" name="Object 6">
            <a:extLst>
              <a:ext uri="{FF2B5EF4-FFF2-40B4-BE49-F238E27FC236}">
                <a16:creationId xmlns:a16="http://schemas.microsoft.com/office/drawing/2014/main" id="{48068A38-3EF4-42C0-9F6D-562B3D69B2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67039" y="1752600"/>
          <a:ext cx="13604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545863" imgH="431613" progId="Equation.DSMT4">
                  <p:embed/>
                </p:oleObj>
              </mc:Choice>
              <mc:Fallback>
                <p:oleObj name="Equation" r:id="rId3" imgW="545863" imgH="431613" progId="Equation.DSMT4">
                  <p:embed/>
                  <p:pic>
                    <p:nvPicPr>
                      <p:cNvPr id="45062" name="Object 6">
                        <a:extLst>
                          <a:ext uri="{FF2B5EF4-FFF2-40B4-BE49-F238E27FC236}">
                            <a16:creationId xmlns:a16="http://schemas.microsoft.com/office/drawing/2014/main" id="{48068A38-3EF4-42C0-9F6D-562B3D69B2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7039" y="1752600"/>
                        <a:ext cx="13604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3" name="Text Box 7">
            <a:extLst>
              <a:ext uri="{FF2B5EF4-FFF2-40B4-BE49-F238E27FC236}">
                <a16:creationId xmlns:a16="http://schemas.microsoft.com/office/drawing/2014/main" id="{D899A13F-5AA4-4C49-AD27-B67CFD4C0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1" y="2890839"/>
            <a:ext cx="2162175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Từ (1) ta có:  </a:t>
            </a:r>
          </a:p>
        </p:txBody>
      </p:sp>
      <p:graphicFrame>
        <p:nvGraphicFramePr>
          <p:cNvPr id="45064" name="Object 8">
            <a:extLst>
              <a:ext uri="{FF2B5EF4-FFF2-40B4-BE49-F238E27FC236}">
                <a16:creationId xmlns:a16="http://schemas.microsoft.com/office/drawing/2014/main" id="{B1E48D38-0591-4256-8A02-3924A4933B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1226" y="2819400"/>
          <a:ext cx="19859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5" imgW="914400" imgH="431800" progId="Equation.DSMT4">
                  <p:embed/>
                </p:oleObj>
              </mc:Choice>
              <mc:Fallback>
                <p:oleObj name="Equation" r:id="rId5" imgW="914400" imgH="431800" progId="Equation.DSMT4">
                  <p:embed/>
                  <p:pic>
                    <p:nvPicPr>
                      <p:cNvPr id="45064" name="Object 8">
                        <a:extLst>
                          <a:ext uri="{FF2B5EF4-FFF2-40B4-BE49-F238E27FC236}">
                            <a16:creationId xmlns:a16="http://schemas.microsoft.com/office/drawing/2014/main" id="{B1E48D38-0591-4256-8A02-3924A4933B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226" y="2819400"/>
                        <a:ext cx="19859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5" name="Text Box 9">
            <a:extLst>
              <a:ext uri="{FF2B5EF4-FFF2-40B4-BE49-F238E27FC236}">
                <a16:creationId xmlns:a16="http://schemas.microsoft.com/office/drawing/2014/main" id="{1F293266-1C3D-4AF9-AF4A-75104DFD9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2314" y="4038601"/>
            <a:ext cx="1495425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Và từ (2)</a:t>
            </a:r>
          </a:p>
        </p:txBody>
      </p:sp>
      <p:graphicFrame>
        <p:nvGraphicFramePr>
          <p:cNvPr id="45066" name="Object 10">
            <a:extLst>
              <a:ext uri="{FF2B5EF4-FFF2-40B4-BE49-F238E27FC236}">
                <a16:creationId xmlns:a16="http://schemas.microsoft.com/office/drawing/2014/main" id="{F936578E-BF62-4186-B2FA-F47E48AC2C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1" y="3848100"/>
          <a:ext cx="25431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7" imgW="1269449" imgH="431613" progId="Equation.DSMT4">
                  <p:embed/>
                </p:oleObj>
              </mc:Choice>
              <mc:Fallback>
                <p:oleObj name="Equation" r:id="rId7" imgW="1269449" imgH="431613" progId="Equation.DSMT4">
                  <p:embed/>
                  <p:pic>
                    <p:nvPicPr>
                      <p:cNvPr id="45066" name="Object 10">
                        <a:extLst>
                          <a:ext uri="{FF2B5EF4-FFF2-40B4-BE49-F238E27FC236}">
                            <a16:creationId xmlns:a16="http://schemas.microsoft.com/office/drawing/2014/main" id="{F936578E-BF62-4186-B2FA-F47E48AC2C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1" y="3848100"/>
                        <a:ext cx="254317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Text Box 13">
            <a:extLst>
              <a:ext uri="{FF2B5EF4-FFF2-40B4-BE49-F238E27FC236}">
                <a16:creationId xmlns:a16="http://schemas.microsoft.com/office/drawing/2014/main" id="{77285F90-9953-4F4F-AF7B-AD09BBF2D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2925" y="4914901"/>
            <a:ext cx="184150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004D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000080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FF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graphicFrame>
        <p:nvGraphicFramePr>
          <p:cNvPr id="45070" name="Object 14">
            <a:extLst>
              <a:ext uri="{FF2B5EF4-FFF2-40B4-BE49-F238E27FC236}">
                <a16:creationId xmlns:a16="http://schemas.microsoft.com/office/drawing/2014/main" id="{3460452A-6169-4B47-9711-D589B682512E}"/>
              </a:ext>
            </a:extLst>
          </p:cNvPr>
          <p:cNvGraphicFramePr>
            <a:graphicFrameLocks noGrp="1" noChangeAspect="1"/>
          </p:cNvGraphicFramePr>
          <p:nvPr>
            <p:ph/>
          </p:nvPr>
        </p:nvGraphicFramePr>
        <p:xfrm>
          <a:off x="3911600" y="5097463"/>
          <a:ext cx="2644775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9" imgW="1397000" imgH="431800" progId="Equation.DSMT4">
                  <p:embed/>
                </p:oleObj>
              </mc:Choice>
              <mc:Fallback>
                <p:oleObj name="Equation" r:id="rId9" imgW="1397000" imgH="431800" progId="Equation.DSMT4">
                  <p:embed/>
                  <p:pic>
                    <p:nvPicPr>
                      <p:cNvPr id="45070" name="Object 14">
                        <a:extLst>
                          <a:ext uri="{FF2B5EF4-FFF2-40B4-BE49-F238E27FC236}">
                            <a16:creationId xmlns:a16="http://schemas.microsoft.com/office/drawing/2014/main" id="{3460452A-6169-4B47-9711-D589B682512E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5097463"/>
                        <a:ext cx="2644775" cy="817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8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 cap="flat" cmpd="sng">
                            <a:solidFill>
                              <a:srgbClr val="0000FF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rgbClr val="00004D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139F8F93-5A81-408D-825C-78EB83F1F7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0" y="1828800"/>
          <a:ext cx="1066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1" imgW="520474" imgH="431613" progId="Equation.DSMT4">
                  <p:embed/>
                </p:oleObj>
              </mc:Choice>
              <mc:Fallback>
                <p:oleObj name="Equation" r:id="rId11" imgW="520474" imgH="431613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139F8F93-5A81-408D-825C-78EB83F1F7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828800"/>
                        <a:ext cx="1066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2EB76EB4-878F-472B-9337-264F70476F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1264" y="1752600"/>
          <a:ext cx="120967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3" imgW="545863" imgH="431613" progId="Equation.DSMT4">
                  <p:embed/>
                </p:oleObj>
              </mc:Choice>
              <mc:Fallback>
                <p:oleObj name="Equation" r:id="rId13" imgW="545863" imgH="431613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2EB76EB4-878F-472B-9337-264F70476F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264" y="1752600"/>
                        <a:ext cx="1209675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3" grpId="0"/>
      <p:bldP spid="4506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A212F2C7-DE71-4E79-BB4E-087C0E27D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444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với đoạn mạch gồm </a:t>
            </a:r>
            <a:r>
              <a:rPr lang="en-US" altLang="vi-VN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vi-VN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điện trở mắc song song:</a:t>
            </a:r>
            <a:endParaRPr lang="vi-VN" altLang="vi-VN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72C572-BA91-4AEB-BA76-A1DDA9782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1730376"/>
            <a:ext cx="45656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= I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…..+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altLang="vi-VN" sz="4000" b="1" baseline="-25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vi-VN" sz="40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78F5BD-2A78-4B37-9BB3-479CE88E2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1" y="2652714"/>
            <a:ext cx="55022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…..=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altLang="vi-VN" sz="4000" b="1" baseline="-25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vi-VN" sz="40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80C0AC6-D59C-4310-9425-416072EB549E}"/>
              </a:ext>
            </a:extLst>
          </p:cNvPr>
          <p:cNvSpPr/>
          <p:nvPr/>
        </p:nvSpPr>
        <p:spPr>
          <a:xfrm>
            <a:off x="2971800" y="1676400"/>
            <a:ext cx="6629400" cy="4267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grpSp>
        <p:nvGrpSpPr>
          <p:cNvPr id="8" name="Group 43">
            <a:extLst>
              <a:ext uri="{FF2B5EF4-FFF2-40B4-BE49-F238E27FC236}">
                <a16:creationId xmlns:a16="http://schemas.microsoft.com/office/drawing/2014/main" id="{313BAC44-E701-418C-AF50-0E2455A096C7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4603749"/>
            <a:ext cx="2254250" cy="1024254"/>
            <a:chOff x="2256" y="3696"/>
            <a:chExt cx="1464" cy="624"/>
          </a:xfrm>
          <a:noFill/>
        </p:grpSpPr>
        <p:sp>
          <p:nvSpPr>
            <p:cNvPr id="9" name="Rectangle 42">
              <a:extLst>
                <a:ext uri="{FF2B5EF4-FFF2-40B4-BE49-F238E27FC236}">
                  <a16:creationId xmlns:a16="http://schemas.microsoft.com/office/drawing/2014/main" id="{78D2535B-E30C-4F68-924E-4D8313294D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3744"/>
              <a:ext cx="1344" cy="57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CA" altLang="en-US" sz="1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0" name="Group 41">
              <a:extLst>
                <a:ext uri="{FF2B5EF4-FFF2-40B4-BE49-F238E27FC236}">
                  <a16:creationId xmlns:a16="http://schemas.microsoft.com/office/drawing/2014/main" id="{E0912138-D4BE-47E7-B035-5747203733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3696"/>
              <a:ext cx="1392" cy="616"/>
              <a:chOff x="2352" y="3795"/>
              <a:chExt cx="1392" cy="616"/>
            </a:xfrm>
            <a:grpFill/>
          </p:grpSpPr>
          <p:sp>
            <p:nvSpPr>
              <p:cNvPr id="11" name="Text Box 32">
                <a:extLst>
                  <a:ext uri="{FF2B5EF4-FFF2-40B4-BE49-F238E27FC236}">
                    <a16:creationId xmlns:a16="http://schemas.microsoft.com/office/drawing/2014/main" id="{D2C7EB03-F2E2-4268-9B63-76FE7A97E4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80" y="3795"/>
                <a:ext cx="576" cy="3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  <a:defRPr/>
                </a:pPr>
                <a:r>
                  <a:rPr lang="en-US" alt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altLang="en-US" sz="2800" b="1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Line 33">
                <a:extLst>
                  <a:ext uri="{FF2B5EF4-FFF2-40B4-BE49-F238E27FC236}">
                    <a16:creationId xmlns:a16="http://schemas.microsoft.com/office/drawing/2014/main" id="{75335C39-0109-4E16-9397-B4CDCAF59F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52" y="4118"/>
                <a:ext cx="336" cy="0"/>
              </a:xfrm>
              <a:prstGeom prst="line">
                <a:avLst/>
              </a:prstGeom>
              <a:grp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vi-VN" b="1">
                  <a:solidFill>
                    <a:srgbClr val="0000FF"/>
                  </a:solidFill>
                </a:endParaRPr>
              </a:p>
            </p:txBody>
          </p:sp>
          <p:sp>
            <p:nvSpPr>
              <p:cNvPr id="13" name="Text Box 34">
                <a:extLst>
                  <a:ext uri="{FF2B5EF4-FFF2-40B4-BE49-F238E27FC236}">
                    <a16:creationId xmlns:a16="http://schemas.microsoft.com/office/drawing/2014/main" id="{7C0FC11A-B374-449E-803C-8D6D390B0C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3808"/>
                <a:ext cx="576" cy="3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  <a:defRPr/>
                </a:pPr>
                <a:r>
                  <a:rPr lang="en-US" alt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en-US" sz="2800" b="1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Text Box 35">
                <a:extLst>
                  <a:ext uri="{FF2B5EF4-FFF2-40B4-BE49-F238E27FC236}">
                    <a16:creationId xmlns:a16="http://schemas.microsoft.com/office/drawing/2014/main" id="{3103854C-BC3C-437E-982E-F6CDEE760D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2" y="4092"/>
                <a:ext cx="576" cy="3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  <a:defRPr/>
                </a:pPr>
                <a:r>
                  <a:rPr lang="en-US" alt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altLang="en-US" sz="2800" b="1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Text Box 36">
                <a:extLst>
                  <a:ext uri="{FF2B5EF4-FFF2-40B4-BE49-F238E27FC236}">
                    <a16:creationId xmlns:a16="http://schemas.microsoft.com/office/drawing/2014/main" id="{AE8977DA-66D2-4E5A-9D7A-8C7B2C4B77A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2" y="4068"/>
                <a:ext cx="576" cy="3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  <a:defRPr/>
                </a:pPr>
                <a:r>
                  <a:rPr lang="en-US" alt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en-US" sz="2800" b="1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Line 37">
                <a:extLst>
                  <a:ext uri="{FF2B5EF4-FFF2-40B4-BE49-F238E27FC236}">
                    <a16:creationId xmlns:a16="http://schemas.microsoft.com/office/drawing/2014/main" id="{7A77D35F-43AE-4DF7-8604-A7269EDE77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50" y="4126"/>
                <a:ext cx="336" cy="0"/>
              </a:xfrm>
              <a:prstGeom prst="line">
                <a:avLst/>
              </a:prstGeom>
              <a:grp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vi-VN" b="1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17" name="Group 38">
                <a:extLst>
                  <a:ext uri="{FF2B5EF4-FFF2-40B4-BE49-F238E27FC236}">
                    <a16:creationId xmlns:a16="http://schemas.microsoft.com/office/drawing/2014/main" id="{8ECDEBB0-9F73-4357-BE81-5C9954BB388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20" y="4095"/>
                <a:ext cx="240" cy="57"/>
                <a:chOff x="1296" y="3072"/>
                <a:chExt cx="240" cy="82"/>
              </a:xfrm>
              <a:grpFill/>
            </p:grpSpPr>
            <p:sp>
              <p:nvSpPr>
                <p:cNvPr id="18" name="Line 39">
                  <a:extLst>
                    <a:ext uri="{FF2B5EF4-FFF2-40B4-BE49-F238E27FC236}">
                      <a16:creationId xmlns:a16="http://schemas.microsoft.com/office/drawing/2014/main" id="{ED6E48D4-E87B-4F7B-B742-64430F06BE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96" y="3072"/>
                  <a:ext cx="240" cy="0"/>
                </a:xfrm>
                <a:prstGeom prst="line">
                  <a:avLst/>
                </a:prstGeom>
                <a:grp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vi-VN" b="1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9" name="Line 40">
                  <a:extLst>
                    <a:ext uri="{FF2B5EF4-FFF2-40B4-BE49-F238E27FC236}">
                      <a16:creationId xmlns:a16="http://schemas.microsoft.com/office/drawing/2014/main" id="{D7BE9C51-7C34-4F90-8A27-12B8725C3C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96" y="3154"/>
                  <a:ext cx="240" cy="0"/>
                </a:xfrm>
                <a:prstGeom prst="line">
                  <a:avLst/>
                </a:prstGeom>
                <a:grp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vi-VN" b="1">
                    <a:solidFill>
                      <a:srgbClr val="0000FF"/>
                    </a:solidFill>
                  </a:endParaRPr>
                </a:p>
              </p:txBody>
            </p:sp>
          </p:grpSp>
        </p:grp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5AB91B49-4E42-4177-8F6D-77A40A686938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581400" y="3530446"/>
            <a:ext cx="6705600" cy="889154"/>
          </a:xfrm>
          <a:prstGeom prst="rect">
            <a:avLst/>
          </a:prstGeom>
          <a:blipFill>
            <a:blip r:embed="rId2"/>
            <a:stretch>
              <a:fillRect l="-91" t="-685" b="-19863"/>
            </a:stretch>
          </a:blipFill>
        </p:spPr>
        <p:txBody>
          <a:bodyPr/>
          <a:lstStyle/>
          <a:p>
            <a:r>
              <a:rPr lang="vi-VN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FSB_Background04">
            <a:extLst>
              <a:ext uri="{FF2B5EF4-FFF2-40B4-BE49-F238E27FC236}">
                <a16:creationId xmlns:a16="http://schemas.microsoft.com/office/drawing/2014/main" id="{4F2AC206-58C6-4FC2-B6C4-0BDFEFB656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5" name="WordArt 4">
            <a:extLst>
              <a:ext uri="{FF2B5EF4-FFF2-40B4-BE49-F238E27FC236}">
                <a16:creationId xmlns:a16="http://schemas.microsoft.com/office/drawing/2014/main" id="{FA616709-EB09-4E4A-9660-E631B3A1557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14600" y="533400"/>
            <a:ext cx="6172200" cy="990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vi-VN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23556" name="Rectangle 3">
            <a:extLst>
              <a:ext uri="{FF2B5EF4-FFF2-40B4-BE49-F238E27FC236}">
                <a16:creationId xmlns:a16="http://schemas.microsoft.com/office/drawing/2014/main" id="{95B20ADC-6A89-4D2E-9031-5E7F90E76B27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57200"/>
            <a:ext cx="5334000" cy="1295400"/>
          </a:xfrm>
          <a:prstGeom prst="rect">
            <a:avLst/>
          </a:prstGeom>
          <a:solidFill>
            <a:srgbClr val="339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48">
            <a:extLst>
              <a:ext uri="{FF2B5EF4-FFF2-40B4-BE49-F238E27FC236}">
                <a16:creationId xmlns:a16="http://schemas.microsoft.com/office/drawing/2014/main" id="{302905B5-407B-42BE-8881-759255A333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438400"/>
            <a:ext cx="8001000" cy="2308324"/>
          </a:xfrm>
          <a:prstGeom prst="rect">
            <a:avLst/>
          </a:prstGeom>
          <a:noFill/>
          <a:ln w="57150" algn="ctr">
            <a:solidFill>
              <a:srgbClr val="F6924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Blip>
                <a:blip r:embed="rId4"/>
              </a:buBlip>
            </a:pPr>
            <a:r>
              <a:rPr lang="en-US" altLang="vi-VN" sz="4800" b="1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48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altLang="vi-VN" sz="48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vi-VN" sz="48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vi-VN" sz="48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48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altLang="vi-VN" sz="4800" b="1" dirty="0">
              <a:solidFill>
                <a:srgbClr val="66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Blip>
                <a:blip r:embed="rId4"/>
              </a:buBlip>
            </a:pPr>
            <a:r>
              <a:rPr lang="en-US" altLang="vi-VN" sz="4800" b="1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vi-VN" sz="48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“</a:t>
            </a:r>
            <a:r>
              <a:rPr lang="en-US" altLang="vi-VN" sz="4800" b="1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vi-VN" sz="48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altLang="vi-VN" sz="48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vi-VN" sz="48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ta”</a:t>
            </a:r>
          </a:p>
          <a:p>
            <a:pPr algn="just" eaLnBrk="1" hangingPunct="1">
              <a:spcBef>
                <a:spcPct val="0"/>
              </a:spcBef>
              <a:buFontTx/>
              <a:buBlip>
                <a:blip r:embed="rId4"/>
              </a:buBlip>
            </a:pPr>
            <a:r>
              <a:rPr lang="en-US" altLang="vi-VN" sz="4800" b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</a:t>
            </a:r>
            <a:r>
              <a:rPr lang="en-US" altLang="vi-VN" sz="4800" b="1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48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1,2,3 </a:t>
            </a:r>
            <a:r>
              <a:rPr lang="en-US" altLang="vi-VN" sz="4800" b="1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altLang="vi-VN" sz="48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vi-VN" sz="48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C0802AC-BC2A-492F-8A75-178D103F2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44475"/>
            <a:ext cx="944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mạch gồm </a:t>
            </a:r>
            <a:r>
              <a:rPr lang="en-US" altLang="vi-VN" sz="44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điện trở mắc nối tiếp:</a:t>
            </a:r>
            <a:endParaRPr lang="vi-VN" altLang="vi-VN" sz="4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965CE40-4DDE-4EF3-B9A5-8B494FBD9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1730376"/>
            <a:ext cx="23955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= I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vi-VN" sz="40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EDB807-EB39-4D04-9A2B-CAC7E06A39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652714"/>
            <a:ext cx="2851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vi-VN" altLang="vi-VN" sz="40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9733A4-6CCF-4422-9CF5-AF7D07181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573464"/>
            <a:ext cx="41481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en-US" sz="4400" b="1" baseline="-2500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tđ</a:t>
            </a: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 =  R</a:t>
            </a:r>
            <a:r>
              <a:rPr lang="en-US" altLang="en-US" sz="4400" b="1" baseline="-2500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1  </a:t>
            </a: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+ R</a:t>
            </a:r>
            <a:r>
              <a:rPr lang="en-US" altLang="en-US" sz="4400" b="1" baseline="-2500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 </a:t>
            </a:r>
            <a:endParaRPr lang="en-US" altLang="vi-VN" sz="4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DB563AE-6019-40CB-B34F-FFE78EC9DFCC}"/>
              </a:ext>
            </a:extLst>
          </p:cNvPr>
          <p:cNvSpPr/>
          <p:nvPr/>
        </p:nvSpPr>
        <p:spPr>
          <a:xfrm>
            <a:off x="3124200" y="1676400"/>
            <a:ext cx="4529138" cy="4267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grpSp>
        <p:nvGrpSpPr>
          <p:cNvPr id="7" name="Group 43">
            <a:extLst>
              <a:ext uri="{FF2B5EF4-FFF2-40B4-BE49-F238E27FC236}">
                <a16:creationId xmlns:a16="http://schemas.microsoft.com/office/drawing/2014/main" id="{FCE55232-CACF-4D07-9633-0624E601FFE6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4603749"/>
            <a:ext cx="2254250" cy="1024254"/>
            <a:chOff x="2256" y="3696"/>
            <a:chExt cx="1464" cy="624"/>
          </a:xfrm>
          <a:noFill/>
        </p:grpSpPr>
        <p:sp>
          <p:nvSpPr>
            <p:cNvPr id="8" name="Rectangle 42">
              <a:extLst>
                <a:ext uri="{FF2B5EF4-FFF2-40B4-BE49-F238E27FC236}">
                  <a16:creationId xmlns:a16="http://schemas.microsoft.com/office/drawing/2014/main" id="{6AFD37FF-4E63-4A8B-9A74-7E6B1C6E90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3744"/>
              <a:ext cx="1344" cy="576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CA" altLang="en-US" sz="1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9" name="Group 41">
              <a:extLst>
                <a:ext uri="{FF2B5EF4-FFF2-40B4-BE49-F238E27FC236}">
                  <a16:creationId xmlns:a16="http://schemas.microsoft.com/office/drawing/2014/main" id="{F0806168-E043-4D9F-9BD4-319FC224FF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3696"/>
              <a:ext cx="1392" cy="616"/>
              <a:chOff x="2352" y="3795"/>
              <a:chExt cx="1392" cy="616"/>
            </a:xfrm>
            <a:grpFill/>
          </p:grpSpPr>
          <p:sp>
            <p:nvSpPr>
              <p:cNvPr id="10" name="Text Box 32">
                <a:extLst>
                  <a:ext uri="{FF2B5EF4-FFF2-40B4-BE49-F238E27FC236}">
                    <a16:creationId xmlns:a16="http://schemas.microsoft.com/office/drawing/2014/main" id="{2AB164D6-F470-45BC-BCC7-0D515C33C0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80" y="3795"/>
                <a:ext cx="576" cy="3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  <a:defRPr/>
                </a:pPr>
                <a:r>
                  <a:rPr lang="en-US" altLang="en-US" sz="28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en-US" altLang="en-US" sz="2800" b="1" baseline="-2500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Line 33">
                <a:extLst>
                  <a:ext uri="{FF2B5EF4-FFF2-40B4-BE49-F238E27FC236}">
                    <a16:creationId xmlns:a16="http://schemas.microsoft.com/office/drawing/2014/main" id="{29FC6EB6-F844-4771-AA7C-30F2A94635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52" y="4118"/>
                <a:ext cx="336" cy="0"/>
              </a:xfrm>
              <a:prstGeom prst="line">
                <a:avLst/>
              </a:prstGeom>
              <a:grp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vi-VN" b="1">
                  <a:solidFill>
                    <a:srgbClr val="0000FF"/>
                  </a:solidFill>
                </a:endParaRPr>
              </a:p>
            </p:txBody>
          </p:sp>
          <p:sp>
            <p:nvSpPr>
              <p:cNvPr id="12" name="Text Box 34">
                <a:extLst>
                  <a:ext uri="{FF2B5EF4-FFF2-40B4-BE49-F238E27FC236}">
                    <a16:creationId xmlns:a16="http://schemas.microsoft.com/office/drawing/2014/main" id="{8D2A34DB-911E-4BC7-94C8-34ACEC3216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3808"/>
                <a:ext cx="576" cy="3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  <a:defRPr/>
                </a:pPr>
                <a:r>
                  <a:rPr lang="en-US" altLang="en-US" sz="28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en-US" sz="2800" b="1" baseline="-2500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xt Box 35">
                <a:extLst>
                  <a:ext uri="{FF2B5EF4-FFF2-40B4-BE49-F238E27FC236}">
                    <a16:creationId xmlns:a16="http://schemas.microsoft.com/office/drawing/2014/main" id="{40F0287C-8E87-4D52-9019-2AA41166E3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92" y="4092"/>
                <a:ext cx="576" cy="3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  <a:defRPr/>
                </a:pPr>
                <a:r>
                  <a:rPr lang="en-US" altLang="en-US" sz="2800" b="1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en-US" altLang="en-US" sz="2800" b="1" baseline="-2500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Text Box 36">
                <a:extLst>
                  <a:ext uri="{FF2B5EF4-FFF2-40B4-BE49-F238E27FC236}">
                    <a16:creationId xmlns:a16="http://schemas.microsoft.com/office/drawing/2014/main" id="{9E90393C-6348-47BD-B6D7-0C1C5B27CB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2" y="4068"/>
                <a:ext cx="576" cy="3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  <a:defRPr/>
                </a:pPr>
                <a:r>
                  <a:rPr lang="en-US" altLang="en-US" sz="2800" b="1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en-US" sz="2800" b="1" baseline="-25000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Line 37">
                <a:extLst>
                  <a:ext uri="{FF2B5EF4-FFF2-40B4-BE49-F238E27FC236}">
                    <a16:creationId xmlns:a16="http://schemas.microsoft.com/office/drawing/2014/main" id="{E1E996B9-4EC6-44F7-A997-F25A4289D2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50" y="4126"/>
                <a:ext cx="336" cy="0"/>
              </a:xfrm>
              <a:prstGeom prst="line">
                <a:avLst/>
              </a:prstGeom>
              <a:grp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vi-VN" b="1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16" name="Group 38">
                <a:extLst>
                  <a:ext uri="{FF2B5EF4-FFF2-40B4-BE49-F238E27FC236}">
                    <a16:creationId xmlns:a16="http://schemas.microsoft.com/office/drawing/2014/main" id="{3435A9AB-645C-471B-80F2-2724CAC2C82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20" y="4095"/>
                <a:ext cx="240" cy="57"/>
                <a:chOff x="1296" y="3072"/>
                <a:chExt cx="240" cy="82"/>
              </a:xfrm>
              <a:grpFill/>
            </p:grpSpPr>
            <p:sp>
              <p:nvSpPr>
                <p:cNvPr id="17" name="Line 39">
                  <a:extLst>
                    <a:ext uri="{FF2B5EF4-FFF2-40B4-BE49-F238E27FC236}">
                      <a16:creationId xmlns:a16="http://schemas.microsoft.com/office/drawing/2014/main" id="{FEE70A19-1757-4F11-A87B-65ACF2EDD7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96" y="3072"/>
                  <a:ext cx="240" cy="0"/>
                </a:xfrm>
                <a:prstGeom prst="line">
                  <a:avLst/>
                </a:prstGeom>
                <a:grp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vi-VN" b="1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8" name="Line 40">
                  <a:extLst>
                    <a:ext uri="{FF2B5EF4-FFF2-40B4-BE49-F238E27FC236}">
                      <a16:creationId xmlns:a16="http://schemas.microsoft.com/office/drawing/2014/main" id="{92764DA9-85D5-4B16-B765-97FAF944F2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96" y="3154"/>
                  <a:ext cx="240" cy="0"/>
                </a:xfrm>
                <a:prstGeom prst="line">
                  <a:avLst/>
                </a:prstGeom>
                <a:grp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vi-VN" b="1">
                    <a:solidFill>
                      <a:srgbClr val="0000FF"/>
                    </a:solidFill>
                  </a:endParaRP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9F6CB105-C307-491A-BDDE-01AB406DC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"/>
            <a:ext cx="944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mạch gồm </a:t>
            </a:r>
            <a:r>
              <a:rPr lang="en-US" altLang="vi-VN" sz="44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vi-VN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điện trở mắc nối tiếp:</a:t>
            </a:r>
            <a:endParaRPr lang="vi-VN" altLang="vi-VN" sz="4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D58D63-C5E8-4FA1-B52F-B715572D8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568576"/>
            <a:ext cx="45656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= I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…..=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altLang="vi-VN" sz="4000" b="1" baseline="-25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vi-VN" sz="40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24CC03-AB5B-49A5-B1D6-B42DE00FE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490914"/>
            <a:ext cx="5202238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vi-VN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…..+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  <a:r>
              <a:rPr lang="en-US" altLang="vi-VN" sz="4000" b="1" baseline="-250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vi-VN" sz="4000" b="1" baseline="-250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vi-VN" sz="40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07BC58-458D-4981-A769-9505E9560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411664"/>
            <a:ext cx="61674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en-US" sz="4400" b="1" baseline="-2500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tđ</a:t>
            </a: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 =  R</a:t>
            </a:r>
            <a:r>
              <a:rPr lang="en-US" altLang="en-US" sz="4400" b="1" baseline="-2500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1  </a:t>
            </a: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+ R</a:t>
            </a:r>
            <a:r>
              <a:rPr lang="en-US" altLang="en-US" sz="4400" b="1" baseline="-25000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+ …+R</a:t>
            </a:r>
            <a:r>
              <a:rPr lang="en-US" altLang="en-US" sz="4400" b="1" baseline="-25000">
                <a:solidFill>
                  <a:srgbClr val="7030A0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en-US" sz="4400" b="1">
                <a:solidFill>
                  <a:srgbClr val="0000FF"/>
                </a:solidFill>
                <a:latin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altLang="vi-VN" sz="440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E9B0B2A-EABC-49FB-AE70-F358C8CF0863}"/>
              </a:ext>
            </a:extLst>
          </p:cNvPr>
          <p:cNvSpPr/>
          <p:nvPr/>
        </p:nvSpPr>
        <p:spPr>
          <a:xfrm>
            <a:off x="3124200" y="2514600"/>
            <a:ext cx="6629400" cy="2895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86" name="Rectangle 22">
            <a:extLst>
              <a:ext uri="{FF2B5EF4-FFF2-40B4-BE49-F238E27FC236}">
                <a16:creationId xmlns:a16="http://schemas.microsoft.com/office/drawing/2014/main" id="{38E59455-4BC4-4B41-9360-492BFFB52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7075" y="400050"/>
            <a:ext cx="8686800" cy="157003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anose="02020603050405020304" pitchFamily="18" charset="0"/>
              </a:rPr>
              <a:t>Quan sát sơ đồ mạch điện hình bên và cho biết </a:t>
            </a:r>
            <a:r>
              <a:rPr lang="en-US" altLang="vi-VN">
                <a:solidFill>
                  <a:srgbClr val="0000FF"/>
                </a:solidFill>
                <a:latin typeface="Times New Roman" panose="02020603050405020304" pitchFamily="18" charset="0"/>
              </a:rPr>
              <a:t>các điện trở R</a:t>
            </a:r>
            <a:r>
              <a:rPr lang="en-US" altLang="vi-VN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en-US" altLang="vi-VN">
                <a:solidFill>
                  <a:srgbClr val="0000FF"/>
                </a:solidFill>
                <a:latin typeface="Times New Roman" panose="02020603050405020304" pitchFamily="18" charset="0"/>
              </a:rPr>
              <a:t>, R</a:t>
            </a:r>
            <a:r>
              <a:rPr lang="en-US" altLang="vi-VN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altLang="vi-VN">
                <a:solidFill>
                  <a:srgbClr val="0000FF"/>
                </a:solidFill>
                <a:latin typeface="Times New Roman" panose="02020603050405020304" pitchFamily="18" charset="0"/>
              </a:rPr>
              <a:t> được mắc với nhau như thế nào? </a:t>
            </a:r>
            <a:r>
              <a:rPr lang="en-US" altLang="vi-VN">
                <a:solidFill>
                  <a:srgbClr val="FF0000"/>
                </a:solidFill>
                <a:latin typeface="Times New Roman" panose="02020603050405020304" pitchFamily="18" charset="0"/>
              </a:rPr>
              <a:t>Nêu vai trò của ampe kế và vôn kế trong sơ đồ.</a:t>
            </a:r>
          </a:p>
        </p:txBody>
      </p:sp>
      <p:grpSp>
        <p:nvGrpSpPr>
          <p:cNvPr id="6217" name="Group 73">
            <a:extLst>
              <a:ext uri="{FF2B5EF4-FFF2-40B4-BE49-F238E27FC236}">
                <a16:creationId xmlns:a16="http://schemas.microsoft.com/office/drawing/2014/main" id="{7C84DB06-953F-458E-B62A-27E2E20E628D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2590801"/>
            <a:ext cx="5608638" cy="3516313"/>
            <a:chOff x="2616" y="1104"/>
            <a:chExt cx="2952" cy="1830"/>
          </a:xfrm>
        </p:grpSpPr>
        <p:sp>
          <p:nvSpPr>
            <p:cNvPr id="8196" name="Text Box 67">
              <a:extLst>
                <a:ext uri="{FF2B5EF4-FFF2-40B4-BE49-F238E27FC236}">
                  <a16:creationId xmlns:a16="http://schemas.microsoft.com/office/drawing/2014/main" id="{2F7C60DA-F1A7-4678-A6F1-7514BEFF5E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1104"/>
              <a:ext cx="559" cy="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000" b="1">
                  <a:latin typeface=".VnTime" panose="020B7200000000000000" pitchFamily="34" charset="0"/>
                </a:rPr>
                <a:t>K</a:t>
              </a:r>
            </a:p>
          </p:txBody>
        </p:sp>
        <p:sp>
          <p:nvSpPr>
            <p:cNvPr id="8197" name="Oval 96">
              <a:extLst>
                <a:ext uri="{FF2B5EF4-FFF2-40B4-BE49-F238E27FC236}">
                  <a16:creationId xmlns:a16="http://schemas.microsoft.com/office/drawing/2014/main" id="{1AE3F3A8-5081-4161-881A-811CF65282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6" y="2007"/>
              <a:ext cx="336" cy="336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400">
                  <a:latin typeface=".VnTimeH" panose="020B7200000000000000" pitchFamily="34" charset="0"/>
                </a:rPr>
                <a:t>A</a:t>
              </a:r>
            </a:p>
          </p:txBody>
        </p:sp>
        <p:sp>
          <p:nvSpPr>
            <p:cNvPr id="8198" name="Text Box 58">
              <a:extLst>
                <a:ext uri="{FF2B5EF4-FFF2-40B4-BE49-F238E27FC236}">
                  <a16:creationId xmlns:a16="http://schemas.microsoft.com/office/drawing/2014/main" id="{EB61239C-93CD-4E90-BC4C-E36E2D099C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1152"/>
              <a:ext cx="240" cy="20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000080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vi-VN" sz="2000" b="1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8199" name="Line 70">
              <a:extLst>
                <a:ext uri="{FF2B5EF4-FFF2-40B4-BE49-F238E27FC236}">
                  <a16:creationId xmlns:a16="http://schemas.microsoft.com/office/drawing/2014/main" id="{DDED6EAF-A9B8-4603-9F9C-ABC4FA8259D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70359" flipV="1">
              <a:off x="3229" y="1748"/>
              <a:ext cx="323" cy="7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stealth" w="sm" len="lg"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00" name="Line 71">
              <a:extLst>
                <a:ext uri="{FF2B5EF4-FFF2-40B4-BE49-F238E27FC236}">
                  <a16:creationId xmlns:a16="http://schemas.microsoft.com/office/drawing/2014/main" id="{D6768B12-029D-4EEF-B6F1-5825D0552E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29" y="1786"/>
              <a:ext cx="200" cy="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01" name="Text Box 72">
              <a:extLst>
                <a:ext uri="{FF2B5EF4-FFF2-40B4-BE49-F238E27FC236}">
                  <a16:creationId xmlns:a16="http://schemas.microsoft.com/office/drawing/2014/main" id="{B0AB37A5-7A5F-4059-BF21-0018E8D2F1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2055"/>
              <a:ext cx="558" cy="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000">
                  <a:latin typeface=".VnTime" panose="020B7200000000000000" pitchFamily="34" charset="0"/>
                </a:rPr>
                <a:t>      R</a:t>
              </a:r>
              <a:r>
                <a:rPr lang="en-US" altLang="vi-VN" sz="2000" baseline="-25000">
                  <a:latin typeface=".VnTime" panose="020B7200000000000000" pitchFamily="34" charset="0"/>
                </a:rPr>
                <a:t>1</a:t>
              </a:r>
              <a:endParaRPr lang="en-US" altLang="vi-VN" sz="2000">
                <a:latin typeface=".VnTime" panose="020B7200000000000000" pitchFamily="34" charset="0"/>
              </a:endParaRPr>
            </a:p>
          </p:txBody>
        </p:sp>
        <p:sp>
          <p:nvSpPr>
            <p:cNvPr id="8202" name="Text Box 73">
              <a:extLst>
                <a:ext uri="{FF2B5EF4-FFF2-40B4-BE49-F238E27FC236}">
                  <a16:creationId xmlns:a16="http://schemas.microsoft.com/office/drawing/2014/main" id="{BD1D7067-9DD3-4493-948D-52EFF20709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2487"/>
              <a:ext cx="558" cy="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000">
                  <a:latin typeface=".VnTime" panose="020B7200000000000000" pitchFamily="34" charset="0"/>
                </a:rPr>
                <a:t>   R</a:t>
              </a:r>
              <a:r>
                <a:rPr lang="en-US" altLang="vi-VN" sz="2000" baseline="-25000">
                  <a:latin typeface=".VnTime" panose="020B7200000000000000" pitchFamily="34" charset="0"/>
                </a:rPr>
                <a:t>2</a:t>
              </a:r>
            </a:p>
          </p:txBody>
        </p:sp>
        <p:sp>
          <p:nvSpPr>
            <p:cNvPr id="8203" name="Line 75">
              <a:extLst>
                <a:ext uri="{FF2B5EF4-FFF2-40B4-BE49-F238E27FC236}">
                  <a16:creationId xmlns:a16="http://schemas.microsoft.com/office/drawing/2014/main" id="{33CD4030-BFA1-46A5-8690-E753B4DE0D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0" y="1383"/>
              <a:ext cx="9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04" name="Rectangle 76">
              <a:extLst>
                <a:ext uri="{FF2B5EF4-FFF2-40B4-BE49-F238E27FC236}">
                  <a16:creationId xmlns:a16="http://schemas.microsoft.com/office/drawing/2014/main" id="{0B9BE453-F465-492E-A5C4-DBC0E2B08F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2343"/>
              <a:ext cx="709" cy="178"/>
            </a:xfrm>
            <a:prstGeom prst="rect">
              <a:avLst/>
            </a:prstGeom>
            <a:solidFill>
              <a:srgbClr val="6600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vi-VN" altLang="vi-VN" sz="1800">
                <a:latin typeface="Tahoma" panose="020B0604030504040204" pitchFamily="34" charset="0"/>
              </a:endParaRPr>
            </a:p>
          </p:txBody>
        </p:sp>
        <p:sp>
          <p:nvSpPr>
            <p:cNvPr id="8205" name="Line 79">
              <a:extLst>
                <a:ext uri="{FF2B5EF4-FFF2-40B4-BE49-F238E27FC236}">
                  <a16:creationId xmlns:a16="http://schemas.microsoft.com/office/drawing/2014/main" id="{DB635695-5673-4D39-A8C9-8901AFB1BD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0" y="1383"/>
              <a:ext cx="9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06" name="Line 82">
              <a:extLst>
                <a:ext uri="{FF2B5EF4-FFF2-40B4-BE49-F238E27FC236}">
                  <a16:creationId xmlns:a16="http://schemas.microsoft.com/office/drawing/2014/main" id="{84789934-D77F-439F-B306-C87E6838AB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7" y="2853"/>
              <a:ext cx="1161" cy="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07" name="Line 86">
              <a:extLst>
                <a:ext uri="{FF2B5EF4-FFF2-40B4-BE49-F238E27FC236}">
                  <a16:creationId xmlns:a16="http://schemas.microsoft.com/office/drawing/2014/main" id="{4021887F-3A78-47CD-B535-E57D5EC40B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8" y="1465"/>
              <a:ext cx="0" cy="14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08" name="Line 87">
              <a:extLst>
                <a:ext uri="{FF2B5EF4-FFF2-40B4-BE49-F238E27FC236}">
                  <a16:creationId xmlns:a16="http://schemas.microsoft.com/office/drawing/2014/main" id="{631D4F36-DC1A-4309-842B-7FF1DF55D5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7" y="1875"/>
              <a:ext cx="6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09" name="Line 88">
              <a:extLst>
                <a:ext uri="{FF2B5EF4-FFF2-40B4-BE49-F238E27FC236}">
                  <a16:creationId xmlns:a16="http://schemas.microsoft.com/office/drawing/2014/main" id="{9B562997-6E01-481D-83F2-4843E08D66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60" y="1863"/>
              <a:ext cx="832" cy="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10" name="Line 90">
              <a:extLst>
                <a:ext uri="{FF2B5EF4-FFF2-40B4-BE49-F238E27FC236}">
                  <a16:creationId xmlns:a16="http://schemas.microsoft.com/office/drawing/2014/main" id="{02998606-B5CD-444A-B924-40EF429210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1479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11" name="Oval 95">
              <a:extLst>
                <a:ext uri="{FF2B5EF4-FFF2-40B4-BE49-F238E27FC236}">
                  <a16:creationId xmlns:a16="http://schemas.microsoft.com/office/drawing/2014/main" id="{EE029F67-8427-4C90-A515-A4C1316B1E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1699"/>
              <a:ext cx="336" cy="317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400">
                  <a:latin typeface=".VnTimeH" panose="020B7200000000000000" pitchFamily="34" charset="0"/>
                </a:rPr>
                <a:t>V</a:t>
              </a:r>
            </a:p>
          </p:txBody>
        </p:sp>
        <p:sp>
          <p:nvSpPr>
            <p:cNvPr id="8212" name="Line 98">
              <a:extLst>
                <a:ext uri="{FF2B5EF4-FFF2-40B4-BE49-F238E27FC236}">
                  <a16:creationId xmlns:a16="http://schemas.microsoft.com/office/drawing/2014/main" id="{40F2C984-F3CB-499F-B384-0A1E16E523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71"/>
              <a:ext cx="11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8213" name="Rectangle 99">
              <a:extLst>
                <a:ext uri="{FF2B5EF4-FFF2-40B4-BE49-F238E27FC236}">
                  <a16:creationId xmlns:a16="http://schemas.microsoft.com/office/drawing/2014/main" id="{0FE8266F-287C-4136-A7D0-CF6C080366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7" y="2758"/>
              <a:ext cx="662" cy="176"/>
            </a:xfrm>
            <a:prstGeom prst="rect">
              <a:avLst/>
            </a:prstGeom>
            <a:solidFill>
              <a:srgbClr val="6600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vi-VN" altLang="vi-VN" sz="1800">
                <a:latin typeface="Tahoma" panose="020B0604030504040204" pitchFamily="34" charset="0"/>
              </a:endParaRPr>
            </a:p>
          </p:txBody>
        </p:sp>
        <p:sp>
          <p:nvSpPr>
            <p:cNvPr id="6199" name="Line 55">
              <a:extLst>
                <a:ext uri="{FF2B5EF4-FFF2-40B4-BE49-F238E27FC236}">
                  <a16:creationId xmlns:a16="http://schemas.microsoft.com/office/drawing/2014/main" id="{AA8C45BC-8DD5-4A08-A15F-1ABC3F5F85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84" y="2439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00" name="Line 56">
              <a:extLst>
                <a:ext uri="{FF2B5EF4-FFF2-40B4-BE49-F238E27FC236}">
                  <a16:creationId xmlns:a16="http://schemas.microsoft.com/office/drawing/2014/main" id="{DF042F9B-EBC4-42AF-BAB8-6D4672BA95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439"/>
              <a:ext cx="10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8216" name="Text Box 57">
              <a:extLst>
                <a:ext uri="{FF2B5EF4-FFF2-40B4-BE49-F238E27FC236}">
                  <a16:creationId xmlns:a16="http://schemas.microsoft.com/office/drawing/2014/main" id="{77013ECB-C9B8-4810-BA11-3B2393172C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2" y="1152"/>
              <a:ext cx="195" cy="20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000080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vi-VN" sz="2000" b="1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8217" name="Text Box 59">
              <a:extLst>
                <a:ext uri="{FF2B5EF4-FFF2-40B4-BE49-F238E27FC236}">
                  <a16:creationId xmlns:a16="http://schemas.microsoft.com/office/drawing/2014/main" id="{F5A442F7-5F63-42F9-AC18-15170639B5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431"/>
              <a:ext cx="198" cy="24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000080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vi-VN" sz="2400" b="1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8218" name="Text Box 60">
              <a:extLst>
                <a:ext uri="{FF2B5EF4-FFF2-40B4-BE49-F238E27FC236}">
                  <a16:creationId xmlns:a16="http://schemas.microsoft.com/office/drawing/2014/main" id="{BF9E11EF-1583-4928-AE0F-CF054B2844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1400"/>
              <a:ext cx="151" cy="24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000080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vi-VN" sz="2400" b="1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6205" name="Line 61">
              <a:extLst>
                <a:ext uri="{FF2B5EF4-FFF2-40B4-BE49-F238E27FC236}">
                  <a16:creationId xmlns:a16="http://schemas.microsoft.com/office/drawing/2014/main" id="{CB542643-BAB5-4607-8959-93492D7A3A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84" y="1479"/>
              <a:ext cx="577" cy="38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06" name="Line 62">
              <a:extLst>
                <a:ext uri="{FF2B5EF4-FFF2-40B4-BE49-F238E27FC236}">
                  <a16:creationId xmlns:a16="http://schemas.microsoft.com/office/drawing/2014/main" id="{40253263-23D4-46B3-B1A3-A2B47D6CDC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1479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08" name="Line 64">
              <a:extLst>
                <a:ext uri="{FF2B5EF4-FFF2-40B4-BE49-F238E27FC236}">
                  <a16:creationId xmlns:a16="http://schemas.microsoft.com/office/drawing/2014/main" id="{B61EEDDF-1616-4607-B6BB-3CC0020504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1335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09" name="Line 65">
              <a:extLst>
                <a:ext uri="{FF2B5EF4-FFF2-40B4-BE49-F238E27FC236}">
                  <a16:creationId xmlns:a16="http://schemas.microsoft.com/office/drawing/2014/main" id="{5765A10F-E76C-4E5F-BC61-AE011749F1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1479"/>
              <a:ext cx="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10" name="Line 66">
              <a:extLst>
                <a:ext uri="{FF2B5EF4-FFF2-40B4-BE49-F238E27FC236}">
                  <a16:creationId xmlns:a16="http://schemas.microsoft.com/office/drawing/2014/main" id="{52D3EE88-7F16-4F1D-9A04-1DBE21E106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1479"/>
              <a:ext cx="1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11" name="Line 67">
              <a:extLst>
                <a:ext uri="{FF2B5EF4-FFF2-40B4-BE49-F238E27FC236}">
                  <a16:creationId xmlns:a16="http://schemas.microsoft.com/office/drawing/2014/main" id="{7F1481CB-771B-42D0-A8F3-212992490F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40" y="1479"/>
              <a:ext cx="528" cy="39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13" name="Oval 69">
              <a:extLst>
                <a:ext uri="{FF2B5EF4-FFF2-40B4-BE49-F238E27FC236}">
                  <a16:creationId xmlns:a16="http://schemas.microsoft.com/office/drawing/2014/main" id="{1D208566-E516-4ABF-8FF2-7E5A75AF4C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431"/>
              <a:ext cx="48" cy="48"/>
            </a:xfrm>
            <a:prstGeom prst="ellipse">
              <a:avLst/>
            </a:prstGeom>
            <a:solidFill>
              <a:srgbClr val="000080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14" name="Oval 70">
              <a:extLst>
                <a:ext uri="{FF2B5EF4-FFF2-40B4-BE49-F238E27FC236}">
                  <a16:creationId xmlns:a16="http://schemas.microsoft.com/office/drawing/2014/main" id="{62FDE3DF-27C3-4DD9-80B8-4307C350971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320" y="1431"/>
              <a:ext cx="48" cy="48"/>
            </a:xfrm>
            <a:prstGeom prst="ellipse">
              <a:avLst/>
            </a:prstGeom>
            <a:solidFill>
              <a:srgbClr val="000080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6216" name="Line 72">
              <a:extLst>
                <a:ext uri="{FF2B5EF4-FFF2-40B4-BE49-F238E27FC236}">
                  <a16:creationId xmlns:a16="http://schemas.microsoft.com/office/drawing/2014/main" id="{81B39D4D-2094-4AD6-B709-9714471082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343"/>
              <a:ext cx="0" cy="5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8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88" name="Rectangle 24">
            <a:extLst>
              <a:ext uri="{FF2B5EF4-FFF2-40B4-BE49-F238E27FC236}">
                <a16:creationId xmlns:a16="http://schemas.microsoft.com/office/drawing/2014/main" id="{4A52C835-AE15-4ACA-A1A4-BD161903CF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013076"/>
            <a:ext cx="89916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en-US" altLang="vi-VN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Sơ đồ mạch điện cho biết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- Điện trở R</a:t>
            </a:r>
            <a:r>
              <a:rPr lang="en-US" altLang="vi-VN" sz="28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được mắc song song với điện trở R</a:t>
            </a:r>
            <a:r>
              <a:rPr lang="en-US" altLang="vi-VN" sz="2800" b="1" baseline="-25000">
                <a:solidFill>
                  <a:srgbClr val="0000FF"/>
                </a:solidFill>
                <a:latin typeface="Times New Roman" panose="02020603050405020304" pitchFamily="18" charset="0"/>
              </a:rPr>
              <a:t>2.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-Ampe kế đo cường độ dòng điện chạy trong mạch chính.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-Vôn kế đo hiệu điện thế giữa hai đầu mỗi điện trở đồng thời đo hiệu điện thế hai đầu của đoạn mạch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altLang="vi-VN" sz="2800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grpSp>
        <p:nvGrpSpPr>
          <p:cNvPr id="44040" name="Group 8">
            <a:extLst>
              <a:ext uri="{FF2B5EF4-FFF2-40B4-BE49-F238E27FC236}">
                <a16:creationId xmlns:a16="http://schemas.microsoft.com/office/drawing/2014/main" id="{D3EF2DD4-BA85-4920-B4DF-913EA0E792D3}"/>
              </a:ext>
            </a:extLst>
          </p:cNvPr>
          <p:cNvGrpSpPr>
            <a:grpSpLocks/>
          </p:cNvGrpSpPr>
          <p:nvPr/>
        </p:nvGrpSpPr>
        <p:grpSpPr bwMode="auto">
          <a:xfrm>
            <a:off x="3965576" y="39688"/>
            <a:ext cx="4035425" cy="3008312"/>
            <a:chOff x="2664" y="1104"/>
            <a:chExt cx="2904" cy="1830"/>
          </a:xfrm>
        </p:grpSpPr>
        <p:sp>
          <p:nvSpPr>
            <p:cNvPr id="10244" name="Text Box 67">
              <a:extLst>
                <a:ext uri="{FF2B5EF4-FFF2-40B4-BE49-F238E27FC236}">
                  <a16:creationId xmlns:a16="http://schemas.microsoft.com/office/drawing/2014/main" id="{D4BAC5F5-3E31-46A5-8E70-4E83A2E38D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16" y="1104"/>
              <a:ext cx="55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000" b="1">
                  <a:latin typeface=".VnTime" panose="020B7200000000000000" pitchFamily="34" charset="0"/>
                </a:rPr>
                <a:t>K</a:t>
              </a:r>
            </a:p>
          </p:txBody>
        </p:sp>
        <p:sp>
          <p:nvSpPr>
            <p:cNvPr id="10245" name="Oval 96">
              <a:extLst>
                <a:ext uri="{FF2B5EF4-FFF2-40B4-BE49-F238E27FC236}">
                  <a16:creationId xmlns:a16="http://schemas.microsoft.com/office/drawing/2014/main" id="{77840539-FF03-40F1-8864-6E6E800E1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4" y="2000"/>
              <a:ext cx="336" cy="336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400">
                  <a:latin typeface=".VnTimeH" panose="020B7200000000000000" pitchFamily="34" charset="0"/>
                </a:rPr>
                <a:t>A</a:t>
              </a:r>
            </a:p>
          </p:txBody>
        </p:sp>
        <p:sp>
          <p:nvSpPr>
            <p:cNvPr id="10246" name="Text Box 11">
              <a:extLst>
                <a:ext uri="{FF2B5EF4-FFF2-40B4-BE49-F238E27FC236}">
                  <a16:creationId xmlns:a16="http://schemas.microsoft.com/office/drawing/2014/main" id="{9DBA888F-4CE8-4FD7-837B-7B33AED6F1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1152"/>
              <a:ext cx="240" cy="25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000080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vi-VN" sz="2000" b="1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10247" name="Line 70">
              <a:extLst>
                <a:ext uri="{FF2B5EF4-FFF2-40B4-BE49-F238E27FC236}">
                  <a16:creationId xmlns:a16="http://schemas.microsoft.com/office/drawing/2014/main" id="{9A8A7D04-79CA-4CCC-AE4B-A2F118CE82A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70359" flipV="1">
              <a:off x="3229" y="1748"/>
              <a:ext cx="323" cy="7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stealth" w="sm" len="lg"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248" name="Line 71">
              <a:extLst>
                <a:ext uri="{FF2B5EF4-FFF2-40B4-BE49-F238E27FC236}">
                  <a16:creationId xmlns:a16="http://schemas.microsoft.com/office/drawing/2014/main" id="{6F6FF62F-021B-4CD1-A317-78E6163962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229" y="1786"/>
              <a:ext cx="200" cy="9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249" name="Text Box 72">
              <a:extLst>
                <a:ext uri="{FF2B5EF4-FFF2-40B4-BE49-F238E27FC236}">
                  <a16:creationId xmlns:a16="http://schemas.microsoft.com/office/drawing/2014/main" id="{EA33AE39-5A35-497E-B622-64702DC904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4" y="1918"/>
              <a:ext cx="558" cy="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000">
                  <a:latin typeface=".VnTime" panose="020B7200000000000000" pitchFamily="34" charset="0"/>
                </a:rPr>
                <a:t>      R</a:t>
              </a:r>
              <a:r>
                <a:rPr lang="en-US" altLang="vi-VN" sz="2000" baseline="-25000">
                  <a:latin typeface=".VnTime" panose="020B7200000000000000" pitchFamily="34" charset="0"/>
                </a:rPr>
                <a:t>1</a:t>
              </a:r>
              <a:endParaRPr lang="en-US" altLang="vi-VN" sz="2000">
                <a:latin typeface=".VnTime" panose="020B7200000000000000" pitchFamily="34" charset="0"/>
              </a:endParaRPr>
            </a:p>
          </p:txBody>
        </p:sp>
        <p:sp>
          <p:nvSpPr>
            <p:cNvPr id="10250" name="Text Box 73">
              <a:extLst>
                <a:ext uri="{FF2B5EF4-FFF2-40B4-BE49-F238E27FC236}">
                  <a16:creationId xmlns:a16="http://schemas.microsoft.com/office/drawing/2014/main" id="{F01D772B-B1AF-4EB2-8D82-8E031052A1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3" y="2547"/>
              <a:ext cx="5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000">
                  <a:latin typeface=".VnTime" panose="020B7200000000000000" pitchFamily="34" charset="0"/>
                </a:rPr>
                <a:t>   R</a:t>
              </a:r>
              <a:r>
                <a:rPr lang="en-US" altLang="vi-VN" sz="2000" baseline="-25000">
                  <a:latin typeface=".VnTime" panose="020B7200000000000000" pitchFamily="34" charset="0"/>
                </a:rPr>
                <a:t>2</a:t>
              </a:r>
            </a:p>
          </p:txBody>
        </p:sp>
        <p:sp>
          <p:nvSpPr>
            <p:cNvPr id="10251" name="Line 75">
              <a:extLst>
                <a:ext uri="{FF2B5EF4-FFF2-40B4-BE49-F238E27FC236}">
                  <a16:creationId xmlns:a16="http://schemas.microsoft.com/office/drawing/2014/main" id="{E64BCBA6-40C9-4E2C-A993-E28F92041E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0" y="1383"/>
              <a:ext cx="9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252" name="Rectangle 76">
              <a:extLst>
                <a:ext uri="{FF2B5EF4-FFF2-40B4-BE49-F238E27FC236}">
                  <a16:creationId xmlns:a16="http://schemas.microsoft.com/office/drawing/2014/main" id="{A31760DC-EEEF-4B8A-951D-EC9774219D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2343"/>
              <a:ext cx="709" cy="178"/>
            </a:xfrm>
            <a:prstGeom prst="rect">
              <a:avLst/>
            </a:prstGeom>
            <a:solidFill>
              <a:srgbClr val="6600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vi-VN" altLang="vi-VN" sz="1800">
                <a:latin typeface="Tahoma" panose="020B0604030504040204" pitchFamily="34" charset="0"/>
              </a:endParaRPr>
            </a:p>
          </p:txBody>
        </p:sp>
        <p:sp>
          <p:nvSpPr>
            <p:cNvPr id="10253" name="Line 79">
              <a:extLst>
                <a:ext uri="{FF2B5EF4-FFF2-40B4-BE49-F238E27FC236}">
                  <a16:creationId xmlns:a16="http://schemas.microsoft.com/office/drawing/2014/main" id="{230E3730-9446-4048-93B2-FA22D7E4D4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0" y="1383"/>
              <a:ext cx="9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254" name="Line 82">
              <a:extLst>
                <a:ext uri="{FF2B5EF4-FFF2-40B4-BE49-F238E27FC236}">
                  <a16:creationId xmlns:a16="http://schemas.microsoft.com/office/drawing/2014/main" id="{B3D131A4-784F-4735-A6BA-E505950C6C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7" y="2853"/>
              <a:ext cx="1161" cy="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255" name="Line 86">
              <a:extLst>
                <a:ext uri="{FF2B5EF4-FFF2-40B4-BE49-F238E27FC236}">
                  <a16:creationId xmlns:a16="http://schemas.microsoft.com/office/drawing/2014/main" id="{4D9F87ED-AC1C-4DB8-A05B-9A4FC8EA9A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8" y="1465"/>
              <a:ext cx="0" cy="14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256" name="Line 87">
              <a:extLst>
                <a:ext uri="{FF2B5EF4-FFF2-40B4-BE49-F238E27FC236}">
                  <a16:creationId xmlns:a16="http://schemas.microsoft.com/office/drawing/2014/main" id="{69BBFBC5-B6FB-4C97-90A9-0EF2CCF295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07" y="1875"/>
              <a:ext cx="6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257" name="Line 88">
              <a:extLst>
                <a:ext uri="{FF2B5EF4-FFF2-40B4-BE49-F238E27FC236}">
                  <a16:creationId xmlns:a16="http://schemas.microsoft.com/office/drawing/2014/main" id="{9EDE2C17-2145-4676-AC3F-4A1D0EE99B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360" y="1863"/>
              <a:ext cx="832" cy="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258" name="Line 90">
              <a:extLst>
                <a:ext uri="{FF2B5EF4-FFF2-40B4-BE49-F238E27FC236}">
                  <a16:creationId xmlns:a16="http://schemas.microsoft.com/office/drawing/2014/main" id="{0689E04D-22C6-4878-AF3B-05552B0DCA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1479"/>
              <a:ext cx="0" cy="52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259" name="Oval 95">
              <a:extLst>
                <a:ext uri="{FF2B5EF4-FFF2-40B4-BE49-F238E27FC236}">
                  <a16:creationId xmlns:a16="http://schemas.microsoft.com/office/drawing/2014/main" id="{6AD26B94-AA8C-43D2-974A-4B8D59466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1699"/>
              <a:ext cx="336" cy="317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400">
                  <a:latin typeface=".VnTimeH" panose="020B7200000000000000" pitchFamily="34" charset="0"/>
                </a:rPr>
                <a:t>V</a:t>
              </a:r>
            </a:p>
          </p:txBody>
        </p:sp>
        <p:sp>
          <p:nvSpPr>
            <p:cNvPr id="10260" name="Line 98">
              <a:extLst>
                <a:ext uri="{FF2B5EF4-FFF2-40B4-BE49-F238E27FC236}">
                  <a16:creationId xmlns:a16="http://schemas.microsoft.com/office/drawing/2014/main" id="{3B2261F7-BF39-4194-A964-DA2689C279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71"/>
              <a:ext cx="11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261" name="Rectangle 99">
              <a:extLst>
                <a:ext uri="{FF2B5EF4-FFF2-40B4-BE49-F238E27FC236}">
                  <a16:creationId xmlns:a16="http://schemas.microsoft.com/office/drawing/2014/main" id="{D2D9071B-E81F-40B0-A5BC-31D0F6D08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7" y="2758"/>
              <a:ext cx="662" cy="176"/>
            </a:xfrm>
            <a:prstGeom prst="rect">
              <a:avLst/>
            </a:prstGeom>
            <a:solidFill>
              <a:srgbClr val="6600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vi-VN" altLang="vi-VN" sz="1800">
                <a:latin typeface="Tahoma" panose="020B0604030504040204" pitchFamily="34" charset="0"/>
              </a:endParaRPr>
            </a:p>
          </p:txBody>
        </p:sp>
        <p:sp>
          <p:nvSpPr>
            <p:cNvPr id="44059" name="Line 27">
              <a:extLst>
                <a:ext uri="{FF2B5EF4-FFF2-40B4-BE49-F238E27FC236}">
                  <a16:creationId xmlns:a16="http://schemas.microsoft.com/office/drawing/2014/main" id="{779B8E48-AAA1-44CA-A5EF-717FBF4E6A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84" y="2439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60" name="Line 28">
              <a:extLst>
                <a:ext uri="{FF2B5EF4-FFF2-40B4-BE49-F238E27FC236}">
                  <a16:creationId xmlns:a16="http://schemas.microsoft.com/office/drawing/2014/main" id="{413688D0-A214-459F-9214-57B858E5E2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439"/>
              <a:ext cx="10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10264" name="Text Box 29">
              <a:extLst>
                <a:ext uri="{FF2B5EF4-FFF2-40B4-BE49-F238E27FC236}">
                  <a16:creationId xmlns:a16="http://schemas.microsoft.com/office/drawing/2014/main" id="{9DEA5193-2315-42EE-AA77-0AEA73D99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2" y="1152"/>
              <a:ext cx="267" cy="243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000080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vi-VN" sz="2000" b="1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265" name="Text Box 30">
              <a:extLst>
                <a:ext uri="{FF2B5EF4-FFF2-40B4-BE49-F238E27FC236}">
                  <a16:creationId xmlns:a16="http://schemas.microsoft.com/office/drawing/2014/main" id="{54FE1187-D1DF-49E7-8094-C5B1C6662B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431"/>
              <a:ext cx="198" cy="28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000080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vi-VN" sz="2400" b="1"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10266" name="Text Box 31">
              <a:extLst>
                <a:ext uri="{FF2B5EF4-FFF2-40B4-BE49-F238E27FC236}">
                  <a16:creationId xmlns:a16="http://schemas.microsoft.com/office/drawing/2014/main" id="{9B6EB1FD-15D5-4981-8DCB-5EFE6510B9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1400"/>
              <a:ext cx="207" cy="281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004D"/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000080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vi-VN" sz="2400" b="1">
                  <a:latin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44064" name="Line 32">
              <a:extLst>
                <a:ext uri="{FF2B5EF4-FFF2-40B4-BE49-F238E27FC236}">
                  <a16:creationId xmlns:a16="http://schemas.microsoft.com/office/drawing/2014/main" id="{0C05464E-984E-42DB-BF89-14676C8566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784" y="1479"/>
              <a:ext cx="575" cy="38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65" name="Line 33">
              <a:extLst>
                <a:ext uri="{FF2B5EF4-FFF2-40B4-BE49-F238E27FC236}">
                  <a16:creationId xmlns:a16="http://schemas.microsoft.com/office/drawing/2014/main" id="{3813D97E-670F-4272-9C53-BE07E1E624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1479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66" name="Line 34">
              <a:extLst>
                <a:ext uri="{FF2B5EF4-FFF2-40B4-BE49-F238E27FC236}">
                  <a16:creationId xmlns:a16="http://schemas.microsoft.com/office/drawing/2014/main" id="{8D346057-CAD4-42A9-A5E4-CFEB9CA955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1334"/>
              <a:ext cx="192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67" name="Line 35">
              <a:extLst>
                <a:ext uri="{FF2B5EF4-FFF2-40B4-BE49-F238E27FC236}">
                  <a16:creationId xmlns:a16="http://schemas.microsoft.com/office/drawing/2014/main" id="{2BB1A326-F369-4DC1-8668-6163D65040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1479"/>
              <a:ext cx="72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68" name="Line 36">
              <a:extLst>
                <a:ext uri="{FF2B5EF4-FFF2-40B4-BE49-F238E27FC236}">
                  <a16:creationId xmlns:a16="http://schemas.microsoft.com/office/drawing/2014/main" id="{92AFEC5C-E3AC-4946-8139-76F5EF6520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1479"/>
              <a:ext cx="1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69" name="Line 37">
              <a:extLst>
                <a:ext uri="{FF2B5EF4-FFF2-40B4-BE49-F238E27FC236}">
                  <a16:creationId xmlns:a16="http://schemas.microsoft.com/office/drawing/2014/main" id="{A987DD47-9954-4E77-A772-9AE62034E1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39" y="1479"/>
              <a:ext cx="529" cy="3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70" name="Oval 38">
              <a:extLst>
                <a:ext uri="{FF2B5EF4-FFF2-40B4-BE49-F238E27FC236}">
                  <a16:creationId xmlns:a16="http://schemas.microsoft.com/office/drawing/2014/main" id="{D6EF1A45-CB91-4465-B45A-C1503DBE9F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9" y="1430"/>
              <a:ext cx="48" cy="44"/>
            </a:xfrm>
            <a:prstGeom prst="ellipse">
              <a:avLst/>
            </a:prstGeom>
            <a:solidFill>
              <a:srgbClr val="000080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71" name="Oval 39">
              <a:extLst>
                <a:ext uri="{FF2B5EF4-FFF2-40B4-BE49-F238E27FC236}">
                  <a16:creationId xmlns:a16="http://schemas.microsoft.com/office/drawing/2014/main" id="{72FB1744-2CEF-4FDA-9476-2E67D55956D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4320" y="1430"/>
              <a:ext cx="48" cy="44"/>
            </a:xfrm>
            <a:prstGeom prst="ellipse">
              <a:avLst/>
            </a:prstGeom>
            <a:solidFill>
              <a:srgbClr val="000080"/>
            </a:solidFill>
            <a:ln w="3175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</p:spPr>
          <p:txBody>
            <a:bodyPr wrap="none" anchor="ctr"/>
            <a:lstStyle/>
            <a:p>
              <a:pPr>
                <a:defRPr/>
              </a:pPr>
              <a:endParaRPr lang="vi-VN"/>
            </a:p>
          </p:txBody>
        </p:sp>
        <p:sp>
          <p:nvSpPr>
            <p:cNvPr id="44072" name="Line 40">
              <a:extLst>
                <a:ext uri="{FF2B5EF4-FFF2-40B4-BE49-F238E27FC236}">
                  <a16:creationId xmlns:a16="http://schemas.microsoft.com/office/drawing/2014/main" id="{84DA2ED6-C548-4D06-BEDD-026B6B619D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343"/>
              <a:ext cx="0" cy="5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prstShdw prst="shdw17" dist="17961" dir="2700000">
                <a:schemeClr val="tx1">
                  <a:gamma/>
                  <a:shade val="60000"/>
                  <a:invGamma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>
                <a:defRPr/>
              </a:pPr>
              <a:endParaRPr lang="vi-VN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04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04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04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2">
            <a:extLst>
              <a:ext uri="{FF2B5EF4-FFF2-40B4-BE49-F238E27FC236}">
                <a16:creationId xmlns:a16="http://schemas.microsoft.com/office/drawing/2014/main" id="{0BDB33A5-F8D7-4226-BBF0-FC0B2EEBF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9400" y="1449388"/>
            <a:ext cx="89916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4400" b="1">
                <a:solidFill>
                  <a:srgbClr val="1A04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4400" b="1" u="sng">
                <a:solidFill>
                  <a:srgbClr val="1A04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 độ dòng điện và hiệu điện thế trong đoạn mạch mắc song song:</a:t>
            </a:r>
          </a:p>
        </p:txBody>
      </p:sp>
      <p:sp>
        <p:nvSpPr>
          <p:cNvPr id="11267" name="TextBox 2">
            <a:extLst>
              <a:ext uri="{FF2B5EF4-FFF2-40B4-BE49-F238E27FC236}">
                <a16:creationId xmlns:a16="http://schemas.microsoft.com/office/drawing/2014/main" id="{C7DF7B38-B1CA-4357-8100-72A923E59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9400" y="152401"/>
            <a:ext cx="89916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Đ</a:t>
            </a:r>
            <a:r>
              <a:rPr lang="en-US" altLang="vi-VN" sz="44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 mạch gồm các điện trở mắc song song:</a:t>
            </a:r>
          </a:p>
        </p:txBody>
      </p:sp>
    </p:spTree>
  </p:cSld>
  <p:clrMapOvr>
    <a:masterClrMapping/>
  </p:clrMapOvr>
  <p:transition>
    <p:diamond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7C595-21F2-46E1-B6DB-51AC6C15FE46}"/>
              </a:ext>
            </a:extLst>
          </p:cNvPr>
          <p:cNvSpPr txBox="1">
            <a:spLocks/>
          </p:cNvSpPr>
          <p:nvPr/>
        </p:nvSpPr>
        <p:spPr>
          <a:xfrm>
            <a:off x="2133600" y="2286001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rong đoạn mạch 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>
              <a:defRPr/>
            </a:pPr>
            <a:r>
              <a:rPr lang="vi-VN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 độ dòng điện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= I</a:t>
            </a:r>
            <a:r>
              <a:rPr lang="vi-VN" sz="36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vi-VN" sz="36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(1)</a:t>
            </a:r>
            <a:endParaRPr lang="en-US" sz="3600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 điện thế giữa hai đầu đoạn mạch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 hiệu điện thế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mỗi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36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= U</a:t>
            </a:r>
            <a:r>
              <a:rPr lang="vi-VN" sz="36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U</a:t>
            </a:r>
            <a:r>
              <a:rPr lang="vi-VN" sz="36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br>
              <a:rPr lang="vi-VN" sz="3600" baseline="-25000" dirty="0">
                <a:solidFill>
                  <a:srgbClr val="5D288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solidFill>
                <a:srgbClr val="5D288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sz="3600" dirty="0">
              <a:solidFill>
                <a:srgbClr val="5D288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1" name="Picture 4">
            <a:extLst>
              <a:ext uri="{FF2B5EF4-FFF2-40B4-BE49-F238E27FC236}">
                <a16:creationId xmlns:a16="http://schemas.microsoft.com/office/drawing/2014/main" id="{9AD14619-2C72-4E64-A01B-020195BA32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23850"/>
            <a:ext cx="62484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ct 58">
            <a:extLst>
              <a:ext uri="{FF2B5EF4-FFF2-40B4-BE49-F238E27FC236}">
                <a16:creationId xmlns:a16="http://schemas.microsoft.com/office/drawing/2014/main" id="{4F77B283-49A2-4997-891E-7EA5D70077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0600" y="1447800"/>
          <a:ext cx="19446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672808" imgH="431613" progId="Equation.DSMT4">
                  <p:embed/>
                </p:oleObj>
              </mc:Choice>
              <mc:Fallback>
                <p:oleObj name="Equation" r:id="rId3" imgW="672808" imgH="431613" progId="Equation.DSMT4">
                  <p:embed/>
                  <p:pic>
                    <p:nvPicPr>
                      <p:cNvPr id="21" name="Object 58">
                        <a:extLst>
                          <a:ext uri="{FF2B5EF4-FFF2-40B4-BE49-F238E27FC236}">
                            <a16:creationId xmlns:a16="http://schemas.microsoft.com/office/drawing/2014/main" id="{4F77B283-49A2-4997-891E-7EA5D70077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447800"/>
                        <a:ext cx="1944688" cy="990600"/>
                      </a:xfrm>
                      <a:prstGeom prst="rect">
                        <a:avLst/>
                      </a:prstGeom>
                      <a:noFill/>
                      <a:ln w="571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2">
            <a:extLst>
              <a:ext uri="{FF2B5EF4-FFF2-40B4-BE49-F238E27FC236}">
                <a16:creationId xmlns:a16="http://schemas.microsoft.com/office/drawing/2014/main" id="{D20ACCA4-9983-44C8-9639-3973E030C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89916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7" tIns="45697" rIns="91397" bIns="4569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Cường độ dòng điện chạy qua mỗi điên trở tỉ lệ nghịch với điện trở đó:</a:t>
            </a:r>
          </a:p>
        </p:txBody>
      </p:sp>
      <p:sp>
        <p:nvSpPr>
          <p:cNvPr id="13316" name="Rectangle 22">
            <a:extLst>
              <a:ext uri="{FF2B5EF4-FFF2-40B4-BE49-F238E27FC236}">
                <a16:creationId xmlns:a16="http://schemas.microsoft.com/office/drawing/2014/main" id="{91DC830F-1BFD-4021-BE15-5ED87B614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1549400"/>
            <a:ext cx="6619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3200">
                <a:solidFill>
                  <a:srgbClr val="FF0000"/>
                </a:solidFill>
                <a:cs typeface="Times New Roman" panose="02020603050405020304" pitchFamily="18" charset="0"/>
              </a:rPr>
              <a:t>(3)</a:t>
            </a:r>
            <a:endParaRPr lang="vi-VN" altLang="vi-VN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3" name="Rectangle 55">
            <a:extLst>
              <a:ext uri="{FF2B5EF4-FFF2-40B4-BE49-F238E27FC236}">
                <a16:creationId xmlns:a16="http://schemas.microsoft.com/office/drawing/2014/main" id="{F2EB14E3-DB58-462D-8C58-3533B626B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478088" y="-1282700"/>
            <a:ext cx="184150" cy="369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vi-VN"/>
          </a:p>
        </p:txBody>
      </p:sp>
      <p:sp>
        <p:nvSpPr>
          <p:cNvPr id="7227" name="Rectangle 59">
            <a:extLst>
              <a:ext uri="{FF2B5EF4-FFF2-40B4-BE49-F238E27FC236}">
                <a16:creationId xmlns:a16="http://schemas.microsoft.com/office/drawing/2014/main" id="{056F03CF-B072-4F18-AFC4-3D339A538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478088" y="1931989"/>
            <a:ext cx="184150" cy="369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vi-VN"/>
          </a:p>
        </p:txBody>
      </p:sp>
      <p:sp>
        <p:nvSpPr>
          <p:cNvPr id="192564" name="Rectangle 52">
            <a:extLst>
              <a:ext uri="{FF2B5EF4-FFF2-40B4-BE49-F238E27FC236}">
                <a16:creationId xmlns:a16="http://schemas.microsoft.com/office/drawing/2014/main" id="{0BB53C48-C691-41EF-919E-9B8A7D307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4913" y="239714"/>
            <a:ext cx="79248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b="1" i="1" u="sng">
                <a:latin typeface="Times New Roman" panose="02020603050405020304" pitchFamily="18" charset="0"/>
                <a:cs typeface="Times New Roman" panose="02020603050405020304" pitchFamily="18" charset="0"/>
              </a:rPr>
              <a:t>Chứng minh:</a:t>
            </a:r>
            <a:endParaRPr lang="en-US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Vì R</a:t>
            </a:r>
            <a:r>
              <a:rPr lang="en-US" alt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 mắc song song R</a:t>
            </a:r>
            <a:r>
              <a:rPr lang="en-US" alt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 nên ta có: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U</a:t>
            </a:r>
            <a:r>
              <a:rPr lang="en-US" alt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= U</a:t>
            </a:r>
            <a:r>
              <a:rPr lang="en-US" alt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Mà        U</a:t>
            </a:r>
            <a:r>
              <a:rPr lang="en-US" alt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=  I</a:t>
            </a:r>
            <a:r>
              <a:rPr lang="en-US" alt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= I</a:t>
            </a:r>
            <a:r>
              <a:rPr lang="en-US" alt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Nên  I</a:t>
            </a:r>
            <a:r>
              <a:rPr lang="en-US" alt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 = I</a:t>
            </a:r>
            <a:r>
              <a:rPr lang="en-US" alt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vi-VN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</a:p>
        </p:txBody>
      </p:sp>
      <p:graphicFrame>
        <p:nvGraphicFramePr>
          <p:cNvPr id="7226" name="Object 58">
            <a:extLst>
              <a:ext uri="{FF2B5EF4-FFF2-40B4-BE49-F238E27FC236}">
                <a16:creationId xmlns:a16="http://schemas.microsoft.com/office/drawing/2014/main" id="{3B6BD3D4-7ED9-4663-AED8-837D5883CE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7514" y="4724400"/>
          <a:ext cx="186848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672808" imgH="431613" progId="Equation.DSMT4">
                  <p:embed/>
                </p:oleObj>
              </mc:Choice>
              <mc:Fallback>
                <p:oleObj name="Equation" r:id="rId4" imgW="672808" imgH="431613" progId="Equation.DSMT4">
                  <p:embed/>
                  <p:pic>
                    <p:nvPicPr>
                      <p:cNvPr id="7226" name="Object 58">
                        <a:extLst>
                          <a:ext uri="{FF2B5EF4-FFF2-40B4-BE49-F238E27FC236}">
                            <a16:creationId xmlns:a16="http://schemas.microsoft.com/office/drawing/2014/main" id="{3B6BD3D4-7ED9-4663-AED8-837D5883CE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7514" y="4724400"/>
                        <a:ext cx="1868487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25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25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25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25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25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25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451</Words>
  <Application>Microsoft Office PowerPoint</Application>
  <PresentationFormat>Widescreen</PresentationFormat>
  <Paragraphs>78</Paragraphs>
  <Slides>13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.VnTime</vt:lpstr>
      <vt:lpstr>.VnTimeH</vt:lpstr>
      <vt:lpstr>Arial</vt:lpstr>
      <vt:lpstr>Calibri</vt:lpstr>
      <vt:lpstr>Symbol</vt:lpstr>
      <vt:lpstr>Tahoma</vt:lpstr>
      <vt:lpstr>Times New Roman</vt:lpstr>
      <vt:lpstr>Trebuchet MS</vt:lpstr>
      <vt:lpstr>Wingdings 3</vt:lpstr>
      <vt:lpstr>Facet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2021-09-21T12:59:05Z</dcterms:created>
  <dcterms:modified xsi:type="dcterms:W3CDTF">2021-09-21T13:00:10Z</dcterms:modified>
</cp:coreProperties>
</file>