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88" r:id="rId4"/>
    <p:sldId id="289" r:id="rId5"/>
    <p:sldId id="290" r:id="rId6"/>
    <p:sldId id="284" r:id="rId7"/>
    <p:sldId id="261" r:id="rId8"/>
    <p:sldId id="278" r:id="rId9"/>
    <p:sldId id="264" r:id="rId10"/>
    <p:sldId id="293" r:id="rId11"/>
    <p:sldId id="294" r:id="rId12"/>
    <p:sldId id="295" r:id="rId13"/>
    <p:sldId id="262" r:id="rId14"/>
    <p:sldId id="508" r:id="rId15"/>
    <p:sldId id="291" r:id="rId16"/>
    <p:sldId id="267" r:id="rId17"/>
    <p:sldId id="265" r:id="rId18"/>
    <p:sldId id="276" r:id="rId19"/>
    <p:sldId id="283" r:id="rId20"/>
    <p:sldId id="292" r:id="rId21"/>
    <p:sldId id="5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95680" autoAdjust="0"/>
  </p:normalViewPr>
  <p:slideViewPr>
    <p:cSldViewPr snapToGrid="0">
      <p:cViewPr varScale="1">
        <p:scale>
          <a:sx n="63" d="100"/>
          <a:sy n="63" d="100"/>
        </p:scale>
        <p:origin x="8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821382" y="6483927"/>
            <a:ext cx="3169227" cy="3740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GVTH: Mỹ</a:t>
            </a:r>
            <a:r>
              <a:rPr lang="vi-VN" baseline="0"/>
              <a:t> Lệ (IEC-QNI-iSC)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6233" y="121023"/>
            <a:ext cx="5257801" cy="968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KIỂM TRA BÀI CŨ 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33" y="1099554"/>
            <a:ext cx="10511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1: Ăngghen đã từng nói: “Trang bị lớn nhất của con người là….và….”. Trong dấu “…” đó là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Thật thà và khiêm tốn.</a:t>
            </a:r>
          </a:p>
          <a:p>
            <a:r>
              <a:rPr lang="vi-VN" sz="2800" dirty="0">
                <a:latin typeface="+mj-lt"/>
              </a:rPr>
              <a:t>B. Khiêm tốn và giản dị.</a:t>
            </a:r>
          </a:p>
          <a:p>
            <a:r>
              <a:rPr lang="vi-VN" sz="2800" dirty="0">
                <a:latin typeface="+mj-lt"/>
              </a:rPr>
              <a:t>C. Cần cù và siêng năng.</a:t>
            </a:r>
          </a:p>
          <a:p>
            <a:r>
              <a:rPr lang="vi-VN" sz="2800" dirty="0">
                <a:latin typeface="+mj-lt"/>
              </a:rPr>
              <a:t>D. Chăm chỉ và tiết kiệm.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31" y="3749457"/>
            <a:ext cx="117437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2: Bài hát “Đôi dép Bác Hồ có đoạn: Đôi dép đơn sơ, dôi dép Bác Hồ/ Bác đi từ ở chiến khu Bác về/Phố phường trận địa nhà máy đồng quê/Đều in dấu dép Bác về Bác ơi. Lời bài nói về đức tính nào của Bác.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Giản dị.</a:t>
            </a:r>
          </a:p>
          <a:p>
            <a:r>
              <a:rPr lang="vi-VN" sz="2800" dirty="0">
                <a:latin typeface="+mj-lt"/>
              </a:rPr>
              <a:t>B. Tiết kiệm.</a:t>
            </a:r>
          </a:p>
          <a:p>
            <a:r>
              <a:rPr lang="vi-VN" sz="2800" dirty="0">
                <a:latin typeface="+mj-lt"/>
              </a:rPr>
              <a:t>C. Cần cù.</a:t>
            </a:r>
          </a:p>
          <a:p>
            <a:r>
              <a:rPr lang="vi-VN" sz="2800" dirty="0">
                <a:latin typeface="+mj-lt"/>
              </a:rPr>
              <a:t>D. Khiêm tốn.</a:t>
            </a:r>
          </a:p>
        </p:txBody>
      </p:sp>
    </p:spTree>
    <p:extLst>
      <p:ext uri="{BB962C8B-B14F-4D97-AF65-F5344CB8AC3E}">
        <p14:creationId xmlns:p14="http://schemas.microsoft.com/office/powerpoint/2010/main" val="9180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FEDEE6-BD91-45F1-814F-55C21262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289560" y="149561"/>
            <a:ext cx="11612880" cy="7192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6301FD-812E-4449-8EDC-CB53D75D4FB1}"/>
              </a:ext>
            </a:extLst>
          </p:cNvPr>
          <p:cNvSpPr/>
          <p:nvPr/>
        </p:nvSpPr>
        <p:spPr>
          <a:xfrm>
            <a:off x="0" y="149561"/>
            <a:ext cx="372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DE3B9-B32D-4313-84FB-BB878CE4DF3E}"/>
              </a:ext>
            </a:extLst>
          </p:cNvPr>
          <p:cNvSpPr/>
          <p:nvPr/>
        </p:nvSpPr>
        <p:spPr>
          <a:xfrm>
            <a:off x="1463040" y="3949401"/>
            <a:ext cx="778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BE372B-E9D3-4773-8E21-865DD10C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106680" y="1168399"/>
            <a:ext cx="11612880" cy="62652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B2D3C5-9299-4AB0-9134-54761F3AD9F8}"/>
              </a:ext>
            </a:extLst>
          </p:cNvPr>
          <p:cNvSpPr txBox="1"/>
          <p:nvPr/>
        </p:nvSpPr>
        <p:spPr>
          <a:xfrm>
            <a:off x="1703242" y="4537703"/>
            <a:ext cx="70851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D0E6DA57-E1AF-4EBF-9491-523281F5DAC2}"/>
              </a:ext>
            </a:extLst>
          </p:cNvPr>
          <p:cNvSpPr txBox="1"/>
          <p:nvPr/>
        </p:nvSpPr>
        <p:spPr>
          <a:xfrm>
            <a:off x="472440" y="439248"/>
            <a:ext cx="4532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B3034A-3473-406C-AA64-C2F6F6DC8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86360" y="1463040"/>
            <a:ext cx="11612880" cy="5726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DF5E13-75B3-454D-A3AF-20A90A3BFFE0}"/>
              </a:ext>
            </a:extLst>
          </p:cNvPr>
          <p:cNvSpPr/>
          <p:nvPr/>
        </p:nvSpPr>
        <p:spPr>
          <a:xfrm>
            <a:off x="2126376" y="4695202"/>
            <a:ext cx="509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B50F5-732C-4CBC-A89B-373189BAC876}"/>
              </a:ext>
            </a:extLst>
          </p:cNvPr>
          <p:cNvSpPr/>
          <p:nvPr/>
        </p:nvSpPr>
        <p:spPr>
          <a:xfrm>
            <a:off x="490616" y="377202"/>
            <a:ext cx="4884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55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6" y="-19151"/>
            <a:ext cx="8222653" cy="66888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56" y="1084102"/>
            <a:ext cx="6026106" cy="4997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05983" y="1041708"/>
            <a:ext cx="522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80425" y="2289457"/>
            <a:ext cx="5764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66" y="5034480"/>
            <a:ext cx="2094434" cy="20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B187A-F1C1-4E08-9840-A4B5A3F56104}"/>
              </a:ext>
            </a:extLst>
          </p:cNvPr>
          <p:cNvSpPr txBox="1"/>
          <p:nvPr/>
        </p:nvSpPr>
        <p:spPr>
          <a:xfrm>
            <a:off x="853440" y="598896"/>
            <a:ext cx="111963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ntn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</a:p>
          <a:p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E3A1D-FA8A-4924-8751-ED0D59C4324F}"/>
              </a:ext>
            </a:extLst>
          </p:cNvPr>
          <p:cNvSpPr txBox="1"/>
          <p:nvPr/>
        </p:nvSpPr>
        <p:spPr>
          <a:xfrm>
            <a:off x="1503680" y="2303012"/>
            <a:ext cx="9641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méo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74274-DB96-4393-A3F6-1FED2797296B}"/>
              </a:ext>
            </a:extLst>
          </p:cNvPr>
          <p:cNvSpPr txBox="1"/>
          <p:nvPr/>
        </p:nvSpPr>
        <p:spPr>
          <a:xfrm>
            <a:off x="1503680" y="3061487"/>
            <a:ext cx="10038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758E8-2606-4273-9957-916CB4045AFA}"/>
              </a:ext>
            </a:extLst>
          </p:cNvPr>
          <p:cNvSpPr txBox="1"/>
          <p:nvPr/>
        </p:nvSpPr>
        <p:spPr>
          <a:xfrm>
            <a:off x="1727200" y="413945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E4113-D013-474A-8D65-B1DA5F18A026}"/>
              </a:ext>
            </a:extLst>
          </p:cNvPr>
          <p:cNvSpPr txBox="1"/>
          <p:nvPr/>
        </p:nvSpPr>
        <p:spPr>
          <a:xfrm>
            <a:off x="1503680" y="4319816"/>
            <a:ext cx="10393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Che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 :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địch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1" y="0"/>
            <a:ext cx="7499771" cy="6100848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56" y="1084102"/>
            <a:ext cx="6026106" cy="4997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928" y="1321405"/>
            <a:ext cx="4831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0289" y="2455891"/>
            <a:ext cx="5482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5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5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3" y="-27559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63672" y="2104489"/>
            <a:ext cx="601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5" y="849431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7815" y="2964668"/>
            <a:ext cx="6456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17" y="0"/>
            <a:ext cx="628550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416859" y="0"/>
            <a:ext cx="6293223" cy="359896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19201" y="1799480"/>
            <a:ext cx="3924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4" y="3415184"/>
            <a:ext cx="2633472" cy="52120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2487" y="4219626"/>
            <a:ext cx="6953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5585903" y="-488406"/>
            <a:ext cx="3939356" cy="39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1772353" y="-1063916"/>
            <a:ext cx="14536092" cy="76718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0655" y="1703785"/>
            <a:ext cx="100731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								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Tình huống</a:t>
            </a:r>
            <a:br>
              <a:rPr lang="vi-VN" sz="3200" dirty="0"/>
            </a:br>
            <a:r>
              <a:rPr lang="vi-VN" sz="3200" dirty="0">
                <a:latin typeface="+mj-lt"/>
              </a:rPr>
              <a:t>Hôm qua, Long mải đi chơi, quên chưa sưu tầm tranh, ảnh phục vụ cho bài học. Sáng nay đến lớp Long mới nhớ ra và rất lo lắng…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Câu hỏi: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1. Theo em bạn Long có thể có những cách giải quyết như thế nào ?</a:t>
            </a:r>
            <a:br>
              <a:rPr lang="vi-VN" sz="3200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solidFill>
                  <a:srgbClr val="FF0000"/>
                </a:solidFill>
                <a:latin typeface="+mj-lt"/>
              </a:rPr>
              <a:t>2. Nếu em là bạn Long em sẽ làm gì ? Vì sao ?</a:t>
            </a:r>
            <a:endParaRPr kumimoji="1" lang="zh-CN" altLang="en-US" sz="2800" b="1" dirty="0">
              <a:solidFill>
                <a:srgbClr val="FF0000"/>
              </a:solidFill>
              <a:latin typeface="+mj-lt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" y="1355762"/>
            <a:ext cx="2633472" cy="521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-465418"/>
            <a:ext cx="5205984" cy="5205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6611" y="2272582"/>
            <a:ext cx="9129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 Em sẽ làm gì nếu: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a) Em không làm được bài trong giờ kiểm tra ?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b) Em bị điểm kém nhưng cô giáo lại ghi nhầm vào sổ là điểm giỏi ?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c) Trong giờ kiểm tra bạn ngồi bên cạnh em không làm được bài và cầu cứu em ?</a:t>
            </a:r>
            <a:endParaRPr kumimoji="1" lang="zh-CN" altLang="en-US" sz="3600" b="1" dirty="0">
              <a:latin typeface="+mj-lt"/>
              <a:ea typeface="inpin heiti" charset="-122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47" y="5749094"/>
            <a:ext cx="2633472" cy="521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285165" y="392180"/>
            <a:ext cx="2674599" cy="26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52" y="296759"/>
            <a:ext cx="10197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3 : Biểu hiện của sống giản dị là?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Ăn nói ngắn gọn, dễ hiểu, lịch sự.</a:t>
            </a:r>
          </a:p>
          <a:p>
            <a:r>
              <a:rPr lang="vi-VN" sz="2800" dirty="0">
                <a:latin typeface="+mj-lt"/>
              </a:rPr>
              <a:t>B. Ăn mặc gọn gàng, không lòe loẹt.</a:t>
            </a:r>
          </a:p>
          <a:p>
            <a:r>
              <a:rPr lang="vi-VN" sz="2800" dirty="0">
                <a:latin typeface="+mj-lt"/>
              </a:rPr>
              <a:t>C. Sống hòa đồng với bạn bè.</a:t>
            </a:r>
          </a:p>
          <a:p>
            <a:r>
              <a:rPr lang="vi-VN" sz="2800" dirty="0">
                <a:latin typeface="+mj-lt"/>
              </a:rPr>
              <a:t>D. Cả A,B,C.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52" y="3429000"/>
            <a:ext cx="10506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4 : Biểu hiện của sống không giản dị là?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Chỉ chơi với người giàu, không chơi với người nghèo.</a:t>
            </a:r>
          </a:p>
          <a:p>
            <a:r>
              <a:rPr lang="vi-VN" sz="2800" dirty="0">
                <a:latin typeface="+mj-lt"/>
              </a:rPr>
              <a:t>B. Không chơi với bạn khác giới.</a:t>
            </a:r>
          </a:p>
          <a:p>
            <a:r>
              <a:rPr lang="vi-VN" sz="2800" dirty="0">
                <a:latin typeface="+mj-lt"/>
              </a:rPr>
              <a:t>C. Không giao tiếp với người dân tộc.</a:t>
            </a:r>
          </a:p>
          <a:p>
            <a:r>
              <a:rPr lang="vi-VN" sz="2800" dirty="0">
                <a:latin typeface="+mj-lt"/>
              </a:rPr>
              <a:t>D. Cả A,B,C.</a:t>
            </a:r>
          </a:p>
        </p:txBody>
      </p:sp>
    </p:spTree>
    <p:extLst>
      <p:ext uri="{BB962C8B-B14F-4D97-AF65-F5344CB8AC3E}">
        <p14:creationId xmlns:p14="http://schemas.microsoft.com/office/powerpoint/2010/main" val="25570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41521" y="0"/>
            <a:ext cx="8117840" cy="4612639"/>
          </a:xfrm>
          <a:prstGeom prst="cloudCallout">
            <a:avLst>
              <a:gd name="adj1" fmla="val -65201"/>
              <a:gd name="adj2" fmla="val 38770"/>
            </a:avLst>
          </a:prstGeom>
          <a:solidFill>
            <a:srgbClr val="805C2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 </a:t>
            </a:r>
            <a:r>
              <a:rPr lang="vi-VN" sz="3200" dirty="0">
                <a:latin typeface="+mj-lt"/>
              </a:rPr>
              <a:t>Đã bao giờ em thiếu trung thực trong học tập chưa? Nếu có bây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giờ nghĩ lại em thấy thế nào ? Em sẽ làm gì nếu gặp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những tình huống 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tương tự như vậy ?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481">
            <a:off x="586316" y="3173266"/>
            <a:ext cx="3583162" cy="35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14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EC98B-229E-438A-8032-7FBA69677A41}"/>
              </a:ext>
            </a:extLst>
          </p:cNvPr>
          <p:cNvSpPr txBox="1">
            <a:spLocks/>
          </p:cNvSpPr>
          <p:nvPr/>
        </p:nvSpPr>
        <p:spPr>
          <a:xfrm>
            <a:off x="3048000" y="459278"/>
            <a:ext cx="6096000" cy="768085"/>
          </a:xfrm>
          <a:prstGeom prst="rect">
            <a:avLst/>
          </a:prstGeom>
        </p:spPr>
        <p:txBody>
          <a:bodyPr/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FDE41-C861-44B5-B119-F4F56D757395}"/>
              </a:ext>
            </a:extLst>
          </p:cNvPr>
          <p:cNvSpPr txBox="1">
            <a:spLocks/>
          </p:cNvSpPr>
          <p:nvPr/>
        </p:nvSpPr>
        <p:spPr>
          <a:xfrm>
            <a:off x="1209040" y="1440723"/>
            <a:ext cx="12192000" cy="3072341"/>
          </a:xfrm>
          <a:prstGeom prst="rect">
            <a:avLst/>
          </a:prstGeom>
        </p:spPr>
        <p:txBody>
          <a:bodyPr/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1/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2</a:t>
            </a:r>
          </a:p>
          <a:p>
            <a:pPr marL="0" indent="0">
              <a:buNone/>
            </a:pPr>
            <a:r>
              <a:rPr lang="en-US" sz="4000" dirty="0"/>
              <a:t>2/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bt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SGK/ 5</a:t>
            </a:r>
          </a:p>
          <a:p>
            <a:pPr marL="0" indent="0">
              <a:buNone/>
            </a:pPr>
            <a:r>
              <a:rPr lang="en-US" sz="4000" dirty="0"/>
              <a:t>3/ </a:t>
            </a:r>
            <a:r>
              <a:rPr lang="en-US" sz="4000" dirty="0" err="1"/>
              <a:t>Soạn</a:t>
            </a:r>
            <a:r>
              <a:rPr lang="en-US" sz="4000" dirty="0"/>
              <a:t> </a:t>
            </a:r>
            <a:r>
              <a:rPr lang="en-US" sz="4000" dirty="0" err="1"/>
              <a:t>trước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3: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trọng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2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16" y="257779"/>
            <a:ext cx="11609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5: Sống giản dị là sống phù hợp với….của bản thân, gia đình và xã hội?. Trong dấu “…” đó là?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Điều kiện.</a:t>
            </a:r>
          </a:p>
          <a:p>
            <a:r>
              <a:rPr lang="vi-VN" sz="2800" dirty="0">
                <a:latin typeface="+mj-lt"/>
              </a:rPr>
              <a:t>B. Hoàn cảnh.</a:t>
            </a:r>
          </a:p>
          <a:p>
            <a:r>
              <a:rPr lang="vi-VN" sz="2800" dirty="0">
                <a:latin typeface="+mj-lt"/>
              </a:rPr>
              <a:t>C. Điều kiện, hoàn cảnh.</a:t>
            </a:r>
          </a:p>
          <a:p>
            <a:r>
              <a:rPr lang="vi-VN" sz="2800" dirty="0">
                <a:latin typeface="+mj-lt"/>
              </a:rPr>
              <a:t>D. Năng lực.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716" y="3797209"/>
            <a:ext cx="11434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6: Câu tục ngữ : Tốt gỗ hơn tốt nước sơn nói đến đức tính gì 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Giản dị.</a:t>
            </a:r>
          </a:p>
          <a:p>
            <a:r>
              <a:rPr lang="vi-VN" sz="2800" dirty="0">
                <a:latin typeface="+mj-lt"/>
              </a:rPr>
              <a:t>B. Tiết kiệm.</a:t>
            </a:r>
          </a:p>
          <a:p>
            <a:r>
              <a:rPr lang="vi-VN" sz="2800" dirty="0">
                <a:latin typeface="+mj-lt"/>
              </a:rPr>
              <a:t>C. Chăm chỉ.</a:t>
            </a:r>
          </a:p>
          <a:p>
            <a:r>
              <a:rPr lang="vi-VN" sz="2800" dirty="0">
                <a:latin typeface="+mj-lt"/>
              </a:rPr>
              <a:t>D. Khiêm tốn.</a:t>
            </a:r>
          </a:p>
        </p:txBody>
      </p:sp>
    </p:spTree>
    <p:extLst>
      <p:ext uri="{BB962C8B-B14F-4D97-AF65-F5344CB8AC3E}">
        <p14:creationId xmlns:p14="http://schemas.microsoft.com/office/powerpoint/2010/main" val="3894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10" y="386861"/>
            <a:ext cx="11609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7: Tại trường em nhà trường có quy định đối với học sinh nữ không được đánh son khi đến trường. Tuy nhiên ở lớp em một số bạn nữ vẫn đánh son và trang điểm rất đậm khi đến lớp. Hành động đó nói lên điều gì?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Lối sống không giản dị.</a:t>
            </a:r>
          </a:p>
          <a:p>
            <a:r>
              <a:rPr lang="vi-VN" sz="2800" dirty="0">
                <a:latin typeface="+mj-lt"/>
              </a:rPr>
              <a:t>B. Lối sống tiết kiệm.</a:t>
            </a:r>
          </a:p>
          <a:p>
            <a:r>
              <a:rPr lang="vi-VN" sz="2800" dirty="0">
                <a:latin typeface="+mj-lt"/>
              </a:rPr>
              <a:t>C. Đức tính cần cù.</a:t>
            </a:r>
          </a:p>
          <a:p>
            <a:r>
              <a:rPr lang="vi-VN" sz="2800" dirty="0">
                <a:latin typeface="+mj-lt"/>
              </a:rPr>
              <a:t>D. Đức tính khiêm tốn.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610" y="3587261"/>
            <a:ext cx="10802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8: Nhà bạn B rất nghèo nhưng bạn B luôn ăn chơi đua đòi và đòi mẹ phải mua cho chiếc điện thoại Iphone thì mới chịu đi học. Em có nhận xét gì về bạn B?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Bạn B là người sống xa hoa, lãng phí.</a:t>
            </a:r>
          </a:p>
          <a:p>
            <a:r>
              <a:rPr lang="vi-VN" sz="2800" dirty="0">
                <a:latin typeface="+mj-lt"/>
              </a:rPr>
              <a:t>B. Bạn B là người vô tâm.</a:t>
            </a:r>
          </a:p>
          <a:p>
            <a:r>
              <a:rPr lang="vi-VN" sz="2800" dirty="0">
                <a:latin typeface="+mj-lt"/>
              </a:rPr>
              <a:t>C. Bạn B là người tiết kiệm.</a:t>
            </a:r>
          </a:p>
          <a:p>
            <a:r>
              <a:rPr lang="vi-VN" sz="2800" dirty="0">
                <a:latin typeface="+mj-lt"/>
              </a:rPr>
              <a:t>D. Bạn B là người vô ý thức.</a:t>
            </a:r>
          </a:p>
        </p:txBody>
      </p:sp>
    </p:spTree>
    <p:extLst>
      <p:ext uri="{BB962C8B-B14F-4D97-AF65-F5344CB8AC3E}">
        <p14:creationId xmlns:p14="http://schemas.microsoft.com/office/powerpoint/2010/main" val="31363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29" y="642355"/>
            <a:ext cx="1112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9: Sống giản dị có ý nghĩa như thế nào đối với mỗi người 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Được mọi người yêu mến, cảm thông và giúp đỡ.</a:t>
            </a:r>
          </a:p>
          <a:p>
            <a:r>
              <a:rPr lang="vi-VN" sz="2800" dirty="0">
                <a:latin typeface="+mj-lt"/>
              </a:rPr>
              <a:t>B. Được mọi người chia sẻ khó khăn.</a:t>
            </a:r>
          </a:p>
          <a:p>
            <a:r>
              <a:rPr lang="vi-VN" sz="2800" dirty="0">
                <a:latin typeface="+mj-lt"/>
              </a:rPr>
              <a:t>C. Được mọi người yêu mến.</a:t>
            </a:r>
          </a:p>
          <a:p>
            <a:r>
              <a:rPr lang="vi-VN" sz="2800" dirty="0">
                <a:latin typeface="+mj-lt"/>
              </a:rPr>
              <a:t>D. Được mọi người giúp đỡ.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529" y="3283367"/>
            <a:ext cx="1021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10: Đối lập với giản dị là?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Xa hoa, lãng phí.</a:t>
            </a:r>
          </a:p>
          <a:p>
            <a:r>
              <a:rPr lang="vi-VN" sz="2800" dirty="0">
                <a:latin typeface="+mj-lt"/>
              </a:rPr>
              <a:t>B. Cần cù, siêng năng.</a:t>
            </a:r>
          </a:p>
          <a:p>
            <a:r>
              <a:rPr lang="vi-VN" sz="2800" dirty="0">
                <a:latin typeface="+mj-lt"/>
              </a:rPr>
              <a:t>C. Tiết kiệm.</a:t>
            </a:r>
          </a:p>
          <a:p>
            <a:r>
              <a:rPr lang="vi-VN" sz="2800" dirty="0">
                <a:latin typeface="+mj-lt"/>
              </a:rPr>
              <a:t>D. Thẳng thắn.</a:t>
            </a:r>
          </a:p>
        </p:txBody>
      </p:sp>
    </p:spTree>
    <p:extLst>
      <p:ext uri="{BB962C8B-B14F-4D97-AF65-F5344CB8AC3E}">
        <p14:creationId xmlns:p14="http://schemas.microsoft.com/office/powerpoint/2010/main" val="4311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3852" y="2922494"/>
            <a:ext cx="8519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zh-CN" sz="66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Bài 2: </a:t>
            </a:r>
            <a:r>
              <a:rPr kumimoji="1" lang="en-US" altLang="zh-CN" sz="6600" b="1" dirty="0" err="1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TRUNG</a:t>
            </a:r>
            <a:r>
              <a:rPr kumimoji="1" lang="en-US" altLang="zh-CN" sz="66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dirty="0" err="1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THỰC</a:t>
            </a:r>
            <a:r>
              <a:rPr kumimoji="1" lang="en-US" altLang="zh-CN" sz="66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 </a:t>
            </a:r>
            <a:endParaRPr kumimoji="1" lang="zh-CN" altLang="en-US" sz="6600" b="1" dirty="0">
              <a:solidFill>
                <a:srgbClr val="644825"/>
              </a:solidFill>
              <a:latin typeface="+mj-lt"/>
              <a:ea typeface="inpin heiti" charset="-122"/>
              <a:cs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68008" y="-49164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6154268" y="-281778"/>
            <a:ext cx="6225989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2706" y="1461266"/>
            <a:ext cx="454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rgbClr val="FF0000"/>
                </a:solidFill>
                <a:latin typeface="+mj-lt"/>
                <a:ea typeface="inpin heiti" charset="-122"/>
                <a:cs typeface="inpin heiti" charset="-122"/>
              </a:rPr>
              <a:t>I.</a:t>
            </a:r>
            <a:r>
              <a:rPr kumimoji="1" lang="vi-VN" altLang="zh-CN" sz="5400" b="1" dirty="0">
                <a:solidFill>
                  <a:srgbClr val="FF0000"/>
                </a:solidFill>
                <a:latin typeface="+mj-lt"/>
                <a:ea typeface="inpin heiti" charset="-122"/>
                <a:cs typeface="inpin heiti" charset="-122"/>
              </a:rPr>
              <a:t>Truyện đọc </a:t>
            </a:r>
            <a:endParaRPr kumimoji="1" lang="zh-CN" altLang="en-US" sz="5400" b="1" dirty="0">
              <a:solidFill>
                <a:srgbClr val="FF0000"/>
              </a:solidFill>
              <a:latin typeface="+mj-lt"/>
              <a:ea typeface="inpin heiti" charset="-122"/>
              <a:cs typeface="inpin heiti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2825158" y="2226975"/>
            <a:ext cx="7192402" cy="407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2347">
            <a:off x="4611994" y="4385954"/>
            <a:ext cx="4907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“ </a:t>
            </a:r>
            <a:r>
              <a:rPr lang="vi-VN" sz="2400" b="1" dirty="0">
                <a:latin typeface="+mj-lt"/>
              </a:rPr>
              <a:t>SỰ CÔNG MINH, CHÍNH TRỰC</a:t>
            </a:r>
          </a:p>
          <a:p>
            <a:pPr algn="ctr"/>
            <a:r>
              <a:rPr lang="vi-VN" sz="2400" b="1" dirty="0">
                <a:latin typeface="+mj-lt"/>
              </a:rPr>
              <a:t> CỦA MỘT NHÂN TÀI</a:t>
            </a:r>
            <a:r>
              <a:rPr lang="en-US" sz="2400" b="1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8" y="243673"/>
            <a:ext cx="3899090" cy="2835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71" y="3564664"/>
            <a:ext cx="4199853" cy="26316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9623" y="969026"/>
            <a:ext cx="3319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Bra-man-tơ đã đối xử với Mi-ken-lăng-giơ như thế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2132" y="4345509"/>
            <a:ext cx="359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Theo em ông là người như thế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64" y="3564664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42" y="0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25" y="5838208"/>
            <a:ext cx="2633472" cy="52120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46" y="295543"/>
            <a:ext cx="4089487" cy="3065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84893" y="1008529"/>
            <a:ext cx="291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Vì sao Bra-man-tơ có thái độ như vậy?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54" y="317622"/>
            <a:ext cx="3669584" cy="2985100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4" y="3472943"/>
            <a:ext cx="3723741" cy="3029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17161" y="1160928"/>
            <a:ext cx="291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Mi-ken-lăng-giơ có thái độ như thế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3714" y="4295023"/>
            <a:ext cx="291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Vì sao Mi-ken-lăng-giơ xử sự như vậy?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-64603"/>
            <a:ext cx="6396318" cy="3428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6936" y="1662423"/>
            <a:ext cx="439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9230"/>
            <a:ext cx="5042647" cy="4181989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74463" y="3195616"/>
            <a:ext cx="6396318" cy="3428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6936" y="5010162"/>
            <a:ext cx="4248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322730" y="-158733"/>
            <a:ext cx="5774463" cy="309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8120" y="1389081"/>
            <a:ext cx="3580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1272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Bùi Lý</cp:lastModifiedBy>
  <cp:revision>217</cp:revision>
  <dcterms:created xsi:type="dcterms:W3CDTF">2017-08-18T03:02:00Z</dcterms:created>
  <dcterms:modified xsi:type="dcterms:W3CDTF">2021-09-12T14:11:34Z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