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71" r:id="rId2"/>
    <p:sldId id="274" r:id="rId3"/>
    <p:sldId id="257" r:id="rId4"/>
    <p:sldId id="258" r:id="rId5"/>
    <p:sldId id="275" r:id="rId6"/>
    <p:sldId id="259" r:id="rId7"/>
    <p:sldId id="27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3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C6DA"/>
    <a:srgbClr val="03A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F65A9-51C5-4B57-B210-C842CC7BA11F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31BF6-EA33-4BCC-AB26-6BABC52F3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5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AE503B-8E29-4BB9-8328-F602224A5B49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26225" cy="372745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979571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9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5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6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87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4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4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8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1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6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78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7EFC785-BC71-4FC9-B0F3-2B166BB7392E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47AAE19-E47A-4F9E-BB3D-2BC257848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1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%20LANG%20TOAN\NHAC\MOTTYEU.MID" TargetMode="External"/><Relationship Id="rId6" Type="http://schemas.openxmlformats.org/officeDocument/2006/relationships/image" Target="../media/image3.png"/><Relationship Id="rId11" Type="http://schemas.openxmlformats.org/officeDocument/2006/relationships/image" Target="../media/image8.gif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/>
          <p:cNvGrpSpPr>
            <a:grpSpLocks/>
          </p:cNvGrpSpPr>
          <p:nvPr/>
        </p:nvGrpSpPr>
        <p:grpSpPr bwMode="auto">
          <a:xfrm>
            <a:off x="2299213" y="1036432"/>
            <a:ext cx="7767131" cy="4804570"/>
            <a:chOff x="838200" y="1276350"/>
            <a:chExt cx="8120907" cy="4850906"/>
          </a:xfrm>
        </p:grpSpPr>
        <p:sp>
          <p:nvSpPr>
            <p:cNvPr id="5139" name="Rectangle 3" descr="Newsprint"/>
            <p:cNvSpPr>
              <a:spLocks noChangeArrowheads="1"/>
            </p:cNvSpPr>
            <p:nvPr/>
          </p:nvSpPr>
          <p:spPr bwMode="auto">
            <a:xfrm>
              <a:off x="838200" y="3880917"/>
              <a:ext cx="4044951" cy="221508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616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2076450" y="4533900"/>
              <a:ext cx="1816100" cy="8302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Right"/>
                <a:lightRig rig="legacyHarsh3" dir="t"/>
              </a:scene3d>
              <a:sp3d extrusionH="100000" prstMaterial="legacyMatte">
                <a:extrusionClr>
                  <a:srgbClr val="663300"/>
                </a:extrusionClr>
                <a:contourClr>
                  <a:srgbClr val="0000FF"/>
                </a:contourClr>
              </a:sp3d>
            </a:bodyPr>
            <a:lstStyle/>
            <a:p>
              <a:pPr algn="ctr"/>
              <a:r>
                <a:rPr lang="en-US" sz="4062" b="1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FF"/>
                      </a:gs>
                      <a:gs pos="100000">
                        <a:srgbClr val="6565FF"/>
                      </a:gs>
                    </a:gsLst>
                    <a:lin ang="5400000" scaled="1"/>
                  </a:gradFill>
                  <a:latin typeface="VNI-Dur" pitchFamily="2" charset="0"/>
                </a:rPr>
                <a:t>Lớp 6</a:t>
              </a:r>
            </a:p>
          </p:txBody>
        </p:sp>
        <p:sp>
          <p:nvSpPr>
            <p:cNvPr id="2" name="Rectangle 5" descr="Parchment"/>
            <p:cNvSpPr>
              <a:spLocks noChangeArrowheads="1"/>
            </p:cNvSpPr>
            <p:nvPr/>
          </p:nvSpPr>
          <p:spPr bwMode="auto">
            <a:xfrm>
              <a:off x="838200" y="1276350"/>
              <a:ext cx="4044951" cy="2604567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215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Avo" pitchFamily="2" charset="0"/>
              </a:endParaRPr>
            </a:p>
          </p:txBody>
        </p:sp>
        <p:sp>
          <p:nvSpPr>
            <p:cNvPr id="5142" name="Rectangle 7" descr="Purple mesh"/>
            <p:cNvSpPr>
              <a:spLocks noChangeArrowheads="1"/>
            </p:cNvSpPr>
            <p:nvPr/>
          </p:nvSpPr>
          <p:spPr bwMode="auto">
            <a:xfrm>
              <a:off x="4883151" y="1276350"/>
              <a:ext cx="4044949" cy="260456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5143" name="Rectangle 8" descr="Green marble"/>
            <p:cNvSpPr>
              <a:spLocks noChangeArrowheads="1"/>
            </p:cNvSpPr>
            <p:nvPr/>
          </p:nvSpPr>
          <p:spPr bwMode="auto">
            <a:xfrm>
              <a:off x="4914158" y="3912172"/>
              <a:ext cx="4044949" cy="2215084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pic>
          <p:nvPicPr>
            <p:cNvPr id="16395" name="MOTTYEU.MID">
              <a:hlinkClick r:id="" action="ppaction://media"/>
            </p:cNvPr>
            <p:cNvPicPr>
              <a:picLocks noRot="1" noChangeAspect="1" noChangeArrowheads="1"/>
            </p:cNvPicPr>
            <p:nvPr>
              <a:audioFile r:link="rId1"/>
            </p:nvPr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7850" y="3425825"/>
              <a:ext cx="330200" cy="26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6"/>
          <p:cNvGrpSpPr>
            <a:grpSpLocks/>
          </p:cNvGrpSpPr>
          <p:nvPr/>
        </p:nvGrpSpPr>
        <p:grpSpPr bwMode="auto">
          <a:xfrm>
            <a:off x="6426217" y="3894138"/>
            <a:ext cx="3344799" cy="1749425"/>
            <a:chOff x="5110163" y="1981199"/>
            <a:chExt cx="3271837" cy="1895475"/>
          </a:xfrm>
        </p:grpSpPr>
        <p:pic>
          <p:nvPicPr>
            <p:cNvPr id="6158" name="Picture 5" descr="CHCA2077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163" y="1981199"/>
              <a:ext cx="3271837" cy="189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5" name="Rectangle 11"/>
            <p:cNvSpPr>
              <a:spLocks noChangeArrowheads="1"/>
            </p:cNvSpPr>
            <p:nvPr/>
          </p:nvSpPr>
          <p:spPr bwMode="auto">
            <a:xfrm>
              <a:off x="5671982" y="2197587"/>
              <a:ext cx="2429145" cy="400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  <a:defRPr/>
              </a:pP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1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2021- 2022</a:t>
              </a:r>
              <a:endParaRPr lang="en-US" altLang="vi-VN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49" name="WordArt 7"/>
          <p:cNvSpPr>
            <a:spLocks noChangeArrowheads="1" noChangeShapeType="1" noTextEdit="1"/>
          </p:cNvSpPr>
          <p:nvPr/>
        </p:nvSpPr>
        <p:spPr bwMode="auto">
          <a:xfrm>
            <a:off x="3078163" y="284163"/>
            <a:ext cx="6261100" cy="7413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1287"/>
              </a:avLst>
            </a:prstTxWarp>
          </a:bodyPr>
          <a:lstStyle/>
          <a:p>
            <a:pPr algn="ctr"/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23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323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3589339" y="6034089"/>
            <a:ext cx="541972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58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2585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585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85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en-US" altLang="en-US" sz="2585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51" name="Group 8"/>
          <p:cNvGrpSpPr>
            <a:grpSpLocks/>
          </p:cNvGrpSpPr>
          <p:nvPr/>
        </p:nvGrpSpPr>
        <p:grpSpPr bwMode="auto">
          <a:xfrm>
            <a:off x="5878513" y="1484313"/>
            <a:ext cx="4375830" cy="620712"/>
            <a:chOff x="4718268" y="1322812"/>
            <a:chExt cx="4953000" cy="672442"/>
          </a:xfrm>
        </p:grpSpPr>
        <p:sp>
          <p:nvSpPr>
            <p:cNvPr id="27" name="Rectangle 26"/>
            <p:cNvSpPr/>
            <p:nvPr/>
          </p:nvSpPr>
          <p:spPr>
            <a:xfrm>
              <a:off x="4718268" y="1322812"/>
              <a:ext cx="4953000" cy="40759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846" b="1" kern="1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ỦY BAN NHÂN DÂN TP  THỦ ĐỨC </a:t>
              </a:r>
            </a:p>
          </p:txBody>
        </p:sp>
        <p:sp>
          <p:nvSpPr>
            <p:cNvPr id="615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5293782" y="1787291"/>
              <a:ext cx="3570432" cy="2079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2492" b="1" kern="1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TRƯỜNG THCS ĐẶNG TẤN TÀI</a:t>
              </a:r>
              <a:endParaRPr lang="en-US" sz="2492" b="1" kern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152" name="Picture 9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425575" y="239713"/>
            <a:ext cx="18288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2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538" y="193675"/>
            <a:ext cx="109061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460500" y="4837113"/>
            <a:ext cx="2020888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0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120188" y="4857751"/>
            <a:ext cx="154781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booktoan.com/wp-content/uploads/2021/06/image-9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34" y="1036432"/>
            <a:ext cx="3921155" cy="477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qqq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484" y="2466699"/>
            <a:ext cx="1773888" cy="108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2491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920" y="-6379"/>
            <a:ext cx="3898824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fr-FR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8 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SGK</a:t>
            </a:r>
            <a:r>
              <a:rPr lang="fr-FR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39" y="1316035"/>
            <a:ext cx="10025879" cy="25000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48039" y="471948"/>
            <a:ext cx="9081332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khuyến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3692" y="3816075"/>
            <a:ext cx="116781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12 000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lô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-gam.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3692" y="4405682"/>
            <a:ext cx="1051124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fr-FR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 là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sản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phẩm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giảm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12000, ta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 = {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xoài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chép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gà</a:t>
            </a:r>
            <a:r>
              <a:rPr lang="fr-F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}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8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159" y="1934872"/>
            <a:ext cx="10228789" cy="138499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b="1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16159" y="3577408"/>
            <a:ext cx="11493496" cy="310854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B, C,...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 },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“,”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“;”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</p:txBody>
      </p:sp>
      <p:pic>
        <p:nvPicPr>
          <p:cNvPr id="4" name="Picture 11" descr="Ghi_nh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115" y="62230"/>
            <a:ext cx="8382000" cy="1604946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66699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1763" y="174562"/>
            <a:ext cx="224285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70216" y="485742"/>
            <a:ext cx="3594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dirty="0">
              <a:solidFill>
                <a:srgbClr val="C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1259" y="1084216"/>
            <a:ext cx="11930741" cy="1384995"/>
            <a:chOff x="261259" y="1084216"/>
            <a:chExt cx="11930741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261259" y="1084216"/>
              <a:ext cx="1193074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12.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kí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, 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thích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hợp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thay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cho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mỗi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    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dưới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đây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:</a:t>
              </a:r>
            </a:p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5      D;     7       D;         17      D;       0       D;           10      D.</a:t>
              </a:r>
              <a:endPara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757954" y="1572640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9599" y="2021148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34542" y="2012456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51220" y="2012456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251372" y="2021148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67343" y="1993847"/>
              <a:ext cx="352697" cy="40011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?</a:t>
              </a:r>
              <a:endParaRPr lang="en-US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599" y="2594035"/>
                <a:ext cx="7855132" cy="3139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Trả</a:t>
                </a:r>
                <a:r>
                  <a:rPr lang="fr-FR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lời</a:t>
                </a:r>
                <a:r>
                  <a:rPr lang="fr-FR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+ D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{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x | x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là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tự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nhiên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và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5 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&lt; x &lt; 12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}</a:t>
                </a:r>
                <a:endParaRPr lang="en-US" sz="28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+ D 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= {6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7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8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9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10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r>
                  <a:rPr lang="fr-FR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; 11</a:t>
                </a:r>
                <a:r>
                  <a:rPr lang="fr-FR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}</a:t>
                </a:r>
                <a:endParaRPr lang="en-US" sz="28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  7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𝜖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5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10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𝜖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17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; 0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∉ </m:t>
                    </m:r>
                    <m:r>
                      <a:rPr lang="en-US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𝐷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" y="2594035"/>
                <a:ext cx="7855132" cy="3139321"/>
              </a:xfrm>
              <a:prstGeom prst="rect">
                <a:avLst/>
              </a:prstGeom>
              <a:blipFill>
                <a:blip r:embed="rId2"/>
                <a:stretch>
                  <a:fillRect l="-1552" b="-2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87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785" y="167656"/>
            <a:ext cx="3594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785" y="809896"/>
            <a:ext cx="119307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31  B;         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32  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        c) 2002  B;      d)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2003 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0038" y="2313911"/>
            <a:ext cx="82147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{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x | x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là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lẻ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x &gt; 30}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khẳng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là a)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31  B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2002 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B.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fr-FR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khẳng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sai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là b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32  B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d</a:t>
            </a:r>
            <a:r>
              <a:rPr lang="fr-FR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2003  B.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00624"/>
              </p:ext>
            </p:extLst>
          </p:nvPr>
        </p:nvGraphicFramePr>
        <p:xfrm>
          <a:off x="504882" y="614660"/>
          <a:ext cx="11312329" cy="6110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9841">
                  <a:extLst>
                    <a:ext uri="{9D8B030D-6E8A-4147-A177-3AD203B41FA5}">
                      <a16:colId xmlns:a16="http://schemas.microsoft.com/office/drawing/2014/main" val="1083953764"/>
                    </a:ext>
                  </a:extLst>
                </a:gridCol>
                <a:gridCol w="4882488">
                  <a:extLst>
                    <a:ext uri="{9D8B030D-6E8A-4147-A177-3AD203B41FA5}">
                      <a16:colId xmlns:a16="http://schemas.microsoft.com/office/drawing/2014/main" val="989817077"/>
                    </a:ext>
                  </a:extLst>
                </a:gridCol>
              </a:tblGrid>
              <a:tr h="7127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bởi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liệt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bởi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trưng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039228"/>
                  </a:ext>
                </a:extLst>
              </a:tr>
              <a:tr h="13253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= {2; 4; 6; 8; 10}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chẵn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373686"/>
                  </a:ext>
                </a:extLst>
              </a:tr>
              <a:tr h="13253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08185"/>
                  </a:ext>
                </a:extLst>
              </a:tr>
              <a:tr h="14954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= {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11;13; 15; 17; 19; 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357552"/>
                  </a:ext>
                </a:extLst>
              </a:tr>
              <a:tr h="12519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2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Nam Á</a:t>
                      </a:r>
                      <a:r>
                        <a:rPr lang="en-US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90" marR="44890" marT="44890" marB="448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27299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7658" y="91440"/>
            <a:ext cx="10355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dưới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vở</a:t>
            </a:r>
            <a:r>
              <a:rPr lang="fr-FR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mẫu</a:t>
            </a:r>
            <a:r>
              <a:rPr lang="fr-FR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63818" y="2584504"/>
            <a:ext cx="6698309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{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 2; 3; 4; 5; 6; 7; 8; 9; 10; 11;12; 13; 14;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15}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80567" y="3942900"/>
            <a:ext cx="4759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4972" y="529824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{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Lan, Myanmar, 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Malaysia;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Singapore, Indonesia, Brunei</a:t>
            </a:r>
            <a:r>
              <a:rPr lang="en-US" sz="20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Philippines,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Timor}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2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035" y="193781"/>
            <a:ext cx="36551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fr-FR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SGK 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fr-FR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9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6035" y="2101996"/>
            <a:ext cx="1143215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quý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IV (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 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T= {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10 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11 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12}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là 31 là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12.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6035" y="717001"/>
            <a:ext cx="108467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lịch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quý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IV (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cuối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T,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là 31?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73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7234" y="1044621"/>
            <a:ext cx="919339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BÀI TẬP VỀ NHÀ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Hiểu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 ghi nhớ hai cách cho một tập hợp.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Vận dụng hoàn thành các bài tập: </a:t>
            </a:r>
            <a:r>
              <a:rPr lang="pt-B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1 ( SBT –tr7) + Bài 5 (SBT –tr8)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Ghi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23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67744" y="2852039"/>
            <a:ext cx="1628407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4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altLang="en-US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</a:t>
            </a:r>
            <a:endParaRPr lang="en-US" altLang="en-US" sz="2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08538" y="3683036"/>
            <a:ext cx="752919" cy="781336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11991" y="1666733"/>
            <a:ext cx="1487808" cy="523220"/>
          </a:xfrm>
          <a:prstGeom prst="rect">
            <a:avLst/>
          </a:prstGeom>
          <a:solidFill>
            <a:schemeClr val="bg1"/>
          </a:solidFill>
          <a:effectLst>
            <a:glow rad="101600">
              <a:srgbClr val="00B0F0">
                <a:alpha val="60000"/>
              </a:srgb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1457" y="4526716"/>
            <a:ext cx="1510350" cy="523220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glow rad="228600">
                    <a:srgbClr val="00B0F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glow rad="228600">
                  <a:srgbClr val="00B0F0">
                    <a:alpha val="40000"/>
                  </a:srgb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653466" y="2198603"/>
            <a:ext cx="558525" cy="653436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60649" y="97073"/>
            <a:ext cx="5553985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53974" y="317591"/>
            <a:ext cx="147767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0800000" flipV="1">
            <a:off x="6256535" y="3796697"/>
            <a:ext cx="5509776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(4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160179" y="4265106"/>
            <a:ext cx="1571466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lường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97930" y="1864008"/>
            <a:ext cx="1633715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524924" y="845282"/>
            <a:ext cx="729050" cy="810751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46546" y="2198602"/>
            <a:ext cx="451384" cy="309661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635289" y="4919131"/>
            <a:ext cx="524890" cy="15476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357054" y="2257128"/>
            <a:ext cx="5529641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4" name="Straight Arrow Connector 73"/>
          <p:cNvCxnSpPr>
            <a:endCxn id="18" idx="1"/>
          </p:cNvCxnSpPr>
          <p:nvPr/>
        </p:nvCxnSpPr>
        <p:spPr>
          <a:xfrm>
            <a:off x="5731645" y="881903"/>
            <a:ext cx="629004" cy="0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743816" y="2648838"/>
            <a:ext cx="629004" cy="0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31" idx="3"/>
          </p:cNvCxnSpPr>
          <p:nvPr/>
        </p:nvCxnSpPr>
        <p:spPr>
          <a:xfrm>
            <a:off x="5731645" y="5049936"/>
            <a:ext cx="524890" cy="0"/>
          </a:xfrm>
          <a:prstGeom prst="straightConnector1">
            <a:avLst/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51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8" grpId="0" animBg="1"/>
      <p:bldP spid="24" grpId="0" animBg="1"/>
      <p:bldP spid="27" grpId="0" animBg="1"/>
      <p:bldP spid="31" grpId="0" animBg="1"/>
      <p:bldP spid="32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1980054" y="153194"/>
            <a:ext cx="789546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84698" y="798678"/>
            <a:ext cx="466162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84698" y="1491175"/>
            <a:ext cx="969082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324035" y="3347572"/>
            <a:ext cx="1153703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êke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4; 5; 6; 7; 8; 9; 10; 11.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28538" y="5271176"/>
            <a:ext cx="11432536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None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418" y="1084217"/>
            <a:ext cx="2877095" cy="19333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00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197761" y="741997"/>
            <a:ext cx="275444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071494" y="106181"/>
            <a:ext cx="789546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272478" y="1408973"/>
            <a:ext cx="11693550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B, C,...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 },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“,”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“;”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  <a:p>
            <a:pPr marL="457200" indent="-457200">
              <a:spcBef>
                <a:spcPct val="50000"/>
              </a:spcBef>
              <a:buClrTx/>
              <a:buFontTx/>
              <a:buChar char="-"/>
              <a:defRPr/>
            </a:pP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 A,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“ x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thuộc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A”.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tử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y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thuộc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hợp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 A,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“ y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thuộc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A”</a:t>
            </a:r>
            <a:endParaRPr lang="en-US" altLang="en-US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29232" y="5500535"/>
                <a:ext cx="1117998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VD: A = {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thước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kẻ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eke,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sách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</a:t>
                </a:r>
                <a:r>
                  <a:rPr lang="en-US" alt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</a:t>
                </a:r>
                <a:r>
                  <a:rPr lang="en-US" alt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tẩy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B 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 </a:t>
                </a:r>
                <a:r>
                  <a:rPr lang="en-US" alt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5; 6; 7; 8; 9; 10; 11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  5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14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</a:t>
                </a:r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32" y="5500535"/>
                <a:ext cx="11179988" cy="954107"/>
              </a:xfrm>
              <a:prstGeom prst="rect">
                <a:avLst/>
              </a:prstGeom>
              <a:blipFill>
                <a:blip r:embed="rId3"/>
                <a:stretch>
                  <a:fillRect l="-1091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5372911" y="812200"/>
            <a:ext cx="6688183" cy="4351307"/>
            <a:chOff x="5372911" y="812200"/>
            <a:chExt cx="6688183" cy="4351307"/>
          </a:xfrm>
        </p:grpSpPr>
        <p:sp>
          <p:nvSpPr>
            <p:cNvPr id="10" name="Oval Callout 9"/>
            <p:cNvSpPr/>
            <p:nvPr/>
          </p:nvSpPr>
          <p:spPr>
            <a:xfrm>
              <a:off x="5372911" y="812200"/>
              <a:ext cx="6688183" cy="4351307"/>
            </a:xfrm>
            <a:prstGeom prst="wedgeEllipseCallout">
              <a:avLst>
                <a:gd name="adj1" fmla="val -56575"/>
                <a:gd name="adj2" fmla="val 57097"/>
              </a:avLst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226" y="1706725"/>
              <a:ext cx="5719276" cy="29546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HS </a:t>
              </a:r>
              <a:r>
                <a:rPr 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sử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dụng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kí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hiệu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trên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để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viết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2 </a:t>
              </a:r>
              <a:r>
                <a:rPr 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tập</a:t>
              </a:r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hợp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trên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:</a:t>
              </a:r>
            </a:p>
            <a:p>
              <a:pPr marL="285750" indent="-285750">
                <a:buFontTx/>
                <a:buChar char="-"/>
              </a:pP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Tập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hợp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A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1?</a:t>
              </a:r>
            </a:p>
            <a:p>
              <a:pPr marL="285750" indent="-285750">
                <a:buFontTx/>
                <a:buChar char="-"/>
              </a:pP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 </a:t>
              </a:r>
              <a:r>
                <a:rPr lang="en-US" altLang="en-US" sz="28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nhỏ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alt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12.</a:t>
              </a:r>
            </a:p>
            <a:p>
              <a:pPr marL="285750" indent="-285750">
                <a:buFontTx/>
                <a:buChar char="-"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6859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197761" y="741997"/>
            <a:ext cx="275444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071494" y="106181"/>
            <a:ext cx="789546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35103" y="1654676"/>
                <a:ext cx="1117998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VD: A = {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thước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kẻ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eke,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sách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bút</a:t>
                </a:r>
                <a:r>
                  <a:rPr lang="en-US" alt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</a:t>
                </a:r>
                <a:r>
                  <a:rPr lang="en-US" alt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tẩy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B 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 </a:t>
                </a:r>
                <a:r>
                  <a:rPr lang="en-US" alt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5; 6; 7; 8; 9; 10; 11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  5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14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</a:t>
                </a:r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103" y="1654676"/>
                <a:ext cx="11179988" cy="954107"/>
              </a:xfrm>
              <a:prstGeom prst="rect">
                <a:avLst/>
              </a:prstGeom>
              <a:blipFill>
                <a:blip r:embed="rId2"/>
                <a:stretch>
                  <a:fillRect l="-1145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7413113" y="3915324"/>
            <a:ext cx="699247" cy="8068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527511" y="2960583"/>
            <a:ext cx="4470449" cy="2070847"/>
            <a:chOff x="4215652" y="3428998"/>
            <a:chExt cx="4470449" cy="2070847"/>
          </a:xfrm>
        </p:grpSpPr>
        <p:sp>
          <p:nvSpPr>
            <p:cNvPr id="12" name="TextBox 11"/>
            <p:cNvSpPr txBox="1"/>
            <p:nvPr/>
          </p:nvSpPr>
          <p:spPr>
            <a:xfrm>
              <a:off x="7959960" y="3464577"/>
              <a:ext cx="7261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7030A0"/>
                  </a:solidFill>
                </a:rPr>
                <a:t>B</a:t>
              </a:r>
              <a:endParaRPr lang="en-US" sz="2800" b="1" dirty="0">
                <a:solidFill>
                  <a:srgbClr val="7030A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215652" y="3428998"/>
              <a:ext cx="3536576" cy="2070847"/>
            </a:xfrm>
            <a:prstGeom prst="ellipse">
              <a:avLst/>
            </a:prstGeom>
            <a:solidFill>
              <a:srgbClr val="04C6DA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7478804" y="3915324"/>
              <a:ext cx="699247" cy="80683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6775773" y="4490936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906640" y="3915334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702" y="3742764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6524761" y="3879102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5744833" y="4391959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237891" y="4998194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5269705" y="4961963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933531" y="4474132"/>
              <a:ext cx="80683" cy="724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11834" y="4197357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2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10046" y="4910050"/>
              <a:ext cx="26870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24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993902" y="3631090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24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711077" y="3577158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24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15361" y="4186982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24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278232" y="4767361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24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784697" y="4305696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en-US" sz="24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524761" y="3648269"/>
              <a:ext cx="4754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</a:t>
              </a:r>
              <a:endParaRPr lang="en-US" sz="2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588999" y="5020512"/>
            <a:ext cx="655916" cy="461665"/>
            <a:chOff x="8588999" y="5020512"/>
            <a:chExt cx="655916" cy="461665"/>
          </a:xfrm>
        </p:grpSpPr>
        <p:sp>
          <p:nvSpPr>
            <p:cNvPr id="48" name="Rectangle 47"/>
            <p:cNvSpPr/>
            <p:nvPr/>
          </p:nvSpPr>
          <p:spPr>
            <a:xfrm>
              <a:off x="8752472" y="502051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  <a:endParaRPr lang="en-US" sz="24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8588999" y="5227190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Callout 50"/>
          <p:cNvSpPr/>
          <p:nvPr/>
        </p:nvSpPr>
        <p:spPr>
          <a:xfrm>
            <a:off x="512161" y="2795715"/>
            <a:ext cx="3936267" cy="3291839"/>
          </a:xfrm>
          <a:prstGeom prst="wedgeEllipseCallout">
            <a:avLst>
              <a:gd name="adj1" fmla="val 74496"/>
              <a:gd name="adj2" fmla="val -2032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70C0"/>
                </a:solidFill>
              </a:rPr>
              <a:t>T</a:t>
            </a:r>
            <a:r>
              <a:rPr lang="en-US" sz="2400" b="1" dirty="0" err="1" smtClean="0">
                <a:solidFill>
                  <a:srgbClr val="0070C0"/>
                </a:solidFill>
              </a:rPr>
              <a:t>ìm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hiểu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mục</a:t>
            </a:r>
            <a:r>
              <a:rPr lang="en-US" sz="2400" b="1" dirty="0">
                <a:solidFill>
                  <a:srgbClr val="0070C0"/>
                </a:solidFill>
              </a:rPr>
              <a:t> “</a:t>
            </a:r>
            <a:r>
              <a:rPr lang="en-US" sz="2400" b="1" dirty="0" err="1">
                <a:solidFill>
                  <a:srgbClr val="0070C0"/>
                </a:solidFill>
              </a:rPr>
              <a:t>Em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có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biết</a:t>
            </a:r>
            <a:r>
              <a:rPr lang="en-US" sz="2400" b="1" dirty="0">
                <a:solidFill>
                  <a:srgbClr val="0070C0"/>
                </a:solidFill>
              </a:rPr>
              <a:t>?” </a:t>
            </a:r>
            <a:r>
              <a:rPr lang="en-US" sz="2400" b="1" dirty="0" err="1">
                <a:solidFill>
                  <a:srgbClr val="0070C0"/>
                </a:solidFill>
              </a:rPr>
              <a:t>và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minh </a:t>
            </a:r>
            <a:r>
              <a:rPr lang="en-US" sz="2400" b="1" dirty="0" err="1">
                <a:solidFill>
                  <a:srgbClr val="0070C0"/>
                </a:solidFill>
              </a:rPr>
              <a:t>họa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tập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hợp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bằng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một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vòng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kín</a:t>
            </a:r>
            <a:r>
              <a:rPr lang="en-US" sz="2400" b="1" dirty="0">
                <a:solidFill>
                  <a:srgbClr val="0070C0"/>
                </a:solidFill>
              </a:rPr>
              <a:t> ( “ </a:t>
            </a:r>
            <a:r>
              <a:rPr lang="en-US" sz="2400" b="1" dirty="0" err="1">
                <a:solidFill>
                  <a:srgbClr val="0070C0"/>
                </a:solidFill>
              </a:rPr>
              <a:t>Sơ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đồ</a:t>
            </a:r>
            <a:r>
              <a:rPr lang="en-US" sz="2400" b="1" dirty="0">
                <a:solidFill>
                  <a:srgbClr val="0070C0"/>
                </a:solidFill>
              </a:rPr>
              <a:t> Venn”).</a:t>
            </a:r>
          </a:p>
        </p:txBody>
      </p:sp>
    </p:spTree>
    <p:extLst>
      <p:ext uri="{BB962C8B-B14F-4D97-AF65-F5344CB8AC3E}">
        <p14:creationId xmlns:p14="http://schemas.microsoft.com/office/powerpoint/2010/main" val="220482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4456" y="429608"/>
            <a:ext cx="111799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1/sgk-8: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a)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b)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 M,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 M, b  M,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 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20227" y="2925063"/>
                <a:ext cx="11179988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Trả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lời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a) M = { g, </a:t>
                </a:r>
                <a:r>
                  <a:rPr lang="en-US" sz="2800" b="1" dirty="0" err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a, đ, n, h}  </a:t>
                </a:r>
              </a:p>
              <a:p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b)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Khẳng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a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b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∉ 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+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Khẳng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định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sai</a:t>
                </a:r>
                <a:r>
                  <a:rPr lang="en-US" sz="28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o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𝝐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endParaRPr lang="en-US" sz="28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27" y="2925063"/>
                <a:ext cx="11179988" cy="1815882"/>
              </a:xfrm>
              <a:prstGeom prst="rect">
                <a:avLst/>
              </a:prstGeom>
              <a:blipFill>
                <a:blip r:embed="rId2"/>
                <a:stretch>
                  <a:fillRect l="-1091" t="-3691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826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2071494" y="106181"/>
            <a:ext cx="789546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197761" y="741997"/>
            <a:ext cx="393010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61" y="1326772"/>
            <a:ext cx="9203160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VD: “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lớn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383177" y="2116750"/>
            <a:ext cx="6096000" cy="14614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B = {2; 3; 4; 5; 6; 7; 8; 9}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B = { x | x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1&lt; x &lt; 10}.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774" y="3849609"/>
            <a:ext cx="10756904" cy="23391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Liệt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kê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303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4137" y="326572"/>
            <a:ext cx="111426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2/sgk-8: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a) Cho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={0; 2; 4; 6; 8}.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b) Cho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={x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 x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tự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10 &lt; x &lt; 20}.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vết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tập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hợp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P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tất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cả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tử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1958" y="2689931"/>
            <a:ext cx="1184893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đặc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E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chẵn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nhỏ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10.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 = { x/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tự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chẵn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x &lt; 10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  </a:t>
            </a:r>
          </a:p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11; 12; 13; 14; 15; 16; 17; 18; 19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3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143691"/>
            <a:ext cx="1219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3/sgk-8: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Cho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10;13;16;19,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5942" y="2672239"/>
            <a:ext cx="883919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A = {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8; 9; 10; 11; 12; 13;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14}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10 </a:t>
            </a:r>
            <a:r>
              <a:rPr lang="en-US" sz="2800" b="1" dirty="0">
                <a:solidFill>
                  <a:srgbClr val="7030A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A; 13 </a:t>
            </a:r>
            <a:r>
              <a:rPr lang="en-US" sz="2800" b="1" dirty="0">
                <a:solidFill>
                  <a:srgbClr val="7030A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A;          16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2800" b="1" dirty="0">
                <a:solidFill>
                  <a:srgbClr val="7030A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∉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A, 19 </a:t>
            </a:r>
            <a:r>
              <a:rPr lang="en-US" sz="2800" b="1" dirty="0">
                <a:solidFill>
                  <a:srgbClr val="7030A0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∉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1: B = {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8; 10; 12;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14}.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2: B = { x | x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chẵn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7 &lt; x &lt; 15}.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5138063" y="137722"/>
            <a:ext cx="3936267" cy="3291839"/>
          </a:xfrm>
          <a:prstGeom prst="wedgeEllipseCallout">
            <a:avLst>
              <a:gd name="adj1" fmla="val 47899"/>
              <a:gd name="adj2" fmla="val 5535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70C0"/>
                </a:solidFill>
              </a:rPr>
              <a:t>T</a:t>
            </a:r>
            <a:r>
              <a:rPr lang="en-US" sz="2400" b="1" dirty="0" err="1" smtClean="0">
                <a:solidFill>
                  <a:srgbClr val="0070C0"/>
                </a:solidFill>
              </a:rPr>
              <a:t>ìm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hiểu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mục</a:t>
            </a:r>
            <a:r>
              <a:rPr lang="en-US" sz="2400" b="1" dirty="0">
                <a:solidFill>
                  <a:srgbClr val="0070C0"/>
                </a:solidFill>
              </a:rPr>
              <a:t> “</a:t>
            </a:r>
            <a:r>
              <a:rPr lang="en-US" sz="2400" b="1" dirty="0" err="1">
                <a:solidFill>
                  <a:srgbClr val="0070C0"/>
                </a:solidFill>
              </a:rPr>
              <a:t>Em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có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biết</a:t>
            </a:r>
            <a:r>
              <a:rPr lang="en-US" sz="2400" b="1" dirty="0">
                <a:solidFill>
                  <a:srgbClr val="0070C0"/>
                </a:solidFill>
              </a:rPr>
              <a:t>?” </a:t>
            </a:r>
            <a:r>
              <a:rPr lang="en-US" sz="2400" b="1" dirty="0" err="1">
                <a:solidFill>
                  <a:srgbClr val="0070C0"/>
                </a:solidFill>
              </a:rPr>
              <a:t>và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minh </a:t>
            </a:r>
            <a:r>
              <a:rPr lang="en-US" sz="2400" b="1" dirty="0" err="1">
                <a:solidFill>
                  <a:srgbClr val="0070C0"/>
                </a:solidFill>
              </a:rPr>
              <a:t>họa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tập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hợp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bằng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một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vòng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kín</a:t>
            </a:r>
            <a:r>
              <a:rPr lang="en-US" sz="2400" b="1" dirty="0">
                <a:solidFill>
                  <a:srgbClr val="0070C0"/>
                </a:solidFill>
              </a:rPr>
              <a:t> ( “ </a:t>
            </a:r>
            <a:r>
              <a:rPr lang="en-US" sz="2400" b="1" dirty="0" err="1">
                <a:solidFill>
                  <a:srgbClr val="0070C0"/>
                </a:solidFill>
              </a:rPr>
              <a:t>Sơ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đồ</a:t>
            </a:r>
            <a:r>
              <a:rPr lang="en-US" sz="2400" b="1" dirty="0">
                <a:solidFill>
                  <a:srgbClr val="0070C0"/>
                </a:solidFill>
              </a:rPr>
              <a:t> Venn”).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8144688" y="3513906"/>
            <a:ext cx="3762108" cy="1985555"/>
            <a:chOff x="8057604" y="3525986"/>
            <a:chExt cx="3762108" cy="1985555"/>
          </a:xfrm>
        </p:grpSpPr>
        <p:sp>
          <p:nvSpPr>
            <p:cNvPr id="5" name="Oval 4"/>
            <p:cNvSpPr/>
            <p:nvPr/>
          </p:nvSpPr>
          <p:spPr>
            <a:xfrm>
              <a:off x="8057604" y="3525986"/>
              <a:ext cx="2952206" cy="1985555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765178" y="3959308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460378" y="4561320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9636036" y="3959308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9026435" y="4951454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153796" y="4422728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0042069" y="4441649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9762306" y="4936660"/>
              <a:ext cx="104503" cy="77115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821783" y="3720868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11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714409" y="3754815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563245" y="4315474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129847" y="4739174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9</a:t>
              </a: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241426" y="4224978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12</a:t>
              </a:r>
              <a:endParaRPr lang="en-US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148748" y="4249373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13</a:t>
              </a:r>
              <a:endParaRPr lang="en-US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802583" y="4720621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14</a:t>
              </a:r>
              <a:endParaRPr lang="en-US" sz="2400" dirty="0"/>
            </a:p>
          </p:txBody>
        </p:sp>
        <p:cxnSp>
          <p:nvCxnSpPr>
            <p:cNvPr id="22" name="Straight Connector 21"/>
            <p:cNvCxnSpPr>
              <a:endCxn id="24" idx="1"/>
            </p:cNvCxnSpPr>
            <p:nvPr/>
          </p:nvCxnSpPr>
          <p:spPr>
            <a:xfrm flipV="1">
              <a:off x="10808424" y="3781173"/>
              <a:ext cx="482241" cy="25525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1290665" y="3550340"/>
              <a:ext cx="529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551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A6B727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962</TotalTime>
  <Words>1913</Words>
  <Application>Microsoft Office PowerPoint</Application>
  <PresentationFormat>Widescreen</PresentationFormat>
  <Paragraphs>155</Paragraphs>
  <Slides>17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Symbol</vt:lpstr>
      <vt:lpstr>Times New Roman</vt:lpstr>
      <vt:lpstr>VNI-Avo</vt:lpstr>
      <vt:lpstr>VNI-Dur</vt:lpstr>
      <vt:lpstr>VNI-Times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72</cp:revision>
  <dcterms:created xsi:type="dcterms:W3CDTF">2021-08-28T14:17:39Z</dcterms:created>
  <dcterms:modified xsi:type="dcterms:W3CDTF">2021-09-14T07:57:42Z</dcterms:modified>
</cp:coreProperties>
</file>