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3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7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757BC0-C252-464A-B221-CFAE086FB097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E2A835-1CFB-45C7-AF36-4D3A3FEDC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884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AE503B-8E29-4BB9-8328-F602224A5B49}" type="slidenum">
              <a:rPr lang="en-US" altLang="en-US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" y="746125"/>
            <a:ext cx="6626225" cy="372745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4065822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6685-FF3D-4C33-B4AB-0878B778DB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D0EE-5D27-4808-9770-8F1F47630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2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6685-FF3D-4C33-B4AB-0878B778DB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D0EE-5D27-4808-9770-8F1F47630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686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6685-FF3D-4C33-B4AB-0878B778DB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D0EE-5D27-4808-9770-8F1F47630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07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6685-FF3D-4C33-B4AB-0878B778DB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D0EE-5D27-4808-9770-8F1F47630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37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6685-FF3D-4C33-B4AB-0878B778DB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D0EE-5D27-4808-9770-8F1F47630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47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6685-FF3D-4C33-B4AB-0878B778DB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D0EE-5D27-4808-9770-8F1F47630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935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6685-FF3D-4C33-B4AB-0878B778DB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D0EE-5D27-4808-9770-8F1F47630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749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6685-FF3D-4C33-B4AB-0878B778DB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D0EE-5D27-4808-9770-8F1F47630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77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6685-FF3D-4C33-B4AB-0878B778DB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D0EE-5D27-4808-9770-8F1F47630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0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6685-FF3D-4C33-B4AB-0878B778DB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D0EE-5D27-4808-9770-8F1F47630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08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16685-FF3D-4C33-B4AB-0878B778DB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ED0EE-5D27-4808-9770-8F1F47630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29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16685-FF3D-4C33-B4AB-0878B778DB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ED0EE-5D27-4808-9770-8F1F47630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68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12" Type="http://schemas.openxmlformats.org/officeDocument/2006/relationships/image" Target="../media/image9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N%20LANG%20TOAN\NHAC\MOTTYEU.MID" TargetMode="External"/><Relationship Id="rId6" Type="http://schemas.openxmlformats.org/officeDocument/2006/relationships/image" Target="../media/image3.jpeg"/><Relationship Id="rId11" Type="http://schemas.openxmlformats.org/officeDocument/2006/relationships/image" Target="../media/image8.png"/><Relationship Id="rId5" Type="http://schemas.openxmlformats.org/officeDocument/2006/relationships/image" Target="../media/image2.jpeg"/><Relationship Id="rId10" Type="http://schemas.openxmlformats.org/officeDocument/2006/relationships/image" Target="../media/image7.gif"/><Relationship Id="rId4" Type="http://schemas.openxmlformats.org/officeDocument/2006/relationships/image" Target="../media/image1.jpeg"/><Relationship Id="rId9" Type="http://schemas.openxmlformats.org/officeDocument/2006/relationships/image" Target="../media/image6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/>
          <p:cNvGrpSpPr>
            <a:grpSpLocks/>
          </p:cNvGrpSpPr>
          <p:nvPr/>
        </p:nvGrpSpPr>
        <p:grpSpPr bwMode="auto">
          <a:xfrm>
            <a:off x="2299213" y="1036432"/>
            <a:ext cx="7767131" cy="4804570"/>
            <a:chOff x="838200" y="1276350"/>
            <a:chExt cx="8120907" cy="4850906"/>
          </a:xfrm>
        </p:grpSpPr>
        <p:sp>
          <p:nvSpPr>
            <p:cNvPr id="5139" name="Rectangle 3" descr="Newsprint"/>
            <p:cNvSpPr>
              <a:spLocks noChangeArrowheads="1"/>
            </p:cNvSpPr>
            <p:nvPr/>
          </p:nvSpPr>
          <p:spPr bwMode="auto">
            <a:xfrm>
              <a:off x="838200" y="3880917"/>
              <a:ext cx="4044951" cy="2215084"/>
            </a:xfrm>
            <a:prstGeom prst="rect">
              <a:avLst/>
            </a:prstGeom>
            <a:blipFill dpi="0" rotWithShape="0">
              <a:blip r:embed="rId5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altLang="en-US" sz="3692">
                <a:latin typeface="VNI-Times" pitchFamily="2" charset="0"/>
              </a:endParaRPr>
            </a:p>
          </p:txBody>
        </p:sp>
        <p:sp>
          <p:nvSpPr>
            <p:cNvPr id="6161" name="WordArt 4"/>
            <p:cNvSpPr>
              <a:spLocks noChangeArrowheads="1" noChangeShapeType="1" noTextEdit="1"/>
            </p:cNvSpPr>
            <p:nvPr/>
          </p:nvSpPr>
          <p:spPr bwMode="auto">
            <a:xfrm>
              <a:off x="2076450" y="4533900"/>
              <a:ext cx="1816100" cy="83026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legacyObliqueRight"/>
                <a:lightRig rig="legacyHarsh3" dir="t"/>
              </a:scene3d>
              <a:sp3d extrusionH="100000" prstMaterial="legacyMatte">
                <a:extrusionClr>
                  <a:srgbClr val="663300"/>
                </a:extrusionClr>
                <a:contourClr>
                  <a:srgbClr val="0000FF"/>
                </a:contourClr>
              </a:sp3d>
            </a:bodyPr>
            <a:lstStyle/>
            <a:p>
              <a:pPr algn="ctr"/>
              <a:r>
                <a:rPr lang="en-US" sz="4062" b="1" kern="10">
                  <a:ln w="9525"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0000FF"/>
                      </a:gs>
                      <a:gs pos="100000">
                        <a:srgbClr val="6565FF"/>
                      </a:gs>
                    </a:gsLst>
                    <a:lin ang="5400000" scaled="1"/>
                  </a:gradFill>
                  <a:latin typeface="VNI-Dur" pitchFamily="2" charset="0"/>
                </a:rPr>
                <a:t>Lớp 6</a:t>
              </a:r>
            </a:p>
          </p:txBody>
        </p:sp>
        <p:sp>
          <p:nvSpPr>
            <p:cNvPr id="2" name="Rectangle 5" descr="Parchment"/>
            <p:cNvSpPr>
              <a:spLocks noChangeArrowheads="1"/>
            </p:cNvSpPr>
            <p:nvPr/>
          </p:nvSpPr>
          <p:spPr bwMode="auto">
            <a:xfrm>
              <a:off x="838200" y="1276350"/>
              <a:ext cx="4044951" cy="2604567"/>
            </a:xfrm>
            <a:prstGeom prst="rect">
              <a:avLst/>
            </a:prstGeom>
            <a:blipFill dpi="0" rotWithShape="0">
              <a:blip r:embed="rId6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215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Avo" pitchFamily="2" charset="0"/>
              </a:endParaRPr>
            </a:p>
          </p:txBody>
        </p:sp>
        <p:sp>
          <p:nvSpPr>
            <p:cNvPr id="5142" name="Rectangle 7" descr="Purple mesh"/>
            <p:cNvSpPr>
              <a:spLocks noChangeArrowheads="1"/>
            </p:cNvSpPr>
            <p:nvPr/>
          </p:nvSpPr>
          <p:spPr bwMode="auto">
            <a:xfrm>
              <a:off x="4883151" y="1276350"/>
              <a:ext cx="4044949" cy="2604567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altLang="en-US" sz="3692">
                <a:latin typeface="VNI-Times" pitchFamily="2" charset="0"/>
              </a:endParaRPr>
            </a:p>
          </p:txBody>
        </p:sp>
        <p:sp>
          <p:nvSpPr>
            <p:cNvPr id="5143" name="Rectangle 8" descr="Green marble"/>
            <p:cNvSpPr>
              <a:spLocks noChangeArrowheads="1"/>
            </p:cNvSpPr>
            <p:nvPr/>
          </p:nvSpPr>
          <p:spPr bwMode="auto">
            <a:xfrm>
              <a:off x="4914158" y="3912172"/>
              <a:ext cx="4044949" cy="2215084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  <a:defRPr/>
              </a:pPr>
              <a:endParaRPr lang="en-US" altLang="en-US" sz="3692">
                <a:latin typeface="VNI-Times" pitchFamily="2" charset="0"/>
              </a:endParaRPr>
            </a:p>
          </p:txBody>
        </p:sp>
        <p:pic>
          <p:nvPicPr>
            <p:cNvPr id="16395" name="MOTTYEU.MID">
              <a:hlinkClick r:id="" action="ppaction://media"/>
            </p:cNvPr>
            <p:cNvPicPr>
              <a:picLocks noRot="1" noChangeAspect="1" noChangeArrowheads="1"/>
            </p:cNvPicPr>
            <p:nvPr>
              <a:audioFile r:link="rId1"/>
            </p:nvPr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87850" y="3425825"/>
              <a:ext cx="330200" cy="260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148" name="Group 6"/>
          <p:cNvGrpSpPr>
            <a:grpSpLocks/>
          </p:cNvGrpSpPr>
          <p:nvPr/>
        </p:nvGrpSpPr>
        <p:grpSpPr bwMode="auto">
          <a:xfrm>
            <a:off x="6426217" y="3894138"/>
            <a:ext cx="3344799" cy="1749425"/>
            <a:chOff x="5110163" y="1981199"/>
            <a:chExt cx="3271837" cy="1895475"/>
          </a:xfrm>
        </p:grpSpPr>
        <p:pic>
          <p:nvPicPr>
            <p:cNvPr id="6158" name="Picture 5" descr="CHCA2077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0163" y="1981199"/>
              <a:ext cx="3271837" cy="1895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5" name="Rectangle 11"/>
            <p:cNvSpPr>
              <a:spLocks noChangeArrowheads="1"/>
            </p:cNvSpPr>
            <p:nvPr/>
          </p:nvSpPr>
          <p:spPr bwMode="auto">
            <a:xfrm>
              <a:off x="5671982" y="2197587"/>
              <a:ext cx="2429145" cy="400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  <a:defRPr/>
              </a:pPr>
              <a:r>
                <a:rPr lang="en-US" altLang="vi-VN" sz="1800" b="1" i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Năm</a:t>
              </a:r>
              <a:r>
                <a:rPr lang="en-US" altLang="vi-VN" sz="18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1800" b="1" i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altLang="vi-VN" sz="18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altLang="vi-VN" sz="18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2021- 2022</a:t>
              </a:r>
              <a:endParaRPr lang="en-US" altLang="vi-VN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149" name="WordArt 7"/>
          <p:cNvSpPr>
            <a:spLocks noChangeArrowheads="1" noChangeShapeType="1" noTextEdit="1"/>
          </p:cNvSpPr>
          <p:nvPr/>
        </p:nvSpPr>
        <p:spPr bwMode="auto">
          <a:xfrm>
            <a:off x="3078163" y="284163"/>
            <a:ext cx="6261100" cy="741362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1287"/>
              </a:avLst>
            </a:prstTxWarp>
          </a:bodyPr>
          <a:lstStyle/>
          <a:p>
            <a:pPr algn="ctr"/>
            <a:r>
              <a:rPr lang="en-US" sz="3323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323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23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323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23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323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23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323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23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3323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FF66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3589339" y="6034089"/>
            <a:ext cx="5419725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  <a:defRPr/>
            </a:pPr>
            <a:r>
              <a:rPr lang="en-US" altLang="en-US" sz="2585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 thực hiện: </a:t>
            </a:r>
            <a:r>
              <a:rPr lang="en-US" altLang="en-US" sz="2585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 Thị Huế</a:t>
            </a:r>
          </a:p>
        </p:txBody>
      </p:sp>
      <p:grpSp>
        <p:nvGrpSpPr>
          <p:cNvPr id="6151" name="Group 8"/>
          <p:cNvGrpSpPr>
            <a:grpSpLocks/>
          </p:cNvGrpSpPr>
          <p:nvPr/>
        </p:nvGrpSpPr>
        <p:grpSpPr bwMode="auto">
          <a:xfrm>
            <a:off x="5878513" y="1484313"/>
            <a:ext cx="4375830" cy="620712"/>
            <a:chOff x="4718268" y="1322812"/>
            <a:chExt cx="4953000" cy="672442"/>
          </a:xfrm>
        </p:grpSpPr>
        <p:sp>
          <p:nvSpPr>
            <p:cNvPr id="27" name="Rectangle 26"/>
            <p:cNvSpPr/>
            <p:nvPr/>
          </p:nvSpPr>
          <p:spPr>
            <a:xfrm>
              <a:off x="4718268" y="1322812"/>
              <a:ext cx="4953000" cy="40759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846" b="1" kern="1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ỦY BAN NHÂN DÂN TP  THỦ ĐỨC </a:t>
              </a:r>
            </a:p>
          </p:txBody>
        </p:sp>
        <p:sp>
          <p:nvSpPr>
            <p:cNvPr id="6157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5293782" y="1787291"/>
              <a:ext cx="3570432" cy="2079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2492" b="1" kern="1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TRƯỜNG THCS ĐẶNG TẤN TÀI</a:t>
              </a:r>
              <a:endParaRPr lang="en-US" sz="2492" b="1" kern="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6152" name="Picture 9" descr="POINSET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1425575" y="239713"/>
            <a:ext cx="1828800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2" descr="Bellcoll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538" y="193675"/>
            <a:ext cx="1090612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1" descr="POINSET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1460500" y="4837113"/>
            <a:ext cx="2020888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0" descr="POINSET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120188" y="4857751"/>
            <a:ext cx="1547812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booktoan.com/wp-content/uploads/2021/06/image-9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734" y="1036432"/>
            <a:ext cx="3921155" cy="477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qqq8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9484" y="2466699"/>
            <a:ext cx="1773888" cy="1080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13021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6036" y="2003291"/>
            <a:ext cx="9588136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* </a:t>
            </a:r>
            <a:r>
              <a:rPr lang="en-US" sz="2400" b="1" i="1" u="sng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Chú</a:t>
            </a:r>
            <a:r>
              <a:rPr lang="en-US" sz="2400" b="1" i="1" u="sng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ý: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cũng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phối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đối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trừ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  a . 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(b 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c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= 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 . b – a . c      (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điều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kiện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b 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&gt; c )</a:t>
            </a:r>
            <a:endParaRPr lang="en-US" sz="2400" b="1" dirty="0">
              <a:solidFill>
                <a:srgbClr val="00B05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045088"/>
              </p:ext>
            </p:extLst>
          </p:nvPr>
        </p:nvGraphicFramePr>
        <p:xfrm>
          <a:off x="570920" y="477054"/>
          <a:ext cx="10306596" cy="1196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06596">
                  <a:extLst>
                    <a:ext uri="{9D8B030D-6E8A-4147-A177-3AD203B41FA5}">
                      <a16:colId xmlns:a16="http://schemas.microsoft.com/office/drawing/2014/main" val="2699350767"/>
                    </a:ext>
                  </a:extLst>
                </a:gridCol>
              </a:tblGrid>
              <a:tr h="11969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66854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954545" y="598474"/>
            <a:ext cx="847693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3- 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phối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đối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cộng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a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. (b + c) =  a .b +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a.c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160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67234" y="1044621"/>
            <a:ext cx="9193393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BÀI TẬP VỀ NHÀ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Hiểu </a:t>
            </a:r>
            <a:r>
              <a:rPr lang="pt-B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 ghi nhớ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cộng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pt-B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 </a:t>
            </a:r>
            <a:r>
              <a:rPr lang="pt-BR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tập: </a:t>
            </a:r>
            <a:r>
              <a:rPr lang="pt-BR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1; 2; 4 (SGK </a:t>
            </a:r>
            <a:r>
              <a:rPr lang="pt-B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pt-BR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tr15)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Chuẩn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bị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“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Luyện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”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416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248" y="632469"/>
            <a:ext cx="4419800" cy="6612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cộng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65188" y="109249"/>
            <a:ext cx="9728561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 3. CÁC PHÉP TÍNH TRONG TẬP HỢP SỐ TỰ NHIÊN.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42417" y="1597859"/>
            <a:ext cx="724316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Giải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tiền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An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đã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5 × 6000 + 6 × 5000 + 2 × 5000 = 70 000 (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đồng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tiền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còn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An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100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000 – 70 000 = 30 000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đồng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Đáp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 30 000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đồng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9076" y="1818439"/>
            <a:ext cx="39668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Tóm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tắt</a:t>
            </a:r>
            <a:r>
              <a:rPr lang="en-US" sz="2400" b="1" dirty="0" smtClean="0"/>
              <a:t>: An </a:t>
            </a:r>
            <a:r>
              <a:rPr lang="en-US" sz="2400" b="1" dirty="0" err="1" smtClean="0"/>
              <a:t>có</a:t>
            </a:r>
            <a:r>
              <a:rPr lang="en-US" sz="2400" b="1" dirty="0" smtClean="0"/>
              <a:t> 100 000 đ</a:t>
            </a:r>
          </a:p>
          <a:p>
            <a:r>
              <a:rPr lang="en-US" sz="2400" b="1" dirty="0" smtClean="0"/>
              <a:t>5 </a:t>
            </a:r>
            <a:r>
              <a:rPr lang="en-US" sz="2400" b="1" dirty="0" err="1" smtClean="0"/>
              <a:t>quyển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vở</a:t>
            </a:r>
            <a:r>
              <a:rPr lang="en-US" sz="2400" b="1" dirty="0" smtClean="0"/>
              <a:t> : 6000 đ/1 </a:t>
            </a:r>
            <a:r>
              <a:rPr lang="en-US" sz="2400" b="1" dirty="0" err="1" smtClean="0"/>
              <a:t>quyển</a:t>
            </a:r>
            <a:endParaRPr lang="en-US" sz="2400" b="1" dirty="0" smtClean="0"/>
          </a:p>
          <a:p>
            <a:r>
              <a:rPr lang="en-US" sz="2400" b="1" dirty="0" smtClean="0"/>
              <a:t>6 </a:t>
            </a:r>
            <a:r>
              <a:rPr lang="en-US" sz="2400" b="1" dirty="0" err="1" smtClean="0"/>
              <a:t>cái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bút</a:t>
            </a:r>
            <a:r>
              <a:rPr lang="en-US" sz="2400" b="1" dirty="0" smtClean="0"/>
              <a:t> bi: 5000đ / 1 </a:t>
            </a:r>
            <a:r>
              <a:rPr lang="en-US" sz="2400" b="1" dirty="0" err="1" smtClean="0"/>
              <a:t>cái</a:t>
            </a:r>
            <a:endParaRPr lang="en-US" sz="2400" b="1" dirty="0" smtClean="0"/>
          </a:p>
          <a:p>
            <a:r>
              <a:rPr lang="en-US" sz="2400" b="1" dirty="0" smtClean="0"/>
              <a:t>2 </a:t>
            </a:r>
            <a:r>
              <a:rPr lang="en-US" sz="2400" b="1" dirty="0" err="1" smtClean="0"/>
              <a:t>cái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bút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chì</a:t>
            </a:r>
            <a:r>
              <a:rPr lang="en-US" sz="2400" b="1" dirty="0" smtClean="0"/>
              <a:t>: </a:t>
            </a:r>
            <a:r>
              <a:rPr lang="en-US" sz="2400" b="1" dirty="0"/>
              <a:t>5000đ / 1 </a:t>
            </a:r>
            <a:r>
              <a:rPr lang="en-US" sz="2400" b="1" dirty="0" err="1"/>
              <a:t>cái</a:t>
            </a:r>
            <a:endParaRPr lang="en-US" sz="2400" b="1" dirty="0"/>
          </a:p>
          <a:p>
            <a:r>
              <a:rPr lang="en-US" sz="2400" b="1" dirty="0" err="1" smtClean="0"/>
              <a:t>Hỏi</a:t>
            </a:r>
            <a:r>
              <a:rPr lang="en-US" sz="2400" b="1" dirty="0" smtClean="0"/>
              <a:t> An </a:t>
            </a:r>
            <a:r>
              <a:rPr lang="en-US" sz="2400" b="1" dirty="0" err="1" smtClean="0"/>
              <a:t>còn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lại</a:t>
            </a:r>
            <a:r>
              <a:rPr lang="en-US" sz="2400" b="1" dirty="0" smtClean="0"/>
              <a:t> ? </a:t>
            </a:r>
            <a:r>
              <a:rPr lang="en-US" sz="2400" b="1" dirty="0" err="1" smtClean="0"/>
              <a:t>tiền</a:t>
            </a:r>
            <a:r>
              <a:rPr lang="en-US" sz="2400" b="1" dirty="0" smtClean="0"/>
              <a:t>?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176248" y="1155689"/>
            <a:ext cx="3913251" cy="6612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1/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trang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13 : 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315958" y="1816896"/>
            <a:ext cx="0" cy="408636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2710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0264" y="4297951"/>
            <a:ext cx="10515600" cy="24622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i="1" u="sng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Chú</a:t>
            </a:r>
            <a:r>
              <a:rPr lang="en-US" sz="2400" b="1" i="1" u="sng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ý: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tích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mà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thừa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đều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bằng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chữ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hoặc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chỉ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thừa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bằng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ta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dấu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ở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giữa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thừa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dấu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“×”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tích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cũng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thay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bằng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dấu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“.”.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Ví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dụ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 × b = 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a. b = ab;                                  6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× a × b =6.a.b = 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6ab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3811" y="81412"/>
            <a:ext cx="11020509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Mở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khóa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1/SGK-13: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Kiểm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tra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chỉ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ra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mỗi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đâu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hạng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tổng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thừa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tích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890 + 72 645 = 74 535  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363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 × 2 018 = 732 534 </a:t>
            </a:r>
            <a:endParaRPr lang="en-US" sz="2400" b="1" dirty="0" smtClean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b="1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3811" y="820076"/>
            <a:ext cx="771806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    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   =&gt;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Đúng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1 890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72 645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hạng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74 535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tổng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=&gt;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Đúng</a:t>
            </a:r>
            <a:endParaRPr lang="en-US" sz="2400" b="1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363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2 018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thừa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732 534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tích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932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799" y="518326"/>
            <a:ext cx="1089006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Mở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khóa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2/ SGK-14: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Hãy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so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sánh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a) 17 + 23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23 + 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17          b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) (12 + 28) + 10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12 + (28 +10)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c) 17. 23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23 . 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17             d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) (5 . 6) . 3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5 . (6 . 3)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e) 23 . (43 + 17)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23 . 43 + 23 . 17.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5686" y="-48289"/>
            <a:ext cx="8382359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cộng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nhiên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742" y="3220771"/>
            <a:ext cx="139492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93670" y="3476733"/>
            <a:ext cx="390579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 17 + 23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23 +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17 = 40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93670" y="4078340"/>
            <a:ext cx="578249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 (12 + 28) + 10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12 + (28 +10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 = 50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93670" y="4725361"/>
            <a:ext cx="402118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 17. 23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= 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23 .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17 = 391            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93670" y="5276886"/>
            <a:ext cx="429332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d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 (5 . 6) . 3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5 . (6 . 3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 = 90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93670" y="5884718"/>
            <a:ext cx="64843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e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 23 . (43 + 17)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23 . 43 + 23 .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17 = 1380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460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410794"/>
              </p:ext>
            </p:extLst>
          </p:nvPr>
        </p:nvGraphicFramePr>
        <p:xfrm>
          <a:off x="705391" y="949235"/>
          <a:ext cx="10306596" cy="507813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08472">
                  <a:extLst>
                    <a:ext uri="{9D8B030D-6E8A-4147-A177-3AD203B41FA5}">
                      <a16:colId xmlns:a16="http://schemas.microsoft.com/office/drawing/2014/main" val="535633486"/>
                    </a:ext>
                  </a:extLst>
                </a:gridCol>
                <a:gridCol w="4598124">
                  <a:extLst>
                    <a:ext uri="{9D8B030D-6E8A-4147-A177-3AD203B41FA5}">
                      <a16:colId xmlns:a16="http://schemas.microsoft.com/office/drawing/2014/main" val="1321987473"/>
                    </a:ext>
                  </a:extLst>
                </a:gridCol>
              </a:tblGrid>
              <a:tr h="42696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Tính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chất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phép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cộng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Tính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chất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phép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nhân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10280"/>
                  </a:ext>
                </a:extLst>
              </a:tr>
              <a:tr h="88239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 smtClean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062554"/>
                  </a:ext>
                </a:extLst>
              </a:tr>
              <a:tr h="116998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 smtClean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664692"/>
                  </a:ext>
                </a:extLst>
              </a:tr>
              <a:tr h="12092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800" dirty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800" dirty="0" smtClean="0"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991394"/>
                  </a:ext>
                </a:extLst>
              </a:tr>
              <a:tr h="135929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2666864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31683" y="117565"/>
            <a:ext cx="3481979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*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-SGK/14 :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57835" y="1373966"/>
            <a:ext cx="38772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1-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giao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hoán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algn="just">
              <a:defRPr/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a + b =  b + a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36659" y="1373965"/>
            <a:ext cx="405204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1-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giao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hoán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algn="just">
              <a:defRPr/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       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 . b 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b . a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057835" y="2421079"/>
            <a:ext cx="476474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2-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algn="just">
              <a:defRPr/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(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a + b) + c =  a + (b + c)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36659" y="2328072"/>
            <a:ext cx="476474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2-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algn="just">
              <a:defRPr/>
            </a:pP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(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b)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 c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=  a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(b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c)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64921"/>
              </p:ext>
            </p:extLst>
          </p:nvPr>
        </p:nvGraphicFramePr>
        <p:xfrm>
          <a:off x="705391" y="3477493"/>
          <a:ext cx="10306596" cy="1196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06596">
                  <a:extLst>
                    <a:ext uri="{9D8B030D-6E8A-4147-A177-3AD203B41FA5}">
                      <a16:colId xmlns:a16="http://schemas.microsoft.com/office/drawing/2014/main" val="2699350767"/>
                    </a:ext>
                  </a:extLst>
                </a:gridCol>
              </a:tblGrid>
              <a:tr h="11969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66854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1102463" y="3653900"/>
            <a:ext cx="847693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3- 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phối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đối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cộng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a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. (b + c) =  a .b +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a.c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6559826" y="4854449"/>
            <a:ext cx="42937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4.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1.</a:t>
            </a:r>
          </a:p>
          <a:p>
            <a:pPr algn="just">
              <a:defRPr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. 1 = a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47227" y="4776749"/>
            <a:ext cx="42937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4.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cộng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0.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defRPr/>
            </a:pP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      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 + 0 = a</a:t>
            </a:r>
            <a:endParaRPr lang="en-US" sz="28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642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  <p:bldP spid="6" grpId="0"/>
      <p:bldP spid="8" grpId="0"/>
      <p:bldP spid="12" grpId="0"/>
      <p:bldP spid="13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6240" y="834566"/>
            <a:ext cx="7258594" cy="1461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lí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 = 11 . (1 + 3 + 7 + 9) + 89 . (1 + 3 + 7 + 9)</a:t>
            </a:r>
          </a:p>
        </p:txBody>
      </p:sp>
      <p:sp>
        <p:nvSpPr>
          <p:cNvPr id="3" name="Rectangle 2"/>
          <p:cNvSpPr/>
          <p:nvPr/>
        </p:nvSpPr>
        <p:spPr>
          <a:xfrm>
            <a:off x="396240" y="173359"/>
            <a:ext cx="3783874" cy="661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2/SGK-14: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6240" y="2243182"/>
            <a:ext cx="6096000" cy="6612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 = (11 + 89) . [(1 + 3 + 7 + 9)]</a:t>
            </a:r>
          </a:p>
        </p:txBody>
      </p:sp>
      <p:sp>
        <p:nvSpPr>
          <p:cNvPr id="7" name="Rectangle 6"/>
          <p:cNvSpPr/>
          <p:nvPr/>
        </p:nvSpPr>
        <p:spPr>
          <a:xfrm>
            <a:off x="396240" y="2962192"/>
            <a:ext cx="6096000" cy="6612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 = 100 . 20</a:t>
            </a:r>
          </a:p>
        </p:txBody>
      </p:sp>
      <p:sp>
        <p:nvSpPr>
          <p:cNvPr id="8" name="Rectangle 7"/>
          <p:cNvSpPr/>
          <p:nvPr/>
        </p:nvSpPr>
        <p:spPr>
          <a:xfrm>
            <a:off x="402771" y="3474156"/>
            <a:ext cx="188540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 = 2000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27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2697" y="672300"/>
            <a:ext cx="9274629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nhanh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tích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1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9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hoặc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99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67.9 = 67. (10 – 1) = 67. 10 – 67.1 = 670 – 67 = 603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346 . 99 = 346 . (100 – 1) = 346.100 – 346.1= 3460 – 346  = 34254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Tính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a) 1234 . 9                              b) 1234 . 99 </a:t>
            </a:r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59428" y="3397853"/>
            <a:ext cx="303058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234 . 9 </a:t>
            </a:r>
            <a:endParaRPr lang="en-US" sz="2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1 234 . (10 – 1) </a:t>
            </a:r>
            <a:endParaRPr lang="en-US" sz="2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12 340 – 1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234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11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106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2697" y="0"/>
            <a:ext cx="378387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hành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3/SGK-14: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5010" y="3339174"/>
            <a:ext cx="139492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71676" y="3357193"/>
            <a:ext cx="42266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 1 234 . 99 </a:t>
            </a:r>
            <a:endParaRPr lang="en-US" sz="2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1 234 . (100 – 1) </a:t>
            </a:r>
            <a:endParaRPr lang="en-US" sz="2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123 400 – 1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234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122 166.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644590" y="3641271"/>
            <a:ext cx="20307" cy="27880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088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9493" y="0"/>
            <a:ext cx="4591321" cy="6612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trừ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chia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hết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99493" y="675537"/>
            <a:ext cx="34772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Mở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khóa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3/ 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SGK-14: 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685894" y="3370533"/>
            <a:ext cx="69189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a)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tiền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thiếu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200 000 – 80 000 = 120 000 (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b)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phải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gây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quỹ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120 000 : 20 000 = 6 (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tháng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352697" y="2708277"/>
            <a:ext cx="139492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00174" y="3231886"/>
            <a:ext cx="3300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VD: </a:t>
            </a:r>
            <a:r>
              <a:rPr lang="en-US" sz="2800" i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tìm</a:t>
            </a:r>
            <a:r>
              <a:rPr lang="en-US" sz="28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x.   b + x = a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7229276" y="3812194"/>
            <a:ext cx="13035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b. x = a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773613" y="675537"/>
            <a:ext cx="76624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Tóm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tắt</a:t>
            </a:r>
            <a:r>
              <a:rPr lang="en-US" sz="2400" b="1" dirty="0" smtClean="0"/>
              <a:t>: </a:t>
            </a:r>
          </a:p>
          <a:p>
            <a:r>
              <a:rPr lang="en-US" sz="2400" b="1" dirty="0" err="1" smtClean="0"/>
              <a:t>Nhóm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bạn</a:t>
            </a:r>
            <a:r>
              <a:rPr lang="en-US" sz="2400" b="1" dirty="0" smtClean="0"/>
              <a:t> Lan </a:t>
            </a:r>
            <a:r>
              <a:rPr lang="en-US" sz="2400" b="1" dirty="0" err="1" smtClean="0"/>
              <a:t>kế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hoạch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nhỏ</a:t>
            </a:r>
            <a:r>
              <a:rPr lang="en-US" sz="2400" b="1" dirty="0" smtClean="0"/>
              <a:t>: 200 000đ</a:t>
            </a:r>
          </a:p>
          <a:p>
            <a:r>
              <a:rPr lang="en-US" sz="2400" b="1" dirty="0" err="1" smtClean="0"/>
              <a:t>Hiện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tại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có</a:t>
            </a:r>
            <a:r>
              <a:rPr lang="en-US" sz="2400" b="1" dirty="0" smtClean="0"/>
              <a:t>: 80 000đ</a:t>
            </a:r>
          </a:p>
          <a:p>
            <a:r>
              <a:rPr lang="en-US" sz="2400" b="1" dirty="0" err="1" smtClean="0"/>
              <a:t>Thực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hiện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gây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quỹ</a:t>
            </a:r>
            <a:r>
              <a:rPr lang="en-US" sz="2400" b="1" dirty="0" smtClean="0"/>
              <a:t>: 20 000đ/1 </a:t>
            </a:r>
            <a:r>
              <a:rPr lang="en-US" sz="2400" b="1" dirty="0" err="1" smtClean="0"/>
              <a:t>tháng</a:t>
            </a:r>
            <a:endParaRPr lang="en-US" sz="2400" b="1" dirty="0" smtClean="0"/>
          </a:p>
          <a:p>
            <a:pPr marL="457200" indent="-457200">
              <a:buAutoNum type="alphaLcParenR"/>
            </a:pPr>
            <a:r>
              <a:rPr lang="en-US" sz="2400" b="1" dirty="0" err="1" smtClean="0"/>
              <a:t>Số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tiền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hiện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tại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bạn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còn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thiếu</a:t>
            </a:r>
            <a:r>
              <a:rPr lang="en-US" sz="2400" b="1" dirty="0" smtClean="0"/>
              <a:t> ? </a:t>
            </a:r>
            <a:r>
              <a:rPr lang="en-US" sz="2400" b="1" dirty="0" err="1" smtClean="0"/>
              <a:t>tiền</a:t>
            </a:r>
            <a:r>
              <a:rPr lang="en-US" sz="2400" b="1" dirty="0" smtClean="0"/>
              <a:t>.</a:t>
            </a:r>
          </a:p>
          <a:p>
            <a:pPr marL="457200" indent="-457200">
              <a:buAutoNum type="alphaLcParenR"/>
            </a:pP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tiền</a:t>
            </a:r>
            <a:r>
              <a:rPr lang="en-US" sz="2400" b="1" dirty="0"/>
              <a:t> </a:t>
            </a:r>
            <a:r>
              <a:rPr lang="en-US" sz="2400" b="1" dirty="0" err="1" smtClean="0"/>
              <a:t>còn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thiếu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phải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thực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hiện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gây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quỹ</a:t>
            </a:r>
            <a:r>
              <a:rPr lang="en-US" sz="2400" b="1" dirty="0" smtClean="0"/>
              <a:t> ? </a:t>
            </a:r>
            <a:r>
              <a:rPr lang="en-US" sz="2400" b="1" dirty="0" err="1" smtClean="0"/>
              <a:t>tháng</a:t>
            </a:r>
            <a:r>
              <a:rPr lang="en-US" sz="2400" b="1" dirty="0"/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9232131" y="3266654"/>
            <a:ext cx="22926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=&gt; x = a  - b 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8532838" y="3838015"/>
            <a:ext cx="21771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=&gt; x = a  : b </a:t>
            </a:r>
            <a:endParaRPr lang="en-US" sz="28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56243" y="3370533"/>
            <a:ext cx="26505" cy="313932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9593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7497" y="2626072"/>
            <a:ext cx="899595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 Ta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 36 – 12 = 24 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Vậy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24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nữa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thì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tuổi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An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tuổi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mẹ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An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nay.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b) Ta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 36 : 12 = 3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Vậy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nay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tuổi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mẹ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An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3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tuổi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An.</a:t>
            </a:r>
          </a:p>
        </p:txBody>
      </p:sp>
      <p:sp>
        <p:nvSpPr>
          <p:cNvPr id="3" name="Rectangle 2"/>
          <p:cNvSpPr/>
          <p:nvPr/>
        </p:nvSpPr>
        <p:spPr>
          <a:xfrm>
            <a:off x="531223" y="44177"/>
            <a:ext cx="3431177" cy="661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Vận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/SGK-15: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71316" y="705384"/>
            <a:ext cx="78087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Tóm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tắt</a:t>
            </a:r>
            <a:r>
              <a:rPr lang="en-US" sz="2400" b="1" dirty="0" smtClean="0"/>
              <a:t>: </a:t>
            </a:r>
          </a:p>
          <a:p>
            <a:r>
              <a:rPr lang="en-US" sz="2400" b="1" dirty="0" smtClean="0"/>
              <a:t>An: 12 </a:t>
            </a:r>
            <a:r>
              <a:rPr lang="en-US" sz="2400" b="1" dirty="0" err="1" smtClean="0"/>
              <a:t>tuổi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Mẹ</a:t>
            </a:r>
            <a:r>
              <a:rPr lang="en-US" sz="2400" b="1" dirty="0" smtClean="0"/>
              <a:t>: 36 </a:t>
            </a:r>
            <a:r>
              <a:rPr lang="en-US" sz="2400" b="1" dirty="0" err="1" smtClean="0"/>
              <a:t>tuổi</a:t>
            </a:r>
            <a:endParaRPr lang="en-US" sz="2400" b="1" dirty="0" smtClean="0"/>
          </a:p>
          <a:p>
            <a:pPr marL="457200" indent="-457200">
              <a:buAutoNum type="alphaLcParenR"/>
            </a:pPr>
            <a:r>
              <a:rPr lang="en-US" sz="2400" b="1" dirty="0" err="1" smtClean="0"/>
              <a:t>Hỏi</a:t>
            </a:r>
            <a:r>
              <a:rPr lang="en-US" sz="2400" b="1" dirty="0" smtClean="0"/>
              <a:t> ? </a:t>
            </a:r>
            <a:r>
              <a:rPr lang="en-US" sz="2400" b="1" dirty="0" err="1" smtClean="0"/>
              <a:t>năm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nữa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số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tuổi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của</a:t>
            </a:r>
            <a:r>
              <a:rPr lang="en-US" sz="2400" b="1" dirty="0" smtClean="0"/>
              <a:t> An </a:t>
            </a:r>
            <a:r>
              <a:rPr lang="en-US" sz="2400" b="1" dirty="0" err="1" smtClean="0"/>
              <a:t>bằng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số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tuổi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Mẹ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năm</a:t>
            </a:r>
            <a:r>
              <a:rPr lang="en-US" sz="2400" b="1" dirty="0" smtClean="0"/>
              <a:t> nay.</a:t>
            </a:r>
          </a:p>
          <a:p>
            <a:pPr marL="457200" indent="-457200">
              <a:buAutoNum type="alphaLcParenR"/>
            </a:pPr>
            <a:r>
              <a:rPr lang="en-US" sz="2400" b="1" dirty="0" err="1" smtClean="0"/>
              <a:t>Năm</a:t>
            </a:r>
            <a:r>
              <a:rPr lang="en-US" sz="2400" b="1" dirty="0" smtClean="0"/>
              <a:t> nay </a:t>
            </a:r>
            <a:r>
              <a:rPr lang="en-US" sz="2400" b="1" dirty="0" err="1" smtClean="0"/>
              <a:t>tuổi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của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Mẹ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gấp</a:t>
            </a:r>
            <a:r>
              <a:rPr lang="en-US" sz="2400" b="1" dirty="0" smtClean="0"/>
              <a:t> ? </a:t>
            </a:r>
            <a:r>
              <a:rPr lang="en-US" sz="2400" b="1" dirty="0" err="1" smtClean="0"/>
              <a:t>tuổi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của</a:t>
            </a:r>
            <a:r>
              <a:rPr lang="en-US" sz="2400" b="1" dirty="0" smtClean="0"/>
              <a:t> An.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574942" y="2118241"/>
            <a:ext cx="849913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Giải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228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1063</Words>
  <Application>Microsoft Office PowerPoint</Application>
  <PresentationFormat>Widescreen</PresentationFormat>
  <Paragraphs>115</Paragraphs>
  <Slides>11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VNI-Avo</vt:lpstr>
      <vt:lpstr>VNI-Dur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39</cp:revision>
  <dcterms:created xsi:type="dcterms:W3CDTF">2021-09-01T13:48:46Z</dcterms:created>
  <dcterms:modified xsi:type="dcterms:W3CDTF">2021-09-20T13:26:52Z</dcterms:modified>
</cp:coreProperties>
</file>