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notesMasterIdLst>
    <p:notesMasterId r:id="rId12"/>
  </p:notesMasterIdLst>
  <p:sldIdLst>
    <p:sldId id="271" r:id="rId3"/>
    <p:sldId id="263" r:id="rId4"/>
    <p:sldId id="264" r:id="rId5"/>
    <p:sldId id="265" r:id="rId6"/>
    <p:sldId id="266" r:id="rId7"/>
    <p:sldId id="267" r:id="rId8"/>
    <p:sldId id="275" r:id="rId9"/>
    <p:sldId id="274" r:id="rId10"/>
    <p:sldId id="27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C6DA"/>
    <a:srgbClr val="03A8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5F65A9-51C5-4B57-B210-C842CC7BA11F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F31BF6-EA33-4BCC-AB26-6BABC52F3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450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7AE503B-8E29-4BB9-8328-F602224A5B49}" type="slidenum">
              <a:rPr lang="en-US" altLang="en-US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" y="746125"/>
            <a:ext cx="6626225" cy="372745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3979571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FEDB7CE4-28DD-4FD1-8DCD-4B0D53E06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40FE26-4C64-417C-B2EC-29B2A2AA3302}" type="slidenum">
              <a:rPr lang="en-US" altLang="en-US" b="0">
                <a:latin typeface="Arial" panose="020B0604020202020204" pitchFamily="34" charset="0"/>
              </a:rPr>
              <a:pPr/>
              <a:t>7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76112C2E-C0D6-4F6F-AEB0-D267612BF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A30FD0F5-A74F-4805-9F4A-6A32ABF3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492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FEDB7CE4-28DD-4FD1-8DCD-4B0D53E06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40FE26-4C64-417C-B2EC-29B2A2AA3302}" type="slidenum">
              <a:rPr lang="en-US" altLang="en-US" b="0">
                <a:latin typeface="Arial" panose="020B0604020202020204" pitchFamily="34" charset="0"/>
              </a:rPr>
              <a:pPr/>
              <a:t>8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76112C2E-C0D6-4F6F-AEB0-D267612BF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A30FD0F5-A74F-4805-9F4A-6A32ABF3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7244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262626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91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99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959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262626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6941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93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948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95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4246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0738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431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576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632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2564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024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000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987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240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444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88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14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968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2783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717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37EFC785-BC71-4FC9-B0F3-2B166BB7392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N%20LANG%20TOAN\NHAC\MOTTYEU.MID" TargetMode="External"/><Relationship Id="rId6" Type="http://schemas.openxmlformats.org/officeDocument/2006/relationships/image" Target="../media/image3.png"/><Relationship Id="rId11" Type="http://schemas.openxmlformats.org/officeDocument/2006/relationships/image" Target="../media/image8.gif"/><Relationship Id="rId5" Type="http://schemas.openxmlformats.org/officeDocument/2006/relationships/image" Target="../media/image2.jpeg"/><Relationship Id="rId10" Type="http://schemas.openxmlformats.org/officeDocument/2006/relationships/image" Target="../media/image7.png"/><Relationship Id="rId4" Type="http://schemas.openxmlformats.org/officeDocument/2006/relationships/image" Target="../media/image1.jpeg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10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/>
          <p:cNvGrpSpPr>
            <a:grpSpLocks/>
          </p:cNvGrpSpPr>
          <p:nvPr/>
        </p:nvGrpSpPr>
        <p:grpSpPr bwMode="auto">
          <a:xfrm>
            <a:off x="2299213" y="1036432"/>
            <a:ext cx="7767131" cy="4804570"/>
            <a:chOff x="838200" y="1276350"/>
            <a:chExt cx="8120907" cy="4850906"/>
          </a:xfrm>
        </p:grpSpPr>
        <p:sp>
          <p:nvSpPr>
            <p:cNvPr id="5139" name="Rectangle 3" descr="Newsprint"/>
            <p:cNvSpPr>
              <a:spLocks noChangeArrowheads="1"/>
            </p:cNvSpPr>
            <p:nvPr/>
          </p:nvSpPr>
          <p:spPr bwMode="auto">
            <a:xfrm>
              <a:off x="838200" y="3880917"/>
              <a:ext cx="4044951" cy="2215084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endParaRPr lang="en-US" altLang="en-US" sz="3692">
                <a:latin typeface="VNI-Times" pitchFamily="2" charset="0"/>
              </a:endParaRPr>
            </a:p>
          </p:txBody>
        </p:sp>
        <p:sp>
          <p:nvSpPr>
            <p:cNvPr id="6161" name="WordArt 4"/>
            <p:cNvSpPr>
              <a:spLocks noChangeArrowheads="1" noChangeShapeType="1" noTextEdit="1"/>
            </p:cNvSpPr>
            <p:nvPr/>
          </p:nvSpPr>
          <p:spPr bwMode="auto">
            <a:xfrm>
              <a:off x="2076450" y="4533900"/>
              <a:ext cx="1816100" cy="8302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scene3d>
                <a:camera prst="legacyObliqueRight"/>
                <a:lightRig rig="legacyHarsh3" dir="t"/>
              </a:scene3d>
              <a:sp3d extrusionH="100000" prstMaterial="legacyMatte">
                <a:extrusionClr>
                  <a:srgbClr val="663300"/>
                </a:extrusionClr>
                <a:contourClr>
                  <a:srgbClr val="0000FF"/>
                </a:contourClr>
              </a:sp3d>
            </a:bodyPr>
            <a:lstStyle/>
            <a:p>
              <a:pPr algn="ctr"/>
              <a:r>
                <a:rPr lang="en-US" sz="4062" b="1" kern="10">
                  <a:ln w="9525"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0000FF"/>
                      </a:gs>
                      <a:gs pos="100000">
                        <a:srgbClr val="6565FF"/>
                      </a:gs>
                    </a:gsLst>
                    <a:lin ang="5400000" scaled="1"/>
                  </a:gradFill>
                  <a:latin typeface="VNI-Dur" pitchFamily="2" charset="0"/>
                </a:rPr>
                <a:t>Lớp 6</a:t>
              </a:r>
            </a:p>
          </p:txBody>
        </p:sp>
        <p:sp>
          <p:nvSpPr>
            <p:cNvPr id="2" name="Rectangle 5" descr="Parchment"/>
            <p:cNvSpPr>
              <a:spLocks noChangeArrowheads="1"/>
            </p:cNvSpPr>
            <p:nvPr/>
          </p:nvSpPr>
          <p:spPr bwMode="auto">
            <a:xfrm>
              <a:off x="838200" y="1276350"/>
              <a:ext cx="4044951" cy="2604567"/>
            </a:xfrm>
            <a:prstGeom prst="rect">
              <a:avLst/>
            </a:prstGeom>
            <a:blipFill dpi="0" rotWithShape="0">
              <a:blip r:embed="rId5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215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Avo" pitchFamily="2" charset="0"/>
              </a:endParaRPr>
            </a:p>
          </p:txBody>
        </p:sp>
        <p:sp>
          <p:nvSpPr>
            <p:cNvPr id="5142" name="Rectangle 7" descr="Purple mesh"/>
            <p:cNvSpPr>
              <a:spLocks noChangeArrowheads="1"/>
            </p:cNvSpPr>
            <p:nvPr/>
          </p:nvSpPr>
          <p:spPr bwMode="auto">
            <a:xfrm>
              <a:off x="4883151" y="1276350"/>
              <a:ext cx="4044949" cy="2604567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endParaRPr lang="en-US" altLang="en-US" sz="3692">
                <a:latin typeface="VNI-Times" pitchFamily="2" charset="0"/>
              </a:endParaRPr>
            </a:p>
          </p:txBody>
        </p:sp>
        <p:sp>
          <p:nvSpPr>
            <p:cNvPr id="5143" name="Rectangle 8" descr="Green marble"/>
            <p:cNvSpPr>
              <a:spLocks noChangeArrowheads="1"/>
            </p:cNvSpPr>
            <p:nvPr/>
          </p:nvSpPr>
          <p:spPr bwMode="auto">
            <a:xfrm>
              <a:off x="4914158" y="3912172"/>
              <a:ext cx="4044949" cy="2215084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endParaRPr lang="en-US" altLang="en-US" sz="3692">
                <a:latin typeface="VNI-Times" pitchFamily="2" charset="0"/>
              </a:endParaRPr>
            </a:p>
          </p:txBody>
        </p:sp>
        <p:pic>
          <p:nvPicPr>
            <p:cNvPr id="16395" name="MOTTYEU.MID">
              <a:hlinkClick r:id="" action="ppaction://media"/>
            </p:cNvPr>
            <p:cNvPicPr>
              <a:picLocks noRot="1" noChangeAspect="1" noChangeArrowheads="1"/>
            </p:cNvPicPr>
            <p:nvPr>
              <a:audioFile r:link="rId1"/>
            </p:nvPr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87850" y="3425825"/>
              <a:ext cx="330200" cy="260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148" name="Group 6"/>
          <p:cNvGrpSpPr>
            <a:grpSpLocks/>
          </p:cNvGrpSpPr>
          <p:nvPr/>
        </p:nvGrpSpPr>
        <p:grpSpPr bwMode="auto">
          <a:xfrm>
            <a:off x="6426217" y="3894138"/>
            <a:ext cx="3344799" cy="1749425"/>
            <a:chOff x="5110163" y="1981199"/>
            <a:chExt cx="3271837" cy="1895475"/>
          </a:xfrm>
        </p:grpSpPr>
        <p:pic>
          <p:nvPicPr>
            <p:cNvPr id="6158" name="Picture 5" descr="CHCA2077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0163" y="1981199"/>
              <a:ext cx="3271837" cy="1895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35" name="Rectangle 11"/>
            <p:cNvSpPr>
              <a:spLocks noChangeArrowheads="1"/>
            </p:cNvSpPr>
            <p:nvPr/>
          </p:nvSpPr>
          <p:spPr bwMode="auto">
            <a:xfrm>
              <a:off x="5671982" y="2197587"/>
              <a:ext cx="2429145" cy="400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  <a:defRPr/>
              </a:pPr>
              <a:r>
                <a:rPr lang="en-US" altLang="vi-VN" sz="1800" b="1" i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Năm</a:t>
              </a:r>
              <a:r>
                <a:rPr lang="en-US" altLang="vi-VN" sz="18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1800" b="1" i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r>
                <a:rPr lang="en-US" altLang="vi-VN" sz="18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altLang="vi-VN" sz="18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2021- 2022</a:t>
              </a:r>
              <a:endParaRPr lang="en-US" altLang="vi-VN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149" name="WordArt 7"/>
          <p:cNvSpPr>
            <a:spLocks noChangeArrowheads="1" noChangeShapeType="1" noTextEdit="1"/>
          </p:cNvSpPr>
          <p:nvPr/>
        </p:nvSpPr>
        <p:spPr bwMode="auto">
          <a:xfrm>
            <a:off x="3078163" y="284163"/>
            <a:ext cx="6261100" cy="741362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1287"/>
              </a:avLst>
            </a:prstTxWarp>
          </a:bodyPr>
          <a:lstStyle/>
          <a:p>
            <a:pPr algn="ctr"/>
            <a:r>
              <a:rPr lang="en-US" sz="3323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323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23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323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23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323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23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323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23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3323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FF66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6" name="Rectangle 8"/>
          <p:cNvSpPr>
            <a:spLocks noChangeArrowheads="1"/>
          </p:cNvSpPr>
          <p:nvPr/>
        </p:nvSpPr>
        <p:spPr bwMode="auto">
          <a:xfrm>
            <a:off x="3589339" y="6034089"/>
            <a:ext cx="5419725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  <a:defRPr/>
            </a:pPr>
            <a:r>
              <a:rPr lang="en-US" altLang="en-US" sz="258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58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8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58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8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58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8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58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585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altLang="en-US" sz="2585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85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585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85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Huế</a:t>
            </a:r>
            <a:endParaRPr lang="en-US" altLang="en-US" sz="2585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151" name="Group 8"/>
          <p:cNvGrpSpPr>
            <a:grpSpLocks/>
          </p:cNvGrpSpPr>
          <p:nvPr/>
        </p:nvGrpSpPr>
        <p:grpSpPr bwMode="auto">
          <a:xfrm>
            <a:off x="5878513" y="1484313"/>
            <a:ext cx="4375830" cy="620712"/>
            <a:chOff x="4718268" y="1322812"/>
            <a:chExt cx="4953000" cy="672442"/>
          </a:xfrm>
        </p:grpSpPr>
        <p:sp>
          <p:nvSpPr>
            <p:cNvPr id="27" name="Rectangle 26"/>
            <p:cNvSpPr/>
            <p:nvPr/>
          </p:nvSpPr>
          <p:spPr>
            <a:xfrm>
              <a:off x="4718268" y="1322812"/>
              <a:ext cx="4953000" cy="40759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846" b="1" kern="1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ỦY BAN NHÂN DÂN TP  THỦ ĐỨC </a:t>
              </a:r>
            </a:p>
          </p:txBody>
        </p:sp>
        <p:sp>
          <p:nvSpPr>
            <p:cNvPr id="6157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5293782" y="1787291"/>
              <a:ext cx="3570432" cy="2079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2492" b="1" kern="10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TRƯỜNG THCS ĐẶNG TẤN TÀI</a:t>
              </a:r>
              <a:endParaRPr lang="en-US" sz="2492" b="1" kern="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6152" name="Picture 9" descr="POINSET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1425575" y="239713"/>
            <a:ext cx="1828800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2" descr="Bellcoll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538" y="193675"/>
            <a:ext cx="1090612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1" descr="POINSET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1460500" y="4837113"/>
            <a:ext cx="2020888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0" descr="POINSET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120188" y="4857751"/>
            <a:ext cx="1547812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booktoan.com/wp-content/uploads/2021/06/image-9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734" y="1036432"/>
            <a:ext cx="3921155" cy="477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 descr="qqq8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9484" y="2466699"/>
            <a:ext cx="1773888" cy="1080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624913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1074" y="1672046"/>
            <a:ext cx="1022878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ta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gồm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hai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2800" b="1" dirty="0" smtClean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1712" y="235132"/>
            <a:ext cx="2782389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1074" y="953589"/>
            <a:ext cx="96273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32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32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2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2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32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32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US" sz="32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gồm</a:t>
            </a:r>
            <a:r>
              <a:rPr lang="en-US" sz="32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mấy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1682" y="3190723"/>
            <a:ext cx="96273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 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N*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gì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khác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nhau</a:t>
            </a:r>
            <a:r>
              <a:rPr lang="en-US" sz="32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460558" y="3791022"/>
                <a:ext cx="9369575" cy="27699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Trả</a:t>
                </a:r>
                <a:r>
                  <a:rPr lang="en-US" sz="24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 smtClean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lời</a:t>
                </a:r>
                <a:r>
                  <a:rPr lang="en-US" sz="24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: </a:t>
                </a:r>
              </a:p>
              <a:p>
                <a:pPr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Tập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hợp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 N 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và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 N*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khác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nhau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là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:</a:t>
                </a:r>
              </a:p>
              <a:p>
                <a:pPr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+ </a:t>
                </a:r>
                <a14:m>
                  <m:oMath xmlns:m="http://schemas.openxmlformats.org/officeDocument/2006/math">
                    <m:r>
                      <a:rPr lang="nl-NL" sz="24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ℕ</m:t>
                    </m:r>
                  </m:oMath>
                </a14:m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là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tập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hợp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các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số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tự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nhiên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lớn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hơn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hoặc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bằng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0.</a:t>
                </a:r>
              </a:p>
              <a:p>
                <a:pPr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+ </a:t>
                </a:r>
                <a14:m>
                  <m:oMath xmlns:m="http://schemas.openxmlformats.org/officeDocument/2006/math">
                    <m:r>
                      <a:rPr lang="nl-NL" sz="24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ℕ</m:t>
                    </m:r>
                  </m:oMath>
                </a14:m>
                <a:r>
                  <a:rPr lang="nl-NL" sz="2400" b="1" dirty="0">
                    <a:solidFill>
                      <a:srgbClr val="7030A0"/>
                    </a:solidFill>
                    <a:latin typeface="Cambria Math" panose="02040503050406030204" pitchFamily="18" charset="0"/>
                    <a:ea typeface="Calibri" panose="020F0502020204030204" pitchFamily="34" charset="0"/>
                  </a:rPr>
                  <a:t>­</a:t>
                </a:r>
                <a:r>
                  <a:rPr lang="nl-NL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­*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là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tập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hợp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các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số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tự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nhiên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lớn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hơn</a:t>
                </a:r>
                <a:r>
                  <a:rPr lang="en-US" sz="2400" b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0</a:t>
                </a:r>
                <a:r>
                  <a:rPr lang="en-US" sz="24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.</a:t>
                </a:r>
                <a:endParaRPr lang="en-US" sz="2400" b="1" dirty="0" smtClean="0">
                  <a:solidFill>
                    <a:srgbClr val="7030A0"/>
                  </a:solidFill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558" y="3791022"/>
                <a:ext cx="9369575" cy="2769989"/>
              </a:xfrm>
              <a:prstGeom prst="rect">
                <a:avLst/>
              </a:prstGeom>
              <a:blipFill>
                <a:blip r:embed="rId3"/>
                <a:stretch>
                  <a:fillRect l="-1041" b="-19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6992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31763" y="174562"/>
            <a:ext cx="2242858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LUYỆN TẬP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0216" y="485742"/>
            <a:ext cx="35942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 </a:t>
            </a:r>
            <a:r>
              <a:rPr lang="fr-F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SGK 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/ </a:t>
            </a:r>
            <a:r>
              <a:rPr lang="fr-FR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trang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9</a:t>
            </a:r>
            <a:endParaRPr lang="en-US" sz="2800" dirty="0">
              <a:solidFill>
                <a:srgbClr val="C0000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61259" y="1084216"/>
            <a:ext cx="11930741" cy="1384995"/>
            <a:chOff x="261259" y="1084216"/>
            <a:chExt cx="11930741" cy="1384995"/>
          </a:xfrm>
        </p:grpSpPr>
        <p:sp>
          <p:nvSpPr>
            <p:cNvPr id="4" name="TextBox 3"/>
            <p:cNvSpPr txBox="1"/>
            <p:nvPr/>
          </p:nvSpPr>
          <p:spPr>
            <a:xfrm>
              <a:off x="261259" y="1084216"/>
              <a:ext cx="1193074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Cho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hợp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D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gồm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tự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nhiên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vừa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hơn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5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vừa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nhỏ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hơn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12.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Hãy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hợp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theo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cách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rồi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chọn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kí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hiệu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, 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thích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hợp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thay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cho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mỗi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    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dưới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đây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:</a:t>
              </a:r>
            </a:p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5      D;     7       D;         17      D;       0       D;           10      D.</a:t>
              </a:r>
              <a:endPara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9757954" y="1572640"/>
              <a:ext cx="352697" cy="40011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?</a:t>
              </a:r>
              <a:endParaRPr lang="en-US" sz="20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09599" y="2021148"/>
              <a:ext cx="352697" cy="40011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?</a:t>
              </a:r>
              <a:endParaRPr lang="en-US" sz="20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234542" y="2012456"/>
              <a:ext cx="352697" cy="40011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?</a:t>
              </a:r>
              <a:endParaRPr lang="en-US" sz="20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951220" y="2012456"/>
              <a:ext cx="352697" cy="40011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?</a:t>
              </a:r>
              <a:endParaRPr lang="en-US" sz="20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251372" y="2021148"/>
              <a:ext cx="352697" cy="40011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?</a:t>
              </a:r>
              <a:endParaRPr lang="en-US" sz="20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167343" y="1993847"/>
              <a:ext cx="352697" cy="40011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?</a:t>
              </a:r>
              <a:endParaRPr lang="en-US" sz="20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609599" y="2594035"/>
                <a:ext cx="7855132" cy="31393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Trả</a:t>
                </a:r>
                <a:r>
                  <a:rPr lang="fr-FR" sz="28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lời</a:t>
                </a:r>
                <a:r>
                  <a:rPr lang="fr-FR" sz="28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:</a:t>
                </a:r>
              </a:p>
              <a:p>
                <a:pPr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+ D 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= {</a:t>
                </a:r>
                <a:r>
                  <a:rPr lang="fr-FR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x | x 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là </a:t>
                </a:r>
                <a:r>
                  <a:rPr lang="fr-FR" sz="2800" b="1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số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800" b="1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tự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800" b="1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nhiên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800" b="1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và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5 </a:t>
                </a:r>
                <a:r>
                  <a:rPr lang="fr-FR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&lt; x &lt; 12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}</a:t>
                </a:r>
                <a:endParaRPr lang="en-US" sz="2800" b="1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+ D 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= {6 </a:t>
                </a:r>
                <a:r>
                  <a:rPr lang="fr-FR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; 7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r>
                  <a:rPr lang="fr-FR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; 8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r>
                  <a:rPr lang="fr-FR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; 9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r>
                  <a:rPr lang="fr-FR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; 10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r>
                  <a:rPr lang="fr-FR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; 11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}</a:t>
                </a:r>
                <a:endParaRPr lang="en-US" sz="2800" b="1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  7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𝜖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𝐷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; 5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∉ 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𝐷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; 10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𝜖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𝐷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; 17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∉ 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𝐷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; 0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∉ 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𝐷</m:t>
                    </m:r>
                  </m:oMath>
                </a14:m>
                <a:endParaRPr lang="en-US" sz="2800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599" y="2594035"/>
                <a:ext cx="7855132" cy="3139321"/>
              </a:xfrm>
              <a:prstGeom prst="rect">
                <a:avLst/>
              </a:prstGeom>
              <a:blipFill>
                <a:blip r:embed="rId2"/>
                <a:stretch>
                  <a:fillRect l="-1552" b="-21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8873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3785" y="167656"/>
            <a:ext cx="35942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2 </a:t>
            </a:r>
            <a:r>
              <a:rPr lang="fr-F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SGK 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/ </a:t>
            </a:r>
            <a:r>
              <a:rPr lang="fr-FR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trang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9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3785" y="809896"/>
            <a:ext cx="119307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B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30.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a) 31  B;         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 32  B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;         c) 2002  B;      d)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2003 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40038" y="2313911"/>
            <a:ext cx="821477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Trả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B 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{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x | x 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là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nhiên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lẻ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x &gt; 30}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fr-FR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khẳng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định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đúng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là a)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31  B </a:t>
            </a:r>
            <a:r>
              <a:rPr lang="fr-FR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c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2002 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B.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fr-FR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khẳng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định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sai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là b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32  B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d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2003  B.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2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700624"/>
              </p:ext>
            </p:extLst>
          </p:nvPr>
        </p:nvGraphicFramePr>
        <p:xfrm>
          <a:off x="504882" y="614660"/>
          <a:ext cx="11312329" cy="61108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29841">
                  <a:extLst>
                    <a:ext uri="{9D8B030D-6E8A-4147-A177-3AD203B41FA5}">
                      <a16:colId xmlns:a16="http://schemas.microsoft.com/office/drawing/2014/main" val="1083953764"/>
                    </a:ext>
                  </a:extLst>
                </a:gridCol>
                <a:gridCol w="4882488">
                  <a:extLst>
                    <a:ext uri="{9D8B030D-6E8A-4147-A177-3AD203B41FA5}">
                      <a16:colId xmlns:a16="http://schemas.microsoft.com/office/drawing/2014/main" val="989817077"/>
                    </a:ext>
                  </a:extLst>
                </a:gridCol>
              </a:tblGrid>
              <a:tr h="7127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bởi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liệt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kê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tử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90" marR="44890" marT="44890" marB="448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bởi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trưng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90" marR="44890" marT="44890" marB="448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6039228"/>
                  </a:ext>
                </a:extLst>
              </a:tr>
              <a:tr h="132531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 = {2; 4; 6; 8; 10}</a:t>
                      </a:r>
                      <a:endParaRPr lang="en-US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90" marR="44890" marT="44890" marB="448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chẵn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11.</a:t>
                      </a:r>
                      <a:endParaRPr lang="en-US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90" marR="44890" marT="44890" marB="448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373686"/>
                  </a:ext>
                </a:extLst>
              </a:tr>
              <a:tr h="132531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90" marR="44890" marT="44890" marB="448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15.</a:t>
                      </a:r>
                      <a:endParaRPr lang="en-US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90" marR="44890" marT="44890" marB="448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208185"/>
                  </a:ext>
                </a:extLst>
              </a:tr>
              <a:tr h="14954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= {</a:t>
                      </a:r>
                      <a:r>
                        <a:rPr lang="en-US" sz="2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11;13; 15; 17; 19; 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r>
                        <a:rPr lang="en-US" sz="2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}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90" marR="44890" marT="44890" marB="448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90" marR="44890" marT="44890" marB="448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357552"/>
                  </a:ext>
                </a:extLst>
              </a:tr>
              <a:tr h="12519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90" marR="44890" marT="44890" marB="448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Đông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Nam Á</a:t>
                      </a:r>
                      <a:r>
                        <a:rPr lang="en-US" sz="2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90" marR="44890" marT="44890" marB="448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272990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67658" y="91440"/>
            <a:ext cx="103557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3 </a:t>
            </a:r>
            <a:r>
              <a:rPr lang="fr-F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SGK 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/ </a:t>
            </a:r>
            <a:r>
              <a:rPr lang="fr-FR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trang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9</a:t>
            </a:r>
            <a:r>
              <a:rPr lang="fr-FR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fr-FR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Hoàn</a:t>
            </a:r>
            <a:r>
              <a:rPr lang="fr-FR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thành</a:t>
            </a:r>
            <a:r>
              <a:rPr lang="fr-FR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r>
              <a:rPr lang="fr-FR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dưới</a:t>
            </a:r>
            <a:r>
              <a:rPr lang="fr-FR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đây</a:t>
            </a:r>
            <a:r>
              <a:rPr lang="fr-FR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fr-FR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vở</a:t>
            </a:r>
            <a:r>
              <a:rPr lang="fr-FR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fr-FR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theo</a:t>
            </a:r>
            <a:r>
              <a:rPr lang="fr-FR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mẫu</a:t>
            </a:r>
            <a:r>
              <a:rPr lang="fr-FR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63818" y="2584504"/>
            <a:ext cx="6698309" cy="579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= {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1; 2; 3; 4; 5; 6; 7; 8; 9; 10; 11;12; 13; 14;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15}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80567" y="3942900"/>
            <a:ext cx="47596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22.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4972" y="5298245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 {</a:t>
            </a:r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Nam,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Lào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Campuchia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Lan, Myanmar, 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Malaysia;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Singapore, Indonesia, Brunei</a:t>
            </a:r>
            <a:r>
              <a:rPr lang="en-US" sz="20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Philippines, </a:t>
            </a:r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Timor}</a:t>
            </a:r>
            <a:endParaRPr lang="en-US" sz="2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221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6035" y="193781"/>
            <a:ext cx="36551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fr-FR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fr-FR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4 </a:t>
            </a:r>
            <a:r>
              <a:rPr lang="fr-FR" sz="28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SGK </a:t>
            </a:r>
            <a:r>
              <a:rPr lang="fr-FR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/ </a:t>
            </a:r>
            <a:r>
              <a:rPr lang="fr-FR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trang</a:t>
            </a:r>
            <a:r>
              <a:rPr lang="fr-FR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9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6035" y="2101996"/>
            <a:ext cx="1143215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Trả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gồm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tên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dương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lịch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quý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IV (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cuối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 :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T= {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10 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11 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12}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tử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ngày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là 31 là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10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12.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6035" y="717001"/>
            <a:ext cx="1084671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gồm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tên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dương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lịch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quý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IV (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cuối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).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T,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tử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ngày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là 31?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373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BA7B9AFA-2018-46C0-8DAF-BF69B4D3B1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713" y="4548483"/>
            <a:ext cx="11728174" cy="185915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8A7A4AC-A400-4E6C-8597-B6CA85A15C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149" y="1993054"/>
            <a:ext cx="12035701" cy="1698971"/>
          </a:xfrm>
          <a:prstGeom prst="rect">
            <a:avLst/>
          </a:prstGeom>
        </p:spPr>
      </p:pic>
      <p:sp>
        <p:nvSpPr>
          <p:cNvPr id="20" name="Rectangle 18">
            <a:extLst>
              <a:ext uri="{FF2B5EF4-FFF2-40B4-BE49-F238E27FC236}">
                <a16:creationId xmlns:a16="http://schemas.microsoft.com/office/drawing/2014/main" id="{40CB8422-6F67-46C3-BE48-AD65E05B0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48587"/>
            <a:ext cx="17360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pt-BR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1/12.</a:t>
            </a:r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66F042AD-4281-4124-9C19-462B0A563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813272"/>
            <a:ext cx="17360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pt-BR" altLang="en-US" sz="28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2/12.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D133BB45-6F71-43BF-AE85-C5743FDE4CD2}"/>
                  </a:ext>
                </a:extLst>
              </p:cNvPr>
              <p:cNvSpPr/>
              <p:nvPr/>
            </p:nvSpPr>
            <p:spPr>
              <a:xfrm>
                <a:off x="1219200" y="2928730"/>
                <a:ext cx="490331" cy="500740"/>
              </a:xfrm>
              <a:prstGeom prst="rect">
                <a:avLst/>
              </a:prstGeom>
              <a:solidFill>
                <a:srgbClr val="FF9933"/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</m:oMath>
                  </m:oMathPara>
                </a14:m>
                <a:endParaRPr lang="en-US" sz="280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D133BB45-6F71-43BF-AE85-C5743FDE4CD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2928730"/>
                <a:ext cx="490331" cy="50074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FA7785B3-6E8B-4CC2-97D9-92595E9EB648}"/>
                  </a:ext>
                </a:extLst>
              </p:cNvPr>
              <p:cNvSpPr/>
              <p:nvPr/>
            </p:nvSpPr>
            <p:spPr>
              <a:xfrm>
                <a:off x="4585252" y="2930074"/>
                <a:ext cx="490331" cy="500740"/>
              </a:xfrm>
              <a:prstGeom prst="rect">
                <a:avLst/>
              </a:prstGeom>
              <a:solidFill>
                <a:srgbClr val="FF9933"/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∉</m:t>
                      </m:r>
                    </m:oMath>
                  </m:oMathPara>
                </a14:m>
                <a:endParaRPr lang="en-US" sz="280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FA7785B3-6E8B-4CC2-97D9-92595E9EB64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5252" y="2930074"/>
                <a:ext cx="490331" cy="50074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939894B2-8983-4307-BF0C-F588D06B1B3F}"/>
                  </a:ext>
                </a:extLst>
              </p:cNvPr>
              <p:cNvSpPr/>
              <p:nvPr/>
            </p:nvSpPr>
            <p:spPr>
              <a:xfrm>
                <a:off x="7765774" y="2928730"/>
                <a:ext cx="490331" cy="500740"/>
              </a:xfrm>
              <a:prstGeom prst="rect">
                <a:avLst/>
              </a:prstGeom>
              <a:solidFill>
                <a:srgbClr val="FF9933"/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∉</m:t>
                      </m:r>
                    </m:oMath>
                  </m:oMathPara>
                </a14:m>
                <a:endParaRPr lang="en-US" sz="280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939894B2-8983-4307-BF0C-F588D06B1B3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5774" y="2928730"/>
                <a:ext cx="490331" cy="50074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5944883C-B725-4447-B3FF-1D3F98E2D277}"/>
                  </a:ext>
                </a:extLst>
              </p:cNvPr>
              <p:cNvSpPr/>
              <p:nvPr/>
            </p:nvSpPr>
            <p:spPr>
              <a:xfrm>
                <a:off x="11025808" y="2932513"/>
                <a:ext cx="490331" cy="500740"/>
              </a:xfrm>
              <a:prstGeom prst="rect">
                <a:avLst/>
              </a:prstGeom>
              <a:solidFill>
                <a:srgbClr val="FF9933"/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</m:oMath>
                  </m:oMathPara>
                </a14:m>
                <a:endParaRPr lang="en-US" sz="280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5944883C-B725-4447-B3FF-1D3F98E2D2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25808" y="2932513"/>
                <a:ext cx="490331" cy="50074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7252B1C5-A448-4EC7-BB32-5AE778DAF9CE}"/>
              </a:ext>
            </a:extLst>
          </p:cNvPr>
          <p:cNvSpPr txBox="1"/>
          <p:nvPr/>
        </p:nvSpPr>
        <p:spPr>
          <a:xfrm>
            <a:off x="212035" y="5216451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E5F8F53-997F-496D-AA1D-A914D65C1A27}"/>
              </a:ext>
            </a:extLst>
          </p:cNvPr>
          <p:cNvSpPr txBox="1"/>
          <p:nvPr/>
        </p:nvSpPr>
        <p:spPr>
          <a:xfrm>
            <a:off x="212035" y="5828999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AEC9385-9E87-4706-8677-78E904E6D6AF}"/>
              </a:ext>
            </a:extLst>
          </p:cNvPr>
          <p:cNvSpPr txBox="1"/>
          <p:nvPr/>
        </p:nvSpPr>
        <p:spPr>
          <a:xfrm>
            <a:off x="4234798" y="5811745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5B22CF0-1A20-4A89-B9A9-E2ED437115FC}"/>
              </a:ext>
            </a:extLst>
          </p:cNvPr>
          <p:cNvSpPr txBox="1"/>
          <p:nvPr/>
        </p:nvSpPr>
        <p:spPr>
          <a:xfrm>
            <a:off x="4220817" y="518349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4" name="Rectangle 3"/>
          <p:cNvSpPr/>
          <p:nvPr/>
        </p:nvSpPr>
        <p:spPr>
          <a:xfrm>
            <a:off x="4308854" y="502996"/>
            <a:ext cx="3121688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fr-FR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LUYỆN TẬP</a:t>
            </a:r>
            <a:endParaRPr lang="en-US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5888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 animBg="1"/>
      <p:bldP spid="23" grpId="0" animBg="1"/>
      <p:bldP spid="24" grpId="0" animBg="1"/>
      <p:bldP spid="25" grpId="0" animBg="1"/>
      <p:bldP spid="26" grpId="0"/>
      <p:bldP spid="27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8">
            <a:extLst>
              <a:ext uri="{FF2B5EF4-FFF2-40B4-BE49-F238E27FC236}">
                <a16:creationId xmlns:a16="http://schemas.microsoft.com/office/drawing/2014/main" id="{90EE37EC-0723-49CB-9DB7-595AEF713B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18" y="1320260"/>
            <a:ext cx="17360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pt-BR" altLang="en-US" sz="28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3/12.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95A74A4-A8BE-4CC5-B40B-4069E17208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218" y="1928025"/>
            <a:ext cx="11723492" cy="57943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8C599C9-9880-49DD-AB9D-A74D7E04A5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791" y="4957879"/>
            <a:ext cx="11583919" cy="1796846"/>
          </a:xfrm>
          <a:prstGeom prst="rect">
            <a:avLst/>
          </a:prstGeom>
        </p:spPr>
      </p:pic>
      <p:sp>
        <p:nvSpPr>
          <p:cNvPr id="13" name="Rectangle 18">
            <a:extLst>
              <a:ext uri="{FF2B5EF4-FFF2-40B4-BE49-F238E27FC236}">
                <a16:creationId xmlns:a16="http://schemas.microsoft.com/office/drawing/2014/main" id="{10D5A700-A308-4883-BD06-FD0B10C1C5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18" y="3963042"/>
            <a:ext cx="17360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pt-BR" altLang="en-US" sz="28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4/12.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8">
                <a:extLst>
                  <a:ext uri="{FF2B5EF4-FFF2-40B4-BE49-F238E27FC236}">
                    <a16:creationId xmlns:a16="http://schemas.microsoft.com/office/drawing/2014/main" id="{AE1780CB-16CB-42AA-A2F4-E2CCE25F3B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3965" y="2575829"/>
                <a:ext cx="7335078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altLang="en-US" sz="28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pt-BR" altLang="en-US" sz="28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pt-BR" altLang="en-US" sz="28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756</m:t>
                      </m:r>
                      <m:r>
                        <a:rPr lang="en-US" altLang="en-US" sz="2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=2</m:t>
                      </m:r>
                      <m:r>
                        <a:rPr lang="en-US" altLang="en-US" sz="2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×1000+7×100+5×10+6</m:t>
                      </m:r>
                    </m:oMath>
                  </m:oMathPara>
                </a14:m>
                <a:endParaRPr lang="pt-BR" altLang="en-US" sz="280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Rectangle 18">
                <a:extLst>
                  <a:ext uri="{FF2B5EF4-FFF2-40B4-BE49-F238E27FC236}">
                    <a16:creationId xmlns:a16="http://schemas.microsoft.com/office/drawing/2014/main" id="{AE1780CB-16CB-42AA-A2F4-E2CCE25F3B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73965" y="2575829"/>
                <a:ext cx="733507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8">
                <a:extLst>
                  <a:ext uri="{FF2B5EF4-FFF2-40B4-BE49-F238E27FC236}">
                    <a16:creationId xmlns:a16="http://schemas.microsoft.com/office/drawing/2014/main" id="{65719901-6762-4CF9-9D23-4775E113B8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3965" y="3235732"/>
                <a:ext cx="7335078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altLang="en-US" sz="28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pt-BR" altLang="en-US" sz="28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altLang="en-US" sz="2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023=2</m:t>
                      </m:r>
                      <m:r>
                        <a:rPr lang="en-US" altLang="en-US" sz="2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×1000+0×100+2×10+3</m:t>
                      </m:r>
                    </m:oMath>
                  </m:oMathPara>
                </a14:m>
                <a:endParaRPr lang="pt-BR" altLang="en-US" sz="280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Rectangle 18">
                <a:extLst>
                  <a:ext uri="{FF2B5EF4-FFF2-40B4-BE49-F238E27FC236}">
                    <a16:creationId xmlns:a16="http://schemas.microsoft.com/office/drawing/2014/main" id="{65719901-6762-4CF9-9D23-4775E113B8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73965" y="3235732"/>
                <a:ext cx="733507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819ECB31-F37D-429F-9A48-C8F4CEF723B2}"/>
              </a:ext>
            </a:extLst>
          </p:cNvPr>
          <p:cNvSpPr txBox="1"/>
          <p:nvPr/>
        </p:nvSpPr>
        <p:spPr>
          <a:xfrm>
            <a:off x="5751443" y="5549466"/>
            <a:ext cx="6891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14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DB31EE-8628-46F8-B6F8-E360DD0593B1}"/>
              </a:ext>
            </a:extLst>
          </p:cNvPr>
          <p:cNvSpPr txBox="1"/>
          <p:nvPr/>
        </p:nvSpPr>
        <p:spPr>
          <a:xfrm>
            <a:off x="9064486" y="5585377"/>
            <a:ext cx="6891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29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1963347-50C4-45D6-9F09-ACD86C82D390}"/>
              </a:ext>
            </a:extLst>
          </p:cNvPr>
          <p:cNvSpPr txBox="1"/>
          <p:nvPr/>
        </p:nvSpPr>
        <p:spPr>
          <a:xfrm>
            <a:off x="7381459" y="6121194"/>
            <a:ext cx="6891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XIX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1767204-B956-4826-8B5F-45E94CE66EB6}"/>
              </a:ext>
            </a:extLst>
          </p:cNvPr>
          <p:cNvSpPr txBox="1"/>
          <p:nvPr/>
        </p:nvSpPr>
        <p:spPr>
          <a:xfrm>
            <a:off x="10628241" y="6121194"/>
            <a:ext cx="6891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XVI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08854" y="502996"/>
            <a:ext cx="3121688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fr-FR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LUYỆN TẬP</a:t>
            </a:r>
            <a:endParaRPr lang="en-US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8851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6" grpId="0"/>
      <p:bldP spid="17" grpId="0"/>
      <p:bldP spid="7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67234" y="1044621"/>
            <a:ext cx="9193393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BÀI TẬP VỀ NHÀ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Hiểu </a:t>
            </a:r>
            <a:r>
              <a:rPr lang="pt-B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 ghi nhớ hai cách cho một tập hợp. 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pt-B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Xem lại các </a:t>
            </a:r>
            <a:r>
              <a:rPr lang="pt-B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 </a:t>
            </a:r>
            <a:r>
              <a:rPr lang="pt-B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 đã sửa.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Chuẩn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bị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mới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“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ập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nhiên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”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230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471101"/>
      </a:dk2>
      <a:lt2>
        <a:srgbClr val="E7E8E2"/>
      </a:lt2>
      <a:accent1>
        <a:srgbClr val="A6B727"/>
      </a:accent1>
      <a:accent2>
        <a:srgbClr val="F04304"/>
      </a:accent2>
      <a:accent3>
        <a:srgbClr val="EF8606"/>
      </a:accent3>
      <a:accent4>
        <a:srgbClr val="F2C100"/>
      </a:accent4>
      <a:accent5>
        <a:srgbClr val="A65001"/>
      </a:accent5>
      <a:accent6>
        <a:srgbClr val="BA9585"/>
      </a:accent6>
      <a:hlink>
        <a:srgbClr val="00B0F0"/>
      </a:hlink>
      <a:folHlink>
        <a:srgbClr val="7F7F7F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A8A2BB7-7C5E-4EB2-B1F1-CFFF0F57E773}"/>
    </a:ext>
  </a:extLst>
</a:theme>
</file>

<file path=ppt/theme/theme2.xml><?xml version="1.0" encoding="utf-8"?>
<a:theme xmlns:a="http://schemas.openxmlformats.org/drawingml/2006/main" name="1_Metropolitan">
  <a:themeElements>
    <a:clrScheme name="Metropolitan">
      <a:dk1>
        <a:sysClr val="windowText" lastClr="000000"/>
      </a:dk1>
      <a:lt1>
        <a:sysClr val="window" lastClr="FFFFFF"/>
      </a:lt1>
      <a:dk2>
        <a:srgbClr val="471101"/>
      </a:dk2>
      <a:lt2>
        <a:srgbClr val="E7E8E2"/>
      </a:lt2>
      <a:accent1>
        <a:srgbClr val="A6B727"/>
      </a:accent1>
      <a:accent2>
        <a:srgbClr val="F04304"/>
      </a:accent2>
      <a:accent3>
        <a:srgbClr val="EF8606"/>
      </a:accent3>
      <a:accent4>
        <a:srgbClr val="F2C100"/>
      </a:accent4>
      <a:accent5>
        <a:srgbClr val="A65001"/>
      </a:accent5>
      <a:accent6>
        <a:srgbClr val="BA9585"/>
      </a:accent6>
      <a:hlink>
        <a:srgbClr val="00B0F0"/>
      </a:hlink>
      <a:folHlink>
        <a:srgbClr val="7F7F7F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A8A2BB7-7C5E-4EB2-B1F1-CFFF0F57E77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977</TotalTime>
  <Words>637</Words>
  <Application>Microsoft Office PowerPoint</Application>
  <PresentationFormat>Widescreen</PresentationFormat>
  <Paragraphs>81</Paragraphs>
  <Slides>9</Slides>
  <Notes>3</Notes>
  <HiddenSlides>0</HiddenSlides>
  <MMClips>1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Symbol</vt:lpstr>
      <vt:lpstr>Times New Roman</vt:lpstr>
      <vt:lpstr>VNI-Avo</vt:lpstr>
      <vt:lpstr>VNI-Dur</vt:lpstr>
      <vt:lpstr>VNI-Times</vt:lpstr>
      <vt:lpstr>Metropolitan</vt:lpstr>
      <vt:lpstr>1_Metropolitan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76</cp:revision>
  <dcterms:created xsi:type="dcterms:W3CDTF">2021-08-28T14:17:39Z</dcterms:created>
  <dcterms:modified xsi:type="dcterms:W3CDTF">2021-09-20T13:24:34Z</dcterms:modified>
</cp:coreProperties>
</file>