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1" r:id="rId1"/>
  </p:sldMasterIdLst>
  <p:notesMasterIdLst>
    <p:notesMasterId r:id="rId16"/>
  </p:notesMasterIdLst>
  <p:sldIdLst>
    <p:sldId id="341" r:id="rId2"/>
    <p:sldId id="344" r:id="rId3"/>
    <p:sldId id="346" r:id="rId4"/>
    <p:sldId id="348" r:id="rId5"/>
    <p:sldId id="349" r:id="rId6"/>
    <p:sldId id="351" r:id="rId7"/>
    <p:sldId id="353" r:id="rId8"/>
    <p:sldId id="354" r:id="rId9"/>
    <p:sldId id="314" r:id="rId10"/>
    <p:sldId id="313" r:id="rId11"/>
    <p:sldId id="302" r:id="rId12"/>
    <p:sldId id="319" r:id="rId13"/>
    <p:sldId id="320" r:id="rId14"/>
    <p:sldId id="32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times new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9933"/>
    <a:srgbClr val="9933FF"/>
    <a:srgbClr val="FFCC00"/>
    <a:srgbClr val="006699"/>
    <a:srgbClr val="008080"/>
    <a:srgbClr val="0099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705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B0E514-F113-4A2B-BFF8-C2525AB30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5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3D319-99B4-41E4-91FE-33B036375D37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6F3D3-C15A-42CF-AD28-6C4E1F079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0FFB7-7231-4FC7-9327-6E4343828E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9E39-567E-48BD-A44A-0F089D987E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CD93-3B3F-480A-95F0-BC61E666E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417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78375" y="2019317"/>
            <a:ext cx="5619900" cy="2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8375" y="4445000"/>
            <a:ext cx="30699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854849" y="2745829"/>
            <a:ext cx="1308600" cy="10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r="22887" b="15247"/>
          <a:stretch/>
        </p:blipFill>
        <p:spPr>
          <a:xfrm rot="1761285" flipH="1">
            <a:off x="-878912" y="4216922"/>
            <a:ext cx="3571549" cy="3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7368275" y="3743729"/>
            <a:ext cx="3115500" cy="4154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7713939" y="-750139"/>
            <a:ext cx="1598792" cy="25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89111">
            <a:off x="6152244" y="-1543600"/>
            <a:ext cx="225925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144" y="6235388"/>
            <a:ext cx="217475" cy="30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1851" y="122571"/>
            <a:ext cx="839350" cy="119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7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D98B-24FE-43EE-B8D0-BF0500B9E1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B7ED-871D-4882-9AD1-ABBF8FD89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98EA-6C5A-42A4-A560-32022E75A1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8FE75-7BB4-4916-9969-04175CAC9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3039-2F94-44AB-A8D2-96573FDC8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45459-254E-4693-82CD-B90D641BE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A39A5-2D69-44C5-AA53-24A72C0201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7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9B268-ADE7-49CA-83EE-23415AC51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99BC05-F9C2-4055-80FB-074C1AB57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328034">
            <a:off x="1116013" y="1484313"/>
            <a:ext cx="4113212" cy="2330450"/>
            <a:chOff x="672" y="1824"/>
            <a:chExt cx="2544" cy="1468"/>
          </a:xfrm>
        </p:grpSpPr>
        <p:sp>
          <p:nvSpPr>
            <p:cNvPr id="10253" name="Line 3"/>
            <p:cNvSpPr>
              <a:spLocks noChangeShapeType="1"/>
            </p:cNvSpPr>
            <p:nvPr/>
          </p:nvSpPr>
          <p:spPr bwMode="auto">
            <a:xfrm flipH="1" flipV="1">
              <a:off x="672" y="1824"/>
              <a:ext cx="1296" cy="74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4" name="Line 4"/>
            <p:cNvSpPr>
              <a:spLocks noChangeShapeType="1"/>
            </p:cNvSpPr>
            <p:nvPr/>
          </p:nvSpPr>
          <p:spPr bwMode="auto">
            <a:xfrm flipH="1" flipV="1">
              <a:off x="1920" y="2544"/>
              <a:ext cx="1296" cy="748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32138" y="2563813"/>
            <a:ext cx="4191000" cy="152400"/>
            <a:chOff x="2160" y="2736"/>
            <a:chExt cx="2640" cy="96"/>
          </a:xfrm>
        </p:grpSpPr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2256" y="2784"/>
              <a:ext cx="254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2" name="Oval 7"/>
            <p:cNvSpPr>
              <a:spLocks noChangeArrowheads="1"/>
            </p:cNvSpPr>
            <p:nvPr/>
          </p:nvSpPr>
          <p:spPr bwMode="auto">
            <a:xfrm>
              <a:off x="2160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700338" y="2492375"/>
            <a:ext cx="8937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latin typeface="Times New Roman" pitchFamily="18" charset="0"/>
              </a:rPr>
              <a:t>O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092950" y="1773238"/>
            <a:ext cx="38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imes New Roman" pitchFamily="18" charset="0"/>
              </a:rPr>
              <a:t>y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403350" y="62071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imes New Roman" pitchFamily="18" charset="0"/>
              </a:rPr>
              <a:t>x</a:t>
            </a: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 rot="5400000">
            <a:off x="3897313" y="-71437"/>
            <a:ext cx="1066800" cy="7924800"/>
          </a:xfrm>
          <a:prstGeom prst="verticalScroll">
            <a:avLst>
              <a:gd name="adj" fmla="val 12500"/>
            </a:avLst>
          </a:prstGeom>
          <a:solidFill>
            <a:srgbClr val="9E004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</a:rPr>
              <a:t>Hai tia Ox và Oy đối nhau.</a:t>
            </a:r>
            <a:endParaRPr lang="en-US" altLang="en-US" sz="4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14625"/>
            <a:ext cx="68595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imes New Roman" pitchFamily="18" charset="0"/>
              </a:rPr>
              <a:t>   </a:t>
            </a:r>
            <a:r>
              <a:rPr lang="en-US" altLang="en-US" sz="4800" b="1" dirty="0" err="1" smtClean="0"/>
              <a:t>Hai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tia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đối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nhau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là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hai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tia</a:t>
            </a:r>
            <a:r>
              <a:rPr lang="en-US" altLang="en-US" sz="4800" b="1" smtClean="0"/>
              <a:t>: </a:t>
            </a:r>
            <a:r>
              <a:rPr lang="en-US" altLang="en-US" sz="4800" b="1" i="1" dirty="0" err="1">
                <a:solidFill>
                  <a:srgbClr val="FF0000"/>
                </a:solidFill>
              </a:rPr>
              <a:t>C</a:t>
            </a:r>
            <a:r>
              <a:rPr lang="en-US" altLang="en-US" sz="4800" b="1" i="1" smtClean="0">
                <a:solidFill>
                  <a:srgbClr val="FF0000"/>
                </a:solidFill>
              </a:rPr>
              <a:t>ó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một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gốc</a:t>
            </a:r>
            <a:r>
              <a:rPr lang="en-US" altLang="en-US" sz="4800" b="1" dirty="0" smtClean="0">
                <a:solidFill>
                  <a:srgbClr val="0807CC"/>
                </a:solidFill>
              </a:rPr>
              <a:t> </a:t>
            </a:r>
            <a:r>
              <a:rPr lang="en-US" altLang="en-US" sz="4800" b="1" dirty="0" err="1" smtClean="0"/>
              <a:t>và</a:t>
            </a:r>
            <a:r>
              <a:rPr lang="en-US" altLang="en-US" sz="4800" b="1" dirty="0" smtClean="0"/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cùng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thành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một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thẳng</a:t>
            </a:r>
            <a:r>
              <a:rPr lang="en-US" altLang="en-US" sz="4800" b="1" dirty="0" smtClean="0">
                <a:solidFill>
                  <a:srgbClr val="0807CC"/>
                </a:solidFill>
              </a:rPr>
              <a:t>.</a:t>
            </a:r>
            <a:endParaRPr lang="en-US" altLang="en-US" sz="4800" b="1" dirty="0" smtClean="0">
              <a:solidFill>
                <a:srgbClr val="0807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8316913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6000" b="1" u="sng" dirty="0">
                <a:solidFill>
                  <a:srgbClr val="FF3300"/>
                </a:solidFill>
                <a:latin typeface="Times New Roman" pitchFamily="18" charset="0"/>
              </a:rPr>
              <a:t>HAI TIA ĐỐI NHAU</a:t>
            </a:r>
            <a:r>
              <a:rPr lang="en-US" altLang="en-US" sz="60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6953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0439 L -0.07396 0.04574 C -0.07743 0.05636 -0.07917 0.0723 -0.07917 0.0887 C -0.07917 0.10741 -0.07743 0.12266 -0.07396 0.13305 L -0.05834 0.1841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9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autoUpdateAnimBg="0"/>
      <p:bldP spid="77833" grpId="0" autoUpdateAnimBg="0"/>
      <p:bldP spid="77834" grpId="0" autoUpdateAnimBg="0"/>
      <p:bldP spid="77834" grpId="1"/>
      <p:bldP spid="77836" grpId="0" animBg="1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152400" y="838200"/>
            <a:ext cx="6291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>
                <a:solidFill>
                  <a:srgbClr val="002060"/>
                </a:solidFill>
                <a:latin typeface=".VnTime" pitchFamily="34" charset="0"/>
              </a:rPr>
              <a:t>1</a:t>
            </a:r>
            <a:r>
              <a:rPr lang="en-US" sz="3200" b="1" smtClean="0">
                <a:solidFill>
                  <a:srgbClr val="002060"/>
                </a:solidFill>
                <a:latin typeface=".VnTime" pitchFamily="34" charset="0"/>
              </a:rPr>
              <a:t>. </a:t>
            </a:r>
            <a:r>
              <a:rPr lang="en-US" sz="3200" b="1" u="sng" smtClean="0">
                <a:solidFill>
                  <a:srgbClr val="002060"/>
                </a:solidFill>
                <a:latin typeface=".VnTime" pitchFamily="34" charset="0"/>
              </a:rPr>
              <a:t>ThÕ </a:t>
            </a:r>
            <a:r>
              <a:rPr lang="en-US" sz="3200" b="1" u="sng">
                <a:solidFill>
                  <a:srgbClr val="002060"/>
                </a:solidFill>
                <a:latin typeface=".VnTime" pitchFamily="34" charset="0"/>
              </a:rPr>
              <a:t>nµo lµ hai gãc ®èi ®Ønh</a:t>
            </a:r>
            <a:r>
              <a:rPr lang="en-US" sz="3200" b="1">
                <a:solidFill>
                  <a:srgbClr val="002060"/>
                </a:solidFill>
                <a:latin typeface=".VnTime" pitchFamily="34" charset="0"/>
              </a:rPr>
              <a:t>?</a:t>
            </a:r>
            <a:r>
              <a:rPr lang="en-US" sz="3200" b="1" u="sng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32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65942" name="Rectangle 54"/>
          <p:cNvSpPr>
            <a:spLocks noChangeArrowheads="1"/>
          </p:cNvSpPr>
          <p:nvPr/>
        </p:nvSpPr>
        <p:spPr bwMode="auto">
          <a:xfrm>
            <a:off x="323850" y="2060575"/>
            <a:ext cx="8281988" cy="1079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b="1">
                <a:latin typeface=".VnTime" pitchFamily="34" charset="0"/>
              </a:rPr>
              <a:t>      Hai gãc ®èi ®Ønh lµ 2 gãc cã mçi c¹nh cña gãc nµy lµ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>
                <a:latin typeface=".VnTime" pitchFamily="34" charset="0"/>
              </a:rPr>
              <a:t>tia ®èi cña mét c¹nh gãc kia.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    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9462" name="WordArt 55"/>
          <p:cNvSpPr>
            <a:spLocks noChangeArrowheads="1" noChangeShapeType="1" noTextEdit="1"/>
          </p:cNvSpPr>
          <p:nvPr/>
        </p:nvSpPr>
        <p:spPr bwMode="auto">
          <a:xfrm>
            <a:off x="2051720" y="2286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I) Hai </a:t>
            </a:r>
            <a:r>
              <a:rPr lang="en-US" sz="3600" b="1" kern="1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góc</a:t>
            </a:r>
            <a:r>
              <a:rPr lang="en-US" sz="3600" b="1" kern="1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đối</a:t>
            </a:r>
            <a:r>
              <a:rPr lang="en-US" sz="3600" b="1" kern="1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đỉnh</a:t>
            </a:r>
            <a:endParaRPr lang="en-US" sz="3600" b="1" kern="1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5952" name="Rectangle 64"/>
          <p:cNvSpPr>
            <a:spLocks noChangeArrowheads="1"/>
          </p:cNvSpPr>
          <p:nvPr/>
        </p:nvSpPr>
        <p:spPr bwMode="auto">
          <a:xfrm>
            <a:off x="323850" y="1412875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chemeClr val="folHlink"/>
                </a:solidFill>
                <a:latin typeface=".VnTime" pitchFamily="34" charset="0"/>
              </a:rPr>
              <a:t>a, </a:t>
            </a:r>
            <a:r>
              <a:rPr lang="en-US" sz="2800" b="1" u="sng">
                <a:solidFill>
                  <a:schemeClr val="folHlink"/>
                </a:solidFill>
                <a:latin typeface=".VnTime" pitchFamily="34" charset="0"/>
              </a:rPr>
              <a:t>§Þnh nghÜa</a:t>
            </a:r>
            <a:r>
              <a:rPr lang="en-US" sz="2800" b="1">
                <a:solidFill>
                  <a:schemeClr val="folHlink"/>
                </a:solidFill>
                <a:latin typeface=".VnTime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55875" y="3284538"/>
            <a:ext cx="3817938" cy="1598612"/>
            <a:chOff x="2555875" y="3284538"/>
            <a:chExt cx="3817938" cy="1598612"/>
          </a:xfrm>
        </p:grpSpPr>
        <p:sp>
          <p:nvSpPr>
            <p:cNvPr id="19468" name="Line 69"/>
            <p:cNvSpPr>
              <a:spLocks noChangeShapeType="1"/>
            </p:cNvSpPr>
            <p:nvPr/>
          </p:nvSpPr>
          <p:spPr bwMode="auto">
            <a:xfrm>
              <a:off x="2732088" y="3640138"/>
              <a:ext cx="3160713" cy="1087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70"/>
            <p:cNvSpPr>
              <a:spLocks noChangeShapeType="1"/>
            </p:cNvSpPr>
            <p:nvPr/>
          </p:nvSpPr>
          <p:spPr bwMode="auto">
            <a:xfrm flipH="1">
              <a:off x="2651125" y="3640138"/>
              <a:ext cx="3079750" cy="1087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Text Box 71"/>
            <p:cNvSpPr txBox="1">
              <a:spLocks noChangeArrowheads="1"/>
            </p:cNvSpPr>
            <p:nvPr/>
          </p:nvSpPr>
          <p:spPr bwMode="auto">
            <a:xfrm>
              <a:off x="3851275" y="4364038"/>
              <a:ext cx="81121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latin typeface=".VnTime" pitchFamily="34" charset="0"/>
                </a:rPr>
                <a:t>O</a:t>
              </a:r>
            </a:p>
          </p:txBody>
        </p:sp>
        <p:sp>
          <p:nvSpPr>
            <p:cNvPr id="19471" name="Text Box 72"/>
            <p:cNvSpPr txBox="1">
              <a:spLocks noChangeArrowheads="1"/>
            </p:cNvSpPr>
            <p:nvPr/>
          </p:nvSpPr>
          <p:spPr bwMode="auto">
            <a:xfrm>
              <a:off x="4808538" y="3932238"/>
              <a:ext cx="482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1</a:t>
              </a:r>
            </a:p>
          </p:txBody>
        </p:sp>
        <p:sp>
          <p:nvSpPr>
            <p:cNvPr id="19472" name="Text Box 73"/>
            <p:cNvSpPr txBox="1">
              <a:spLocks noChangeArrowheads="1"/>
            </p:cNvSpPr>
            <p:nvPr/>
          </p:nvSpPr>
          <p:spPr bwMode="auto">
            <a:xfrm>
              <a:off x="3251200" y="3921125"/>
              <a:ext cx="566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3</a:t>
              </a:r>
            </a:p>
          </p:txBody>
        </p:sp>
        <p:sp>
          <p:nvSpPr>
            <p:cNvPr id="19473" name="Arc 74"/>
            <p:cNvSpPr>
              <a:spLocks/>
            </p:cNvSpPr>
            <p:nvPr/>
          </p:nvSpPr>
          <p:spPr bwMode="auto">
            <a:xfrm>
              <a:off x="4352925" y="4087813"/>
              <a:ext cx="161925" cy="255587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</a:path>
                <a:path w="43200" h="43200" stroke="0" extrusionOk="0">
                  <a:moveTo>
                    <a:pt x="21599" y="0"/>
                  </a:move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Text Box 75"/>
            <p:cNvSpPr txBox="1">
              <a:spLocks noChangeArrowheads="1"/>
            </p:cNvSpPr>
            <p:nvPr/>
          </p:nvSpPr>
          <p:spPr bwMode="auto">
            <a:xfrm>
              <a:off x="5291138" y="3284538"/>
              <a:ext cx="7191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b</a:t>
              </a:r>
            </a:p>
          </p:txBody>
        </p:sp>
        <p:sp>
          <p:nvSpPr>
            <p:cNvPr id="19475" name="Text Box 76"/>
            <p:cNvSpPr txBox="1">
              <a:spLocks noChangeArrowheads="1"/>
            </p:cNvSpPr>
            <p:nvPr/>
          </p:nvSpPr>
          <p:spPr bwMode="auto">
            <a:xfrm>
              <a:off x="5653088" y="4298950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y</a:t>
              </a:r>
            </a:p>
          </p:txBody>
        </p:sp>
        <p:sp>
          <p:nvSpPr>
            <p:cNvPr id="19476" name="Text Box 77"/>
            <p:cNvSpPr txBox="1">
              <a:spLocks noChangeArrowheads="1"/>
            </p:cNvSpPr>
            <p:nvPr/>
          </p:nvSpPr>
          <p:spPr bwMode="auto">
            <a:xfrm>
              <a:off x="2555875" y="4292600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a</a:t>
              </a:r>
            </a:p>
          </p:txBody>
        </p:sp>
        <p:sp>
          <p:nvSpPr>
            <p:cNvPr id="19477" name="Text Box 78"/>
            <p:cNvSpPr txBox="1">
              <a:spLocks noChangeArrowheads="1"/>
            </p:cNvSpPr>
            <p:nvPr/>
          </p:nvSpPr>
          <p:spPr bwMode="auto">
            <a:xfrm>
              <a:off x="2843213" y="3355975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x</a:t>
              </a:r>
            </a:p>
          </p:txBody>
        </p:sp>
        <p:sp>
          <p:nvSpPr>
            <p:cNvPr id="19478" name="Text Box 79"/>
            <p:cNvSpPr txBox="1">
              <a:spLocks noChangeArrowheads="1"/>
            </p:cNvSpPr>
            <p:nvPr/>
          </p:nvSpPr>
          <p:spPr bwMode="auto">
            <a:xfrm>
              <a:off x="4087813" y="3604403"/>
              <a:ext cx="566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9479" name="Text Box 80"/>
            <p:cNvSpPr txBox="1">
              <a:spLocks noChangeArrowheads="1"/>
            </p:cNvSpPr>
            <p:nvPr/>
          </p:nvSpPr>
          <p:spPr bwMode="auto">
            <a:xfrm>
              <a:off x="4150518" y="4261643"/>
              <a:ext cx="566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FFFF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9480" name="Arc 81"/>
          <p:cNvSpPr>
            <a:spLocks/>
          </p:cNvSpPr>
          <p:nvPr/>
        </p:nvSpPr>
        <p:spPr bwMode="auto">
          <a:xfrm rot="2276689">
            <a:off x="4572000" y="4029075"/>
            <a:ext cx="252413" cy="215900"/>
          </a:xfrm>
          <a:custGeom>
            <a:avLst/>
            <a:gdLst>
              <a:gd name="T0" fmla="*/ 0 w 21600"/>
              <a:gd name="T1" fmla="*/ 0 h 21210"/>
              <a:gd name="T2" fmla="*/ 0 w 21600"/>
              <a:gd name="T3" fmla="*/ 0 h 21210"/>
              <a:gd name="T4" fmla="*/ 0 w 21600"/>
              <a:gd name="T5" fmla="*/ 0 h 21210"/>
              <a:gd name="T6" fmla="*/ 0 60000 65536"/>
              <a:gd name="T7" fmla="*/ 0 60000 65536"/>
              <a:gd name="T8" fmla="*/ 0 60000 65536"/>
              <a:gd name="T9" fmla="*/ 0 w 21600"/>
              <a:gd name="T10" fmla="*/ 0 h 21210"/>
              <a:gd name="T11" fmla="*/ 21600 w 21600"/>
              <a:gd name="T12" fmla="*/ 21210 h 21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10" fill="none" extrusionOk="0">
                <a:moveTo>
                  <a:pt x="4086" y="0"/>
                </a:moveTo>
                <a:cubicBezTo>
                  <a:pt x="14253" y="1959"/>
                  <a:pt x="21600" y="10856"/>
                  <a:pt x="21600" y="21210"/>
                </a:cubicBezTo>
              </a:path>
              <a:path w="21600" h="21210" stroke="0" extrusionOk="0">
                <a:moveTo>
                  <a:pt x="4086" y="0"/>
                </a:moveTo>
                <a:cubicBezTo>
                  <a:pt x="14253" y="1959"/>
                  <a:pt x="21600" y="10856"/>
                  <a:pt x="21600" y="21210"/>
                </a:cubicBezTo>
                <a:lnTo>
                  <a:pt x="0" y="2121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Arc 82"/>
          <p:cNvSpPr>
            <a:spLocks/>
          </p:cNvSpPr>
          <p:nvPr/>
        </p:nvSpPr>
        <p:spPr bwMode="auto">
          <a:xfrm rot="19323311" flipH="1">
            <a:off x="3708400" y="4064000"/>
            <a:ext cx="252413" cy="215900"/>
          </a:xfrm>
          <a:custGeom>
            <a:avLst/>
            <a:gdLst>
              <a:gd name="T0" fmla="*/ 0 w 21600"/>
              <a:gd name="T1" fmla="*/ 0 h 21210"/>
              <a:gd name="T2" fmla="*/ 0 w 21600"/>
              <a:gd name="T3" fmla="*/ 0 h 21210"/>
              <a:gd name="T4" fmla="*/ 0 w 21600"/>
              <a:gd name="T5" fmla="*/ 0 h 21210"/>
              <a:gd name="T6" fmla="*/ 0 60000 65536"/>
              <a:gd name="T7" fmla="*/ 0 60000 65536"/>
              <a:gd name="T8" fmla="*/ 0 60000 65536"/>
              <a:gd name="T9" fmla="*/ 0 w 21600"/>
              <a:gd name="T10" fmla="*/ 0 h 21210"/>
              <a:gd name="T11" fmla="*/ 21600 w 21600"/>
              <a:gd name="T12" fmla="*/ 21210 h 21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10" fill="none" extrusionOk="0">
                <a:moveTo>
                  <a:pt x="4086" y="0"/>
                </a:moveTo>
                <a:cubicBezTo>
                  <a:pt x="14253" y="1959"/>
                  <a:pt x="21600" y="10856"/>
                  <a:pt x="21600" y="21210"/>
                </a:cubicBezTo>
              </a:path>
              <a:path w="21600" h="21210" stroke="0" extrusionOk="0">
                <a:moveTo>
                  <a:pt x="4086" y="0"/>
                </a:moveTo>
                <a:cubicBezTo>
                  <a:pt x="14253" y="1959"/>
                  <a:pt x="21600" y="10856"/>
                  <a:pt x="21600" y="21210"/>
                </a:cubicBezTo>
                <a:lnTo>
                  <a:pt x="0" y="2121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7"/>
          <p:cNvSpPr txBox="1">
            <a:spLocks noChangeArrowheads="1"/>
          </p:cNvSpPr>
          <p:nvPr/>
        </p:nvSpPr>
        <p:spPr bwMode="auto">
          <a:xfrm>
            <a:off x="285750" y="5429250"/>
            <a:ext cx="500063" cy="642938"/>
          </a:xfrm>
          <a:prstGeom prst="rect">
            <a:avLst/>
          </a:prstGeom>
          <a:solidFill>
            <a:srgbClr val="00808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SG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Text Box 248"/>
          <p:cNvSpPr txBox="1">
            <a:spLocks noChangeArrowheads="1"/>
          </p:cNvSpPr>
          <p:nvPr/>
        </p:nvSpPr>
        <p:spPr bwMode="auto">
          <a:xfrm>
            <a:off x="857250" y="5624513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?</a:t>
            </a:r>
            <a:endParaRPr lang="en-US" sz="28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9819" y="3779146"/>
            <a:ext cx="704282" cy="797066"/>
            <a:chOff x="3859819" y="3779146"/>
            <a:chExt cx="704282" cy="797066"/>
          </a:xfrm>
        </p:grpSpPr>
        <p:sp>
          <p:nvSpPr>
            <p:cNvPr id="4" name="Arc 3"/>
            <p:cNvSpPr/>
            <p:nvPr/>
          </p:nvSpPr>
          <p:spPr>
            <a:xfrm rot="19541296">
              <a:off x="3859819" y="3999949"/>
              <a:ext cx="681025" cy="576263"/>
            </a:xfrm>
            <a:prstGeom prst="arc">
              <a:avLst>
                <a:gd name="adj1" fmla="val 1539753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2058704" flipV="1">
              <a:off x="3883076" y="3779146"/>
              <a:ext cx="681025" cy="576263"/>
            </a:xfrm>
            <a:prstGeom prst="arc">
              <a:avLst>
                <a:gd name="adj1" fmla="val 1539753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191000" y="3932238"/>
              <a:ext cx="65881" cy="144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31878" y="4284464"/>
              <a:ext cx="65881" cy="144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42" grpId="0" animBg="1"/>
      <p:bldP spid="19480" grpId="0" animBg="1"/>
      <p:bldP spid="19480" grpId="1" animBg="1"/>
      <p:bldP spid="19481" grpId="0" animBg="1"/>
      <p:bldP spid="19481" grpId="1" animBg="1"/>
      <p:bldP spid="27" grpId="0" animBg="1"/>
      <p:bldP spid="3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67" name="Rectangle 179"/>
          <p:cNvSpPr>
            <a:spLocks noChangeArrowheads="1"/>
          </p:cNvSpPr>
          <p:nvPr/>
        </p:nvSpPr>
        <p:spPr bwMode="auto">
          <a:xfrm>
            <a:off x="179388" y="908050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52400" y="838200"/>
            <a:ext cx="6291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062" y="1894820"/>
            <a:ext cx="88582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 err="1">
                <a:latin typeface="+mn-lt"/>
              </a:rPr>
              <a:t>Bài</a:t>
            </a:r>
            <a:r>
              <a:rPr lang="en-US" sz="2800" b="1" u="sng" dirty="0">
                <a:latin typeface="+mn-lt"/>
              </a:rPr>
              <a:t> 1</a:t>
            </a:r>
            <a:r>
              <a:rPr lang="en-US" sz="2800" dirty="0">
                <a:latin typeface="+mn-lt"/>
              </a:rPr>
              <a:t>. Cho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xOy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Vẽ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đối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đỉnh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xOy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nêu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vẽ</a:t>
            </a:r>
            <a:r>
              <a:rPr lang="en-US" sz="2800" dirty="0">
                <a:latin typeface="+mn-lt"/>
              </a:rPr>
              <a:t> </a:t>
            </a:r>
            <a:r>
              <a:rPr lang="en-US" sz="2800" err="1">
                <a:latin typeface="+mn-lt"/>
              </a:rPr>
              <a:t>của</a:t>
            </a:r>
            <a:r>
              <a:rPr lang="en-US" sz="2800">
                <a:latin typeface="+mn-lt"/>
              </a:rPr>
              <a:t> </a:t>
            </a:r>
            <a:r>
              <a:rPr lang="en-US" sz="2800" smtClean="0">
                <a:latin typeface="+mn-lt"/>
              </a:rPr>
              <a:t>mình?</a:t>
            </a:r>
            <a:endParaRPr lang="en-US" sz="28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7864" y="2413174"/>
            <a:ext cx="3286125" cy="2084387"/>
            <a:chOff x="3500438" y="3487738"/>
            <a:chExt cx="3286125" cy="2084387"/>
          </a:xfrm>
        </p:grpSpPr>
        <p:cxnSp>
          <p:nvCxnSpPr>
            <p:cNvPr id="18442" name="Straight Connector 12"/>
            <p:cNvCxnSpPr>
              <a:cxnSpLocks noChangeShapeType="1"/>
            </p:cNvCxnSpPr>
            <p:nvPr/>
          </p:nvCxnSpPr>
          <p:spPr bwMode="auto">
            <a:xfrm rot="10800000" flipV="1">
              <a:off x="3929063" y="3857625"/>
              <a:ext cx="2000250" cy="16430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3" name="Straight Connector 14"/>
            <p:cNvCxnSpPr>
              <a:cxnSpLocks noChangeShapeType="1"/>
            </p:cNvCxnSpPr>
            <p:nvPr/>
          </p:nvCxnSpPr>
          <p:spPr bwMode="auto">
            <a:xfrm>
              <a:off x="3929063" y="5500688"/>
              <a:ext cx="2571750" cy="714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5429250" y="3487738"/>
              <a:ext cx="42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/>
              <a:r>
                <a:rPr lang="en-US" sz="3200" b="1"/>
                <a:t>x</a:t>
              </a:r>
            </a:p>
          </p:txBody>
        </p:sp>
        <p:sp>
          <p:nvSpPr>
            <p:cNvPr id="18445" name="TextBox 16"/>
            <p:cNvSpPr txBox="1">
              <a:spLocks noChangeArrowheads="1"/>
            </p:cNvSpPr>
            <p:nvPr/>
          </p:nvSpPr>
          <p:spPr bwMode="auto">
            <a:xfrm>
              <a:off x="3500438" y="4935612"/>
              <a:ext cx="3571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/>
              <a:r>
                <a:rPr lang="en-US" sz="3200" b="1"/>
                <a:t>o</a:t>
              </a:r>
            </a:p>
          </p:txBody>
        </p:sp>
        <p:sp>
          <p:nvSpPr>
            <p:cNvPr id="18446" name="TextBox 17"/>
            <p:cNvSpPr txBox="1">
              <a:spLocks noChangeArrowheads="1"/>
            </p:cNvSpPr>
            <p:nvPr/>
          </p:nvSpPr>
          <p:spPr bwMode="auto">
            <a:xfrm>
              <a:off x="6357938" y="4929188"/>
              <a:ext cx="42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eaLnBrk="1" hangingPunct="1"/>
              <a:r>
                <a:rPr lang="en-US" sz="3200"/>
                <a:t>y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6358" y="1371600"/>
            <a:ext cx="33575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err="1">
                <a:solidFill>
                  <a:srgbClr val="7030A0"/>
                </a:solidFill>
                <a:latin typeface="+mn-lt"/>
              </a:rPr>
              <a:t>b</a:t>
            </a:r>
            <a:r>
              <a:rPr lang="en-US" sz="2800" smtClean="0">
                <a:solidFill>
                  <a:srgbClr val="7030A0"/>
                </a:solidFill>
                <a:latin typeface="+mn-lt"/>
              </a:rPr>
              <a:t>, Áp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dụng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7" name="WordArt 55"/>
          <p:cNvSpPr>
            <a:spLocks noChangeArrowheads="1" noChangeShapeType="1" noTextEdit="1"/>
          </p:cNvSpPr>
          <p:nvPr/>
        </p:nvSpPr>
        <p:spPr bwMode="auto">
          <a:xfrm>
            <a:off x="2051720" y="2286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kern="1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496" name="Picture 16" descr="C:\Users\Administrator\AppData\Local\Microsoft\Windows\Temporary Internet Files\Content.IE5\59NCTX3V\Ruler-PNG-Fi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8607">
            <a:off x="1500105" y="3429076"/>
            <a:ext cx="5331414" cy="28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2065139" y="4426125"/>
            <a:ext cx="1711350" cy="13791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6" descr="C:\Users\Administrator\AppData\Local\Microsoft\Windows\Temporary Internet Files\Content.IE5\59NCTX3V\Ruler-PNG-Fi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448">
            <a:off x="1154636" y="3623848"/>
            <a:ext cx="5331414" cy="28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1619672" y="4426124"/>
            <a:ext cx="2156816" cy="191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07904" y="4379466"/>
            <a:ext cx="112439" cy="11243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282113">
            <a:off x="3820343" y="4136043"/>
            <a:ext cx="391617" cy="360040"/>
          </a:xfrm>
          <a:prstGeom prst="arc">
            <a:avLst>
              <a:gd name="adj1" fmla="val 16200000"/>
              <a:gd name="adj2" fmla="val 11255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3311945" y="4377009"/>
            <a:ext cx="287809" cy="360040"/>
          </a:xfrm>
          <a:prstGeom prst="arc">
            <a:avLst>
              <a:gd name="adj1" fmla="val 18335667"/>
              <a:gd name="adj2" fmla="val 47458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7" name="Picture 17" descr="C:\Users\Administrator\AppData\Local\Microsoft\Windows\Temporary Internet Files\Content.IE5\HTPK51U7\big-pencil-vector-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0871">
            <a:off x="3915463" y="4223574"/>
            <a:ext cx="1974667" cy="19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 descr="C:\Users\Administrator\AppData\Local\Microsoft\Windows\Temporary Internet Files\Content.IE5\HTPK51U7\big-pencil-vector-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7635">
            <a:off x="2789154" y="4817519"/>
            <a:ext cx="1974667" cy="19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2361 L -0.20156 0.20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4375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7" grpId="0" animBg="1"/>
      <p:bldP spid="8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57250" y="1928813"/>
            <a:ext cx="304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VNI-Times" pitchFamily="2" charset="0"/>
              </a:rPr>
              <a:t>Caùch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  - Veõ hai ñöôøng thaúng caét nhau taïi moät ñieåm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14913" y="1857375"/>
            <a:ext cx="212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VNI-Times" pitchFamily="2" charset="0"/>
              </a:rPr>
              <a:t>Caùch 2</a:t>
            </a: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3929063" y="2357438"/>
            <a:ext cx="71437" cy="40719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43375" y="2714625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latin typeface="VNI-Times" pitchFamily="2" charset="0"/>
              </a:rPr>
              <a:t>- Veõ </a:t>
            </a:r>
            <a:r>
              <a:rPr lang="en-US" sz="3200" b="1">
                <a:latin typeface="VNI-Times" pitchFamily="2" charset="0"/>
              </a:rPr>
              <a:t>1 goùc khaùc goùc beït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143375" y="3286125"/>
            <a:ext cx="5286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latin typeface="VNI-Times" pitchFamily="2" charset="0"/>
              </a:rPr>
              <a:t>- Veõ </a:t>
            </a:r>
            <a:r>
              <a:rPr lang="en-US" sz="3200" b="1">
                <a:latin typeface="VNI-Times" pitchFamily="2" charset="0"/>
              </a:rPr>
              <a:t>2 tia ñoái cuûa 2 caïnh cuûa goùc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71438"/>
            <a:ext cx="83581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Qua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đỉnh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0" name="Text Box 247"/>
          <p:cNvSpPr txBox="1">
            <a:spLocks noChangeArrowheads="1"/>
          </p:cNvSpPr>
          <p:nvPr/>
        </p:nvSpPr>
        <p:spPr bwMode="auto">
          <a:xfrm>
            <a:off x="214313" y="142875"/>
            <a:ext cx="500062" cy="461963"/>
          </a:xfrm>
          <a:prstGeom prst="rect">
            <a:avLst/>
          </a:prstGeom>
          <a:solidFill>
            <a:srgbClr val="00808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SG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57250" y="4857750"/>
            <a:ext cx="2643188" cy="14287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857250" y="4857750"/>
            <a:ext cx="2714625" cy="1357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5786438" y="4572000"/>
            <a:ext cx="1500187" cy="857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5786438" y="5429250"/>
            <a:ext cx="17145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10800000" flipV="1">
            <a:off x="4429125" y="5429250"/>
            <a:ext cx="1357313" cy="7143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0800000">
            <a:off x="4357688" y="5427663"/>
            <a:ext cx="142875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57250" y="4214813"/>
            <a:ext cx="35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14688" y="614362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y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0063" y="5786438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x’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14688" y="4429125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y’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29438" y="4214813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x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3563" y="5357813"/>
            <a:ext cx="21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00938" y="5214938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71938" y="4857750"/>
            <a:ext cx="50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y’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71938" y="6072188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/>
              <a:t>x’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/>
      <p:bldP spid="7178" grpId="0"/>
      <p:bldP spid="9" grpId="0"/>
      <p:bldP spid="10" grpId="0" animBg="1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3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HAI GÓC ĐỐI ĐỈNH</a:t>
            </a:r>
          </a:p>
        </p:txBody>
      </p:sp>
      <p:sp>
        <p:nvSpPr>
          <p:cNvPr id="1032" name="WordArt 21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HAI GÓC ĐỐI ĐỈNH</a:t>
            </a:r>
          </a:p>
        </p:txBody>
      </p:sp>
      <p:sp>
        <p:nvSpPr>
          <p:cNvPr id="1033" name="WordArt 2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455738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4" name="Rectangle 243"/>
          <p:cNvSpPr>
            <a:spLocks noChangeArrowheads="1"/>
          </p:cNvSpPr>
          <p:nvPr/>
        </p:nvSpPr>
        <p:spPr bwMode="auto">
          <a:xfrm>
            <a:off x="152400" y="838200"/>
            <a:ext cx="7205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00FFFF"/>
                </a:solidFill>
                <a:latin typeface=".VnTime" pitchFamily="34" charset="0"/>
              </a:rPr>
              <a:t>2</a:t>
            </a:r>
            <a:r>
              <a:rPr lang="en-US" sz="3600" b="1" u="sng" dirty="0">
                <a:solidFill>
                  <a:srgbClr val="00FFFF"/>
                </a:solidFill>
                <a:latin typeface=".VnTime" pitchFamily="34" charset="0"/>
              </a:rPr>
              <a:t>.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Tính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chất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của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hai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góc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đối</a:t>
            </a:r>
            <a:r>
              <a:rPr lang="en-US" sz="3600" b="1" u="sng" dirty="0">
                <a:solidFill>
                  <a:srgbClr val="00FFFF"/>
                </a:solidFill>
                <a:latin typeface="+mn-lt"/>
              </a:rPr>
              <a:t> </a:t>
            </a:r>
            <a:r>
              <a:rPr lang="en-US" sz="3600" b="1" u="sng" dirty="0" err="1">
                <a:solidFill>
                  <a:srgbClr val="00FFFF"/>
                </a:solidFill>
                <a:latin typeface="+mn-lt"/>
              </a:rPr>
              <a:t>đỉnh</a:t>
            </a:r>
            <a:endParaRPr lang="en-US" sz="36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438" y="2983135"/>
            <a:ext cx="564356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        </a:t>
            </a:r>
            <a:r>
              <a:rPr lang="en-US" sz="2800" dirty="0">
                <a:latin typeface="+mn-lt"/>
              </a:rPr>
              <a:t>Cho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vẽ</a:t>
            </a:r>
            <a:r>
              <a:rPr lang="en-US" sz="2800" dirty="0">
                <a:latin typeface="+mn-lt"/>
              </a:rPr>
              <a:t>: 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Hãy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b="1" dirty="0">
                <a:latin typeface="+mn-lt"/>
              </a:rPr>
              <a:t> O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.</a:t>
            </a:r>
            <a:r>
              <a:rPr lang="en-US" sz="2800" dirty="0">
                <a:latin typeface="+mn-lt"/>
              </a:rPr>
              <a:t> So </a:t>
            </a:r>
            <a:r>
              <a:rPr lang="en-US" sz="2800" dirty="0" err="1">
                <a:latin typeface="+mn-lt"/>
              </a:rPr>
              <a:t>sánh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đó</a:t>
            </a:r>
            <a:r>
              <a:rPr lang="en-US" sz="2800" dirty="0">
                <a:latin typeface="+mn-lt"/>
              </a:rPr>
              <a:t>.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Hãy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và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góc</a:t>
            </a:r>
            <a:r>
              <a:rPr lang="en-US" sz="2800" b="1" dirty="0">
                <a:latin typeface="+mn-lt"/>
              </a:rPr>
              <a:t> O</a:t>
            </a:r>
            <a:r>
              <a:rPr lang="en-US" sz="2800" b="1" baseline="-25000" dirty="0">
                <a:latin typeface="+mn-lt"/>
              </a:rPr>
              <a:t>4</a:t>
            </a:r>
            <a:r>
              <a:rPr lang="en-US" sz="2800" b="1" dirty="0">
                <a:latin typeface="+mn-lt"/>
              </a:rPr>
              <a:t> .</a:t>
            </a:r>
            <a:r>
              <a:rPr lang="en-US" sz="2800" dirty="0">
                <a:latin typeface="+mn-lt"/>
              </a:rPr>
              <a:t> So </a:t>
            </a:r>
            <a:r>
              <a:rPr lang="en-US" sz="2800" dirty="0" err="1">
                <a:latin typeface="+mn-lt"/>
              </a:rPr>
              <a:t>sánh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góc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đó</a:t>
            </a:r>
            <a:r>
              <a:rPr lang="en-US" sz="2800" dirty="0">
                <a:latin typeface="+mn-lt"/>
              </a:rPr>
              <a:t>. </a:t>
            </a:r>
            <a:endParaRPr lang="en-US" sz="2800" b="1" baseline="-25000" dirty="0">
              <a:latin typeface="+mn-lt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Dự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đoán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quả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rút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từ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câu</a:t>
            </a:r>
            <a:r>
              <a:rPr lang="en-US" sz="2800" dirty="0">
                <a:latin typeface="+mn-lt"/>
              </a:rPr>
              <a:t> a, b.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866" y="1523201"/>
            <a:ext cx="3643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a, </a:t>
            </a:r>
            <a:r>
              <a:rPr lang="en-US" sz="3600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+mn-lt"/>
              </a:rPr>
              <a:t>tập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 rot="-1062147">
            <a:off x="5246688" y="1438275"/>
            <a:ext cx="4221162" cy="4162425"/>
            <a:chOff x="1344" y="1344"/>
            <a:chExt cx="2400" cy="2448"/>
          </a:xfrm>
        </p:grpSpPr>
        <p:sp>
          <p:nvSpPr>
            <p:cNvPr id="1058" name="Oval 28"/>
            <p:cNvSpPr>
              <a:spLocks noChangeArrowheads="1"/>
            </p:cNvSpPr>
            <p:nvPr/>
          </p:nvSpPr>
          <p:spPr bwMode="auto">
            <a:xfrm>
              <a:off x="1392" y="1344"/>
              <a:ext cx="2256" cy="235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29"/>
            <p:cNvSpPr>
              <a:spLocks noChangeArrowheads="1"/>
            </p:cNvSpPr>
            <p:nvPr/>
          </p:nvSpPr>
          <p:spPr bwMode="auto">
            <a:xfrm>
              <a:off x="1628" y="1597"/>
              <a:ext cx="1776" cy="182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Rectangle 30"/>
            <p:cNvSpPr>
              <a:spLocks noChangeArrowheads="1"/>
            </p:cNvSpPr>
            <p:nvPr/>
          </p:nvSpPr>
          <p:spPr bwMode="auto">
            <a:xfrm>
              <a:off x="1344" y="2557"/>
              <a:ext cx="2400" cy="12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 flipV="1">
              <a:off x="2522" y="22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558" y="1488"/>
              <a:ext cx="1926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14268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.VnAvant"/>
                </a:rPr>
                <a:t>0      10    20   30  40   50   60   70   80   90 100 110 120 130 140 150 160 170 180</a:t>
              </a:r>
            </a:p>
          </p:txBody>
        </p:sp>
        <p:sp>
          <p:nvSpPr>
            <p:cNvPr id="1063" name="Oval 33"/>
            <p:cNvSpPr>
              <a:spLocks noChangeArrowheads="1"/>
            </p:cNvSpPr>
            <p:nvPr/>
          </p:nvSpPr>
          <p:spPr bwMode="auto">
            <a:xfrm>
              <a:off x="1619" y="239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4"/>
            <p:cNvSpPr>
              <a:spLocks noChangeArrowheads="1"/>
            </p:cNvSpPr>
            <p:nvPr/>
          </p:nvSpPr>
          <p:spPr bwMode="auto">
            <a:xfrm>
              <a:off x="1645" y="223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35"/>
            <p:cNvSpPr>
              <a:spLocks noChangeArrowheads="1"/>
            </p:cNvSpPr>
            <p:nvPr/>
          </p:nvSpPr>
          <p:spPr bwMode="auto">
            <a:xfrm>
              <a:off x="1706" y="2069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36"/>
            <p:cNvSpPr>
              <a:spLocks noChangeArrowheads="1"/>
            </p:cNvSpPr>
            <p:nvPr/>
          </p:nvSpPr>
          <p:spPr bwMode="auto">
            <a:xfrm>
              <a:off x="1789" y="1929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37"/>
            <p:cNvSpPr>
              <a:spLocks noChangeArrowheads="1"/>
            </p:cNvSpPr>
            <p:nvPr/>
          </p:nvSpPr>
          <p:spPr bwMode="auto">
            <a:xfrm>
              <a:off x="2496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38"/>
            <p:cNvSpPr>
              <a:spLocks noChangeArrowheads="1"/>
            </p:cNvSpPr>
            <p:nvPr/>
          </p:nvSpPr>
          <p:spPr bwMode="auto">
            <a:xfrm>
              <a:off x="1889" y="182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39"/>
            <p:cNvSpPr>
              <a:spLocks noChangeArrowheads="1"/>
            </p:cNvSpPr>
            <p:nvPr/>
          </p:nvSpPr>
          <p:spPr bwMode="auto">
            <a:xfrm>
              <a:off x="2020" y="171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0"/>
            <p:cNvSpPr>
              <a:spLocks noChangeArrowheads="1"/>
            </p:cNvSpPr>
            <p:nvPr/>
          </p:nvSpPr>
          <p:spPr bwMode="auto">
            <a:xfrm>
              <a:off x="2164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Oval 41"/>
            <p:cNvSpPr>
              <a:spLocks noChangeArrowheads="1"/>
            </p:cNvSpPr>
            <p:nvPr/>
          </p:nvSpPr>
          <p:spPr bwMode="auto">
            <a:xfrm>
              <a:off x="2330" y="159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Oval 42"/>
            <p:cNvSpPr>
              <a:spLocks noChangeArrowheads="1"/>
            </p:cNvSpPr>
            <p:nvPr/>
          </p:nvSpPr>
          <p:spPr bwMode="auto">
            <a:xfrm>
              <a:off x="2954" y="171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Oval 43"/>
            <p:cNvSpPr>
              <a:spLocks noChangeArrowheads="1"/>
            </p:cNvSpPr>
            <p:nvPr/>
          </p:nvSpPr>
          <p:spPr bwMode="auto">
            <a:xfrm>
              <a:off x="3194" y="193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Oval 44"/>
            <p:cNvSpPr>
              <a:spLocks noChangeArrowheads="1"/>
            </p:cNvSpPr>
            <p:nvPr/>
          </p:nvSpPr>
          <p:spPr bwMode="auto">
            <a:xfrm>
              <a:off x="3277" y="20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Oval 45"/>
            <p:cNvSpPr>
              <a:spLocks noChangeArrowheads="1"/>
            </p:cNvSpPr>
            <p:nvPr/>
          </p:nvSpPr>
          <p:spPr bwMode="auto">
            <a:xfrm>
              <a:off x="3347" y="2217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Oval 46"/>
            <p:cNvSpPr>
              <a:spLocks noChangeArrowheads="1"/>
            </p:cNvSpPr>
            <p:nvPr/>
          </p:nvSpPr>
          <p:spPr bwMode="auto">
            <a:xfrm>
              <a:off x="3373" y="237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Oval 47"/>
            <p:cNvSpPr>
              <a:spLocks noChangeArrowheads="1"/>
            </p:cNvSpPr>
            <p:nvPr/>
          </p:nvSpPr>
          <p:spPr bwMode="auto">
            <a:xfrm>
              <a:off x="3085" y="181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Oval 48"/>
            <p:cNvSpPr>
              <a:spLocks noChangeArrowheads="1"/>
            </p:cNvSpPr>
            <p:nvPr/>
          </p:nvSpPr>
          <p:spPr bwMode="auto">
            <a:xfrm>
              <a:off x="2810" y="164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Oval 49"/>
            <p:cNvSpPr>
              <a:spLocks noChangeArrowheads="1"/>
            </p:cNvSpPr>
            <p:nvPr/>
          </p:nvSpPr>
          <p:spPr bwMode="auto">
            <a:xfrm>
              <a:off x="2666" y="1597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5286375" y="2643188"/>
            <a:ext cx="3857625" cy="17145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 flipV="1">
            <a:off x="5205413" y="3000375"/>
            <a:ext cx="3581400" cy="1143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1" name="TextBox 49"/>
          <p:cNvSpPr txBox="1">
            <a:spLocks noChangeArrowheads="1"/>
          </p:cNvSpPr>
          <p:nvPr/>
        </p:nvSpPr>
        <p:spPr bwMode="auto">
          <a:xfrm>
            <a:off x="7429500" y="332422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042" name="TextBox 51"/>
          <p:cNvSpPr txBox="1">
            <a:spLocks noChangeArrowheads="1"/>
          </p:cNvSpPr>
          <p:nvPr/>
        </p:nvSpPr>
        <p:spPr bwMode="auto">
          <a:xfrm>
            <a:off x="6500813" y="32861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043" name="TextBox 52"/>
          <p:cNvSpPr txBox="1">
            <a:spLocks noChangeArrowheads="1"/>
          </p:cNvSpPr>
          <p:nvPr/>
        </p:nvSpPr>
        <p:spPr bwMode="auto">
          <a:xfrm>
            <a:off x="7072313" y="30384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044" name="TextBox 53"/>
          <p:cNvSpPr txBox="1">
            <a:spLocks noChangeArrowheads="1"/>
          </p:cNvSpPr>
          <p:nvPr/>
        </p:nvSpPr>
        <p:spPr bwMode="auto">
          <a:xfrm>
            <a:off x="7000875" y="34671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045" name="TextBox 55"/>
          <p:cNvSpPr txBox="1">
            <a:spLocks noChangeArrowheads="1"/>
          </p:cNvSpPr>
          <p:nvPr/>
        </p:nvSpPr>
        <p:spPr bwMode="auto">
          <a:xfrm>
            <a:off x="7000875" y="3702050"/>
            <a:ext cx="35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3200" b="1"/>
              <a:t>O</a:t>
            </a:r>
          </a:p>
        </p:txBody>
      </p:sp>
      <p:sp>
        <p:nvSpPr>
          <p:cNvPr id="1046" name="TextBox 56"/>
          <p:cNvSpPr txBox="1">
            <a:spLocks noChangeArrowheads="1"/>
          </p:cNvSpPr>
          <p:nvPr/>
        </p:nvSpPr>
        <p:spPr bwMode="auto">
          <a:xfrm>
            <a:off x="4786313" y="2286000"/>
            <a:ext cx="28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2800" b="1"/>
              <a:t>x</a:t>
            </a:r>
          </a:p>
        </p:txBody>
      </p:sp>
      <p:sp>
        <p:nvSpPr>
          <p:cNvPr id="1047" name="TextBox 57"/>
          <p:cNvSpPr txBox="1">
            <a:spLocks noChangeArrowheads="1"/>
          </p:cNvSpPr>
          <p:nvPr/>
        </p:nvSpPr>
        <p:spPr bwMode="auto">
          <a:xfrm>
            <a:off x="8643938" y="428625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2800" b="1"/>
              <a:t>y</a:t>
            </a:r>
          </a:p>
        </p:txBody>
      </p:sp>
      <p:sp>
        <p:nvSpPr>
          <p:cNvPr id="1048" name="TextBox 58"/>
          <p:cNvSpPr txBox="1">
            <a:spLocks noChangeArrowheads="1"/>
          </p:cNvSpPr>
          <p:nvPr/>
        </p:nvSpPr>
        <p:spPr bwMode="auto">
          <a:xfrm>
            <a:off x="8786813" y="25717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2800" b="1"/>
              <a:t>y’</a:t>
            </a:r>
          </a:p>
        </p:txBody>
      </p:sp>
      <p:sp>
        <p:nvSpPr>
          <p:cNvPr id="1049" name="TextBox 59"/>
          <p:cNvSpPr txBox="1">
            <a:spLocks noChangeArrowheads="1"/>
          </p:cNvSpPr>
          <p:nvPr/>
        </p:nvSpPr>
        <p:spPr bwMode="auto">
          <a:xfrm>
            <a:off x="5143500" y="4143375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sz="2800" b="1"/>
              <a:t>x’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 rot="9735950">
            <a:off x="4990907" y="1327340"/>
            <a:ext cx="4234283" cy="4349230"/>
            <a:chOff x="1344" y="1344"/>
            <a:chExt cx="2400" cy="244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1392" y="1344"/>
              <a:ext cx="2256" cy="235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"/>
            <p:cNvSpPr>
              <a:spLocks noChangeArrowheads="1"/>
            </p:cNvSpPr>
            <p:nvPr/>
          </p:nvSpPr>
          <p:spPr bwMode="auto">
            <a:xfrm>
              <a:off x="1628" y="1597"/>
              <a:ext cx="1776" cy="18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344" y="2557"/>
              <a:ext cx="2400" cy="12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V="1">
              <a:off x="2522" y="22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558" y="1488"/>
              <a:ext cx="1926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14265"/>
                </a:avLst>
              </a:prstTxWarp>
            </a:bodyPr>
            <a:lstStyle/>
            <a:p>
              <a:pPr>
                <a:defRPr/>
              </a:pPr>
              <a:r>
                <a:rPr lang="en-US" sz="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.VnAvant"/>
                </a:rPr>
                <a:t>0      10    20   30  40   50   60   70    80   90 100 110   120 13 140 150 160 170 180</a:t>
              </a:r>
            </a:p>
          </p:txBody>
        </p:sp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1619" y="239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1"/>
            <p:cNvSpPr>
              <a:spLocks noChangeArrowheads="1"/>
            </p:cNvSpPr>
            <p:nvPr/>
          </p:nvSpPr>
          <p:spPr bwMode="auto">
            <a:xfrm>
              <a:off x="1645" y="223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1706" y="2069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>
              <a:off x="1789" y="1929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2496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1889" y="182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2020" y="171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2164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2330" y="159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19"/>
            <p:cNvSpPr>
              <a:spLocks noChangeArrowheads="1"/>
            </p:cNvSpPr>
            <p:nvPr/>
          </p:nvSpPr>
          <p:spPr bwMode="auto">
            <a:xfrm>
              <a:off x="2954" y="171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3194" y="193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3277" y="20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3347" y="2217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3373" y="237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24"/>
            <p:cNvSpPr>
              <a:spLocks noChangeArrowheads="1"/>
            </p:cNvSpPr>
            <p:nvPr/>
          </p:nvSpPr>
          <p:spPr bwMode="auto">
            <a:xfrm>
              <a:off x="3085" y="181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2810" y="164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auto">
            <a:xfrm>
              <a:off x="2666" y="1597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4" name="Line 57"/>
          <p:cNvSpPr>
            <a:spLocks noChangeShapeType="1"/>
          </p:cNvSpPr>
          <p:nvPr/>
        </p:nvSpPr>
        <p:spPr bwMode="auto">
          <a:xfrm>
            <a:off x="5286375" y="2643188"/>
            <a:ext cx="3857625" cy="17145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 flipV="1">
            <a:off x="5143500" y="3000375"/>
            <a:ext cx="3581400" cy="1143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3" name="Text Box 65"/>
          <p:cNvSpPr txBox="1">
            <a:spLocks noChangeArrowheads="1"/>
          </p:cNvSpPr>
          <p:nvPr/>
        </p:nvSpPr>
        <p:spPr bwMode="auto">
          <a:xfrm>
            <a:off x="6481763" y="32623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</a:t>
            </a:r>
          </a:p>
        </p:txBody>
      </p:sp>
      <p:sp>
        <p:nvSpPr>
          <p:cNvPr id="1054" name="Text Box 67"/>
          <p:cNvSpPr txBox="1">
            <a:spLocks noChangeArrowheads="1"/>
          </p:cNvSpPr>
          <p:nvPr/>
        </p:nvSpPr>
        <p:spPr bwMode="auto">
          <a:xfrm>
            <a:off x="7429500" y="32861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</a:t>
            </a:r>
          </a:p>
        </p:txBody>
      </p:sp>
      <p:sp>
        <p:nvSpPr>
          <p:cNvPr id="1055" name="Text Box 68"/>
          <p:cNvSpPr txBox="1">
            <a:spLocks noChangeArrowheads="1"/>
          </p:cNvSpPr>
          <p:nvPr/>
        </p:nvSpPr>
        <p:spPr bwMode="auto">
          <a:xfrm>
            <a:off x="7000875" y="3429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</a:t>
            </a:r>
          </a:p>
        </p:txBody>
      </p:sp>
      <p:sp>
        <p:nvSpPr>
          <p:cNvPr id="1056" name="Text Box 66"/>
          <p:cNvSpPr txBox="1">
            <a:spLocks noChangeArrowheads="1"/>
          </p:cNvSpPr>
          <p:nvPr/>
        </p:nvSpPr>
        <p:spPr bwMode="auto">
          <a:xfrm>
            <a:off x="7053263" y="300037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2</a:t>
            </a:r>
          </a:p>
        </p:txBody>
      </p:sp>
      <p:graphicFrame>
        <p:nvGraphicFramePr>
          <p:cNvPr id="88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27734"/>
              </p:ext>
            </p:extLst>
          </p:nvPr>
        </p:nvGraphicFramePr>
        <p:xfrm>
          <a:off x="357188" y="2814638"/>
          <a:ext cx="18605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3" imgW="545760" imgH="266400" progId="Equation.DSMT4">
                  <p:embed/>
                </p:oleObj>
              </mc:Choice>
              <mc:Fallback>
                <p:oleObj name="Equation" r:id="rId3" imgW="545760" imgH="2664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14638"/>
                        <a:ext cx="18605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36978"/>
              </p:ext>
            </p:extLst>
          </p:nvPr>
        </p:nvGraphicFramePr>
        <p:xfrm>
          <a:off x="214313" y="3527425"/>
          <a:ext cx="22145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5" imgW="622080" imgH="266400" progId="Equation.DSMT4">
                  <p:embed/>
                </p:oleObj>
              </mc:Choice>
              <mc:Fallback>
                <p:oleObj name="Equation" r:id="rId5" imgW="622080" imgH="266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27425"/>
                        <a:ext cx="22145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422230"/>
              </p:ext>
            </p:extLst>
          </p:nvPr>
        </p:nvGraphicFramePr>
        <p:xfrm>
          <a:off x="3071813" y="2887663"/>
          <a:ext cx="18192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7" imgW="558720" imgH="266400" progId="Equation.DSMT4">
                  <p:embed/>
                </p:oleObj>
              </mc:Choice>
              <mc:Fallback>
                <p:oleObj name="Equation" r:id="rId7" imgW="558720" imgH="2664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887663"/>
                        <a:ext cx="18192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847010"/>
              </p:ext>
            </p:extLst>
          </p:nvPr>
        </p:nvGraphicFramePr>
        <p:xfrm>
          <a:off x="2857500" y="3527425"/>
          <a:ext cx="22113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9" imgW="622080" imgH="266400" progId="Equation.DSMT4">
                  <p:embed/>
                </p:oleObj>
              </mc:Choice>
              <mc:Fallback>
                <p:oleObj name="Equation" r:id="rId9" imgW="622080" imgH="266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527425"/>
                        <a:ext cx="221138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714375" y="2416175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chất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323528" y="4509120"/>
            <a:ext cx="4997425" cy="1804310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6378" y="4710097"/>
            <a:ext cx="281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Hai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góc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đối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đỉnh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3333FF"/>
                </a:solidFill>
                <a:latin typeface="+mn-lt"/>
              </a:rPr>
              <a:t>bằng</a:t>
            </a:r>
            <a:r>
              <a:rPr lang="en-US" b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+mn-lt"/>
              </a:rPr>
              <a:t>nhau</a:t>
            </a:r>
            <a:endParaRPr lang="en-US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96216"/>
              </p:ext>
            </p:extLst>
          </p:nvPr>
        </p:nvGraphicFramePr>
        <p:xfrm>
          <a:off x="1428750" y="5535613"/>
          <a:ext cx="22844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11" imgW="1041120" imgH="266400" progId="Equation.DSMT4">
                  <p:embed/>
                </p:oleObj>
              </mc:Choice>
              <mc:Fallback>
                <p:oleObj name="Equation" r:id="rId11" imgW="1041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8750" y="5535613"/>
                        <a:ext cx="2284413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91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984" y="2060848"/>
            <a:ext cx="1907736" cy="1077218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Hai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32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góc</a:t>
            </a:r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en-US" sz="32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defRPr/>
            </a:pPr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đối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đỉnh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2051720" y="928688"/>
            <a:ext cx="734343" cy="16707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19" idx="1"/>
          </p:cNvCxnSpPr>
          <p:nvPr/>
        </p:nvCxnSpPr>
        <p:spPr bwMode="auto">
          <a:xfrm flipV="1">
            <a:off x="2051720" y="2555226"/>
            <a:ext cx="734330" cy="442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>
            <a:off x="2051720" y="2599457"/>
            <a:ext cx="591468" cy="19725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6050" y="571480"/>
            <a:ext cx="164307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Định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nghĩa</a:t>
            </a:r>
            <a:endParaRPr lang="en-US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2324393"/>
            <a:ext cx="150019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Tính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chất</a:t>
            </a:r>
            <a:endParaRPr lang="en-US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3174" y="4429133"/>
            <a:ext cx="12858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Cách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+mn-lt"/>
              </a:rPr>
              <a:t>vẽ</a:t>
            </a:r>
            <a:endParaRPr lang="en-US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29190" y="428604"/>
            <a:ext cx="4000528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chemeClr val="accent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Hai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gãc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®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èi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®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Ønh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lµ 2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gãc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cã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mçi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c¹nh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cña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gãc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nµy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lµ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tia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®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èi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cña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mét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c¹nh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gãc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.VnTime" pitchFamily="34" charset="0"/>
              </a:rPr>
              <a:t>kia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.VnTime" pitchFamily="34" charset="0"/>
              </a:rPr>
              <a:t>.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.VnTime" pitchFamily="34" charset="0"/>
              </a:rPr>
              <a:t>     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33" name="Straight Arrow Connector 32"/>
          <p:cNvCxnSpPr>
            <a:stCxn id="18" idx="3"/>
          </p:cNvCxnSpPr>
          <p:nvPr/>
        </p:nvCxnSpPr>
        <p:spPr bwMode="auto">
          <a:xfrm flipV="1">
            <a:off x="4429125" y="785813"/>
            <a:ext cx="500063" cy="15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7" idx="1"/>
          </p:cNvCxnSpPr>
          <p:nvPr/>
        </p:nvCxnSpPr>
        <p:spPr bwMode="auto">
          <a:xfrm flipV="1">
            <a:off x="4286250" y="2486025"/>
            <a:ext cx="642938" cy="14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29190" y="2285992"/>
            <a:ext cx="4000496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Hai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góc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đối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đỉnh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thì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bằng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nhau</a:t>
            </a:r>
            <a:endParaRPr lang="en-US" sz="2000" b="1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929063" y="3571875"/>
            <a:ext cx="1000125" cy="85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3929063" y="4857750"/>
            <a:ext cx="1000125" cy="876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929190" y="3214686"/>
            <a:ext cx="4000528" cy="11695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 err="1">
                <a:solidFill>
                  <a:srgbClr val="FFFF00"/>
                </a:solidFill>
                <a:latin typeface="VNI-Times" pitchFamily="2" charset="0"/>
              </a:rPr>
              <a:t>Caùch</a:t>
            </a:r>
            <a:r>
              <a:rPr lang="en-US" sz="2000" b="1" u="sng" dirty="0">
                <a:solidFill>
                  <a:srgbClr val="FFFF00"/>
                </a:solidFill>
                <a:latin typeface="VNI-Times" pitchFamily="2" charset="0"/>
              </a:rPr>
              <a:t> 1: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VNI-Times" pitchFamily="2" charset="0"/>
              </a:rPr>
              <a:t> 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+mn-lt"/>
              </a:rPr>
              <a:t>V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ẽ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2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đường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thẳng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cắt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nhau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tại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một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điểm</a:t>
            </a:r>
            <a:endParaRPr lang="en-US" sz="2000" dirty="0">
              <a:ln>
                <a:solidFill>
                  <a:schemeClr val="tx1"/>
                </a:solidFill>
              </a:ln>
              <a:latin typeface="VNI-Times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29190" y="5072074"/>
            <a:ext cx="4000528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 err="1">
                <a:solidFill>
                  <a:srgbClr val="FFFF00"/>
                </a:solidFill>
                <a:latin typeface="VNI-Times" pitchFamily="2" charset="0"/>
              </a:rPr>
              <a:t>Caùch</a:t>
            </a:r>
            <a:r>
              <a:rPr lang="en-US" sz="2000" b="1" u="sng" dirty="0">
                <a:solidFill>
                  <a:srgbClr val="FFFF00"/>
                </a:solidFill>
                <a:latin typeface="VNI-Times" pitchFamily="2" charset="0"/>
              </a:rPr>
              <a:t> 2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-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Vẽ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một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góc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khác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góc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bẹt</a:t>
            </a:r>
            <a:endParaRPr lang="en-US" sz="2000" dirty="0">
              <a:ln>
                <a:solidFill>
                  <a:schemeClr val="tx1"/>
                </a:solidFill>
              </a:ln>
              <a:latin typeface="+mn-lt"/>
            </a:endParaRP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-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Vẽ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2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tia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đối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của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hai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cạnh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của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góc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+mn-lt"/>
              </a:rPr>
              <a:t>đó</a:t>
            </a:r>
            <a:endParaRPr lang="en-US" sz="2000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5875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25351" y="1691927"/>
            <a:ext cx="3078480" cy="2002766"/>
            <a:chOff x="2390833" y="1654546"/>
            <a:chExt cx="3078480" cy="2002766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2813858" y="1654546"/>
              <a:ext cx="2655455" cy="2002766"/>
              <a:chOff x="3268" y="388"/>
              <a:chExt cx="2300" cy="1393"/>
            </a:xfrm>
          </p:grpSpPr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V="1">
                <a:off x="3268" y="388"/>
                <a:ext cx="1920" cy="111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3312" y="1510"/>
                <a:ext cx="2256" cy="1"/>
              </a:xfrm>
              <a:prstGeom prst="line">
                <a:avLst/>
              </a:prstGeom>
              <a:noFill/>
              <a:ln w="28440">
                <a:solidFill>
                  <a:srgbClr val="66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4923" y="408"/>
                <a:ext cx="33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5306" y="1416"/>
                <a:ext cx="1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833" y="2478369"/>
              <a:ext cx="729673" cy="117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95801" y="1666227"/>
            <a:ext cx="4419600" cy="18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.VnTime" pitchFamily="34" charset="0"/>
              <a:buNone/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GB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.VnTime" pitchFamily="34" charset="0"/>
              <a:buNone/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886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O):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36964"/>
              </p:ext>
            </p:extLst>
          </p:nvPr>
        </p:nvGraphicFramePr>
        <p:xfrm>
          <a:off x="2133600" y="4608394"/>
          <a:ext cx="2209800" cy="72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4" imgW="850680" imgH="279360" progId="">
                  <p:embed/>
                </p:oleObj>
              </mc:Choice>
              <mc:Fallback>
                <p:oleObj name="Equation" r:id="rId4" imgW="85068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08394"/>
                        <a:ext cx="2209800" cy="725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5800" y="4709160"/>
            <a:ext cx="318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1" y="4648200"/>
            <a:ext cx="281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6165"/>
              </p:ext>
            </p:extLst>
          </p:nvPr>
        </p:nvGraphicFramePr>
        <p:xfrm>
          <a:off x="5638800" y="4686443"/>
          <a:ext cx="3086298" cy="54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6" imgW="1218960" imgH="215640" progId="">
                  <p:embed/>
                </p:oleObj>
              </mc:Choice>
              <mc:Fallback>
                <p:oleObj name="Equation" r:id="rId6" imgW="1218960" imgH="21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86443"/>
                        <a:ext cx="3086298" cy="546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9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5" name="Group 7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0463101"/>
              </p:ext>
            </p:extLst>
          </p:nvPr>
        </p:nvGraphicFramePr>
        <p:xfrm>
          <a:off x="457200" y="228600"/>
          <a:ext cx="8382000" cy="6629400"/>
        </p:xfrm>
        <a:graphic>
          <a:graphicData uri="http://schemas.openxmlformats.org/drawingml/2006/table">
            <a:tbl>
              <a:tblPr/>
              <a:tblGrid>
                <a:gridCol w="4038600"/>
                <a:gridCol w="43434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Cầu dây văng Mỹ Thuận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Đèn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Laser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phát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sáng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Pháo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hoa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546725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563245" y="411480"/>
            <a:ext cx="390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treo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tường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746125" y="3352800"/>
            <a:ext cx="374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hồ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/>
              <a:t>   </a:t>
            </a:r>
          </a:p>
        </p:txBody>
      </p:sp>
      <p:pic>
        <p:nvPicPr>
          <p:cNvPr id="8268" name="Picture 76" descr="260px-My_th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75" name="Picture 2" descr="C:\Users\computer\Pictures\phao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4269423"/>
            <a:ext cx="37338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7" descr="000000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214153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" y="4208463"/>
            <a:ext cx="3766185" cy="26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17" name="Text Box 93"/>
          <p:cNvSpPr txBox="1">
            <a:spLocks noChangeArrowheads="1"/>
          </p:cNvSpPr>
          <p:nvPr/>
        </p:nvSpPr>
        <p:spPr bwMode="auto">
          <a:xfrm>
            <a:off x="244475" y="3987225"/>
            <a:ext cx="8747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1v</a:t>
            </a:r>
          </a:p>
        </p:txBody>
      </p:sp>
      <p:sp>
        <p:nvSpPr>
          <p:cNvPr id="103518" name="Text Box 94"/>
          <p:cNvSpPr txBox="1">
            <a:spLocks noChangeArrowheads="1"/>
          </p:cNvSpPr>
          <p:nvPr/>
        </p:nvSpPr>
        <p:spPr bwMode="auto">
          <a:xfrm>
            <a:off x="244475" y="4545013"/>
            <a:ext cx="8829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519" name="Text Box 95"/>
          <p:cNvSpPr txBox="1">
            <a:spLocks noChangeArrowheads="1"/>
          </p:cNvSpPr>
          <p:nvPr/>
        </p:nvSpPr>
        <p:spPr bwMode="auto">
          <a:xfrm>
            <a:off x="152400" y="529272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596900" y="1019175"/>
            <a:ext cx="2109788" cy="2762250"/>
            <a:chOff x="3012" y="450"/>
            <a:chExt cx="1329" cy="1740"/>
          </a:xfrm>
        </p:grpSpPr>
        <p:sp>
          <p:nvSpPr>
            <p:cNvPr id="23584" name="Line 123"/>
            <p:cNvSpPr>
              <a:spLocks noChangeShapeType="1"/>
            </p:cNvSpPr>
            <p:nvPr/>
          </p:nvSpPr>
          <p:spPr bwMode="auto">
            <a:xfrm>
              <a:off x="3256" y="1941"/>
              <a:ext cx="921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124"/>
            <p:cNvSpPr>
              <a:spLocks noChangeShapeType="1"/>
            </p:cNvSpPr>
            <p:nvPr/>
          </p:nvSpPr>
          <p:spPr bwMode="auto">
            <a:xfrm flipV="1">
              <a:off x="3264" y="450"/>
              <a:ext cx="0" cy="148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3012" y="528"/>
              <a:ext cx="1329" cy="1662"/>
              <a:chOff x="3012" y="528"/>
              <a:chExt cx="1329" cy="1662"/>
            </a:xfrm>
          </p:grpSpPr>
          <p:sp>
            <p:nvSpPr>
              <p:cNvPr id="23592" name="Text Box 126"/>
              <p:cNvSpPr txBox="1">
                <a:spLocks noChangeArrowheads="1"/>
              </p:cNvSpPr>
              <p:nvPr/>
            </p:nvSpPr>
            <p:spPr bwMode="auto">
              <a:xfrm>
                <a:off x="3015" y="1839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3" name="Text Box 127"/>
              <p:cNvSpPr txBox="1">
                <a:spLocks noChangeArrowheads="1"/>
              </p:cNvSpPr>
              <p:nvPr/>
            </p:nvSpPr>
            <p:spPr bwMode="auto">
              <a:xfrm>
                <a:off x="4053" y="186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4" name="Text Box 128"/>
              <p:cNvSpPr txBox="1">
                <a:spLocks noChangeArrowheads="1"/>
              </p:cNvSpPr>
              <p:nvPr/>
            </p:nvSpPr>
            <p:spPr bwMode="auto">
              <a:xfrm>
                <a:off x="3012" y="52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129"/>
            <p:cNvGrpSpPr>
              <a:grpSpLocks/>
            </p:cNvGrpSpPr>
            <p:nvPr/>
          </p:nvGrpSpPr>
          <p:grpSpPr bwMode="auto">
            <a:xfrm>
              <a:off x="3268" y="1602"/>
              <a:ext cx="593" cy="335"/>
              <a:chOff x="3268" y="1593"/>
              <a:chExt cx="593" cy="335"/>
            </a:xfrm>
          </p:grpSpPr>
          <p:grpSp>
            <p:nvGrpSpPr>
              <p:cNvPr id="5" name="Group 130"/>
              <p:cNvGrpSpPr>
                <a:grpSpLocks/>
              </p:cNvGrpSpPr>
              <p:nvPr/>
            </p:nvGrpSpPr>
            <p:grpSpPr bwMode="auto">
              <a:xfrm>
                <a:off x="3268" y="1836"/>
                <a:ext cx="92" cy="92"/>
                <a:chOff x="1056" y="1008"/>
                <a:chExt cx="147" cy="147"/>
              </a:xfrm>
            </p:grpSpPr>
            <p:sp>
              <p:nvSpPr>
                <p:cNvPr id="23590" name="Line 131"/>
                <p:cNvSpPr>
                  <a:spLocks noChangeShapeType="1"/>
                </p:cNvSpPr>
                <p:nvPr/>
              </p:nvSpPr>
              <p:spPr bwMode="auto">
                <a:xfrm>
                  <a:off x="1056" y="1008"/>
                  <a:ext cx="14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Line 132"/>
                <p:cNvSpPr>
                  <a:spLocks noChangeShapeType="1"/>
                </p:cNvSpPr>
                <p:nvPr/>
              </p:nvSpPr>
              <p:spPr bwMode="auto">
                <a:xfrm rot="5400000">
                  <a:off x="1131" y="1083"/>
                  <a:ext cx="14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89" name="Text Box 133"/>
              <p:cNvSpPr txBox="1">
                <a:spLocks noChangeArrowheads="1"/>
              </p:cNvSpPr>
              <p:nvPr/>
            </p:nvSpPr>
            <p:spPr bwMode="auto">
              <a:xfrm>
                <a:off x="3363" y="159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3263900" y="1038225"/>
            <a:ext cx="2214563" cy="2859088"/>
            <a:chOff x="4269" y="440"/>
            <a:chExt cx="1395" cy="1801"/>
          </a:xfrm>
        </p:grpSpPr>
        <p:grpSp>
          <p:nvGrpSpPr>
            <p:cNvPr id="7" name="Group 135"/>
            <p:cNvGrpSpPr>
              <a:grpSpLocks/>
            </p:cNvGrpSpPr>
            <p:nvPr/>
          </p:nvGrpSpPr>
          <p:grpSpPr bwMode="auto">
            <a:xfrm>
              <a:off x="4416" y="440"/>
              <a:ext cx="1248" cy="1492"/>
              <a:chOff x="2177" y="869"/>
              <a:chExt cx="1248" cy="1492"/>
            </a:xfrm>
          </p:grpSpPr>
          <p:sp>
            <p:nvSpPr>
              <p:cNvPr id="23581" name="Line 136"/>
              <p:cNvSpPr>
                <a:spLocks noChangeShapeType="1"/>
              </p:cNvSpPr>
              <p:nvPr/>
            </p:nvSpPr>
            <p:spPr bwMode="auto">
              <a:xfrm>
                <a:off x="2177" y="2361"/>
                <a:ext cx="1248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137"/>
              <p:cNvSpPr>
                <a:spLocks noChangeShapeType="1"/>
              </p:cNvSpPr>
              <p:nvPr/>
            </p:nvSpPr>
            <p:spPr bwMode="auto">
              <a:xfrm flipV="1">
                <a:off x="2178" y="869"/>
                <a:ext cx="1008" cy="148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Arc 138"/>
              <p:cNvSpPr>
                <a:spLocks/>
              </p:cNvSpPr>
              <p:nvPr/>
            </p:nvSpPr>
            <p:spPr bwMode="auto">
              <a:xfrm rot="612791">
                <a:off x="2235" y="2117"/>
                <a:ext cx="240" cy="223"/>
              </a:xfrm>
              <a:custGeom>
                <a:avLst/>
                <a:gdLst>
                  <a:gd name="T0" fmla="*/ 1 w 21600"/>
                  <a:gd name="T1" fmla="*/ 0 h 20078"/>
                  <a:gd name="T2" fmla="*/ 3 w 21600"/>
                  <a:gd name="T3" fmla="*/ 2 h 20078"/>
                  <a:gd name="T4" fmla="*/ 0 w 21600"/>
                  <a:gd name="T5" fmla="*/ 2 h 200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078"/>
                  <a:gd name="T11" fmla="*/ 21600 w 21600"/>
                  <a:gd name="T12" fmla="*/ 20078 h 200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078" fill="none" extrusionOk="0">
                    <a:moveTo>
                      <a:pt x="7964" y="-1"/>
                    </a:moveTo>
                    <a:cubicBezTo>
                      <a:pt x="16195" y="3264"/>
                      <a:pt x="21600" y="11222"/>
                      <a:pt x="21600" y="20078"/>
                    </a:cubicBezTo>
                  </a:path>
                  <a:path w="21600" h="20078" stroke="0" extrusionOk="0">
                    <a:moveTo>
                      <a:pt x="7964" y="-1"/>
                    </a:moveTo>
                    <a:cubicBezTo>
                      <a:pt x="16195" y="3264"/>
                      <a:pt x="21600" y="11222"/>
                      <a:pt x="21600" y="20078"/>
                    </a:cubicBezTo>
                    <a:lnTo>
                      <a:pt x="0" y="20078"/>
                    </a:lnTo>
                    <a:lnTo>
                      <a:pt x="7964" y="-1"/>
                    </a:lnTo>
                    <a:close/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5" name="Line 139"/>
            <p:cNvSpPr>
              <a:spLocks noChangeShapeType="1"/>
            </p:cNvSpPr>
            <p:nvPr/>
          </p:nvSpPr>
          <p:spPr bwMode="auto">
            <a:xfrm flipV="1">
              <a:off x="4416" y="448"/>
              <a:ext cx="0" cy="148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40"/>
            <p:cNvGrpSpPr>
              <a:grpSpLocks/>
            </p:cNvGrpSpPr>
            <p:nvPr/>
          </p:nvGrpSpPr>
          <p:grpSpPr bwMode="auto">
            <a:xfrm>
              <a:off x="4269" y="597"/>
              <a:ext cx="1326" cy="1644"/>
              <a:chOff x="4269" y="597"/>
              <a:chExt cx="1326" cy="1644"/>
            </a:xfrm>
          </p:grpSpPr>
          <p:sp>
            <p:nvSpPr>
              <p:cNvPr id="23578" name="Text Box 141"/>
              <p:cNvSpPr txBox="1">
                <a:spLocks noChangeArrowheads="1"/>
              </p:cNvSpPr>
              <p:nvPr/>
            </p:nvSpPr>
            <p:spPr bwMode="auto">
              <a:xfrm>
                <a:off x="4269" y="189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9" name="Text Box 142"/>
              <p:cNvSpPr txBox="1">
                <a:spLocks noChangeArrowheads="1"/>
              </p:cNvSpPr>
              <p:nvPr/>
            </p:nvSpPr>
            <p:spPr bwMode="auto">
              <a:xfrm>
                <a:off x="5307" y="191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0" name="Text Box 143"/>
              <p:cNvSpPr txBox="1">
                <a:spLocks noChangeArrowheads="1"/>
              </p:cNvSpPr>
              <p:nvPr/>
            </p:nvSpPr>
            <p:spPr bwMode="auto">
              <a:xfrm>
                <a:off x="4944" y="59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577" name="Text Box 144"/>
            <p:cNvSpPr txBox="1">
              <a:spLocks noChangeArrowheads="1"/>
            </p:cNvSpPr>
            <p:nvPr/>
          </p:nvSpPr>
          <p:spPr bwMode="auto">
            <a:xfrm>
              <a:off x="4665" y="156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3333CC"/>
                  </a:solidFill>
                  <a:sym typeface="Symbol" panose="05050102010706020507" pitchFamily="18" charset="2"/>
                </a:rPr>
                <a:t>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145"/>
          <p:cNvGrpSpPr>
            <a:grpSpLocks/>
          </p:cNvGrpSpPr>
          <p:nvPr/>
        </p:nvGrpSpPr>
        <p:grpSpPr bwMode="auto">
          <a:xfrm>
            <a:off x="6402388" y="1695450"/>
            <a:ext cx="2195512" cy="2085975"/>
            <a:chOff x="2889" y="2496"/>
            <a:chExt cx="1383" cy="1314"/>
          </a:xfrm>
        </p:grpSpPr>
        <p:sp>
          <p:nvSpPr>
            <p:cNvPr id="23561" name="Line 146"/>
            <p:cNvSpPr>
              <a:spLocks noChangeShapeType="1"/>
            </p:cNvSpPr>
            <p:nvPr/>
          </p:nvSpPr>
          <p:spPr bwMode="auto">
            <a:xfrm rot="5400000" flipV="1">
              <a:off x="3187" y="3318"/>
              <a:ext cx="0" cy="46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47"/>
            <p:cNvGrpSpPr>
              <a:grpSpLocks/>
            </p:cNvGrpSpPr>
            <p:nvPr/>
          </p:nvGrpSpPr>
          <p:grpSpPr bwMode="auto">
            <a:xfrm>
              <a:off x="2889" y="2496"/>
              <a:ext cx="1383" cy="1314"/>
              <a:chOff x="2889" y="2508"/>
              <a:chExt cx="1383" cy="1314"/>
            </a:xfrm>
          </p:grpSpPr>
          <p:grpSp>
            <p:nvGrpSpPr>
              <p:cNvPr id="11" name="Group 148"/>
              <p:cNvGrpSpPr>
                <a:grpSpLocks/>
              </p:cNvGrpSpPr>
              <p:nvPr/>
            </p:nvGrpSpPr>
            <p:grpSpPr bwMode="auto">
              <a:xfrm>
                <a:off x="2976" y="2510"/>
                <a:ext cx="1200" cy="1042"/>
                <a:chOff x="3642" y="834"/>
                <a:chExt cx="1968" cy="1488"/>
              </a:xfrm>
            </p:grpSpPr>
            <p:grpSp>
              <p:nvGrpSpPr>
                <p:cNvPr id="12" name="Group 149"/>
                <p:cNvGrpSpPr>
                  <a:grpSpLocks/>
                </p:cNvGrpSpPr>
                <p:nvPr/>
              </p:nvGrpSpPr>
              <p:grpSpPr bwMode="auto">
                <a:xfrm>
                  <a:off x="3642" y="834"/>
                  <a:ext cx="1968" cy="1488"/>
                  <a:chOff x="3642" y="834"/>
                  <a:chExt cx="1968" cy="1488"/>
                </a:xfrm>
              </p:grpSpPr>
              <p:sp>
                <p:nvSpPr>
                  <p:cNvPr id="23572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22"/>
                    <a:ext cx="1248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3" name="Line 1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42" y="834"/>
                    <a:ext cx="720" cy="1488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71" name="Arc 152"/>
                <p:cNvSpPr>
                  <a:spLocks/>
                </p:cNvSpPr>
                <p:nvPr/>
              </p:nvSpPr>
              <p:spPr bwMode="auto">
                <a:xfrm>
                  <a:off x="4242" y="2082"/>
                  <a:ext cx="335" cy="235"/>
                </a:xfrm>
                <a:custGeom>
                  <a:avLst/>
                  <a:gdLst>
                    <a:gd name="T0" fmla="*/ 0 w 28278"/>
                    <a:gd name="T1" fmla="*/ 0 h 21600"/>
                    <a:gd name="T2" fmla="*/ 4 w 28278"/>
                    <a:gd name="T3" fmla="*/ 3 h 21600"/>
                    <a:gd name="T4" fmla="*/ 1 w 28278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28278"/>
                    <a:gd name="T10" fmla="*/ 0 h 21600"/>
                    <a:gd name="T11" fmla="*/ 28278 w 2827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78" h="21600" fill="none" extrusionOk="0">
                      <a:moveTo>
                        <a:pt x="0" y="1058"/>
                      </a:moveTo>
                      <a:cubicBezTo>
                        <a:pt x="2157" y="357"/>
                        <a:pt x="4410" y="-1"/>
                        <a:pt x="6679" y="0"/>
                      </a:cubicBezTo>
                      <a:cubicBezTo>
                        <a:pt x="18535" y="0"/>
                        <a:pt x="28175" y="9557"/>
                        <a:pt x="28278" y="21412"/>
                      </a:cubicBezTo>
                    </a:path>
                    <a:path w="28278" h="21600" stroke="0" extrusionOk="0">
                      <a:moveTo>
                        <a:pt x="0" y="1058"/>
                      </a:moveTo>
                      <a:cubicBezTo>
                        <a:pt x="2157" y="357"/>
                        <a:pt x="4410" y="-1"/>
                        <a:pt x="6679" y="0"/>
                      </a:cubicBezTo>
                      <a:cubicBezTo>
                        <a:pt x="18535" y="0"/>
                        <a:pt x="28175" y="9557"/>
                        <a:pt x="28278" y="21412"/>
                      </a:cubicBezTo>
                      <a:lnTo>
                        <a:pt x="6679" y="21600"/>
                      </a:lnTo>
                      <a:lnTo>
                        <a:pt x="0" y="1058"/>
                      </a:lnTo>
                      <a:close/>
                    </a:path>
                  </a:pathLst>
                </a:custGeom>
                <a:noFill/>
                <a:ln w="25400" cmpd="dbl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64" name="Line 153"/>
              <p:cNvSpPr>
                <a:spLocks noChangeShapeType="1"/>
              </p:cNvSpPr>
              <p:nvPr/>
            </p:nvSpPr>
            <p:spPr bwMode="auto">
              <a:xfrm flipV="1">
                <a:off x="3426" y="2508"/>
                <a:ext cx="0" cy="101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54"/>
              <p:cNvGrpSpPr>
                <a:grpSpLocks/>
              </p:cNvGrpSpPr>
              <p:nvPr/>
            </p:nvGrpSpPr>
            <p:grpSpPr bwMode="auto">
              <a:xfrm>
                <a:off x="2889" y="2640"/>
                <a:ext cx="1383" cy="1182"/>
                <a:chOff x="2889" y="2640"/>
                <a:chExt cx="1383" cy="1182"/>
              </a:xfrm>
            </p:grpSpPr>
            <p:sp>
              <p:nvSpPr>
                <p:cNvPr id="2356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3264" y="3495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3333FF"/>
                      </a:solidFill>
                      <a:latin typeface="Times New Roman" panose="02020603050405020304" pitchFamily="18" charset="0"/>
                    </a:rPr>
                    <a:t>O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6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3984" y="347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3333FF"/>
                      </a:solidFill>
                      <a:latin typeface="Times New Roman" panose="02020603050405020304" pitchFamily="18" charset="0"/>
                    </a:rPr>
                    <a:t>y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68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2889" y="264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3333FF"/>
                      </a:solidFill>
                      <a:latin typeface="Times New Roman" panose="02020603050405020304" pitchFamily="18" charset="0"/>
                    </a:rPr>
                    <a:t>x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69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3456" y="31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sz="2400">
                      <a:solidFill>
                        <a:srgbClr val="3333CC"/>
                      </a:solidFill>
                      <a:sym typeface="Symbol" panose="05050102010706020507" pitchFamily="18" charset="2"/>
                    </a:rPr>
                    <a:t>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52400" y="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óc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nhọn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tù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1740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17" grpId="0"/>
      <p:bldP spid="103518" grpId="0"/>
      <p:bldP spid="1035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2240280" y="1600208"/>
            <a:ext cx="3962400" cy="982664"/>
            <a:chOff x="1920" y="3408"/>
            <a:chExt cx="2736" cy="619"/>
          </a:xfrm>
        </p:grpSpPr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920" y="3696"/>
              <a:ext cx="2736" cy="48"/>
            </a:xfrm>
            <a:prstGeom prst="line">
              <a:avLst/>
            </a:prstGeom>
            <a:noFill/>
            <a:ln w="2844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+mj-lt"/>
              </a:endParaRPr>
            </a:p>
          </p:txBody>
        </p:sp>
        <p:pic>
          <p:nvPicPr>
            <p:cNvPr id="42016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408"/>
              <a:ext cx="57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18" name="Text Box 34"/>
            <p:cNvSpPr txBox="1">
              <a:spLocks noChangeArrowheads="1"/>
            </p:cNvSpPr>
            <p:nvPr/>
          </p:nvSpPr>
          <p:spPr bwMode="auto">
            <a:xfrm>
              <a:off x="2016" y="3648"/>
              <a:ext cx="27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800">
                  <a:solidFill>
                    <a:srgbClr val="000000"/>
                  </a:solidFill>
                  <a:latin typeface="+mj-lt"/>
                </a:rPr>
                <a:t>x</a:t>
              </a:r>
            </a:p>
          </p:txBody>
        </p:sp>
        <p:sp>
          <p:nvSpPr>
            <p:cNvPr id="42019" name="Text Box 35"/>
            <p:cNvSpPr txBox="1">
              <a:spLocks noChangeArrowheads="1"/>
            </p:cNvSpPr>
            <p:nvPr/>
          </p:nvSpPr>
          <p:spPr bwMode="auto">
            <a:xfrm>
              <a:off x="4224" y="3696"/>
              <a:ext cx="38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800">
                  <a:solidFill>
                    <a:srgbClr val="000000"/>
                  </a:solidFill>
                  <a:latin typeface="+mj-lt"/>
                </a:rPr>
                <a:t>y</a:t>
              </a:r>
            </a:p>
          </p:txBody>
        </p:sp>
      </p:grpSp>
      <p:graphicFrame>
        <p:nvGraphicFramePr>
          <p:cNvPr id="420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74765"/>
              </p:ext>
            </p:extLst>
          </p:nvPr>
        </p:nvGraphicFramePr>
        <p:xfrm>
          <a:off x="4514850" y="1263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r:id="rId5" imgW="114151" imgH="215619" progId="Equation.3">
                  <p:embed/>
                </p:oleObj>
              </mc:Choice>
              <mc:Fallback>
                <p:oleObj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2636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457200" y="609600"/>
            <a:ext cx="376428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.VnTime" pitchFamily="34" charset="0"/>
              <a:buNone/>
            </a:pPr>
            <a:r>
              <a:rPr lang="en-GB" sz="40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GB" sz="40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40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bẹt</a:t>
            </a:r>
            <a:r>
              <a:rPr lang="en-GB" sz="4000" b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GB" sz="40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09600" y="3048000"/>
            <a:ext cx="8382000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CC3300"/>
              </a:buClr>
              <a:buSzPct val="100000"/>
              <a:buFont typeface=".VnTime" pitchFamily="34" charset="0"/>
              <a:buNone/>
            </a:pPr>
            <a:endParaRPr lang="en-GB" sz="3200" b="1" i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1750"/>
              </a:spcBef>
              <a:buClr>
                <a:srgbClr val="CC3300"/>
              </a:buClr>
              <a:buSzPct val="100000"/>
              <a:buFont typeface=".VnTime" pitchFamily="34" charset="0"/>
              <a:buNone/>
            </a:pPr>
            <a:r>
              <a:rPr lang="en-GB" sz="3200" b="1" i="1" dirty="0" err="1" smtClean="0">
                <a:solidFill>
                  <a:srgbClr val="CC3300"/>
                </a:solidFill>
                <a:latin typeface="Times New Roman" pitchFamily="18" charset="0"/>
              </a:rPr>
              <a:t>Góc</a:t>
            </a:r>
            <a:r>
              <a:rPr lang="en-GB" sz="3200" b="1" i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bẹt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góc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có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hai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cạnh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hai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tia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đối</a:t>
            </a:r>
            <a:r>
              <a:rPr lang="en-GB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CC3300"/>
                </a:solidFill>
                <a:latin typeface="Times New Roman" pitchFamily="18" charset="0"/>
              </a:rPr>
              <a:t>nhau</a:t>
            </a:r>
            <a:r>
              <a:rPr lang="en-GB" sz="3200" b="1" i="1" dirty="0" smtClean="0">
                <a:solidFill>
                  <a:srgbClr val="CC33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ts val="1750"/>
              </a:spcBef>
              <a:buClr>
                <a:srgbClr val="CC3300"/>
              </a:buClr>
              <a:buSzPct val="100000"/>
              <a:buFont typeface=".VnTime" pitchFamily="34" charset="0"/>
              <a:buNone/>
            </a:pPr>
            <a:endParaRPr lang="en-GB" sz="3200" b="1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aphicFrame>
        <p:nvGraphicFramePr>
          <p:cNvPr id="420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44467"/>
              </p:ext>
            </p:extLst>
          </p:nvPr>
        </p:nvGraphicFramePr>
        <p:xfrm>
          <a:off x="4514850" y="128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7" imgW="114102" imgH="177492" progId="">
                  <p:embed/>
                </p:oleObj>
              </mc:Choice>
              <mc:Fallback>
                <p:oleObj name="Equation" r:id="rId7" imgW="114102" imgH="177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2827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70206"/>
              </p:ext>
            </p:extLst>
          </p:nvPr>
        </p:nvGraphicFramePr>
        <p:xfrm>
          <a:off x="3347865" y="2362209"/>
          <a:ext cx="1743792" cy="77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9" imgW="723600" imgH="253800" progId="Equation.DSMT4">
                  <p:embed/>
                </p:oleObj>
              </mc:Choice>
              <mc:Fallback>
                <p:oleObj name="Equation" r:id="rId9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7865" y="2362209"/>
                        <a:ext cx="1743792" cy="77875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7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420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6632"/>
                <a:ext cx="8496944" cy="109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200" b="1" u="sng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Cho </a:t>
                </a:r>
                <a:r>
                  <a:rPr lang="en-US" sz="32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hình</a:t>
                </a:r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vẽ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, </a:t>
                </a:r>
                <a:r>
                  <a:rPr lang="en-US" sz="32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cho</a:t>
                </a:r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biết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, </a:t>
                </a:r>
              </a:p>
              <a:p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hai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góc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xOy</a:t>
                </a:r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và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’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kề bù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. </a:t>
                </a:r>
                <a:r>
                  <a:rPr lang="en-US" sz="32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Tính</a:t>
                </a:r>
                <a:r>
                  <a:rPr lang="en-US" sz="32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số đo góc</a:t>
                </a:r>
                <a:r>
                  <a:rPr lang="en-US" sz="32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32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’?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93826"/>
              </a:xfrm>
              <a:prstGeom prst="rect">
                <a:avLst/>
              </a:prstGeom>
              <a:blipFill rotWithShape="1">
                <a:blip r:embed="rId2"/>
                <a:stretch>
                  <a:fillRect l="-1793" t="-144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623392" y="1416944"/>
            <a:ext cx="6324600" cy="1878013"/>
            <a:chOff x="1371600" y="2590800"/>
            <a:chExt cx="6324600" cy="1878600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524000" y="3886200"/>
              <a:ext cx="586740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4038600" y="2667000"/>
              <a:ext cx="1219200" cy="121920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848100" y="3810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y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.VnTime" pitchFamily="34" charset="0"/>
                </a:rPr>
                <a:t>y’</a:t>
              </a:r>
            </a:p>
          </p:txBody>
        </p:sp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200400"/>
              <a:ext cx="647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rc 11"/>
            <p:cNvSpPr/>
            <p:nvPr/>
          </p:nvSpPr>
          <p:spPr bwMode="auto">
            <a:xfrm rot="16853305">
              <a:off x="3646327" y="3440539"/>
              <a:ext cx="1029022" cy="1028700"/>
            </a:xfrm>
            <a:prstGeom prst="arc">
              <a:avLst>
                <a:gd name="adj1" fmla="val 16099993"/>
                <a:gd name="adj2" fmla="val 994673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9"/>
              <p:cNvSpPr txBox="1">
                <a:spLocks noChangeArrowheads="1"/>
              </p:cNvSpPr>
              <p:nvPr/>
            </p:nvSpPr>
            <p:spPr bwMode="auto">
              <a:xfrm>
                <a:off x="1566242" y="3116492"/>
                <a:ext cx="5753100" cy="3512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Vì </a:t>
                </a:r>
                <a:r>
                  <a:rPr lang="en-US" sz="28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hai</a:t>
                </a:r>
                <a:r>
                  <a:rPr lang="en-US" sz="28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góc</a:t>
                </a:r>
                <a:r>
                  <a:rPr lang="en-US" sz="28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xOy</a:t>
                </a:r>
                <a:r>
                  <a:rPr lang="en-US" sz="28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và</a:t>
                </a:r>
                <a:r>
                  <a:rPr lang="en-US" sz="28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28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’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kề bù nên</a:t>
                </a:r>
                <a:r>
                  <a:rPr lang="en-US" sz="28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ta </a:t>
                </a:r>
                <a:r>
                  <a:rPr lang="en-US" sz="2000" b="1" smtClean="0">
                    <a:solidFill>
                      <a:schemeClr val="bg1"/>
                    </a:solidFill>
                    <a:latin typeface="+mn-lt"/>
                    <a:cs typeface="Times New Roman" pitchFamily="18" charset="0"/>
                  </a:rPr>
                  <a:t>có</a:t>
                </a:r>
                <a:r>
                  <a:rPr lang="en-US" sz="2800" b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:</a:t>
                </a:r>
                <a:r>
                  <a:rPr lang="en-US" sz="280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Hay: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𝑦𝑂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</p:txBody>
          </p:sp>
        </mc:Choice>
        <mc:Fallback xmlns="">
          <p:sp>
            <p:nvSpPr>
              <p:cNvPr id="14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242" y="3116492"/>
                <a:ext cx="5753100" cy="3512821"/>
              </a:xfrm>
              <a:prstGeom prst="rect">
                <a:avLst/>
              </a:prstGeom>
              <a:blipFill rotWithShape="1">
                <a:blip r:embed="rId4"/>
                <a:stretch>
                  <a:fillRect l="-2225" t="-13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826" y="4728067"/>
            <a:ext cx="3181349" cy="25420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>
            <a:spLocks noGrp="1"/>
          </p:cNvSpPr>
          <p:nvPr>
            <p:ph type="ctrTitle"/>
          </p:nvPr>
        </p:nvSpPr>
        <p:spPr>
          <a:xfrm>
            <a:off x="603674" y="1020815"/>
            <a:ext cx="5353283" cy="1632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</a:t>
            </a:r>
            <a:r>
              <a:rPr lang="vi-VN" dirty="0"/>
              <a:t>Ư</a:t>
            </a:r>
            <a:r>
              <a:rPr lang="en-US" dirty="0"/>
              <a:t>ƠNG 1</a:t>
            </a:r>
            <a:endParaRPr dirty="0"/>
          </a:p>
        </p:txBody>
      </p:sp>
      <p:sp>
        <p:nvSpPr>
          <p:cNvPr id="330" name="Google Shape;330;p33"/>
          <p:cNvSpPr txBox="1">
            <a:spLocks noGrp="1"/>
          </p:cNvSpPr>
          <p:nvPr>
            <p:ph type="subTitle" idx="1"/>
          </p:nvPr>
        </p:nvSpPr>
        <p:spPr>
          <a:xfrm>
            <a:off x="1232780" y="2777768"/>
            <a:ext cx="7667918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VUÔNG GÓC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878" y="4847333"/>
            <a:ext cx="284800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809" y="4862634"/>
            <a:ext cx="502515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82" y="2850627"/>
            <a:ext cx="402525" cy="5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108" y="2192430"/>
            <a:ext cx="468018" cy="65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33"/>
          <p:cNvGrpSpPr/>
          <p:nvPr/>
        </p:nvGrpSpPr>
        <p:grpSpPr>
          <a:xfrm rot="-1443514">
            <a:off x="6870171" y="4627136"/>
            <a:ext cx="649469" cy="718907"/>
            <a:chOff x="5543550" y="5098075"/>
            <a:chExt cx="531025" cy="440850"/>
          </a:xfrm>
        </p:grpSpPr>
        <p:sp>
          <p:nvSpPr>
            <p:cNvPr id="340" name="Google Shape;340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3"/>
          <p:cNvGrpSpPr/>
          <p:nvPr/>
        </p:nvGrpSpPr>
        <p:grpSpPr>
          <a:xfrm rot="-1645724">
            <a:off x="2644492" y="-473743"/>
            <a:ext cx="1257228" cy="1391645"/>
            <a:chOff x="5543550" y="5098075"/>
            <a:chExt cx="531025" cy="440850"/>
          </a:xfrm>
        </p:grpSpPr>
        <p:sp>
          <p:nvSpPr>
            <p:cNvPr id="357" name="Google Shape;357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75" y="330663"/>
            <a:ext cx="468025" cy="65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7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">
            <a:extLst>
              <a:ext uri="{FF2B5EF4-FFF2-40B4-BE49-F238E27FC236}">
                <a16:creationId xmlns:a16="http://schemas.microsoft.com/office/drawing/2014/main" xmlns="" id="{AAEBBC5D-E88A-4562-ACE9-16A9B334FA2C}"/>
              </a:ext>
            </a:extLst>
          </p:cNvPr>
          <p:cNvSpPr txBox="1"/>
          <p:nvPr/>
        </p:nvSpPr>
        <p:spPr>
          <a:xfrm>
            <a:off x="210234" y="129767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xmlns="" id="{7EAFAEFD-06B8-443B-8C14-5D815143917A}"/>
              </a:ext>
            </a:extLst>
          </p:cNvPr>
          <p:cNvSpPr txBox="1"/>
          <p:nvPr/>
        </p:nvSpPr>
        <p:spPr>
          <a:xfrm>
            <a:off x="1083475" y="2855309"/>
            <a:ext cx="791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xmlns="" id="{BE510416-8B1B-4E32-B333-6CFF74C0F175}"/>
              </a:ext>
            </a:extLst>
          </p:cNvPr>
          <p:cNvSpPr/>
          <p:nvPr/>
        </p:nvSpPr>
        <p:spPr>
          <a:xfrm>
            <a:off x="467005" y="2880749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xmlns="" id="{00C685DD-37C1-41BA-9741-BB9ED155A440}"/>
              </a:ext>
            </a:extLst>
          </p:cNvPr>
          <p:cNvSpPr txBox="1"/>
          <p:nvPr/>
        </p:nvSpPr>
        <p:spPr>
          <a:xfrm>
            <a:off x="1083475" y="4229087"/>
            <a:ext cx="6045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Ơ-clit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xmlns="" id="{7B7EB2BC-412D-4709-A03A-5C9140E5C5D4}"/>
              </a:ext>
            </a:extLst>
          </p:cNvPr>
          <p:cNvSpPr/>
          <p:nvPr/>
        </p:nvSpPr>
        <p:spPr>
          <a:xfrm>
            <a:off x="467005" y="4254527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1">
            <a:extLst>
              <a:ext uri="{FF2B5EF4-FFF2-40B4-BE49-F238E27FC236}">
                <a16:creationId xmlns:a16="http://schemas.microsoft.com/office/drawing/2014/main" xmlns="" id="{C748A47A-3B93-4868-8CE9-667222EF2CA3}"/>
              </a:ext>
            </a:extLst>
          </p:cNvPr>
          <p:cNvSpPr txBox="1"/>
          <p:nvPr/>
        </p:nvSpPr>
        <p:spPr>
          <a:xfrm>
            <a:off x="1083475" y="5006235"/>
            <a:ext cx="43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2">
            <a:extLst>
              <a:ext uri="{FF2B5EF4-FFF2-40B4-BE49-F238E27FC236}">
                <a16:creationId xmlns:a16="http://schemas.microsoft.com/office/drawing/2014/main" xmlns="" id="{FBF4B73A-F3B5-49BD-89C8-0E20E889F420}"/>
              </a:ext>
            </a:extLst>
          </p:cNvPr>
          <p:cNvSpPr/>
          <p:nvPr/>
        </p:nvSpPr>
        <p:spPr>
          <a:xfrm>
            <a:off x="467005" y="4992764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3">
            <a:extLst>
              <a:ext uri="{FF2B5EF4-FFF2-40B4-BE49-F238E27FC236}">
                <a16:creationId xmlns:a16="http://schemas.microsoft.com/office/drawing/2014/main" xmlns="" id="{C53FC73C-4D0D-452C-A356-3D755340F261}"/>
              </a:ext>
            </a:extLst>
          </p:cNvPr>
          <p:cNvSpPr txBox="1"/>
          <p:nvPr/>
        </p:nvSpPr>
        <p:spPr>
          <a:xfrm>
            <a:off x="1083475" y="5705557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4">
            <a:extLst>
              <a:ext uri="{FF2B5EF4-FFF2-40B4-BE49-F238E27FC236}">
                <a16:creationId xmlns:a16="http://schemas.microsoft.com/office/drawing/2014/main" xmlns="" id="{92DD4344-CFAE-4689-A6DC-ADD04BB3A741}"/>
              </a:ext>
            </a:extLst>
          </p:cNvPr>
          <p:cNvSpPr/>
          <p:nvPr/>
        </p:nvSpPr>
        <p:spPr>
          <a:xfrm>
            <a:off x="467005" y="5730997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xmlns="" id="{11870A0F-C35D-439E-9A8C-7EE070468D9A}"/>
              </a:ext>
            </a:extLst>
          </p:cNvPr>
          <p:cNvSpPr txBox="1"/>
          <p:nvPr/>
        </p:nvSpPr>
        <p:spPr>
          <a:xfrm>
            <a:off x="1089963" y="3512480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xmlns="" id="{E9637055-0CF4-433E-8FEB-B89C2D4EF407}"/>
              </a:ext>
            </a:extLst>
          </p:cNvPr>
          <p:cNvSpPr/>
          <p:nvPr/>
        </p:nvSpPr>
        <p:spPr>
          <a:xfrm>
            <a:off x="473492" y="3537920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xmlns="" id="{CE171750-4659-4B04-8836-509284975F37}"/>
              </a:ext>
            </a:extLst>
          </p:cNvPr>
          <p:cNvSpPr txBox="1"/>
          <p:nvPr/>
        </p:nvSpPr>
        <p:spPr>
          <a:xfrm>
            <a:off x="1086716" y="2185187"/>
            <a:ext cx="419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xmlns="" id="{4D256931-26E8-4BCA-82D7-5FD2AAAF7FB7}"/>
              </a:ext>
            </a:extLst>
          </p:cNvPr>
          <p:cNvSpPr/>
          <p:nvPr/>
        </p:nvSpPr>
        <p:spPr>
          <a:xfrm>
            <a:off x="470245" y="2210627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7">
            <a:extLst>
              <a:ext uri="{FF2B5EF4-FFF2-40B4-BE49-F238E27FC236}">
                <a16:creationId xmlns:a16="http://schemas.microsoft.com/office/drawing/2014/main" xmlns="" id="{D33BADDB-D717-4F93-9577-FD8560EEC605}"/>
              </a:ext>
            </a:extLst>
          </p:cNvPr>
          <p:cNvSpPr txBox="1"/>
          <p:nvPr/>
        </p:nvSpPr>
        <p:spPr>
          <a:xfrm>
            <a:off x="1073750" y="1480470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xmlns="" id="{A35BF134-0E5E-485A-8902-199DA73117B4}"/>
              </a:ext>
            </a:extLst>
          </p:cNvPr>
          <p:cNvSpPr/>
          <p:nvPr/>
        </p:nvSpPr>
        <p:spPr>
          <a:xfrm>
            <a:off x="457280" y="1505911"/>
            <a:ext cx="361950" cy="48260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WordArt 7"/>
          <p:cNvSpPr>
            <a:spLocks noChangeArrowheads="1" noChangeShapeType="1" noTextEdit="1"/>
          </p:cNvSpPr>
          <p:nvPr/>
        </p:nvSpPr>
        <p:spPr bwMode="auto">
          <a:xfrm>
            <a:off x="2915817" y="2214471"/>
            <a:ext cx="2270546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1016" name="WordArt 8"/>
          <p:cNvSpPr>
            <a:spLocks noChangeArrowheads="1" noChangeShapeType="1" noTextEdit="1"/>
          </p:cNvSpPr>
          <p:nvPr/>
        </p:nvSpPr>
        <p:spPr bwMode="auto">
          <a:xfrm>
            <a:off x="1500188" y="3000375"/>
            <a:ext cx="7372350" cy="1200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>
                <a:solidFill>
                  <a:srgbClr val="00B050"/>
                </a:solidFill>
              </a:rPr>
              <a:t>CÁC GÓC TẠO  BỞI CÁC ĐƯỜNG THẲNG</a:t>
            </a:r>
            <a:endParaRPr lang="en-US" sz="3600" b="1" kern="1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3563938" y="1619250"/>
            <a:ext cx="2667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8438" name="Picture 81" descr="1228823feg8tq6pv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6338"/>
            <a:ext cx="7620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2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5950"/>
            <a:ext cx="762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/>
      <p:bldP spid="171016" grpId="0"/>
      <p:bldP spid="171017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7545</TotalTime>
  <Words>693</Words>
  <Application>Microsoft Office PowerPoint</Application>
  <PresentationFormat>On-screen Show (4:3)</PresentationFormat>
  <Paragraphs>150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t60.d8</dc:title>
  <dc:creator>Tôn Nữ Bích Vân</dc:creator>
  <cp:lastModifiedBy>saocodon</cp:lastModifiedBy>
  <cp:revision>360</cp:revision>
  <cp:lastPrinted>1601-01-01T00:00:00Z</cp:lastPrinted>
  <dcterms:created xsi:type="dcterms:W3CDTF">2003-03-22T13:40:28Z</dcterms:created>
  <dcterms:modified xsi:type="dcterms:W3CDTF">2021-09-20T12:27:23Z</dcterms:modified>
</cp:coreProperties>
</file>