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2" r:id="rId2"/>
    <p:sldId id="313" r:id="rId3"/>
    <p:sldId id="311" r:id="rId4"/>
    <p:sldId id="286" r:id="rId5"/>
    <p:sldId id="287" r:id="rId6"/>
    <p:sldId id="288" r:id="rId7"/>
    <p:sldId id="289" r:id="rId8"/>
    <p:sldId id="282" r:id="rId9"/>
    <p:sldId id="283" r:id="rId10"/>
    <p:sldId id="284" r:id="rId11"/>
    <p:sldId id="285" r:id="rId12"/>
    <p:sldId id="280" r:id="rId13"/>
    <p:sldId id="297" r:id="rId14"/>
    <p:sldId id="293" r:id="rId15"/>
    <p:sldId id="300" r:id="rId16"/>
    <p:sldId id="299" r:id="rId17"/>
    <p:sldId id="301" r:id="rId18"/>
    <p:sldId id="31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11F1CC"/>
    <a:srgbClr val="660066"/>
    <a:srgbClr val="00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644" autoAdjust="0"/>
  </p:normalViewPr>
  <p:slideViewPr>
    <p:cSldViewPr>
      <p:cViewPr>
        <p:scale>
          <a:sx n="100" d="100"/>
          <a:sy n="100" d="100"/>
        </p:scale>
        <p:origin x="-234" y="-78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8D70D-7940-416B-B63B-C7DD12A48795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A3346-E08A-4C30-9C36-76E5F52A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4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346-E08A-4C30-9C36-76E5F52A94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2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346-E08A-4C30-9C36-76E5F52A94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5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057651"/>
            <a:ext cx="7772400" cy="52863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507708"/>
            <a:ext cx="7772400" cy="364331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7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8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291828"/>
            <a:ext cx="1828800" cy="36802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291828"/>
            <a:ext cx="5334000" cy="3680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0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46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69307"/>
            <a:ext cx="3581400" cy="29027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69307"/>
            <a:ext cx="3581400" cy="29027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4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14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95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93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291828"/>
            <a:ext cx="73152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69307"/>
            <a:ext cx="7315200" cy="29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1F1CC"/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000250" y="771525"/>
            <a:ext cx="728663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vi-VN" altLang="vi-VN" sz="1013"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12291" name="Picture 3" descr="POINSET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6" y="278607"/>
            <a:ext cx="844153" cy="840581"/>
          </a:xfrm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586162" y="900113"/>
            <a:ext cx="2185988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vi-VN" altLang="vi-VN" sz="1013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371850" y="642938"/>
            <a:ext cx="2828925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vi-VN" altLang="vi-VN" sz="1013" b="1">
              <a:solidFill>
                <a:schemeClr val="hlink"/>
              </a:solidFill>
              <a:latin typeface=".VnTimeH" panose="020B7200000000000000" pitchFamily="34" charset="0"/>
              <a:cs typeface="Arial" charset="0"/>
            </a:endParaRPr>
          </a:p>
        </p:txBody>
      </p:sp>
      <p:sp>
        <p:nvSpPr>
          <p:cNvPr id="95240" name="WordArt 8"/>
          <p:cNvSpPr>
            <a:spLocks noChangeArrowheads="1" noChangeShapeType="1" noTextEdit="1"/>
          </p:cNvSpPr>
          <p:nvPr/>
        </p:nvSpPr>
        <p:spPr bwMode="auto">
          <a:xfrm>
            <a:off x="2628900" y="3402807"/>
            <a:ext cx="4543425" cy="2833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61"/>
              </a:avLst>
            </a:prstTxWarp>
          </a:bodyPr>
          <a:lstStyle/>
          <a:p>
            <a:pPr algn="ctr"/>
            <a:r>
              <a:rPr lang="en-US" sz="2025" b="1" kern="1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25" b="1" kern="1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</a:t>
            </a:r>
          </a:p>
        </p:txBody>
      </p:sp>
      <p:grpSp>
        <p:nvGrpSpPr>
          <p:cNvPr id="12296" name="Group 1"/>
          <p:cNvGrpSpPr>
            <a:grpSpLocks/>
          </p:cNvGrpSpPr>
          <p:nvPr/>
        </p:nvGrpSpPr>
        <p:grpSpPr bwMode="auto">
          <a:xfrm>
            <a:off x="2019300" y="3905250"/>
            <a:ext cx="1800225" cy="952500"/>
            <a:chOff x="1168400" y="4760191"/>
            <a:chExt cx="2400300" cy="1270000"/>
          </a:xfrm>
        </p:grpSpPr>
        <p:pic>
          <p:nvPicPr>
            <p:cNvPr id="12304" name="Picture 5" descr="CHCA207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400" y="4760191"/>
              <a:ext cx="2400300" cy="1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Rectangle 11"/>
            <p:cNvSpPr>
              <a:spLocks noChangeArrowheads="1"/>
            </p:cNvSpPr>
            <p:nvPr/>
          </p:nvSpPr>
          <p:spPr bwMode="auto">
            <a:xfrm>
              <a:off x="1254125" y="4875214"/>
              <a:ext cx="218906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80008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000">
                  <a:solidFill>
                    <a:srgbClr val="80008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000">
                  <a:solidFill>
                    <a:srgbClr val="80008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000">
                  <a:solidFill>
                    <a:srgbClr val="80008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000">
                  <a:solidFill>
                    <a:srgbClr val="80008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80008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80008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80008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800080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350" b="1" i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học:2021-2022</a:t>
              </a:r>
            </a:p>
          </p:txBody>
        </p:sp>
      </p:grpSp>
      <p:sp>
        <p:nvSpPr>
          <p:cNvPr id="12297" name="WordArt 6"/>
          <p:cNvSpPr>
            <a:spLocks noChangeArrowheads="1" noChangeShapeType="1" noTextEdit="1"/>
          </p:cNvSpPr>
          <p:nvPr/>
        </p:nvSpPr>
        <p:spPr bwMode="auto">
          <a:xfrm>
            <a:off x="4229100" y="4188619"/>
            <a:ext cx="2852738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</a:t>
            </a:r>
            <a:r>
              <a:rPr lang="en-US" sz="135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Lâm</a:t>
            </a:r>
            <a:endParaRPr lang="en-US" sz="135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8" name="Picture 10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317207"/>
            <a:ext cx="1223963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6344" y="4292203"/>
            <a:ext cx="885825" cy="73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8303" y="217884"/>
            <a:ext cx="557213" cy="5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WordArt 3"/>
          <p:cNvSpPr>
            <a:spLocks noChangeArrowheads="1" noChangeShapeType="1" noTextEdit="1"/>
          </p:cNvSpPr>
          <p:nvPr/>
        </p:nvSpPr>
        <p:spPr bwMode="auto">
          <a:xfrm>
            <a:off x="2939654" y="205979"/>
            <a:ext cx="3590925" cy="2833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TP THỦ ĐỨC </a:t>
            </a:r>
          </a:p>
        </p:txBody>
      </p:sp>
      <p:sp>
        <p:nvSpPr>
          <p:cNvPr id="12302" name="WordArt 10"/>
          <p:cNvSpPr>
            <a:spLocks noChangeArrowheads="1" noChangeShapeType="1" noTextEdit="1"/>
          </p:cNvSpPr>
          <p:nvPr/>
        </p:nvSpPr>
        <p:spPr bwMode="auto">
          <a:xfrm>
            <a:off x="2919412" y="591741"/>
            <a:ext cx="3652838" cy="2845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25" b="1" kern="1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ĐẶNG TẤN TÀI</a:t>
            </a:r>
            <a:endParaRPr lang="en-US" sz="2025" b="1" kern="1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07" name="Picture 19" descr="Tải sách: Tài Liệu Dạy Học Toán 7 Tập 1 – Nguyễn C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59" y="1001271"/>
            <a:ext cx="2313194" cy="22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904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381000" y="2113932"/>
            <a:ext cx="3276600" cy="495300"/>
            <a:chOff x="2928" y="1344"/>
            <a:chExt cx="2064" cy="312"/>
          </a:xfrm>
        </p:grpSpPr>
        <p:grpSp>
          <p:nvGrpSpPr>
            <p:cNvPr id="34" name="Group 25"/>
            <p:cNvGrpSpPr>
              <a:grpSpLocks/>
            </p:cNvGrpSpPr>
            <p:nvPr/>
          </p:nvGrpSpPr>
          <p:grpSpPr bwMode="auto">
            <a:xfrm>
              <a:off x="2928" y="1608"/>
              <a:ext cx="2064" cy="48"/>
              <a:chOff x="2928" y="1608"/>
              <a:chExt cx="2064" cy="48"/>
            </a:xfrm>
          </p:grpSpPr>
          <p:sp>
            <p:nvSpPr>
              <p:cNvPr id="37" name="Line 22"/>
              <p:cNvSpPr>
                <a:spLocks noChangeShapeType="1"/>
              </p:cNvSpPr>
              <p:nvPr/>
            </p:nvSpPr>
            <p:spPr bwMode="auto">
              <a:xfrm>
                <a:off x="2928" y="1632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23"/>
              <p:cNvSpPr>
                <a:spLocks noChangeArrowheads="1"/>
              </p:cNvSpPr>
              <p:nvPr/>
            </p:nvSpPr>
            <p:spPr bwMode="auto">
              <a:xfrm>
                <a:off x="4218" y="160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2976" y="134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4314" y="1345"/>
              <a:ext cx="1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M</a:t>
              </a:r>
              <a:endParaRPr lang="en-US" altLang="en-US" dirty="0"/>
            </a:p>
          </p:txBody>
        </p:sp>
      </p:grpSp>
      <p:grpSp>
        <p:nvGrpSpPr>
          <p:cNvPr id="39" name="Group 29"/>
          <p:cNvGrpSpPr>
            <a:grpSpLocks/>
          </p:cNvGrpSpPr>
          <p:nvPr/>
        </p:nvGrpSpPr>
        <p:grpSpPr bwMode="auto">
          <a:xfrm flipH="1">
            <a:off x="1441746" y="1152125"/>
            <a:ext cx="1009650" cy="1400175"/>
            <a:chOff x="1548" y="1527"/>
            <a:chExt cx="612" cy="882"/>
          </a:xfrm>
        </p:grpSpPr>
        <p:sp>
          <p:nvSpPr>
            <p:cNvPr id="40" name="AutoShape 30"/>
            <p:cNvSpPr>
              <a:spLocks noChangeArrowheads="1"/>
            </p:cNvSpPr>
            <p:nvPr/>
          </p:nvSpPr>
          <p:spPr bwMode="auto">
            <a:xfrm>
              <a:off x="1548" y="1527"/>
              <a:ext cx="612" cy="882"/>
            </a:xfrm>
            <a:prstGeom prst="rtTriangl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31"/>
            <p:cNvSpPr>
              <a:spLocks noChangeArrowheads="1"/>
            </p:cNvSpPr>
            <p:nvPr/>
          </p:nvSpPr>
          <p:spPr bwMode="auto">
            <a:xfrm>
              <a:off x="1632" y="1794"/>
              <a:ext cx="366" cy="537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2" name="Picture 32" descr="Picture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88">
            <a:off x="2818371" y="963230"/>
            <a:ext cx="514350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Line 33"/>
          <p:cNvSpPr>
            <a:spLocks noChangeShapeType="1"/>
          </p:cNvSpPr>
          <p:nvPr/>
        </p:nvSpPr>
        <p:spPr bwMode="auto">
          <a:xfrm flipV="1">
            <a:off x="2465684" y="104735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" name="Group 34"/>
          <p:cNvGrpSpPr>
            <a:grpSpLocks/>
          </p:cNvGrpSpPr>
          <p:nvPr/>
        </p:nvGrpSpPr>
        <p:grpSpPr bwMode="auto">
          <a:xfrm rot="10800000" flipH="1">
            <a:off x="2479971" y="2571350"/>
            <a:ext cx="1009650" cy="1400175"/>
            <a:chOff x="1548" y="1527"/>
            <a:chExt cx="612" cy="882"/>
          </a:xfrm>
        </p:grpSpPr>
        <p:sp>
          <p:nvSpPr>
            <p:cNvPr id="45" name="AutoShape 35"/>
            <p:cNvSpPr>
              <a:spLocks noChangeArrowheads="1"/>
            </p:cNvSpPr>
            <p:nvPr/>
          </p:nvSpPr>
          <p:spPr bwMode="auto">
            <a:xfrm>
              <a:off x="1548" y="1527"/>
              <a:ext cx="612" cy="882"/>
            </a:xfrm>
            <a:prstGeom prst="rtTriangl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36"/>
            <p:cNvSpPr>
              <a:spLocks noChangeArrowheads="1"/>
            </p:cNvSpPr>
            <p:nvPr/>
          </p:nvSpPr>
          <p:spPr bwMode="auto">
            <a:xfrm>
              <a:off x="1632" y="1794"/>
              <a:ext cx="366" cy="537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" name="Picture 37" descr="Picture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8665">
            <a:off x="1581556" y="1049061"/>
            <a:ext cx="514350" cy="18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Line 38"/>
          <p:cNvSpPr>
            <a:spLocks noChangeShapeType="1"/>
          </p:cNvSpPr>
          <p:nvPr/>
        </p:nvSpPr>
        <p:spPr bwMode="auto">
          <a:xfrm>
            <a:off x="2465684" y="257135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2499021" y="393818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b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495800" y="2166937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6772275" y="1609725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b</a:t>
            </a:r>
          </a:p>
        </p:txBody>
      </p:sp>
      <p:grpSp>
        <p:nvGrpSpPr>
          <p:cNvPr id="56" name="Group 44"/>
          <p:cNvGrpSpPr>
            <a:grpSpLocks/>
          </p:cNvGrpSpPr>
          <p:nvPr/>
        </p:nvGrpSpPr>
        <p:grpSpPr bwMode="auto">
          <a:xfrm>
            <a:off x="5486400" y="2757489"/>
            <a:ext cx="3048000" cy="1360488"/>
            <a:chOff x="3456" y="3216"/>
            <a:chExt cx="1920" cy="857"/>
          </a:xfrm>
        </p:grpSpPr>
        <p:sp>
          <p:nvSpPr>
            <p:cNvPr id="57" name="Line 40"/>
            <p:cNvSpPr>
              <a:spLocks noChangeShapeType="1"/>
            </p:cNvSpPr>
            <p:nvPr/>
          </p:nvSpPr>
          <p:spPr bwMode="auto">
            <a:xfrm>
              <a:off x="3456" y="3456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41"/>
            <p:cNvSpPr txBox="1">
              <a:spLocks noChangeArrowheads="1"/>
            </p:cNvSpPr>
            <p:nvPr/>
          </p:nvSpPr>
          <p:spPr bwMode="auto">
            <a:xfrm>
              <a:off x="3456" y="321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59" name="Oval 42"/>
            <p:cNvSpPr>
              <a:spLocks noChangeArrowheads="1"/>
            </p:cNvSpPr>
            <p:nvPr/>
          </p:nvSpPr>
          <p:spPr bwMode="auto">
            <a:xfrm>
              <a:off x="4224" y="3936"/>
              <a:ext cx="30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43"/>
            <p:cNvSpPr txBox="1">
              <a:spLocks noChangeArrowheads="1"/>
            </p:cNvSpPr>
            <p:nvPr/>
          </p:nvSpPr>
          <p:spPr bwMode="auto">
            <a:xfrm>
              <a:off x="4320" y="3840"/>
              <a:ext cx="1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M</a:t>
              </a:r>
            </a:p>
          </p:txBody>
        </p:sp>
      </p:grpSp>
      <p:grpSp>
        <p:nvGrpSpPr>
          <p:cNvPr id="61" name="Group 45"/>
          <p:cNvGrpSpPr>
            <a:grpSpLocks/>
          </p:cNvGrpSpPr>
          <p:nvPr/>
        </p:nvGrpSpPr>
        <p:grpSpPr bwMode="auto">
          <a:xfrm rot="10800000" flipH="1">
            <a:off x="6772275" y="3161871"/>
            <a:ext cx="1009650" cy="1400175"/>
            <a:chOff x="1548" y="1527"/>
            <a:chExt cx="612" cy="882"/>
          </a:xfrm>
        </p:grpSpPr>
        <p:sp>
          <p:nvSpPr>
            <p:cNvPr id="62" name="AutoShape 46"/>
            <p:cNvSpPr>
              <a:spLocks noChangeArrowheads="1"/>
            </p:cNvSpPr>
            <p:nvPr/>
          </p:nvSpPr>
          <p:spPr bwMode="auto">
            <a:xfrm>
              <a:off x="1548" y="1527"/>
              <a:ext cx="612" cy="882"/>
            </a:xfrm>
            <a:prstGeom prst="rtTriangl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utoShape 47"/>
            <p:cNvSpPr>
              <a:spLocks noChangeArrowheads="1"/>
            </p:cNvSpPr>
            <p:nvPr/>
          </p:nvSpPr>
          <p:spPr bwMode="auto">
            <a:xfrm>
              <a:off x="1632" y="1794"/>
              <a:ext cx="366" cy="537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" name="Picture 48" descr="Picture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8665">
            <a:off x="5855727" y="1600775"/>
            <a:ext cx="514350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Line 49"/>
          <p:cNvSpPr>
            <a:spLocks noChangeShapeType="1"/>
          </p:cNvSpPr>
          <p:nvPr/>
        </p:nvSpPr>
        <p:spPr bwMode="auto">
          <a:xfrm>
            <a:off x="6736447" y="314325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" name="Picture 50" descr="thuoc t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47" y="582592"/>
            <a:ext cx="500062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1" descr="Picture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8665">
            <a:off x="5856723" y="1606890"/>
            <a:ext cx="514350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Line 52"/>
          <p:cNvSpPr>
            <a:spLocks noChangeShapeType="1"/>
          </p:cNvSpPr>
          <p:nvPr/>
        </p:nvSpPr>
        <p:spPr bwMode="auto">
          <a:xfrm flipH="1" flipV="1">
            <a:off x="6736447" y="1309687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-66265" y="7231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HĐ6/111. Cho điểm M và một đường thẳng a, vẽ đường </a:t>
            </a:r>
            <a:r>
              <a:rPr lang="en-US" b="1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thẳng</a:t>
            </a:r>
            <a:r>
              <a:rPr lang="en-US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 đi qua M và vuông góc với đường thẳng a.</a:t>
            </a:r>
            <a:endParaRPr lang="en-US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66265" y="4171950"/>
            <a:ext cx="433346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iểm M cho trước nằm trên đường thẳng a.</a:t>
            </a:r>
            <a:endParaRPr lang="en-US" sz="2800" b="1" dirty="0">
              <a:ln w="11430"/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43400" y="4264293"/>
            <a:ext cx="4538664" cy="9744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iểm M cho trước nằm ngoài đường thẳng a.</a:t>
            </a:r>
            <a:endParaRPr lang="en-US" sz="2800" b="1" dirty="0">
              <a:ln w="11430"/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19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00034 -0.284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42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00261 0.3432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716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7284E-6 L -0.00139 0.2567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84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0208 -0.3512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756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5" grpId="0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381000" y="2113932"/>
            <a:ext cx="3276600" cy="495300"/>
            <a:chOff x="2928" y="1344"/>
            <a:chExt cx="2064" cy="312"/>
          </a:xfrm>
        </p:grpSpPr>
        <p:grpSp>
          <p:nvGrpSpPr>
            <p:cNvPr id="34" name="Group 25"/>
            <p:cNvGrpSpPr>
              <a:grpSpLocks/>
            </p:cNvGrpSpPr>
            <p:nvPr/>
          </p:nvGrpSpPr>
          <p:grpSpPr bwMode="auto">
            <a:xfrm>
              <a:off x="2928" y="1608"/>
              <a:ext cx="2064" cy="48"/>
              <a:chOff x="2928" y="1608"/>
              <a:chExt cx="2064" cy="48"/>
            </a:xfrm>
          </p:grpSpPr>
          <p:sp>
            <p:nvSpPr>
              <p:cNvPr id="37" name="Line 22"/>
              <p:cNvSpPr>
                <a:spLocks noChangeShapeType="1"/>
              </p:cNvSpPr>
              <p:nvPr/>
            </p:nvSpPr>
            <p:spPr bwMode="auto">
              <a:xfrm>
                <a:off x="2928" y="1632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23"/>
              <p:cNvSpPr>
                <a:spLocks noChangeArrowheads="1"/>
              </p:cNvSpPr>
              <p:nvPr/>
            </p:nvSpPr>
            <p:spPr bwMode="auto">
              <a:xfrm>
                <a:off x="4218" y="160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2976" y="134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4314" y="1345"/>
              <a:ext cx="1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M</a:t>
              </a:r>
              <a:endParaRPr lang="en-US" altLang="en-US" dirty="0"/>
            </a:p>
          </p:txBody>
        </p:sp>
      </p:grpSp>
      <p:sp>
        <p:nvSpPr>
          <p:cNvPr id="43" name="Line 33"/>
          <p:cNvSpPr>
            <a:spLocks noChangeShapeType="1"/>
          </p:cNvSpPr>
          <p:nvPr/>
        </p:nvSpPr>
        <p:spPr bwMode="auto">
          <a:xfrm flipV="1">
            <a:off x="2465684" y="104735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38"/>
          <p:cNvSpPr>
            <a:spLocks noChangeShapeType="1"/>
          </p:cNvSpPr>
          <p:nvPr/>
        </p:nvSpPr>
        <p:spPr bwMode="auto">
          <a:xfrm flipH="1">
            <a:off x="2428875" y="2571350"/>
            <a:ext cx="36809" cy="13751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2587371" y="356235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b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495800" y="2166937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6772275" y="1609725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</a:t>
            </a:r>
            <a:endParaRPr lang="en-US" altLang="en-US" dirty="0"/>
          </a:p>
        </p:txBody>
      </p:sp>
      <p:grpSp>
        <p:nvGrpSpPr>
          <p:cNvPr id="56" name="Group 44"/>
          <p:cNvGrpSpPr>
            <a:grpSpLocks/>
          </p:cNvGrpSpPr>
          <p:nvPr/>
        </p:nvGrpSpPr>
        <p:grpSpPr bwMode="auto">
          <a:xfrm>
            <a:off x="5486400" y="2757489"/>
            <a:ext cx="3048000" cy="1360488"/>
            <a:chOff x="3456" y="3216"/>
            <a:chExt cx="1920" cy="857"/>
          </a:xfrm>
        </p:grpSpPr>
        <p:sp>
          <p:nvSpPr>
            <p:cNvPr id="57" name="Line 40"/>
            <p:cNvSpPr>
              <a:spLocks noChangeShapeType="1"/>
            </p:cNvSpPr>
            <p:nvPr/>
          </p:nvSpPr>
          <p:spPr bwMode="auto">
            <a:xfrm>
              <a:off x="3456" y="3456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41"/>
            <p:cNvSpPr txBox="1">
              <a:spLocks noChangeArrowheads="1"/>
            </p:cNvSpPr>
            <p:nvPr/>
          </p:nvSpPr>
          <p:spPr bwMode="auto">
            <a:xfrm>
              <a:off x="3456" y="321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59" name="Oval 42"/>
            <p:cNvSpPr>
              <a:spLocks noChangeArrowheads="1"/>
            </p:cNvSpPr>
            <p:nvPr/>
          </p:nvSpPr>
          <p:spPr bwMode="auto">
            <a:xfrm>
              <a:off x="4224" y="3936"/>
              <a:ext cx="30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43"/>
            <p:cNvSpPr txBox="1">
              <a:spLocks noChangeArrowheads="1"/>
            </p:cNvSpPr>
            <p:nvPr/>
          </p:nvSpPr>
          <p:spPr bwMode="auto">
            <a:xfrm>
              <a:off x="4320" y="3840"/>
              <a:ext cx="1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M</a:t>
              </a:r>
              <a:endParaRPr lang="en-US" altLang="en-US" dirty="0"/>
            </a:p>
          </p:txBody>
        </p:sp>
      </p:grpSp>
      <p:sp>
        <p:nvSpPr>
          <p:cNvPr id="65" name="Line 49"/>
          <p:cNvSpPr>
            <a:spLocks noChangeShapeType="1"/>
          </p:cNvSpPr>
          <p:nvPr/>
        </p:nvSpPr>
        <p:spPr bwMode="auto">
          <a:xfrm>
            <a:off x="6736447" y="3143250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52"/>
          <p:cNvSpPr>
            <a:spLocks noChangeShapeType="1"/>
          </p:cNvSpPr>
          <p:nvPr/>
        </p:nvSpPr>
        <p:spPr bwMode="auto">
          <a:xfrm flipH="1" flipV="1">
            <a:off x="6736447" y="1309687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-2213" y="111282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ln w="11430"/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Tính chất:</a:t>
            </a:r>
            <a:r>
              <a:rPr lang="en-US" b="1" dirty="0" smtClean="0">
                <a:ln w="11430"/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Có một và chỉ một đường thẳng b đi qua điểm M và vuông góc với đường thẳng a cho trước.</a:t>
            </a:r>
            <a:endParaRPr lang="en-US" b="1" dirty="0">
              <a:ln w="11430"/>
              <a:solidFill>
                <a:srgbClr val="00B0F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66265" y="4171950"/>
            <a:ext cx="433346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11430"/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iểm M cho trước nằm trên đường thẳng a.</a:t>
            </a:r>
            <a:endParaRPr lang="en-US" sz="2800" b="1" dirty="0">
              <a:ln w="11430"/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43400" y="4264293"/>
            <a:ext cx="4538664" cy="9744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11430"/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iểm M cho trước nằm ngoài đường thẳng a.</a:t>
            </a:r>
            <a:endParaRPr lang="en-US" sz="2800" b="1" dirty="0">
              <a:ln w="11430"/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209800" y="2342532"/>
            <a:ext cx="255884" cy="2286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753225" y="2941903"/>
            <a:ext cx="257175" cy="19658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6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5501" y="224064"/>
            <a:ext cx="899229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Hai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…………………..……….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Hai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⊥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Cho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..………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………..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d’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..........……………  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971" y="1362730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5504" y="1362730"/>
            <a:ext cx="377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1362730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976" y="2658130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b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69252" y="3267730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3877330"/>
            <a:ext cx="1272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4575" y="4486930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872" y="3877330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8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 bwMode="auto">
          <a:xfrm flipV="1">
            <a:off x="838200" y="2216150"/>
            <a:ext cx="2920899" cy="317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 bwMode="auto">
          <a:xfrm>
            <a:off x="838200" y="2221231"/>
            <a:ext cx="45719" cy="457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733800" y="2190750"/>
            <a:ext cx="45719" cy="457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1" y="1729085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6659" y="1652885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119553" y="2087588"/>
            <a:ext cx="1524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119553" y="1276350"/>
            <a:ext cx="0" cy="2362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50034" y="104775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95753" y="3176885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0655" y="2155289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289405" y="2080554"/>
            <a:ext cx="1524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278966" y="1200150"/>
            <a:ext cx="0" cy="2362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 bwMode="auto">
          <a:xfrm>
            <a:off x="2264788" y="2213271"/>
            <a:ext cx="45719" cy="457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33954" y="1040716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79673" y="3169851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24575" y="2148255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326608" y="2066156"/>
            <a:ext cx="1524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3326608" y="1254918"/>
            <a:ext cx="0" cy="2362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357089" y="1026318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02808" y="3155453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47710" y="213385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 flipV="1">
            <a:off x="1592672" y="2114550"/>
            <a:ext cx="1427285" cy="246990"/>
            <a:chOff x="2783" y="2063"/>
            <a:chExt cx="798" cy="97"/>
          </a:xfrm>
        </p:grpSpPr>
        <p:sp>
          <p:nvSpPr>
            <p:cNvPr id="66" name="Line 23"/>
            <p:cNvSpPr>
              <a:spLocks noChangeShapeType="1"/>
            </p:cNvSpPr>
            <p:nvPr/>
          </p:nvSpPr>
          <p:spPr bwMode="auto">
            <a:xfrm>
              <a:off x="2783" y="206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>
              <a:off x="2807" y="206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" name="Line 25"/>
            <p:cNvSpPr>
              <a:spLocks noChangeShapeType="1"/>
            </p:cNvSpPr>
            <p:nvPr/>
          </p:nvSpPr>
          <p:spPr bwMode="auto">
            <a:xfrm>
              <a:off x="3557" y="206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" name="Line 26"/>
            <p:cNvSpPr>
              <a:spLocks noChangeShapeType="1"/>
            </p:cNvSpPr>
            <p:nvPr/>
          </p:nvSpPr>
          <p:spPr bwMode="auto">
            <a:xfrm>
              <a:off x="3581" y="206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52401" y="3562350"/>
            <a:ext cx="865012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n w="1143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Đường</a:t>
            </a:r>
            <a:r>
              <a:rPr lang="en-US" dirty="0" smtClean="0">
                <a:ln w="1143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thẳng</a:t>
            </a:r>
            <a:r>
              <a:rPr lang="en-US" dirty="0" smtClean="0">
                <a:ln w="1143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xy</a:t>
            </a:r>
            <a:r>
              <a:rPr lang="en-US" dirty="0" smtClean="0">
                <a:ln w="1143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động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luôn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vuông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góc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với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đoạn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thẳng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AB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tại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điểm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I,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khi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chạy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đến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trung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điểm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của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đoạn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thẳng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AB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thì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đường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thẳng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xy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được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gọi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là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đường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trung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trực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của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</a:t>
            </a:r>
          </a:p>
          <a:p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đoạn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thẳng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AB.  </a:t>
            </a:r>
            <a:endParaRPr lang="en-US" dirty="0">
              <a:ln w="11430"/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20931" y="1217140"/>
            <a:ext cx="522541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Đường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thẳng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xy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được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gọi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là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trung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trực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của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đoạn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thẳng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AB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khi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nào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dirty="0">
              <a:ln w="11430"/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2668" y="3583452"/>
            <a:ext cx="24940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Đường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thẳng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xy</a:t>
            </a:r>
            <a:endParaRPr lang="en-US" dirty="0">
              <a:ln w="11430"/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32428" y="3576638"/>
            <a:ext cx="47829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uông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góc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với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đoạn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thẳng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AB</a:t>
            </a:r>
            <a:endParaRPr lang="en-US" dirty="0">
              <a:ln w="11430"/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74366" y="3921402"/>
            <a:ext cx="47829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rung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điểm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của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đoạn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thẳng</a:t>
            </a:r>
            <a:r>
              <a:rPr lang="en-US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AB</a:t>
            </a:r>
            <a:endParaRPr lang="en-US" dirty="0">
              <a:ln w="11430"/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0210" y="3921403"/>
            <a:ext cx="77118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</a:t>
            </a:r>
            <a:r>
              <a:rPr lang="en-US" dirty="0" err="1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ại</a:t>
            </a:r>
            <a:endParaRPr lang="en-US" dirty="0">
              <a:ln w="11430"/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43815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05089" y="223416"/>
            <a:ext cx="582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3.Đường </a:t>
            </a:r>
            <a:r>
              <a:rPr lang="en-US" sz="2800" dirty="0" err="1" smtClean="0">
                <a:solidFill>
                  <a:srgbClr val="C00000"/>
                </a:solidFill>
              </a:rPr>
              <a:t>trung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trực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đoạn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thẳng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691 -0.005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-2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20988E-6 L 0.13108 -0.000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3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12795 -0.002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-12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32099E-6 L 0.13212 0.0006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3 L 0.12847 -0.001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-3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5.55556E-7 -0.00123 L 0.11354 -0.0015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4.44444E-6 -0.00123 L 0.11458 0.0012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2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1.11111E-6 -0.00123 L 0.11458 -0.0043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15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3.61111E-6 -0.00123 L 0.11111 0.0006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9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2.77778E-6 -0.00124 L 0.11215 -0.0030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2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grpId="2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grpId="2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2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00069 3.33333E-6 L -0.11423 0.0015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6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0007 3.20988E-6 L -0.11459 -0.0117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18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0007 4.19753E-6 L -0.11268 0.0018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9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00069 -3.33333E-6 L -0.11198 0.0015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21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0007 2.09877E-6 L -0.11927 0.0021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1142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/>
      <p:bldP spid="27" grpId="0"/>
      <p:bldP spid="32" grpId="0" animBg="1"/>
      <p:bldP spid="32" grpId="1" animBg="1"/>
      <p:bldP spid="32" grpId="2" animBg="1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45" grpId="0" animBg="1"/>
      <p:bldP spid="45" grpId="1" animBg="1"/>
      <p:bldP spid="45" grpId="2" animBg="1"/>
      <p:bldP spid="47" grpId="0" animBg="1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9" grpId="0" animBg="1"/>
      <p:bldP spid="59" grpId="1" animBg="1"/>
      <p:bldP spid="62" grpId="0"/>
      <p:bldP spid="62" grpId="1"/>
      <p:bldP spid="63" grpId="0"/>
      <p:bldP spid="63" grpId="1"/>
      <p:bldP spid="64" grpId="0"/>
      <p:bldP spid="64" grpId="1"/>
      <p:bldP spid="70" grpId="0"/>
      <p:bldP spid="72" grpId="0"/>
      <p:bldP spid="73" grpId="0"/>
      <p:bldP spid="74" grpId="0"/>
      <p:bldP spid="75" grpId="0"/>
      <p:bldP spid="7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48491" y="819150"/>
            <a:ext cx="3221531" cy="2361009"/>
            <a:chOff x="5858963" y="738188"/>
            <a:chExt cx="4295375" cy="314801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096000" y="2525486"/>
              <a:ext cx="3672114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939315" y="870857"/>
              <a:ext cx="0" cy="301534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749143" y="2351314"/>
              <a:ext cx="159657" cy="36285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836229" y="2365829"/>
              <a:ext cx="159657" cy="36285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8694057" y="2293257"/>
              <a:ext cx="159657" cy="36285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781143" y="2307772"/>
              <a:ext cx="159657" cy="36285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7916408" y="2489199"/>
              <a:ext cx="54864" cy="548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84983" y="1957388"/>
              <a:ext cx="40652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58963" y="1928509"/>
              <a:ext cx="54331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45762" y="738188"/>
              <a:ext cx="45140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634538" y="2041433"/>
              <a:ext cx="51980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940675" y="2270125"/>
              <a:ext cx="263525" cy="260350"/>
            </a:xfrm>
            <a:custGeom>
              <a:avLst/>
              <a:gdLst>
                <a:gd name="connsiteX0" fmla="*/ 0 w 263525"/>
                <a:gd name="connsiteY0" fmla="*/ 0 h 260350"/>
                <a:gd name="connsiteX1" fmla="*/ 263525 w 263525"/>
                <a:gd name="connsiteY1" fmla="*/ 0 h 260350"/>
                <a:gd name="connsiteX2" fmla="*/ 263525 w 263525"/>
                <a:gd name="connsiteY2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525" h="260350">
                  <a:moveTo>
                    <a:pt x="0" y="0"/>
                  </a:moveTo>
                  <a:lnTo>
                    <a:pt x="263525" y="0"/>
                  </a:lnTo>
                  <a:lnTo>
                    <a:pt x="263525" y="26035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33283" y="3737593"/>
            <a:ext cx="2028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  AB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8404" y="4242801"/>
                <a:ext cx="1794722" cy="623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IA = IB 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04" y="4242801"/>
                <a:ext cx="1794722" cy="623056"/>
              </a:xfrm>
              <a:prstGeom prst="rect">
                <a:avLst/>
              </a:prstGeom>
              <a:blipFill>
                <a:blip r:embed="rId3"/>
                <a:stretch>
                  <a:fillRect l="-510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532755" y="3966002"/>
            <a:ext cx="382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ight Brace 40"/>
          <p:cNvSpPr/>
          <p:nvPr/>
        </p:nvSpPr>
        <p:spPr>
          <a:xfrm>
            <a:off x="2567398" y="3770636"/>
            <a:ext cx="107156" cy="1103415"/>
          </a:xfrm>
          <a:prstGeom prst="rightBrace">
            <a:avLst>
              <a:gd name="adj1" fmla="val 36047"/>
              <a:gd name="adj2" fmla="val 47621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1704534" y="266063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09161" y="3965824"/>
                <a:ext cx="6495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161" y="3965824"/>
                <a:ext cx="64953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899835" y="396603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⇔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32998" y="698821"/>
            <a:ext cx="512090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Đường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thẳng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vuông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góc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với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một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đoạn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thẳng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tại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trung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điểm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của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nó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được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gọi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là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đường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trung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trực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của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đoạn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thẳng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ấy</a:t>
            </a:r>
            <a:r>
              <a:rPr lang="en-US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 </a:t>
            </a:r>
            <a:endParaRPr lang="en-US" dirty="0">
              <a:ln w="11430"/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1211"/>
            <a:ext cx="582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3. </a:t>
            </a:r>
            <a:r>
              <a:rPr lang="en-US" sz="2800" dirty="0" err="1" smtClean="0">
                <a:solidFill>
                  <a:srgbClr val="FF0000"/>
                </a:solidFill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trực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thẳng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12040" y="2268481"/>
            <a:ext cx="4775089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trực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AB, ta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còn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xứng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xy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4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1" grpId="0" animBg="1"/>
      <p:bldP spid="44" grpId="0"/>
      <p:bldP spid="17" grpId="0"/>
      <p:bldP spid="17" grpId="1"/>
      <p:bldP spid="18" grpId="0"/>
      <p:bldP spid="45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58757"/>
            <a:ext cx="9220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96463" y="1275167"/>
            <a:ext cx="1934815" cy="2256970"/>
            <a:chOff x="8528616" y="1236990"/>
            <a:chExt cx="2579753" cy="3009293"/>
          </a:xfrm>
        </p:grpSpPr>
        <p:grpSp>
          <p:nvGrpSpPr>
            <p:cNvPr id="4" name="Group 3"/>
            <p:cNvGrpSpPr/>
            <p:nvPr/>
          </p:nvGrpSpPr>
          <p:grpSpPr>
            <a:xfrm>
              <a:off x="8528616" y="1236990"/>
              <a:ext cx="2579753" cy="2237996"/>
              <a:chOff x="8528616" y="1236990"/>
              <a:chExt cx="2579753" cy="223799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9827847" y="2042812"/>
                <a:ext cx="400109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847877" y="1236990"/>
                <a:ext cx="464229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0746732" y="2044027"/>
                <a:ext cx="36163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878472" y="3074877"/>
                <a:ext cx="41293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 rot="16200000">
                <a:off x="8839200" y="1179991"/>
                <a:ext cx="1822450" cy="2443618"/>
                <a:chOff x="8750300" y="1630841"/>
                <a:chExt cx="1822450" cy="2443618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8750300" y="2971744"/>
                  <a:ext cx="1822450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9683087" y="1630841"/>
                  <a:ext cx="0" cy="244361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5400000">
                  <a:off x="9147523" y="2932411"/>
                  <a:ext cx="210316" cy="55612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>
                  <a:off x="10163005" y="2931268"/>
                  <a:ext cx="205628" cy="62587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Freeform 14"/>
                <p:cNvSpPr/>
                <p:nvPr/>
              </p:nvSpPr>
              <p:spPr>
                <a:xfrm>
                  <a:off x="9684189" y="2752101"/>
                  <a:ext cx="213559" cy="210986"/>
                </a:xfrm>
                <a:custGeom>
                  <a:avLst/>
                  <a:gdLst>
                    <a:gd name="connsiteX0" fmla="*/ 0 w 263525"/>
                    <a:gd name="connsiteY0" fmla="*/ 0 h 260350"/>
                    <a:gd name="connsiteX1" fmla="*/ 263525 w 263525"/>
                    <a:gd name="connsiteY1" fmla="*/ 0 h 260350"/>
                    <a:gd name="connsiteX2" fmla="*/ 263525 w 263525"/>
                    <a:gd name="connsiteY2" fmla="*/ 260350 h 260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3525" h="260350">
                      <a:moveTo>
                        <a:pt x="0" y="0"/>
                      </a:moveTo>
                      <a:lnTo>
                        <a:pt x="263525" y="0"/>
                      </a:lnTo>
                      <a:lnTo>
                        <a:pt x="263525" y="260350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9359900" y="3753840"/>
              <a:ext cx="114390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82321" y="1275316"/>
            <a:ext cx="1797115" cy="2256821"/>
            <a:chOff x="5612427" y="1304925"/>
            <a:chExt cx="2396153" cy="3009096"/>
          </a:xfrm>
        </p:grpSpPr>
        <p:grpSp>
          <p:nvGrpSpPr>
            <p:cNvPr id="17" name="Group 16"/>
            <p:cNvGrpSpPr/>
            <p:nvPr/>
          </p:nvGrpSpPr>
          <p:grpSpPr>
            <a:xfrm>
              <a:off x="5612427" y="1304925"/>
              <a:ext cx="2396153" cy="2217084"/>
              <a:chOff x="4675802" y="1971675"/>
              <a:chExt cx="2396153" cy="221708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933950" y="1971675"/>
                <a:ext cx="1822450" cy="2217084"/>
                <a:chOff x="8750300" y="1857375"/>
                <a:chExt cx="1822450" cy="2217084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8750300" y="2971744"/>
                  <a:ext cx="1822450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" flipH="1">
                  <a:off x="9683087" y="1857375"/>
                  <a:ext cx="19713" cy="22170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9264650" y="2855059"/>
                  <a:ext cx="15838" cy="173891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10226675" y="2859747"/>
                  <a:ext cx="70438" cy="188253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6659022" y="2722454"/>
                <a:ext cx="41293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675802" y="3084840"/>
                <a:ext cx="464229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636847" y="2776238"/>
                <a:ext cx="400109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17607" y="2053552"/>
                <a:ext cx="36163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842000" y="3821578"/>
              <a:ext cx="114390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26411" y="1200150"/>
            <a:ext cx="1742346" cy="2255787"/>
            <a:chOff x="2075477" y="1510627"/>
            <a:chExt cx="2323128" cy="3007716"/>
          </a:xfrm>
        </p:grpSpPr>
        <p:grpSp>
          <p:nvGrpSpPr>
            <p:cNvPr id="29" name="Group 28"/>
            <p:cNvGrpSpPr/>
            <p:nvPr/>
          </p:nvGrpSpPr>
          <p:grpSpPr>
            <a:xfrm>
              <a:off x="2075477" y="1510627"/>
              <a:ext cx="2323128" cy="2134273"/>
              <a:chOff x="2075477" y="1510627"/>
              <a:chExt cx="2323128" cy="213427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295525" y="1573691"/>
                <a:ext cx="1822450" cy="2071209"/>
                <a:chOff x="8750300" y="1630841"/>
                <a:chExt cx="1822450" cy="2071209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8750300" y="2971744"/>
                  <a:ext cx="1822450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9416387" y="1630841"/>
                  <a:ext cx="0" cy="207120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Freeform 37"/>
                <p:cNvSpPr/>
                <p:nvPr/>
              </p:nvSpPr>
              <p:spPr>
                <a:xfrm>
                  <a:off x="9417489" y="2752101"/>
                  <a:ext cx="213559" cy="210986"/>
                </a:xfrm>
                <a:custGeom>
                  <a:avLst/>
                  <a:gdLst>
                    <a:gd name="connsiteX0" fmla="*/ 0 w 263525"/>
                    <a:gd name="connsiteY0" fmla="*/ 0 h 260350"/>
                    <a:gd name="connsiteX1" fmla="*/ 263525 w 263525"/>
                    <a:gd name="connsiteY1" fmla="*/ 0 h 260350"/>
                    <a:gd name="connsiteX2" fmla="*/ 263525 w 263525"/>
                    <a:gd name="connsiteY2" fmla="*/ 260350 h 260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3525" h="260350">
                      <a:moveTo>
                        <a:pt x="0" y="0"/>
                      </a:moveTo>
                      <a:lnTo>
                        <a:pt x="263525" y="0"/>
                      </a:lnTo>
                      <a:lnTo>
                        <a:pt x="263525" y="260350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3985672" y="2541478"/>
                <a:ext cx="41293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075477" y="2570490"/>
                <a:ext cx="464229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99732" y="1510627"/>
                <a:ext cx="36163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652348" y="2881013"/>
                <a:ext cx="400109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387600" y="4025900"/>
              <a:ext cx="114390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sp>
        <p:nvSpPr>
          <p:cNvPr id="39" name="Oval 38"/>
          <p:cNvSpPr/>
          <p:nvPr/>
        </p:nvSpPr>
        <p:spPr>
          <a:xfrm>
            <a:off x="6924675" y="2900121"/>
            <a:ext cx="953178" cy="860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/>
          <p:cNvSpPr txBox="1"/>
          <p:nvPr/>
        </p:nvSpPr>
        <p:spPr>
          <a:xfrm>
            <a:off x="1289915" y="3624187"/>
            <a:ext cx="2147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⊥ MN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tại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E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76539" y="4247413"/>
                <a:ext cx="2933512" cy="71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EM = EN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𝑴𝑵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539" y="4247413"/>
                <a:ext cx="2933512" cy="710579"/>
              </a:xfrm>
              <a:prstGeom prst="rect">
                <a:avLst/>
              </a:prstGeom>
              <a:blipFill>
                <a:blip r:embed="rId3"/>
                <a:stretch>
                  <a:fillRect l="-457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82363" y="3693415"/>
                <a:ext cx="1514261" cy="11079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6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sz="6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363" y="3693415"/>
                <a:ext cx="1514261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95795" y="3655357"/>
            <a:ext cx="851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⇒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35901" y="3711033"/>
            <a:ext cx="3855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MN.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83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 animBg="1"/>
      <p:bldP spid="40" grpId="0"/>
      <p:bldP spid="41" grpId="0"/>
      <p:bldP spid="42" grpId="0" animBg="1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49035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CD </a:t>
            </a:r>
            <a:r>
              <a:rPr lang="en-US" alt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3cm.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Hãy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vẽ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trung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trực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ấy</a:t>
            </a:r>
            <a:endParaRPr lang="en-US" alt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thuoc tr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76562"/>
            <a:ext cx="617220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Picture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204">
            <a:off x="1281113" y="1042987"/>
            <a:ext cx="6477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1066800" y="2976562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038600" y="2919412"/>
            <a:ext cx="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1066800" y="2933700"/>
            <a:ext cx="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6781800" y="2919412"/>
            <a:ext cx="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2395538" y="2886075"/>
            <a:ext cx="152400" cy="157162"/>
            <a:chOff x="2016" y="3408"/>
            <a:chExt cx="96" cy="99"/>
          </a:xfrm>
        </p:grpSpPr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H="1">
              <a:off x="2016" y="3408"/>
              <a:ext cx="96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 flipV="1">
              <a:off x="2016" y="3411"/>
              <a:ext cx="96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5257800" y="2876550"/>
            <a:ext cx="152400" cy="157162"/>
            <a:chOff x="2016" y="3408"/>
            <a:chExt cx="96" cy="99"/>
          </a:xfrm>
        </p:grpSpPr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>
              <a:off x="2016" y="3408"/>
              <a:ext cx="96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H="1" flipV="1">
              <a:off x="2016" y="3411"/>
              <a:ext cx="96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23"/>
          <p:cNvGrpSpPr>
            <a:grpSpLocks/>
          </p:cNvGrpSpPr>
          <p:nvPr/>
        </p:nvGrpSpPr>
        <p:grpSpPr bwMode="auto">
          <a:xfrm rot="21597327" flipH="1">
            <a:off x="3000375" y="1557337"/>
            <a:ext cx="1009650" cy="1400175"/>
            <a:chOff x="1548" y="1527"/>
            <a:chExt cx="612" cy="882"/>
          </a:xfrm>
        </p:grpSpPr>
        <p:sp>
          <p:nvSpPr>
            <p:cNvPr id="17" name="AutoShape 24"/>
            <p:cNvSpPr>
              <a:spLocks noChangeArrowheads="1"/>
            </p:cNvSpPr>
            <p:nvPr/>
          </p:nvSpPr>
          <p:spPr bwMode="auto">
            <a:xfrm>
              <a:off x="1548" y="1527"/>
              <a:ext cx="612" cy="882"/>
            </a:xfrm>
            <a:prstGeom prst="rtTriangl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25"/>
            <p:cNvSpPr>
              <a:spLocks noChangeArrowheads="1"/>
            </p:cNvSpPr>
            <p:nvPr/>
          </p:nvSpPr>
          <p:spPr bwMode="auto">
            <a:xfrm>
              <a:off x="1632" y="1794"/>
              <a:ext cx="366" cy="537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" name="Picture 26" descr="Picture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013">
            <a:off x="4256282" y="1019175"/>
            <a:ext cx="647700" cy="21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27"/>
          <p:cNvSpPr>
            <a:spLocks noChangeShapeType="1"/>
          </p:cNvSpPr>
          <p:nvPr/>
        </p:nvSpPr>
        <p:spPr bwMode="auto">
          <a:xfrm flipV="1">
            <a:off x="4038600" y="1376362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28" descr="thuoc tr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766762"/>
            <a:ext cx="576262" cy="56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4038600" y="2900362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30" descr="Picture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10193">
            <a:off x="4402222" y="2590006"/>
            <a:ext cx="647700" cy="21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4038600" y="2728911"/>
            <a:ext cx="267227" cy="247649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4017498" y="2919412"/>
            <a:ext cx="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62292 0.000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00087 -0.2953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78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9877E-6 L -0.00017 0.4067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034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03" y="194360"/>
            <a:ext cx="3992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THỰC TẾ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26" y="1608328"/>
            <a:ext cx="2424113" cy="2424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34" y="1934903"/>
            <a:ext cx="1905000" cy="1333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1" r="20001"/>
          <a:stretch/>
        </p:blipFill>
        <p:spPr>
          <a:xfrm>
            <a:off x="565741" y="1405751"/>
            <a:ext cx="2819400" cy="276463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257256" y="1454567"/>
            <a:ext cx="1457325" cy="3352800"/>
            <a:chOff x="6967220" y="431800"/>
            <a:chExt cx="1943100" cy="44704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967220" y="2534920"/>
              <a:ext cx="1943100" cy="0"/>
            </a:xfrm>
            <a:prstGeom prst="line">
              <a:avLst/>
            </a:prstGeom>
            <a:ln w="28575">
              <a:solidFill>
                <a:srgbClr val="FFFF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913915" y="431800"/>
              <a:ext cx="99785" cy="4470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293429" y="2342969"/>
              <a:ext cx="159657" cy="36285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8419737" y="2361837"/>
              <a:ext cx="159657" cy="36285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7916408" y="2489199"/>
              <a:ext cx="54864" cy="548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940675" y="2270125"/>
              <a:ext cx="263525" cy="260350"/>
            </a:xfrm>
            <a:custGeom>
              <a:avLst/>
              <a:gdLst>
                <a:gd name="connsiteX0" fmla="*/ 0 w 263525"/>
                <a:gd name="connsiteY0" fmla="*/ 0 h 260350"/>
                <a:gd name="connsiteX1" fmla="*/ 263525 w 263525"/>
                <a:gd name="connsiteY1" fmla="*/ 0 h 260350"/>
                <a:gd name="connsiteX2" fmla="*/ 263525 w 263525"/>
                <a:gd name="connsiteY2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525" h="260350">
                  <a:moveTo>
                    <a:pt x="0" y="0"/>
                  </a:moveTo>
                  <a:lnTo>
                    <a:pt x="263525" y="0"/>
                  </a:lnTo>
                  <a:lnTo>
                    <a:pt x="263525" y="26035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85910" y="1321221"/>
            <a:ext cx="1481138" cy="2261507"/>
            <a:chOff x="6972300" y="870857"/>
            <a:chExt cx="1974850" cy="3015343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972300" y="2525486"/>
              <a:ext cx="1974850" cy="0"/>
            </a:xfrm>
            <a:prstGeom prst="line">
              <a:avLst/>
            </a:prstGeom>
            <a:ln w="28575">
              <a:solidFill>
                <a:srgbClr val="FFFF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939315" y="870857"/>
              <a:ext cx="0" cy="30153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7403193" y="2357664"/>
              <a:ext cx="159657" cy="36285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477579" y="2353129"/>
              <a:ext cx="159657" cy="36285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8255907" y="2363107"/>
              <a:ext cx="159657" cy="36285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317593" y="2383972"/>
              <a:ext cx="159657" cy="36285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916408" y="2489199"/>
              <a:ext cx="54864" cy="548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940675" y="2270125"/>
              <a:ext cx="263525" cy="260350"/>
            </a:xfrm>
            <a:custGeom>
              <a:avLst/>
              <a:gdLst>
                <a:gd name="connsiteX0" fmla="*/ 0 w 263525"/>
                <a:gd name="connsiteY0" fmla="*/ 0 h 260350"/>
                <a:gd name="connsiteX1" fmla="*/ 263525 w 263525"/>
                <a:gd name="connsiteY1" fmla="*/ 0 h 260350"/>
                <a:gd name="connsiteX2" fmla="*/ 263525 w 263525"/>
                <a:gd name="connsiteY2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525" h="260350">
                  <a:moveTo>
                    <a:pt x="0" y="0"/>
                  </a:moveTo>
                  <a:lnTo>
                    <a:pt x="263525" y="0"/>
                  </a:lnTo>
                  <a:lnTo>
                    <a:pt x="263525" y="26035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67812" y="1357494"/>
            <a:ext cx="2400300" cy="3451235"/>
            <a:chOff x="6330950" y="922854"/>
            <a:chExt cx="3200400" cy="4601646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6330950" y="2497138"/>
              <a:ext cx="3200400" cy="9525"/>
            </a:xfrm>
            <a:prstGeom prst="line">
              <a:avLst/>
            </a:prstGeom>
            <a:ln w="28575">
              <a:solidFill>
                <a:srgbClr val="0000F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42428" y="922854"/>
              <a:ext cx="47457" cy="46016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749143" y="2351314"/>
              <a:ext cx="159657" cy="362857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836229" y="2365829"/>
              <a:ext cx="159657" cy="362857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8694057" y="2293257"/>
              <a:ext cx="159657" cy="362857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781143" y="2307772"/>
              <a:ext cx="159657" cy="362857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7916408" y="2489199"/>
              <a:ext cx="54864" cy="548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940675" y="2251073"/>
              <a:ext cx="263525" cy="260350"/>
            </a:xfrm>
            <a:custGeom>
              <a:avLst/>
              <a:gdLst>
                <a:gd name="connsiteX0" fmla="*/ 0 w 263525"/>
                <a:gd name="connsiteY0" fmla="*/ 0 h 260350"/>
                <a:gd name="connsiteX1" fmla="*/ 263525 w 263525"/>
                <a:gd name="connsiteY1" fmla="*/ 0 h 260350"/>
                <a:gd name="connsiteX2" fmla="*/ 263525 w 263525"/>
                <a:gd name="connsiteY2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525" h="260350">
                  <a:moveTo>
                    <a:pt x="0" y="0"/>
                  </a:moveTo>
                  <a:lnTo>
                    <a:pt x="263525" y="0"/>
                  </a:lnTo>
                  <a:lnTo>
                    <a:pt x="263525" y="260350"/>
                  </a:ln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81759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73"/>
            <a:ext cx="9144000" cy="5143500"/>
          </a:xfr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71812" y="829429"/>
            <a:ext cx="34004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Dặn</a:t>
            </a:r>
            <a:r>
              <a:rPr lang="en-US" sz="36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dò</a:t>
            </a:r>
            <a:r>
              <a:rPr lang="en-US" sz="36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về</a:t>
            </a:r>
            <a:r>
              <a:rPr lang="en-US" sz="36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nhà</a:t>
            </a:r>
            <a:r>
              <a:rPr lang="en-US" sz="36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:</a:t>
            </a:r>
            <a:endParaRPr lang="en-US" b="1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00274" y="1545041"/>
            <a:ext cx="56483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1800" dirty="0" smtClean="0">
                <a:solidFill>
                  <a:srgbClr val="0070C0"/>
                </a:solidFill>
                <a:latin typeface=".VnTime" panose="020B7200000000000000" pitchFamily="34" charset="0"/>
              </a:rPr>
              <a:t>- </a:t>
            </a:r>
            <a:r>
              <a:rPr lang="en-US" altLang="vi-VN" sz="2400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Häc</a:t>
            </a:r>
            <a:r>
              <a:rPr lang="en-US" altLang="vi-VN" sz="2400" dirty="0" smtClean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.VnTime" panose="020B7200000000000000" pitchFamily="34" charset="0"/>
              </a:rPr>
              <a:t>thuéc</a:t>
            </a:r>
            <a:r>
              <a:rPr lang="en-US" altLang="vi-VN" sz="2400" dirty="0">
                <a:solidFill>
                  <a:srgbClr val="0070C0"/>
                </a:solidFill>
                <a:latin typeface=".VnTime" panose="020B7200000000000000" pitchFamily="34" charset="0"/>
              </a:rPr>
              <a:t> ®</a:t>
            </a:r>
            <a:r>
              <a:rPr lang="en-US" altLang="vi-VN" sz="2400" dirty="0" err="1">
                <a:solidFill>
                  <a:srgbClr val="0070C0"/>
                </a:solidFill>
                <a:latin typeface=".VnTime" panose="020B7200000000000000" pitchFamily="34" charset="0"/>
              </a:rPr>
              <a:t>Þnh</a:t>
            </a:r>
            <a:r>
              <a:rPr lang="en-US" altLang="vi-VN" sz="2400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.VnTime" panose="020B7200000000000000" pitchFamily="34" charset="0"/>
              </a:rPr>
              <a:t>nghÜa</a:t>
            </a:r>
            <a:r>
              <a:rPr lang="en-US" altLang="vi-VN" sz="2400" dirty="0">
                <a:solidFill>
                  <a:srgbClr val="0070C0"/>
                </a:solidFill>
                <a:latin typeface=".VnTime" panose="020B7200000000000000" pitchFamily="34" charset="0"/>
              </a:rPr>
              <a:t> vµ </a:t>
            </a:r>
            <a:r>
              <a:rPr lang="en-US" altLang="vi-VN" sz="2400" dirty="0" err="1">
                <a:solidFill>
                  <a:srgbClr val="0070C0"/>
                </a:solidFill>
                <a:latin typeface=".VnTime" panose="020B7200000000000000" pitchFamily="34" charset="0"/>
              </a:rPr>
              <a:t>tÝnh</a:t>
            </a:r>
            <a:r>
              <a:rPr lang="en-US" altLang="vi-VN" sz="2400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.VnTime" panose="020B7200000000000000" pitchFamily="34" charset="0"/>
              </a:rPr>
              <a:t>chÊt</a:t>
            </a:r>
            <a:r>
              <a:rPr lang="en-US" altLang="vi-VN" sz="2400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hai</a:t>
            </a:r>
            <a:r>
              <a:rPr lang="en-US" altLang="vi-VN" sz="2400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71700" y="2514600"/>
            <a:ext cx="5905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vi-VN" sz="2400" dirty="0">
                <a:solidFill>
                  <a:srgbClr val="0070C0"/>
                </a:solidFill>
                <a:latin typeface=".VnTime" panose="020B7200000000000000" pitchFamily="34" charset="0"/>
              </a:rPr>
              <a:t>- </a:t>
            </a:r>
            <a:r>
              <a:rPr lang="en-US" altLang="vi-VN" sz="2400" dirty="0" err="1">
                <a:solidFill>
                  <a:srgbClr val="0070C0"/>
                </a:solidFill>
                <a:latin typeface=".VnTime" panose="020B7200000000000000" pitchFamily="34" charset="0"/>
              </a:rPr>
              <a:t>BiÕt</a:t>
            </a:r>
            <a:r>
              <a:rPr lang="en-US" altLang="vi-VN" sz="2400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.VnTime" panose="020B7200000000000000" pitchFamily="34" charset="0"/>
              </a:rPr>
              <a:t>vÏ</a:t>
            </a:r>
            <a:r>
              <a:rPr lang="en-US" altLang="vi-VN" sz="2400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.VnTime" panose="020B7200000000000000" pitchFamily="34" charset="0"/>
              </a:rPr>
              <a:t>hai</a:t>
            </a:r>
            <a:r>
              <a:rPr lang="en-US" altLang="vi-VN" sz="2400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víi</a:t>
            </a:r>
            <a:r>
              <a:rPr lang="en-US" altLang="vi-VN" sz="2400" dirty="0" smtClean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.VnTime" panose="020B7200000000000000" pitchFamily="34" charset="0"/>
              </a:rPr>
              <a:t>nhau</a:t>
            </a:r>
            <a:r>
              <a:rPr lang="en-US" altLang="vi-VN" sz="2400" dirty="0">
                <a:solidFill>
                  <a:srgbClr val="0070C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71700" y="3021645"/>
            <a:ext cx="52006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100" dirty="0" smtClean="0">
                <a:solidFill>
                  <a:srgbClr val="0000CC"/>
                </a:solidFill>
                <a:latin typeface=".VnTime" panose="020B7200000000000000" pitchFamily="34" charset="0"/>
              </a:rPr>
              <a:t>- </a:t>
            </a:r>
            <a:r>
              <a:rPr lang="en-US" altLang="vi-VN" sz="2100" dirty="0" smtClean="0">
                <a:solidFill>
                  <a:srgbClr val="0070C0"/>
                </a:solidFill>
                <a:latin typeface=".VnTime" panose="020B7200000000000000" pitchFamily="34" charset="0"/>
              </a:rPr>
              <a:t>BTVN</a:t>
            </a:r>
            <a:r>
              <a:rPr lang="en-US" altLang="vi-VN" sz="2100" dirty="0">
                <a:solidFill>
                  <a:srgbClr val="0070C0"/>
                </a:solidFill>
                <a:latin typeface=".VnTime" panose="020B7200000000000000" pitchFamily="34" charset="0"/>
              </a:rPr>
              <a:t>: </a:t>
            </a:r>
            <a:r>
              <a:rPr lang="en-US" altLang="vi-VN" sz="2100" dirty="0" smtClean="0">
                <a:solidFill>
                  <a:srgbClr val="0070C0"/>
                </a:solidFill>
                <a:latin typeface=".VnTime" panose="020B7200000000000000" pitchFamily="34" charset="0"/>
              </a:rPr>
              <a:t>14, 15, 16 </a:t>
            </a:r>
            <a:r>
              <a:rPr lang="en-US" altLang="vi-VN" sz="2100" dirty="0">
                <a:solidFill>
                  <a:srgbClr val="0070C0"/>
                </a:solidFill>
                <a:latin typeface=".VnTime" panose="020B7200000000000000" pitchFamily="34" charset="0"/>
              </a:rPr>
              <a:t>/ </a:t>
            </a:r>
            <a:r>
              <a:rPr lang="en-US" altLang="vi-VN" sz="2100" dirty="0" smtClean="0">
                <a:solidFill>
                  <a:srgbClr val="0070C0"/>
                </a:solidFill>
                <a:latin typeface=".VnTime" panose="020B7200000000000000" pitchFamily="34" charset="0"/>
              </a:rPr>
              <a:t>116 </a:t>
            </a:r>
            <a:r>
              <a:rPr lang="en-US" altLang="vi-VN" sz="2100" dirty="0">
                <a:solidFill>
                  <a:srgbClr val="0070C0"/>
                </a:solidFill>
                <a:latin typeface=".VnTime" panose="020B7200000000000000" pitchFamily="34" charset="0"/>
              </a:rPr>
              <a:t>( STL 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71700" y="3440112"/>
            <a:ext cx="5753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vi-VN" sz="2400" dirty="0">
                <a:solidFill>
                  <a:srgbClr val="0070C0"/>
                </a:solidFill>
                <a:latin typeface=".VnTime" panose="020B7200000000000000" pitchFamily="34" charset="0"/>
              </a:rPr>
              <a:t>- </a:t>
            </a:r>
            <a:r>
              <a:rPr lang="en-US" altLang="vi-VN" sz="2400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Chuẩn</a:t>
            </a:r>
            <a:r>
              <a:rPr lang="en-US" altLang="vi-VN" sz="2400" dirty="0" smtClean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bị</a:t>
            </a:r>
            <a:r>
              <a:rPr lang="en-US" altLang="vi-VN" sz="2400" dirty="0" smtClean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bài</a:t>
            </a:r>
            <a:r>
              <a:rPr lang="en-US" altLang="vi-VN" sz="2400" dirty="0" smtClean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sz="2400" spc="150" dirty="0" err="1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50" dirty="0" err="1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50" dirty="0" err="1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50" dirty="0" err="1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50" dirty="0" err="1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50" dirty="0" err="1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50" dirty="0" err="1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50" dirty="0" err="1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50" dirty="0" err="1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50" dirty="0" err="1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50" dirty="0" err="1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solidFill>
                  <a:srgbClr val="0070C0"/>
                </a:solidFill>
                <a:latin typeface=".VnTime" panose="020B7200000000000000" pitchFamily="34" charset="0"/>
              </a:rPr>
              <a:t>.</a:t>
            </a:r>
            <a:endParaRPr lang="en-US" sz="2400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6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1820" y="86228"/>
            <a:ext cx="27203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607192"/>
            <a:ext cx="40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?Thế nào là hai góc đối đỉnh?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7878" y="1811744"/>
            <a:ext cx="458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?Hai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59903" y="2632797"/>
            <a:ext cx="5765065" cy="1754326"/>
            <a:chOff x="753036" y="3750857"/>
            <a:chExt cx="8213658" cy="3118801"/>
          </a:xfrm>
        </p:grpSpPr>
        <p:sp>
          <p:nvSpPr>
            <p:cNvPr id="9" name="TextBox 8"/>
            <p:cNvSpPr txBox="1"/>
            <p:nvPr/>
          </p:nvSpPr>
          <p:spPr>
            <a:xfrm>
              <a:off x="753036" y="3750857"/>
              <a:ext cx="8213658" cy="311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tập: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hình vẽ sau: Cho hai đường thẳng xx’ và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’ cắt nhau tại O. Biết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Tính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1101294" y="5716728"/>
            <a:ext cx="2005141" cy="11529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Equation" r:id="rId4" imgW="583920" imgH="317160" progId="Equation.DSMT4">
                    <p:embed/>
                  </p:oleObj>
                </mc:Choice>
                <mc:Fallback>
                  <p:oleObj name="Equation" r:id="rId4" imgW="583920" imgH="31716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1294" y="5716728"/>
                          <a:ext cx="2005141" cy="115292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4379887" y="5716729"/>
            <a:ext cx="2089302" cy="1038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Equation" r:id="rId6" imgW="672840" imgH="266400" progId="Equation.DSMT4">
                    <p:embed/>
                  </p:oleObj>
                </mc:Choice>
                <mc:Fallback>
                  <p:oleObj name="Equation" r:id="rId6" imgW="672840" imgH="26640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9887" y="5716729"/>
                          <a:ext cx="2089302" cy="103881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5624514" y="2082250"/>
            <a:ext cx="3367086" cy="2950224"/>
            <a:chOff x="7315200" y="1277471"/>
            <a:chExt cx="3614015" cy="3752197"/>
          </a:xfrm>
        </p:grpSpPr>
        <p:grpSp>
          <p:nvGrpSpPr>
            <p:cNvPr id="13" name="Group 12"/>
            <p:cNvGrpSpPr/>
            <p:nvPr/>
          </p:nvGrpSpPr>
          <p:grpSpPr>
            <a:xfrm>
              <a:off x="7427282" y="1425389"/>
              <a:ext cx="3092824" cy="3092824"/>
              <a:chOff x="7427282" y="1425389"/>
              <a:chExt cx="3092824" cy="3092824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9027483" y="1425389"/>
                <a:ext cx="0" cy="309282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>
                <a:off x="8973694" y="1385048"/>
                <a:ext cx="0" cy="309282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9211235" y="2294966"/>
              <a:ext cx="752913" cy="820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009530" y="1277471"/>
              <a:ext cx="601874" cy="820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96083" y="4208931"/>
              <a:ext cx="752913" cy="820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y'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327341" y="2855260"/>
              <a:ext cx="601874" cy="820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5200" y="2483223"/>
              <a:ext cx="752914" cy="820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x'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91601" y="2501156"/>
              <a:ext cx="601874" cy="820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77836" y="2501156"/>
              <a:ext cx="601874" cy="820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50942" y="2926978"/>
              <a:ext cx="601874" cy="820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49872" y="2918012"/>
              <a:ext cx="601874" cy="820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30935" y="97293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góc đối đỉnh là hai góc mà mỗi cạnh của góc này là tia đối của một cạnh của góc kia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9137" y="2171132"/>
            <a:ext cx="5119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góc đối đỉnh thì bằng nhau</a:t>
            </a:r>
          </a:p>
        </p:txBody>
      </p:sp>
    </p:spTree>
    <p:extLst>
      <p:ext uri="{BB962C8B-B14F-4D97-AF65-F5344CB8AC3E}">
        <p14:creationId xmlns:p14="http://schemas.microsoft.com/office/powerpoint/2010/main" val="17725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"/>
          <p:cNvSpPr txBox="1"/>
          <p:nvPr/>
        </p:nvSpPr>
        <p:spPr>
          <a:xfrm>
            <a:off x="-694944" y="90942"/>
            <a:ext cx="9677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KIỂM TRA BÀI CŨ</a:t>
            </a:r>
            <a:endParaRPr lang="en-US" sz="32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52400" y="895350"/>
                <a:ext cx="8830056" cy="312290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điểm O thuộc đường thẳng </a:t>
                </a:r>
                <a:r>
                  <a:rPr lang="en-US" sz="2800" b="1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xx</a:t>
                </a:r>
                <a:r>
                  <a:rPr lang="en-US" sz="2800" b="1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 </a:t>
                </a:r>
                <a:r>
                  <a:rPr lang="en-US" sz="2800" b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điểm O vẽ đường thẳng </a:t>
                </a:r>
                <a:r>
                  <a:rPr lang="en-US" sz="2800" b="1" dirty="0" err="1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yy</a:t>
                </a:r>
                <a:r>
                  <a:rPr lang="en-US" sz="2800" b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sao cho</a:t>
                </a:r>
                <a:endParaRPr lang="en-US" sz="2800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66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𝒙𝑶𝒚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66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 2)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66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66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𝒙𝑶𝒚</m:t>
                        </m:r>
                      </m:e>
                    </m:acc>
                    <m:r>
                      <a:rPr lang="en-US" sz="2800" b="1" i="1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66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66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66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343150" lvl="4" indent="-514350">
                  <a:buFontTx/>
                  <a:buAutoNum type="arabicParenR"/>
                </a:pPr>
                <a:endParaRPr lang="en-US" sz="2800" b="1" i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343150" lvl="4" indent="-514350">
                  <a:buFontTx/>
                  <a:buAutoNum type="arabicParenR"/>
                </a:pPr>
                <a:endParaRPr lang="en-US" sz="2800" b="1" i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428750" lvl="2" indent="-514350">
                  <a:buFontTx/>
                  <a:buAutoNum type="arabicParenR"/>
                </a:pPr>
                <a:endParaRPr lang="en-US" sz="2800" b="1" i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US" sz="2800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95350"/>
                <a:ext cx="8830056" cy="3122906"/>
              </a:xfrm>
              <a:prstGeom prst="rect">
                <a:avLst/>
              </a:prstGeom>
              <a:blipFill rotWithShape="1">
                <a:blip r:embed="rId4"/>
                <a:stretch>
                  <a:fillRect l="-1518" t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8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1584325" y="1162050"/>
            <a:ext cx="2057400" cy="2895600"/>
          </a:xfrm>
          <a:prstGeom prst="line">
            <a:avLst/>
          </a:prstGeom>
          <a:noFill/>
          <a:ln w="31750">
            <a:solidFill>
              <a:srgbClr val="FF0000">
                <a:alpha val="73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 rot="485310">
            <a:off x="746125" y="2533650"/>
            <a:ext cx="3962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4" name="Rectangle 10"/>
          <p:cNvSpPr>
            <a:spLocks noChangeArrowheads="1"/>
          </p:cNvSpPr>
          <p:nvPr/>
        </p:nvSpPr>
        <p:spPr bwMode="auto">
          <a:xfrm>
            <a:off x="5203825" y="2833688"/>
            <a:ext cx="152400" cy="1524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746125" y="2228850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x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4251325" y="2762250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x’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86"/>
          <p:cNvSpPr txBox="1">
            <a:spLocks noChangeArrowheads="1"/>
          </p:cNvSpPr>
          <p:nvPr/>
        </p:nvSpPr>
        <p:spPr bwMode="auto">
          <a:xfrm>
            <a:off x="1787525" y="835025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y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2984500" y="3905250"/>
            <a:ext cx="5207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y’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88"/>
          <p:cNvSpPr txBox="1">
            <a:spLocks noChangeArrowheads="1"/>
          </p:cNvSpPr>
          <p:nvPr/>
        </p:nvSpPr>
        <p:spPr bwMode="auto">
          <a:xfrm>
            <a:off x="2117725" y="245745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1981200" y="2022475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90</a:t>
            </a:r>
            <a:r>
              <a:rPr lang="en-US" altLang="en-US" sz="2000" b="1" baseline="30000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13" name="Text Box 90"/>
          <p:cNvSpPr txBox="1">
            <a:spLocks noChangeArrowheads="1"/>
          </p:cNvSpPr>
          <p:nvPr/>
        </p:nvSpPr>
        <p:spPr bwMode="auto">
          <a:xfrm>
            <a:off x="1508125" y="2001838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45</a:t>
            </a:r>
            <a:r>
              <a:rPr lang="en-US" altLang="en-US" sz="2000" b="1" baseline="30000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15" name="Arc 92"/>
          <p:cNvSpPr>
            <a:spLocks/>
          </p:cNvSpPr>
          <p:nvPr/>
        </p:nvSpPr>
        <p:spPr bwMode="auto">
          <a:xfrm rot="11031733">
            <a:off x="2193129" y="2164071"/>
            <a:ext cx="1524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601"/>
              <a:gd name="T2" fmla="*/ 5052 w 21600"/>
              <a:gd name="T3" fmla="*/ 42601 h 42601"/>
              <a:gd name="T4" fmla="*/ 0 w 21600"/>
              <a:gd name="T5" fmla="*/ 21600 h 4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601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583"/>
                  <a:pt x="14758" y="40265"/>
                  <a:pt x="5051" y="42600"/>
                </a:cubicBezTo>
              </a:path>
              <a:path w="21600" h="42601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583"/>
                  <a:pt x="14758" y="40265"/>
                  <a:pt x="5051" y="42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17" name="Text Box 98"/>
          <p:cNvSpPr txBox="1">
            <a:spLocks noChangeArrowheads="1"/>
          </p:cNvSpPr>
          <p:nvPr/>
        </p:nvSpPr>
        <p:spPr bwMode="auto">
          <a:xfrm>
            <a:off x="5431732" y="1337580"/>
            <a:ext cx="330248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en-US" sz="28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125 -0.02654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3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125 -0.00432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3" grpId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 flipH="1">
            <a:off x="2243549" y="1083562"/>
            <a:ext cx="580315" cy="3316987"/>
          </a:xfrm>
          <a:prstGeom prst="line">
            <a:avLst/>
          </a:prstGeom>
          <a:noFill/>
          <a:ln w="31750">
            <a:solidFill>
              <a:srgbClr val="0070C0">
                <a:alpha val="73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 rot="485310">
            <a:off x="724507" y="2506650"/>
            <a:ext cx="3985927" cy="25471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4" name="Rectangle 10"/>
          <p:cNvSpPr>
            <a:spLocks noChangeArrowheads="1"/>
          </p:cNvSpPr>
          <p:nvPr/>
        </p:nvSpPr>
        <p:spPr bwMode="auto">
          <a:xfrm>
            <a:off x="5203825" y="2833688"/>
            <a:ext cx="152400" cy="1524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746125" y="2228850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x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4251325" y="2762250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x’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86"/>
          <p:cNvSpPr txBox="1">
            <a:spLocks noChangeArrowheads="1"/>
          </p:cNvSpPr>
          <p:nvPr/>
        </p:nvSpPr>
        <p:spPr bwMode="auto">
          <a:xfrm>
            <a:off x="2831238" y="936759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y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1787525" y="3930682"/>
            <a:ext cx="5207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y’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88"/>
          <p:cNvSpPr txBox="1">
            <a:spLocks noChangeArrowheads="1"/>
          </p:cNvSpPr>
          <p:nvPr/>
        </p:nvSpPr>
        <p:spPr bwMode="auto">
          <a:xfrm>
            <a:off x="2117725" y="245745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2047438" y="207288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90</a:t>
            </a:r>
            <a:r>
              <a:rPr lang="en-US" altLang="en-US" sz="2000" b="1" baseline="30000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295" y="96005"/>
            <a:ext cx="817285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Tuần</a:t>
            </a:r>
            <a:r>
              <a:rPr lang="en-US" b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2 - </a:t>
            </a:r>
            <a:r>
              <a:rPr lang="en-US" b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HAI ĐƯỜNG THẲNG VUÔNG GÓC</a:t>
            </a:r>
            <a:endParaRPr lang="en-US" b="1" dirty="0">
              <a:ln w="11430"/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4725" y="1117367"/>
            <a:ext cx="3574637" cy="987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?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6008" y="1083562"/>
            <a:ext cx="5783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xx’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yy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5666" y="3240064"/>
            <a:ext cx="5753038" cy="1813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lang="en-US" sz="28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,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yy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cắt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43524" y="2803965"/>
            <a:ext cx="1960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95934" y="3664441"/>
            <a:ext cx="6883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6600" y="3224881"/>
            <a:ext cx="282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61964" y="4529941"/>
            <a:ext cx="357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xx’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⊥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yy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ctangle 4"/>
          <p:cNvSpPr/>
          <p:nvPr/>
        </p:nvSpPr>
        <p:spPr bwMode="auto">
          <a:xfrm rot="500406">
            <a:off x="2284483" y="2164602"/>
            <a:ext cx="330596" cy="303257"/>
          </a:xfrm>
          <a:prstGeom prst="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6" y="55767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thẳng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góc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0" grpId="1"/>
      <p:bldP spid="21" grpId="0"/>
      <p:bldP spid="28" grpId="0"/>
      <p:bldP spid="29" grpId="0"/>
      <p:bldP spid="30" grpId="0"/>
      <p:bldP spid="31" grpId="0"/>
      <p:bldP spid="3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 flipH="1">
            <a:off x="2243550" y="835024"/>
            <a:ext cx="621491" cy="3565525"/>
          </a:xfrm>
          <a:prstGeom prst="line">
            <a:avLst/>
          </a:prstGeom>
          <a:noFill/>
          <a:ln w="31750">
            <a:solidFill>
              <a:srgbClr val="FF0000">
                <a:alpha val="73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 rot="485310">
            <a:off x="746125" y="2513178"/>
            <a:ext cx="3962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4" name="Rectangle 10"/>
          <p:cNvSpPr>
            <a:spLocks noChangeArrowheads="1"/>
          </p:cNvSpPr>
          <p:nvPr/>
        </p:nvSpPr>
        <p:spPr bwMode="auto">
          <a:xfrm>
            <a:off x="5203825" y="2833688"/>
            <a:ext cx="152400" cy="1524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746125" y="2228850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x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4251325" y="2762250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x’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86"/>
          <p:cNvSpPr txBox="1">
            <a:spLocks noChangeArrowheads="1"/>
          </p:cNvSpPr>
          <p:nvPr/>
        </p:nvSpPr>
        <p:spPr bwMode="auto">
          <a:xfrm>
            <a:off x="2990868" y="727075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y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1787525" y="3930682"/>
            <a:ext cx="5207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y’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88"/>
          <p:cNvSpPr txBox="1">
            <a:spLocks noChangeArrowheads="1"/>
          </p:cNvSpPr>
          <p:nvPr/>
        </p:nvSpPr>
        <p:spPr bwMode="auto">
          <a:xfrm>
            <a:off x="2117725" y="245745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3" y="57150"/>
            <a:ext cx="8961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’,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yy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800" b="1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cắt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tại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O.  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1185" y="461613"/>
            <a:ext cx="144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68693" y="1144274"/>
            <a:ext cx="492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xx’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yy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tại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O.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1600" y="3345864"/>
            <a:ext cx="5257800" cy="94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yy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xx’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tại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O.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1185" y="4552950"/>
            <a:ext cx="9155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xx’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yy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tại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O.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 bwMode="auto">
          <a:xfrm rot="500406">
            <a:off x="2284483" y="2164602"/>
            <a:ext cx="330596" cy="303257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 flipH="1">
            <a:off x="2183225" y="1023582"/>
            <a:ext cx="607742" cy="3545242"/>
          </a:xfrm>
          <a:prstGeom prst="line">
            <a:avLst/>
          </a:prstGeom>
          <a:noFill/>
          <a:ln w="31750">
            <a:solidFill>
              <a:srgbClr val="FF0000">
                <a:alpha val="73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 rot="485310">
            <a:off x="685800" y="2701925"/>
            <a:ext cx="3962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4" name="Rectangle 10"/>
          <p:cNvSpPr>
            <a:spLocks noChangeArrowheads="1"/>
          </p:cNvSpPr>
          <p:nvPr/>
        </p:nvSpPr>
        <p:spPr bwMode="auto">
          <a:xfrm>
            <a:off x="5867400" y="3359158"/>
            <a:ext cx="152400" cy="1524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685800" y="2397125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x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4191000" y="2930525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x’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86"/>
          <p:cNvSpPr txBox="1">
            <a:spLocks noChangeArrowheads="1"/>
          </p:cNvSpPr>
          <p:nvPr/>
        </p:nvSpPr>
        <p:spPr bwMode="auto">
          <a:xfrm>
            <a:off x="2930543" y="895350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y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1727200" y="4098957"/>
            <a:ext cx="5207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 smtClean="0">
                <a:solidFill>
                  <a:srgbClr val="C00000"/>
                </a:solidFill>
                <a:latin typeface="Arial" panose="020B0604020202020204" pitchFamily="34" charset="0"/>
              </a:rPr>
              <a:t>y’</a:t>
            </a:r>
            <a:endParaRPr lang="en-US" altLang="en-US" sz="3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88"/>
          <p:cNvSpPr txBox="1">
            <a:spLocks noChangeArrowheads="1"/>
          </p:cNvSpPr>
          <p:nvPr/>
        </p:nvSpPr>
        <p:spPr bwMode="auto">
          <a:xfrm>
            <a:off x="1902517" y="26847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57601" y="1003299"/>
                <a:ext cx="5344160" cy="96847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xx’ </a:t>
                </a:r>
                <a:r>
                  <a:rPr lang="en-US" sz="2800" b="1" dirty="0" err="1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cắt</a:t>
                </a:r>
                <a:r>
                  <a:rPr lang="en-US" sz="2800" b="1" dirty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yy</a:t>
                </a:r>
                <a:r>
                  <a:rPr lang="en-US" sz="2800" b="1" dirty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’  </a:t>
                </a:r>
                <a:r>
                  <a:rPr lang="en-US" sz="2800" b="1" dirty="0" err="1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tại</a:t>
                </a:r>
                <a:r>
                  <a:rPr lang="en-US" sz="2800" b="1" dirty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 </a:t>
                </a:r>
                <a:r>
                  <a:rPr lang="en-US" sz="2800" b="1" dirty="0" err="1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và</a:t>
                </a:r>
                <a:r>
                  <a:rPr lang="en-US" sz="2800" b="1" dirty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  <m:r>
                      <a:rPr lang="en-US" sz="2800" b="1" i="1">
                        <a:ln w="0"/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2800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800" b="1" dirty="0" smtClean="0">
                  <a:ln w="0"/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800" b="1" dirty="0" smtClean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Kí hiệu </a:t>
                </a:r>
                <a:r>
                  <a:rPr lang="en-US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xx</a:t>
                </a:r>
                <a:r>
                  <a:rPr lang="en-US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’ </a:t>
                </a:r>
                <a:r>
                  <a:rPr lang="en-US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 </a:t>
                </a:r>
                <a:r>
                  <a:rPr lang="en-US" sz="28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yy</a:t>
                </a:r>
                <a:r>
                  <a:rPr lang="en-US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’</a:t>
                </a:r>
                <a:r>
                  <a:rPr lang="en-US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tại O</a:t>
                </a:r>
                <a:r>
                  <a:rPr lang="en-US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</a:t>
                </a:r>
                <a:endPara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1" y="1003299"/>
                <a:ext cx="5344160" cy="968470"/>
              </a:xfrm>
              <a:prstGeom prst="rect">
                <a:avLst/>
              </a:prstGeom>
              <a:blipFill rotWithShape="0">
                <a:blip r:embed="rId3"/>
                <a:stretch>
                  <a:fillRect l="-2270" t="-4938" b="-18519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95800" y="3562350"/>
                <a:ext cx="4505961" cy="96847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xx’ </a:t>
                </a:r>
                <a:r>
                  <a:rPr lang="en-US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 </a:t>
                </a:r>
                <a:r>
                  <a:rPr lang="en-US" sz="28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yy</a:t>
                </a:r>
                <a:r>
                  <a:rPr lang="en-US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’</a:t>
                </a:r>
                <a:r>
                  <a:rPr lang="en-US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smtClean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tại O thì</a:t>
                </a:r>
              </a:p>
              <a:p>
                <a:r>
                  <a:rPr lang="en-US" sz="2800" b="1" dirty="0" smtClean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1" i="1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</m:acc>
                      </m:e>
                      <m:sub>
                        <m:r>
                          <a:rPr lang="en-US" sz="2800" b="1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1" i="1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</m:acc>
                      </m:e>
                      <m:sub>
                        <m:r>
                          <a:rPr lang="en-US" sz="2800" b="1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1" i="1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</m:acc>
                      </m:e>
                      <m:sub>
                        <m:r>
                          <a:rPr lang="en-US" sz="2800" b="1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800" b="1" i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1" i="1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</m:acc>
                      </m:e>
                      <m:sub>
                        <m:r>
                          <a:rPr lang="en-US" sz="2800" b="1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800" b="1" i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2800" b="1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562350"/>
                <a:ext cx="4505961" cy="968470"/>
              </a:xfrm>
              <a:prstGeom prst="rect">
                <a:avLst/>
              </a:prstGeom>
              <a:blipFill rotWithShape="0">
                <a:blip r:embed="rId4"/>
                <a:stretch>
                  <a:fillRect l="-538" t="-55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 bwMode="auto">
          <a:xfrm rot="500406">
            <a:off x="2213383" y="2346132"/>
            <a:ext cx="330596" cy="303257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900" y="2266950"/>
            <a:ext cx="30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6806" y="2339034"/>
            <a:ext cx="30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4690" y="2761734"/>
            <a:ext cx="30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3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9356" y="2656791"/>
            <a:ext cx="30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25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  <p:bldP spid="5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-58757"/>
            <a:ext cx="6227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79767"/>
              </p:ext>
            </p:extLst>
          </p:nvPr>
        </p:nvGraphicFramePr>
        <p:xfrm>
          <a:off x="152400" y="1200150"/>
          <a:ext cx="8915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2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3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BIỂU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Hai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Hai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Hai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49129" y="164162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97726" y="260631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7726" y="214987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2895600" y="3486150"/>
            <a:ext cx="3124200" cy="838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2514600" y="3409950"/>
            <a:ext cx="403860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3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2165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Vẽ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hai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đường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thẳng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vuông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góc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.</a:t>
            </a:r>
            <a:endParaRPr lang="en-US" sz="2800" b="1" dirty="0">
              <a:ln w="11430"/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938136" y="2976562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4" name="Picture 16" descr="thuoc tr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36" y="3490912"/>
            <a:ext cx="464820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Picture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8665">
            <a:off x="2637305" y="1967706"/>
            <a:ext cx="514350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3471536" y="3490912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 rot="10800000" flipH="1">
            <a:off x="4995536" y="3505200"/>
            <a:ext cx="1009650" cy="1400175"/>
            <a:chOff x="1548" y="1527"/>
            <a:chExt cx="612" cy="882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1548" y="1527"/>
              <a:ext cx="612" cy="882"/>
            </a:xfrm>
            <a:prstGeom prst="rtTriangl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>
              <a:off x="1632" y="1794"/>
              <a:ext cx="366" cy="537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2" descr="Picture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5009">
            <a:off x="4376411" y="3340100"/>
            <a:ext cx="514350" cy="18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4995536" y="3495675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27" descr="thuoc tr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86" y="590550"/>
            <a:ext cx="500063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Picture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051">
            <a:off x="5066974" y="1747837"/>
            <a:ext cx="514350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29"/>
          <p:cNvSpPr>
            <a:spLocks noChangeShapeType="1"/>
          </p:cNvSpPr>
          <p:nvPr/>
        </p:nvSpPr>
        <p:spPr bwMode="auto">
          <a:xfrm flipH="1" flipV="1">
            <a:off x="4995534" y="971550"/>
            <a:ext cx="1" cy="2519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43351 -0.006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3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00156 0.327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638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679E-6 L 0.00382 -0.4830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416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382E46"/>
      </a:lt2>
      <a:accent1>
        <a:srgbClr val="B40940"/>
      </a:accent1>
      <a:accent2>
        <a:srgbClr val="D2A13B"/>
      </a:accent2>
      <a:accent3>
        <a:srgbClr val="FFFFFF"/>
      </a:accent3>
      <a:accent4>
        <a:srgbClr val="404040"/>
      </a:accent4>
      <a:accent5>
        <a:srgbClr val="D6AAAF"/>
      </a:accent5>
      <a:accent6>
        <a:srgbClr val="BE9135"/>
      </a:accent6>
      <a:hlink>
        <a:srgbClr val="5A3D8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A2637"/>
        </a:lt2>
        <a:accent1>
          <a:srgbClr val="382E46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AEADB0"/>
        </a:accent5>
        <a:accent6>
          <a:srgbClr val="BE9135"/>
        </a:accent6>
        <a:hlink>
          <a:srgbClr val="B41D4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A2637"/>
        </a:lt2>
        <a:accent1>
          <a:srgbClr val="382E46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AEADB0"/>
        </a:accent5>
        <a:accent6>
          <a:srgbClr val="BE9135"/>
        </a:accent6>
        <a:hlink>
          <a:srgbClr val="5A3D8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382E46"/>
        </a:lt2>
        <a:accent1>
          <a:srgbClr val="B40940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D6AAAF"/>
        </a:accent5>
        <a:accent6>
          <a:srgbClr val="BE9135"/>
        </a:accent6>
        <a:hlink>
          <a:srgbClr val="5A3D8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</Template>
  <TotalTime>3807</TotalTime>
  <Words>1020</Words>
  <Application>Microsoft Office PowerPoint</Application>
  <PresentationFormat>On-screen Show (16:9)</PresentationFormat>
  <Paragraphs>177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powerpoint-template-24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Nguyên Hằng</dc:creator>
  <cp:lastModifiedBy>saocodon</cp:lastModifiedBy>
  <cp:revision>257</cp:revision>
  <dcterms:created xsi:type="dcterms:W3CDTF">2010-10-10T14:17:59Z</dcterms:created>
  <dcterms:modified xsi:type="dcterms:W3CDTF">2021-09-20T12:44:19Z</dcterms:modified>
</cp:coreProperties>
</file>