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6" r:id="rId2"/>
    <p:sldId id="264" r:id="rId3"/>
    <p:sldId id="325" r:id="rId4"/>
    <p:sldId id="302" r:id="rId5"/>
    <p:sldId id="303" r:id="rId6"/>
    <p:sldId id="308" r:id="rId7"/>
    <p:sldId id="319" r:id="rId8"/>
    <p:sldId id="307" r:id="rId9"/>
    <p:sldId id="309" r:id="rId10"/>
    <p:sldId id="316" r:id="rId11"/>
    <p:sldId id="328" r:id="rId12"/>
    <p:sldId id="330" r:id="rId13"/>
    <p:sldId id="331" r:id="rId14"/>
    <p:sldId id="332" r:id="rId15"/>
    <p:sldId id="334" r:id="rId16"/>
    <p:sldId id="287" r:id="rId17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61" autoAdjust="0"/>
    <p:restoredTop sz="86380" autoAdjust="0"/>
  </p:normalViewPr>
  <p:slideViewPr>
    <p:cSldViewPr>
      <p:cViewPr>
        <p:scale>
          <a:sx n="100" d="100"/>
          <a:sy n="100" d="100"/>
        </p:scale>
        <p:origin x="192" y="13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14.wmf"/><Relationship Id="rId1" Type="http://schemas.openxmlformats.org/officeDocument/2006/relationships/image" Target="../media/image26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23311401-D36D-418D-B822-5F744108808F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40F7369A-B9F6-4E4A-9C28-14686C37015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684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F43C4-2481-438F-B0C4-C0ED04BFA0C7}" type="datetimeFigureOut">
              <a:rPr lang="en-US" smtClean="0"/>
              <a:pPr/>
              <a:t>18/9/2021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1455C-8D50-4378-AA88-B61A7ECA9195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slide" Target="slide4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7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wmf"/><Relationship Id="rId4" Type="http://schemas.openxmlformats.org/officeDocument/2006/relationships/slide" Target="slide1.xml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image" Target="../media/image9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8.wmf"/><Relationship Id="rId9" Type="http://schemas.openxmlformats.org/officeDocument/2006/relationships/image" Target="../media/image10.wmf"/><Relationship Id="rId1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8.png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13.wmf"/><Relationship Id="rId9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3.bin"/><Relationship Id="rId7" Type="http://schemas.openxmlformats.org/officeDocument/2006/relationships/image" Target="../media/image23.png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png"/><Relationship Id="rId4" Type="http://schemas.openxmlformats.org/officeDocument/2006/relationships/image" Target="../media/image26.wmf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1_WLYG.jpg">
            <a:hlinkClick r:id="rId2" action="ppaction://hlinksldjump" highlightClick="1">
              <a:snd r:embed="rId3" name="whoosh.wav"/>
            </a:hlinkClick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4357686" cy="6858001"/>
          </a:xfrm>
          <a:prstGeom prst="rect">
            <a:avLst/>
          </a:prstGeom>
        </p:spPr>
      </p:pic>
      <p:pic>
        <p:nvPicPr>
          <p:cNvPr id="26" name="Picture 25" descr="35.JPG">
            <a:hlinkClick r:id="rId5" action="ppaction://hlinksldjump">
              <a:snd r:embed="rId6" name="coin.wav"/>
            </a:hlinkClick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57686" y="15374"/>
            <a:ext cx="4786314" cy="6842626"/>
          </a:xfrm>
          <a:prstGeom prst="rect">
            <a:avLst/>
          </a:prstGeom>
        </p:spPr>
      </p:pic>
      <p:sp>
        <p:nvSpPr>
          <p:cNvPr id="7" name="Action Button: Home 6">
            <a:hlinkClick r:id="rId5" action="ppaction://hlinksldjump" highlightClick="1"/>
          </p:cNvPr>
          <p:cNvSpPr/>
          <p:nvPr/>
        </p:nvSpPr>
        <p:spPr>
          <a:xfrm>
            <a:off x="8577461" y="6297070"/>
            <a:ext cx="428628" cy="46434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1369223"/>
            <a:ext cx="4176464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Thế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tỉ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2455140"/>
            <a:ext cx="74427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Thương</a:t>
            </a:r>
            <a:r>
              <a:rPr lang="en-US" sz="5400" dirty="0" smtClean="0"/>
              <a:t> </a:t>
            </a:r>
            <a:r>
              <a:rPr lang="en-US" sz="5400" dirty="0" err="1" smtClean="0"/>
              <a:t>của</a:t>
            </a:r>
            <a:r>
              <a:rPr lang="en-US" sz="5400" dirty="0" smtClean="0"/>
              <a:t> </a:t>
            </a:r>
            <a:r>
              <a:rPr lang="en-US" sz="5400" dirty="0" err="1" smtClean="0"/>
              <a:t>phép</a:t>
            </a:r>
            <a:r>
              <a:rPr lang="en-US" sz="5400" dirty="0" smtClean="0"/>
              <a:t> chia </a:t>
            </a:r>
            <a:r>
              <a:rPr lang="en-US" sz="5400" dirty="0" err="1" smtClean="0"/>
              <a:t>số</a:t>
            </a:r>
            <a:r>
              <a:rPr lang="en-US" sz="5400" dirty="0" smtClean="0"/>
              <a:t> a </a:t>
            </a:r>
            <a:r>
              <a:rPr lang="en-US" sz="5400" dirty="0" err="1" smtClean="0"/>
              <a:t>cho</a:t>
            </a:r>
            <a:r>
              <a:rPr lang="en-US" sz="5400" dirty="0" smtClean="0"/>
              <a:t> </a:t>
            </a:r>
            <a:r>
              <a:rPr lang="en-US" sz="5400" dirty="0" err="1" smtClean="0"/>
              <a:t>số</a:t>
            </a:r>
            <a:r>
              <a:rPr lang="en-US" sz="5400" dirty="0" smtClean="0"/>
              <a:t> b (b     0) </a:t>
            </a:r>
            <a:r>
              <a:rPr lang="en-US" sz="5400" dirty="0" err="1" smtClean="0"/>
              <a:t>được</a:t>
            </a:r>
            <a:r>
              <a:rPr lang="en-US" sz="5400" dirty="0" smtClean="0"/>
              <a:t> </a:t>
            </a:r>
            <a:r>
              <a:rPr lang="en-US" sz="5400" dirty="0" err="1" smtClean="0"/>
              <a:t>gọi</a:t>
            </a:r>
            <a:r>
              <a:rPr lang="en-US" sz="5400" dirty="0" smtClean="0"/>
              <a:t> </a:t>
            </a:r>
            <a:r>
              <a:rPr lang="en-US" sz="5400" dirty="0" err="1" smtClean="0"/>
              <a:t>là</a:t>
            </a:r>
            <a:r>
              <a:rPr lang="en-US" sz="5400" dirty="0" smtClean="0"/>
              <a:t> </a:t>
            </a:r>
            <a:r>
              <a:rPr lang="en-US" sz="5400" dirty="0" err="1" smtClean="0"/>
              <a:t>tỉ</a:t>
            </a:r>
            <a:r>
              <a:rPr lang="en-US" sz="5400" dirty="0" smtClean="0"/>
              <a:t> </a:t>
            </a:r>
            <a:r>
              <a:rPr lang="en-US" sz="5400" dirty="0" err="1" smtClean="0"/>
              <a:t>số</a:t>
            </a:r>
            <a:r>
              <a:rPr lang="en-US" sz="5400" dirty="0" smtClean="0"/>
              <a:t> </a:t>
            </a:r>
            <a:r>
              <a:rPr lang="en-US" sz="5400" dirty="0" err="1" smtClean="0"/>
              <a:t>của</a:t>
            </a:r>
            <a:r>
              <a:rPr lang="en-US" sz="5400" dirty="0" smtClean="0"/>
              <a:t> </a:t>
            </a:r>
            <a:r>
              <a:rPr lang="en-US" sz="5400" dirty="0" err="1" smtClean="0"/>
              <a:t>hai</a:t>
            </a:r>
            <a:r>
              <a:rPr lang="en-US" sz="5400" dirty="0" smtClean="0"/>
              <a:t> </a:t>
            </a:r>
            <a:r>
              <a:rPr lang="en-US" sz="5400" dirty="0" err="1" smtClean="0"/>
              <a:t>số</a:t>
            </a:r>
            <a:r>
              <a:rPr lang="en-US" sz="5400" dirty="0" smtClean="0"/>
              <a:t> a </a:t>
            </a:r>
            <a:r>
              <a:rPr lang="en-US" sz="5400" dirty="0" err="1" smtClean="0"/>
              <a:t>và</a:t>
            </a:r>
            <a:r>
              <a:rPr lang="en-US" sz="5400" dirty="0" smtClean="0"/>
              <a:t> b</a:t>
            </a:r>
            <a:endParaRPr lang="en-US" sz="5400" dirty="0"/>
          </a:p>
        </p:txBody>
      </p:sp>
      <p:sp>
        <p:nvSpPr>
          <p:cNvPr id="8" name="Cloud Callout 7"/>
          <p:cNvSpPr/>
          <p:nvPr/>
        </p:nvSpPr>
        <p:spPr>
          <a:xfrm>
            <a:off x="755576" y="984794"/>
            <a:ext cx="4896544" cy="1292078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269295"/>
              </p:ext>
            </p:extLst>
          </p:nvPr>
        </p:nvGraphicFramePr>
        <p:xfrm>
          <a:off x="4711336" y="3429000"/>
          <a:ext cx="936104" cy="73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Equation" r:id="rId3" imgW="139680" imgH="139680" progId="Equation.DSMT4">
                  <p:embed/>
                </p:oleObj>
              </mc:Choice>
              <mc:Fallback>
                <p:oleObj name="Equation" r:id="rId3" imgW="13968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11336" y="3429000"/>
                        <a:ext cx="936104" cy="73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960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i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Chú</a:t>
            </a:r>
            <a:r>
              <a:rPr lang="en-US" sz="40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ý:</a:t>
            </a: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038600" y="2362200"/>
          <a:ext cx="4857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2" name="Equation" r:id="rId3" imgW="165028" imgH="457002" progId="Equation.3">
                  <p:embed/>
                </p:oleObj>
              </mc:Choice>
              <mc:Fallback>
                <p:oleObj name="Equation" r:id="rId3" imgW="165028" imgH="4570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362200"/>
                        <a:ext cx="4857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04800" y="826165"/>
            <a:ext cx="876393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(y </a:t>
            </a:r>
            <a:r>
              <a:rPr lang="en-US" sz="4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0),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y,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i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4402138" y="2651125"/>
            <a:ext cx="2074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hay x : y</a:t>
            </a:r>
            <a:endParaRPr lang="en-US" sz="4000" dirty="0">
              <a:latin typeface="Times New Roman" pitchFamily="18" charset="0"/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895600" y="4800600"/>
          <a:ext cx="1447800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3" name="Equation" r:id="rId5" imgW="431613" imgH="418918" progId="Equation.3">
                  <p:embed/>
                </p:oleObj>
              </mc:Choice>
              <mc:Fallback>
                <p:oleObj name="Equation" r:id="rId5" imgW="431613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00600"/>
                        <a:ext cx="1447800" cy="141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267200" y="5105400"/>
            <a:ext cx="3768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hay -4,16 : 10,25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304800" y="3919765"/>
            <a:ext cx="8834437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4000" dirty="0">
                <a:latin typeface="Times New Roman" pitchFamily="18" charset="0"/>
              </a:rPr>
              <a:t>	       </a:t>
            </a:r>
            <a:r>
              <a:rPr lang="en-US" sz="4000" dirty="0" err="1">
                <a:latin typeface="Times New Roman" pitchFamily="18" charset="0"/>
              </a:rPr>
              <a:t>Tỉ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hai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</a:rPr>
              <a:t> -4,16 </a:t>
            </a:r>
            <a:r>
              <a:rPr lang="en-US" sz="4000" dirty="0" err="1">
                <a:latin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</a:rPr>
              <a:t> 8,25 </a:t>
            </a:r>
          </a:p>
          <a:p>
            <a:pPr eaLnBrk="0" hangingPunct="0"/>
            <a:endParaRPr lang="en-US" sz="4000" dirty="0">
              <a:latin typeface="Times New Roman" pitchFamily="18" charset="0"/>
            </a:endParaRPr>
          </a:p>
          <a:p>
            <a:pPr eaLnBrk="0" hangingPunct="0"/>
            <a:r>
              <a:rPr lang="en-US" sz="4000" dirty="0" err="1">
                <a:latin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viết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</a:rPr>
              <a:t>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04800" y="3908974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err="1">
                <a:solidFill>
                  <a:srgbClr val="800080"/>
                </a:solidFill>
                <a:latin typeface="Times New Roman" pitchFamily="18" charset="0"/>
              </a:rPr>
              <a:t>Ví</a:t>
            </a:r>
            <a:r>
              <a:rPr lang="en-US" sz="4000" b="1" u="sng" dirty="0">
                <a:solidFill>
                  <a:srgbClr val="800080"/>
                </a:solidFill>
                <a:latin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800080"/>
                </a:solidFill>
                <a:latin typeface="Times New Roman" pitchFamily="18" charset="0"/>
              </a:rPr>
              <a:t>dụ</a:t>
            </a:r>
            <a:r>
              <a:rPr lang="en-US" sz="4000" b="1" u="sng" dirty="0">
                <a:solidFill>
                  <a:srgbClr val="800080"/>
                </a:solidFill>
                <a:latin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5909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5" grpId="0"/>
      <p:bldP spid="9227" grpId="0"/>
      <p:bldP spid="92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123728" y="1431181"/>
            <a:ext cx="1511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	= </a:t>
            </a:r>
            <a:endParaRPr lang="en-US" sz="4000" dirty="0">
              <a:latin typeface="Times New Roman" pitchFamily="18" charset="0"/>
            </a:endParaRP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247731"/>
              </p:ext>
            </p:extLst>
          </p:nvPr>
        </p:nvGraphicFramePr>
        <p:xfrm>
          <a:off x="3419872" y="1268413"/>
          <a:ext cx="3995737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1" name="Equation" r:id="rId3" imgW="1549080" imgH="431640" progId="Equation.DSMT4">
                  <p:embed/>
                </p:oleObj>
              </mc:Choice>
              <mc:Fallback>
                <p:oleObj name="Equation" r:id="rId3" imgW="15490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268413"/>
                        <a:ext cx="3995737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3059832" y="2492896"/>
            <a:ext cx="596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4000" dirty="0">
              <a:latin typeface="Times New Roman" pitchFamily="18" charset="0"/>
            </a:endParaRPr>
          </a:p>
        </p:txBody>
      </p:sp>
      <p:grpSp>
        <p:nvGrpSpPr>
          <p:cNvPr id="15381" name="Group 21"/>
          <p:cNvGrpSpPr>
            <a:grpSpLocks/>
          </p:cNvGrpSpPr>
          <p:nvPr/>
        </p:nvGrpSpPr>
        <p:grpSpPr bwMode="auto">
          <a:xfrm>
            <a:off x="3491880" y="2324497"/>
            <a:ext cx="4757738" cy="1158875"/>
            <a:chOff x="1579" y="1883"/>
            <a:chExt cx="2997" cy="730"/>
          </a:xfrm>
        </p:grpSpPr>
        <p:graphicFrame>
          <p:nvGraphicFramePr>
            <p:cNvPr id="9235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52772904"/>
                </p:ext>
              </p:extLst>
            </p:nvPr>
          </p:nvGraphicFramePr>
          <p:xfrm>
            <a:off x="1579" y="1883"/>
            <a:ext cx="2266" cy="7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2" name="Equation" r:id="rId5" imgW="1447560" imgH="457200" progId="Equation.DSMT4">
                    <p:embed/>
                  </p:oleObj>
                </mc:Choice>
                <mc:Fallback>
                  <p:oleObj name="Equation" r:id="rId5" imgW="144756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9" y="1883"/>
                          <a:ext cx="2266" cy="7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6" name="Rectangle 12"/>
            <p:cNvSpPr>
              <a:spLocks noChangeArrowheads="1"/>
            </p:cNvSpPr>
            <p:nvPr/>
          </p:nvSpPr>
          <p:spPr bwMode="auto">
            <a:xfrm>
              <a:off x="3711" y="1953"/>
              <a:ext cx="359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sz="4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endParaRPr lang="en-US" sz="4000" dirty="0">
                <a:latin typeface="Times New Roman" pitchFamily="18" charset="0"/>
              </a:endParaRPr>
            </a:p>
          </p:txBody>
        </p:sp>
        <p:graphicFrame>
          <p:nvGraphicFramePr>
            <p:cNvPr id="9237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10423828"/>
                </p:ext>
              </p:extLst>
            </p:nvPr>
          </p:nvGraphicFramePr>
          <p:xfrm>
            <a:off x="3888" y="1907"/>
            <a:ext cx="688" cy="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3" name="Equation" r:id="rId7" imgW="380880" imgH="393480" progId="Equation.DSMT4">
                    <p:embed/>
                  </p:oleObj>
                </mc:Choice>
                <mc:Fallback>
                  <p:oleObj name="Equation" r:id="rId7" imgW="3808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1907"/>
                          <a:ext cx="688" cy="7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383" name="Group 23"/>
          <p:cNvGrpSpPr>
            <a:grpSpLocks/>
          </p:cNvGrpSpPr>
          <p:nvPr/>
        </p:nvGrpSpPr>
        <p:grpSpPr bwMode="auto">
          <a:xfrm>
            <a:off x="3340645" y="3328020"/>
            <a:ext cx="2816227" cy="1181100"/>
            <a:chOff x="1336" y="2615"/>
            <a:chExt cx="1774" cy="744"/>
          </a:xfrm>
        </p:grpSpPr>
        <p:sp>
          <p:nvSpPr>
            <p:cNvPr id="9231" name="Rectangle 14"/>
            <p:cNvSpPr>
              <a:spLocks noChangeArrowheads="1"/>
            </p:cNvSpPr>
            <p:nvPr/>
          </p:nvSpPr>
          <p:spPr bwMode="auto">
            <a:xfrm>
              <a:off x="1336" y="2734"/>
              <a:ext cx="1241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sz="400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smtClean="0">
                  <a:latin typeface="Times New Roman" pitchFamily="18" charset="0"/>
                  <a:cs typeface="Times New Roman" pitchFamily="18" charset="0"/>
                </a:rPr>
                <a:t>[0 </a:t>
              </a:r>
              <a:r>
                <a:rPr lang="en-US" sz="4000" dirty="0">
                  <a:latin typeface="Times New Roman" pitchFamily="18" charset="0"/>
                  <a:cs typeface="Times New Roman" pitchFamily="18" charset="0"/>
                </a:rPr>
                <a:t>+ 1] </a:t>
              </a:r>
              <a:r>
                <a:rPr lang="en-US" sz="4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4000" dirty="0">
                <a:latin typeface="Times New Roman" pitchFamily="18" charset="0"/>
              </a:endParaRPr>
            </a:p>
          </p:txBody>
        </p:sp>
        <p:graphicFrame>
          <p:nvGraphicFramePr>
            <p:cNvPr id="9232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69787708"/>
                </p:ext>
              </p:extLst>
            </p:nvPr>
          </p:nvGraphicFramePr>
          <p:xfrm>
            <a:off x="2313" y="2615"/>
            <a:ext cx="797" cy="7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4" name="Equation" r:id="rId9" imgW="419040" imgH="393480" progId="Equation.DSMT4">
                    <p:embed/>
                  </p:oleObj>
                </mc:Choice>
                <mc:Fallback>
                  <p:oleObj name="Equation" r:id="rId9" imgW="41904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3" y="2615"/>
                          <a:ext cx="797" cy="7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3059832" y="3573016"/>
            <a:ext cx="596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4000" dirty="0">
              <a:latin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182094" y="4389487"/>
            <a:ext cx="3009870" cy="1181100"/>
            <a:chOff x="1841500" y="5246688"/>
            <a:chExt cx="3009870" cy="1181100"/>
          </a:xfrm>
        </p:grpSpPr>
        <p:graphicFrame>
          <p:nvGraphicFramePr>
            <p:cNvPr id="923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8108550"/>
                </p:ext>
              </p:extLst>
            </p:nvPr>
          </p:nvGraphicFramePr>
          <p:xfrm>
            <a:off x="2294434" y="5246688"/>
            <a:ext cx="1152526" cy="1181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5" name="Equation" r:id="rId11" imgW="380880" imgH="393480" progId="Equation.DSMT4">
                    <p:embed/>
                  </p:oleObj>
                </mc:Choice>
                <mc:Fallback>
                  <p:oleObj name="Equation" r:id="rId11" imgW="3808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4434" y="5246688"/>
                          <a:ext cx="1152526" cy="1181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8" name="Rectangle 18"/>
            <p:cNvSpPr>
              <a:spLocks noChangeArrowheads="1"/>
            </p:cNvSpPr>
            <p:nvPr/>
          </p:nvSpPr>
          <p:spPr bwMode="auto">
            <a:xfrm>
              <a:off x="4538464" y="5483295"/>
              <a:ext cx="312906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sz="400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4000">
                <a:latin typeface="Times New Roman" pitchFamily="18" charset="0"/>
              </a:endParaRPr>
            </a:p>
          </p:txBody>
        </p:sp>
        <p:sp>
          <p:nvSpPr>
            <p:cNvPr id="15384" name="Rectangle 24"/>
            <p:cNvSpPr>
              <a:spLocks noChangeArrowheads="1"/>
            </p:cNvSpPr>
            <p:nvPr/>
          </p:nvSpPr>
          <p:spPr bwMode="auto">
            <a:xfrm>
              <a:off x="1841500" y="5486400"/>
              <a:ext cx="596900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sz="4000">
                  <a:latin typeface="Times New Roman" pitchFamily="18" charset="0"/>
                  <a:cs typeface="Times New Roman" pitchFamily="18" charset="0"/>
                </a:rPr>
                <a:t>= </a:t>
              </a:r>
              <a:endParaRPr lang="en-US" sz="4000">
                <a:latin typeface="Times New Roman" pitchFamily="18" charset="0"/>
              </a:endParaRPr>
            </a:p>
          </p:txBody>
        </p:sp>
      </p:grpSp>
      <p:graphicFrame>
        <p:nvGraphicFramePr>
          <p:cNvPr id="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653425"/>
              </p:ext>
            </p:extLst>
          </p:nvPr>
        </p:nvGraphicFramePr>
        <p:xfrm>
          <a:off x="3419872" y="121394"/>
          <a:ext cx="5354638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6" name="Equation" r:id="rId13" imgW="2082600" imgH="431640" progId="Equation.DSMT4">
                  <p:embed/>
                </p:oleObj>
              </mc:Choice>
              <mc:Fallback>
                <p:oleObj name="Equation" r:id="rId13" imgW="20826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21394"/>
                        <a:ext cx="5354638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107504" y="19493"/>
            <a:ext cx="324036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4000" b="1" i="1" u="sng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TTB 2 sgk/18:</a:t>
            </a:r>
            <a:endParaRPr lang="en-US" sz="4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Tính:</a:t>
            </a:r>
            <a:endParaRPr lang="en-US" sz="4000" dirty="0">
              <a:latin typeface="Times New Roman" pitchFamily="18" charset="0"/>
            </a:endParaRPr>
          </a:p>
          <a:p>
            <a:pPr eaLnBrk="0" hangingPunct="0"/>
            <a:endParaRPr lang="en-US" sz="4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65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70" grpId="0"/>
      <p:bldP spid="15382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600200" y="368300"/>
            <a:ext cx="6553200" cy="9271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76762F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400" b="1">
                <a:solidFill>
                  <a:schemeClr val="bg1"/>
                </a:solidFill>
                <a:latin typeface="Engravers MT" pitchFamily="18" charset="0"/>
              </a:rPr>
              <a:t>LUYỆN TẬP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914400" y="1614488"/>
            <a:ext cx="571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i="1" u="sng">
                <a:solidFill>
                  <a:srgbClr val="3333CC"/>
                </a:solidFill>
                <a:latin typeface="Book Antiqua" pitchFamily="18" charset="0"/>
              </a:rPr>
              <a:t>Bài </a:t>
            </a:r>
            <a:r>
              <a:rPr lang="en-US" altLang="en-US" sz="4000" b="1" i="1" u="sng" smtClean="0">
                <a:solidFill>
                  <a:srgbClr val="3333CC"/>
                </a:solidFill>
                <a:latin typeface="Book Antiqua" pitchFamily="18" charset="0"/>
              </a:rPr>
              <a:t>14 sgk/27:</a:t>
            </a:r>
            <a:r>
              <a:rPr lang="en-US" altLang="en-US" sz="4000" smtClean="0">
                <a:solidFill>
                  <a:srgbClr val="3333CC"/>
                </a:solidFill>
              </a:rPr>
              <a:t>     </a:t>
            </a:r>
            <a:r>
              <a:rPr lang="en-US" altLang="en-US" sz="4000">
                <a:solidFill>
                  <a:srgbClr val="3333CC"/>
                </a:solidFill>
              </a:rPr>
              <a:t>Tính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1024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10247" name="Rectangle 13"/>
          <p:cNvSpPr>
            <a:spLocks noChangeArrowheads="1"/>
          </p:cNvSpPr>
          <p:nvPr/>
        </p:nvSpPr>
        <p:spPr bwMode="auto">
          <a:xfrm>
            <a:off x="160020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grpSp>
        <p:nvGrpSpPr>
          <p:cNvPr id="14355" name="Group 19"/>
          <p:cNvGrpSpPr>
            <a:grpSpLocks/>
          </p:cNvGrpSpPr>
          <p:nvPr/>
        </p:nvGrpSpPr>
        <p:grpSpPr bwMode="auto">
          <a:xfrm>
            <a:off x="1219200" y="4419600"/>
            <a:ext cx="2143125" cy="1098550"/>
            <a:chOff x="768" y="2784"/>
            <a:chExt cx="1350" cy="692"/>
          </a:xfrm>
        </p:grpSpPr>
        <p:graphicFrame>
          <p:nvGraphicFramePr>
            <p:cNvPr id="10258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1383622"/>
                </p:ext>
              </p:extLst>
            </p:nvPr>
          </p:nvGraphicFramePr>
          <p:xfrm>
            <a:off x="1290" y="2784"/>
            <a:ext cx="828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90" name="Equation" r:id="rId3" imgW="469800" imgH="393480" progId="Equation.DSMT4">
                    <p:embed/>
                  </p:oleObj>
                </mc:Choice>
                <mc:Fallback>
                  <p:oleObj name="Equation" r:id="rId3" imgW="4698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0" y="2784"/>
                          <a:ext cx="828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9" name="Text Box 14"/>
            <p:cNvSpPr txBox="1">
              <a:spLocks noChangeArrowheads="1"/>
            </p:cNvSpPr>
            <p:nvPr/>
          </p:nvSpPr>
          <p:spPr bwMode="auto">
            <a:xfrm>
              <a:off x="768" y="2976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3333CC"/>
                  </a:solidFill>
                </a:rPr>
                <a:t>b)</a:t>
              </a:r>
            </a:p>
          </p:txBody>
        </p:sp>
      </p:grpSp>
      <p:grpSp>
        <p:nvGrpSpPr>
          <p:cNvPr id="14354" name="Group 18"/>
          <p:cNvGrpSpPr>
            <a:grpSpLocks/>
          </p:cNvGrpSpPr>
          <p:nvPr/>
        </p:nvGrpSpPr>
        <p:grpSpPr bwMode="auto">
          <a:xfrm>
            <a:off x="1219200" y="2514600"/>
            <a:ext cx="2028825" cy="1169988"/>
            <a:chOff x="768" y="1584"/>
            <a:chExt cx="1278" cy="737"/>
          </a:xfrm>
        </p:grpSpPr>
        <p:graphicFrame>
          <p:nvGraphicFramePr>
            <p:cNvPr id="10256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2942962"/>
                </p:ext>
              </p:extLst>
            </p:nvPr>
          </p:nvGraphicFramePr>
          <p:xfrm>
            <a:off x="1187" y="1584"/>
            <a:ext cx="859" cy="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91" name="Equation" r:id="rId5" imgW="457200" imgH="393480" progId="Equation.DSMT4">
                    <p:embed/>
                  </p:oleObj>
                </mc:Choice>
                <mc:Fallback>
                  <p:oleObj name="Equation" r:id="rId5" imgW="4572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7" y="1584"/>
                          <a:ext cx="859" cy="7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7" name="Text Box 15"/>
            <p:cNvSpPr txBox="1">
              <a:spLocks noChangeArrowheads="1"/>
            </p:cNvSpPr>
            <p:nvPr/>
          </p:nvSpPr>
          <p:spPr bwMode="auto">
            <a:xfrm>
              <a:off x="768" y="1737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3333CC"/>
                  </a:solidFill>
                </a:rPr>
                <a:t>a)</a:t>
              </a:r>
            </a:p>
          </p:txBody>
        </p:sp>
      </p:grpSp>
      <p:grpSp>
        <p:nvGrpSpPr>
          <p:cNvPr id="14356" name="Group 20"/>
          <p:cNvGrpSpPr>
            <a:grpSpLocks/>
          </p:cNvGrpSpPr>
          <p:nvPr/>
        </p:nvGrpSpPr>
        <p:grpSpPr bwMode="auto">
          <a:xfrm>
            <a:off x="5334000" y="2425701"/>
            <a:ext cx="2355850" cy="1233488"/>
            <a:chOff x="3408" y="1488"/>
            <a:chExt cx="1484" cy="777"/>
          </a:xfrm>
        </p:grpSpPr>
        <p:graphicFrame>
          <p:nvGraphicFramePr>
            <p:cNvPr id="10254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12653186"/>
                </p:ext>
              </p:extLst>
            </p:nvPr>
          </p:nvGraphicFramePr>
          <p:xfrm>
            <a:off x="3701" y="1488"/>
            <a:ext cx="1191" cy="7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92" name="Equation" r:id="rId7" imgW="660240" imgH="431640" progId="Equation.DSMT4">
                    <p:embed/>
                  </p:oleObj>
                </mc:Choice>
                <mc:Fallback>
                  <p:oleObj name="Equation" r:id="rId7" imgW="66024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1" y="1488"/>
                          <a:ext cx="1191" cy="7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5" name="Text Box 16"/>
            <p:cNvSpPr txBox="1">
              <a:spLocks noChangeArrowheads="1"/>
            </p:cNvSpPr>
            <p:nvPr/>
          </p:nvSpPr>
          <p:spPr bwMode="auto">
            <a:xfrm>
              <a:off x="3408" y="172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3333CC"/>
                  </a:solidFill>
                </a:rPr>
                <a:t>c)</a:t>
              </a:r>
            </a:p>
          </p:txBody>
        </p:sp>
      </p:grp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5410200" y="46863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3333CC"/>
                </a:solidFill>
              </a:rPr>
              <a:t>d)</a:t>
            </a:r>
          </a:p>
        </p:txBody>
      </p:sp>
      <p:sp>
        <p:nvSpPr>
          <p:cNvPr id="10252" name="TextBox 3"/>
          <p:cNvSpPr txBox="1">
            <a:spLocks noChangeArrowheads="1"/>
          </p:cNvSpPr>
          <p:nvPr/>
        </p:nvSpPr>
        <p:spPr bwMode="auto">
          <a:xfrm>
            <a:off x="6096000" y="4983163"/>
            <a:ext cx="376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800"/>
              <a:t>  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654176"/>
              </p:ext>
            </p:extLst>
          </p:nvPr>
        </p:nvGraphicFramePr>
        <p:xfrm>
          <a:off x="6088063" y="4397375"/>
          <a:ext cx="1633537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name="Equation" r:id="rId9" imgW="685800" imgH="495000" progId="Equation.DSMT4">
                  <p:embed/>
                </p:oleObj>
              </mc:Choice>
              <mc:Fallback>
                <p:oleObj name="Equation" r:id="rId9" imgW="68580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8063" y="4397375"/>
                        <a:ext cx="1633537" cy="105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199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/>
      <p:bldP spid="102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524000" y="477838"/>
            <a:ext cx="6248400" cy="1198562"/>
          </a:xfrm>
          <a:prstGeom prst="rect">
            <a:avLst/>
          </a:prstGeom>
          <a:gradFill rotWithShape="1">
            <a:gsLst>
              <a:gs pos="0">
                <a:srgbClr val="FF5050"/>
              </a:gs>
              <a:gs pos="100000">
                <a:srgbClr val="762525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505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7200">
                <a:solidFill>
                  <a:schemeClr val="bg1"/>
                </a:solidFill>
                <a:latin typeface="Bodoni MT Black" pitchFamily="18" charset="0"/>
              </a:rPr>
              <a:t>ĐÁP ÁN</a:t>
            </a: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453582"/>
              </p:ext>
            </p:extLst>
          </p:nvPr>
        </p:nvGraphicFramePr>
        <p:xfrm>
          <a:off x="1403350" y="2405063"/>
          <a:ext cx="381476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3" imgW="1447560" imgH="419040" progId="Equation.DSMT4">
                  <p:embed/>
                </p:oleObj>
              </mc:Choice>
              <mc:Fallback>
                <p:oleObj name="Equation" r:id="rId3" imgW="14475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405063"/>
                        <a:ext cx="3814763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762000" y="2620963"/>
            <a:ext cx="76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latin typeface="Bodoni MT" pitchFamily="18" charset="0"/>
              </a:rPr>
              <a:t>a)</a:t>
            </a:r>
          </a:p>
        </p:txBody>
      </p:sp>
      <p:sp>
        <p:nvSpPr>
          <p:cNvPr id="11270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269099"/>
              </p:ext>
            </p:extLst>
          </p:nvPr>
        </p:nvGraphicFramePr>
        <p:xfrm>
          <a:off x="1475656" y="4495800"/>
          <a:ext cx="55689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5" imgW="1815840" imgH="393480" progId="Equation.DSMT4">
                  <p:embed/>
                </p:oleObj>
              </mc:Choice>
              <mc:Fallback>
                <p:oleObj name="Equation" r:id="rId5" imgW="1815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495800"/>
                        <a:ext cx="5568950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62000" y="47244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latin typeface="Bodoni MT" pitchFamily="18" charset="0"/>
              </a:rPr>
              <a:t>b)</a:t>
            </a:r>
          </a:p>
        </p:txBody>
      </p:sp>
      <p:graphicFrame>
        <p:nvGraphicFramePr>
          <p:cNvPr id="153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115173"/>
              </p:ext>
            </p:extLst>
          </p:nvPr>
        </p:nvGraphicFramePr>
        <p:xfrm>
          <a:off x="1301105" y="2422525"/>
          <a:ext cx="3990975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7" imgW="1587240" imgH="444240" progId="Equation.DSMT4">
                  <p:embed/>
                </p:oleObj>
              </mc:Choice>
              <mc:Fallback>
                <p:oleObj name="Equation" r:id="rId7" imgW="15872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105" y="2422525"/>
                        <a:ext cx="3990975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900113" y="2681288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latin typeface="Book Antiqua" pitchFamily="18" charset="0"/>
              </a:rPr>
              <a:t>c)</a:t>
            </a:r>
          </a:p>
        </p:txBody>
      </p:sp>
      <p:graphicFrame>
        <p:nvGraphicFramePr>
          <p:cNvPr id="153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951725"/>
              </p:ext>
            </p:extLst>
          </p:nvPr>
        </p:nvGraphicFramePr>
        <p:xfrm>
          <a:off x="1644650" y="4518025"/>
          <a:ext cx="5624513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Equation" r:id="rId9" imgW="2057400" imgH="444240" progId="Equation.DSMT4">
                  <p:embed/>
                </p:oleObj>
              </mc:Choice>
              <mc:Fallback>
                <p:oleObj name="Equation" r:id="rId9" imgW="20574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4518025"/>
                        <a:ext cx="5624513" cy="107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838200" y="48006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latin typeface="Book Antiqua" pitchFamily="18" charset="0"/>
              </a:rPr>
              <a:t>d)</a:t>
            </a:r>
          </a:p>
        </p:txBody>
      </p:sp>
    </p:spTree>
    <p:extLst>
      <p:ext uri="{BB962C8B-B14F-4D97-AF65-F5344CB8AC3E}">
        <p14:creationId xmlns:p14="http://schemas.microsoft.com/office/powerpoint/2010/main" val="10705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4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7" grpId="0"/>
      <p:bldP spid="15367" grpId="1"/>
      <p:bldP spid="15370" grpId="0"/>
      <p:bldP spid="15370" grpId="1"/>
      <p:bldP spid="15375" grpId="0"/>
      <p:bldP spid="153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57200" y="152400"/>
            <a:ext cx="5410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800" b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Hướng dẫn về nhà:</a:t>
            </a:r>
            <a:endParaRPr lang="en-US" sz="2400" b="1" u="sng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04800" y="1041400"/>
            <a:ext cx="88392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900" smtClean="0">
                <a:solidFill>
                  <a:schemeClr val="accent2"/>
                </a:solidFill>
                <a:latin typeface="Times New Roman" pitchFamily="18" charset="0"/>
              </a:rPr>
              <a:t>-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Chuẩn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bị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bài</a:t>
            </a:r>
            <a:r>
              <a:rPr lang="en-US" sz="3900">
                <a:solidFill>
                  <a:schemeClr val="accent2"/>
                </a:solidFill>
                <a:latin typeface="Times New Roman" pitchFamily="18" charset="0"/>
              </a:rPr>
              <a:t>: </a:t>
            </a:r>
            <a:r>
              <a:rPr lang="en-US" sz="3900" smtClean="0">
                <a:solidFill>
                  <a:schemeClr val="accent2"/>
                </a:solidFill>
                <a:latin typeface="Times New Roman" pitchFamily="18" charset="0"/>
              </a:rPr>
              <a:t>“Giá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trị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tuyệt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đối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của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một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số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hữu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tỉ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.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Cộng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,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trừ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,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nhân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, chia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số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thập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2"/>
                </a:solidFill>
                <a:latin typeface="Times New Roman" pitchFamily="18" charset="0"/>
              </a:rPr>
              <a:t>phân</a:t>
            </a:r>
            <a:r>
              <a:rPr lang="en-US" sz="3900" dirty="0">
                <a:solidFill>
                  <a:schemeClr val="accent2"/>
                </a:solidFill>
                <a:latin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42804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500098" y="1785926"/>
            <a:ext cx="1020514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A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CHÂN THÀNH CẢM </a:t>
            </a:r>
            <a:r>
              <a:rPr lang="vi-VN" sz="5400" b="1" cap="none" spc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Ơ</a:t>
            </a:r>
            <a:r>
              <a:rPr lang="en-AU" sz="5400" b="1" cap="none" spc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N </a:t>
            </a:r>
            <a:endParaRPr lang="en-AU" sz="54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en-AU" sz="5400" b="1" cap="none" spc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A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CÁC EM HỌC SINH.</a:t>
            </a:r>
          </a:p>
          <a:p>
            <a:pPr algn="ctr"/>
            <a:endParaRPr lang="en-AU" sz="54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Home 5">
            <a:hlinkClick r:id="rId4" action="ppaction://hlinksldjump" highlightClick="1"/>
          </p:cNvPr>
          <p:cNvSpPr/>
          <p:nvPr/>
        </p:nvSpPr>
        <p:spPr>
          <a:xfrm>
            <a:off x="8072462" y="5715016"/>
            <a:ext cx="857256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547980" y="1000108"/>
            <a:ext cx="81284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u="sng" dirty="0" err="1"/>
              <a:t>Câu</a:t>
            </a:r>
            <a:r>
              <a:rPr lang="en-US" sz="4400" b="1" i="1" u="sng" dirty="0"/>
              <a:t> </a:t>
            </a:r>
            <a:r>
              <a:rPr lang="en-US" sz="4400" b="1" i="1" u="sng"/>
              <a:t>1</a:t>
            </a:r>
            <a:r>
              <a:rPr lang="en-US" sz="4400" b="1" i="1" smtClean="0"/>
              <a:t>. </a:t>
            </a:r>
            <a:r>
              <a:rPr lang="fr-FR" sz="4400" dirty="0" err="1"/>
              <a:t>T</a:t>
            </a:r>
            <a:r>
              <a:rPr lang="fr-FR" sz="4400" dirty="0" err="1" smtClean="0"/>
              <a:t>ính</a:t>
            </a:r>
            <a:r>
              <a:rPr lang="fr-FR" sz="4400" dirty="0"/>
              <a:t> </a:t>
            </a:r>
            <a:endParaRPr lang="en-US" sz="4400" dirty="0"/>
          </a:p>
          <a:p>
            <a:r>
              <a:rPr lang="fr-FR" sz="4400" dirty="0" smtClean="0"/>
              <a:t>?</a:t>
            </a:r>
          </a:p>
          <a:p>
            <a:r>
              <a:rPr lang="fr-FR" sz="4400" b="1" i="1" u="sng" dirty="0" err="1" smtClean="0"/>
              <a:t>Câu</a:t>
            </a:r>
            <a:r>
              <a:rPr lang="fr-FR" sz="4400" b="1" i="1" u="sng" dirty="0" smtClean="0"/>
              <a:t> 2</a:t>
            </a:r>
            <a:r>
              <a:rPr lang="fr-FR" sz="4400" dirty="0"/>
              <a:t>.</a:t>
            </a:r>
            <a:r>
              <a:rPr lang="fr-FR" sz="4400" dirty="0" smtClean="0"/>
              <a:t> </a:t>
            </a:r>
            <a:r>
              <a:rPr lang="fr-FR" sz="4400" dirty="0" err="1" smtClean="0"/>
              <a:t>Tìm</a:t>
            </a:r>
            <a:r>
              <a:rPr lang="fr-FR" sz="4400" dirty="0" smtClean="0"/>
              <a:t> </a:t>
            </a:r>
            <a:r>
              <a:rPr lang="fr-FR" sz="4400" dirty="0" err="1" smtClean="0"/>
              <a:t>các</a:t>
            </a:r>
            <a:r>
              <a:rPr lang="fr-FR" sz="4400" dirty="0" smtClean="0"/>
              <a:t> </a:t>
            </a:r>
            <a:r>
              <a:rPr lang="fr-FR" sz="4400" dirty="0" err="1" smtClean="0"/>
              <a:t>số</a:t>
            </a:r>
            <a:r>
              <a:rPr lang="fr-FR" sz="4400" dirty="0" smtClean="0"/>
              <a:t> </a:t>
            </a:r>
            <a:r>
              <a:rPr lang="fr-FR" sz="4400" dirty="0" err="1" smtClean="0"/>
              <a:t>nghịch</a:t>
            </a:r>
            <a:r>
              <a:rPr lang="fr-FR" sz="4400" dirty="0" smtClean="0"/>
              <a:t> </a:t>
            </a:r>
            <a:r>
              <a:rPr lang="fr-FR" sz="4400" dirty="0" err="1" smtClean="0"/>
              <a:t>đảo</a:t>
            </a:r>
            <a:r>
              <a:rPr lang="fr-FR" sz="4400" dirty="0" smtClean="0"/>
              <a:t> </a:t>
            </a:r>
            <a:r>
              <a:rPr lang="fr-FR" sz="4400" dirty="0" err="1" smtClean="0"/>
              <a:t>của</a:t>
            </a:r>
            <a:r>
              <a:rPr lang="fr-FR" sz="4400" dirty="0" smtClean="0"/>
              <a:t> 2; </a:t>
            </a:r>
            <a:endParaRPr lang="fr-FR" sz="4400" dirty="0"/>
          </a:p>
          <a:p>
            <a:r>
              <a:rPr lang="fr-FR" sz="4400" dirty="0" smtClean="0"/>
              <a:t>?</a:t>
            </a:r>
          </a:p>
          <a:p>
            <a:r>
              <a:rPr lang="fr-FR" sz="4400" b="1" i="1" u="sng" dirty="0" err="1" smtClean="0"/>
              <a:t>Câu</a:t>
            </a:r>
            <a:r>
              <a:rPr lang="fr-FR" sz="4400" b="1" i="1" u="sng" dirty="0" smtClean="0"/>
              <a:t> </a:t>
            </a:r>
            <a:r>
              <a:rPr lang="fr-FR" sz="4400" b="1" i="1" u="sng" dirty="0"/>
              <a:t>3</a:t>
            </a:r>
            <a:r>
              <a:rPr lang="fr-FR" sz="4400" u="sng" smtClean="0"/>
              <a:t>.</a:t>
            </a:r>
            <a:r>
              <a:rPr lang="fr-FR" sz="4400" smtClean="0"/>
              <a:t> Tính</a:t>
            </a:r>
            <a:r>
              <a:rPr lang="fr-FR" sz="4400" dirty="0"/>
              <a:t> </a:t>
            </a:r>
            <a:endParaRPr lang="fr-FR" sz="4400" dirty="0" smtClean="0"/>
          </a:p>
          <a:p>
            <a:r>
              <a:rPr lang="fr-FR" sz="4400" dirty="0" smtClean="0"/>
              <a:t>?</a:t>
            </a:r>
            <a:endParaRPr lang="en-US" sz="4400" dirty="0"/>
          </a:p>
          <a:p>
            <a:endParaRPr lang="en-US" sz="4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248216"/>
              </p:ext>
            </p:extLst>
          </p:nvPr>
        </p:nvGraphicFramePr>
        <p:xfrm>
          <a:off x="3851920" y="836712"/>
          <a:ext cx="1008112" cy="1139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Equation" r:id="rId5" imgW="437927" imgH="495857" progId="Equation.DSMT4">
                  <p:embed/>
                </p:oleObj>
              </mc:Choice>
              <mc:Fallback>
                <p:oleObj name="Equation" r:id="rId5" imgW="437927" imgH="49585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51920" y="836712"/>
                        <a:ext cx="1008112" cy="1139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74574"/>
              </p:ext>
            </p:extLst>
          </p:nvPr>
        </p:nvGraphicFramePr>
        <p:xfrm>
          <a:off x="3635896" y="4293096"/>
          <a:ext cx="1229374" cy="998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9" name="Equation" r:id="rId7" imgW="609212" imgH="495857" progId="Equation.DSMT4">
                  <p:embed/>
                </p:oleObj>
              </mc:Choice>
              <mc:Fallback>
                <p:oleObj name="Equation" r:id="rId7" imgW="609212" imgH="49585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5896" y="4293096"/>
                        <a:ext cx="1229374" cy="998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87624" y="225898"/>
            <a:ext cx="707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solidFill>
                  <a:schemeClr val="accent6">
                    <a:lumMod val="50000"/>
                  </a:schemeClr>
                </a:solidFill>
              </a:rPr>
              <a:t>EM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accent6">
                    <a:lumMod val="50000"/>
                  </a:schemeClr>
                </a:solidFill>
              </a:rPr>
              <a:t>HÃY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accent6">
                    <a:lumMod val="50000"/>
                  </a:schemeClr>
                </a:solidFill>
              </a:rPr>
              <a:t>GIẢI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accent6">
                    <a:lumMod val="50000"/>
                  </a:schemeClr>
                </a:solidFill>
              </a:rPr>
              <a:t>CÁC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accent6">
                    <a:lumMod val="50000"/>
                  </a:schemeClr>
                </a:solidFill>
              </a:rPr>
              <a:t>BÀI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accent6">
                    <a:lumMod val="50000"/>
                  </a:schemeClr>
                </a:solidFill>
              </a:rPr>
              <a:t>TẬP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accent6">
                    <a:lumMod val="50000"/>
                  </a:schemeClr>
                </a:solidFill>
              </a:rPr>
              <a:t>SAU</a:t>
            </a:r>
            <a:endParaRPr lang="en-US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843198"/>
              </p:ext>
            </p:extLst>
          </p:nvPr>
        </p:nvGraphicFramePr>
        <p:xfrm>
          <a:off x="1187624" y="2996952"/>
          <a:ext cx="648072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0" name="Equation" r:id="rId9" imgW="228600" imgH="393480" progId="Equation.DSMT4">
                  <p:embed/>
                </p:oleObj>
              </mc:Choice>
              <mc:Fallback>
                <p:oleObj name="Equation" r:id="rId9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87624" y="2996952"/>
                        <a:ext cx="648072" cy="1116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980" y="1000108"/>
            <a:ext cx="81284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u="sng" dirty="0" err="1"/>
              <a:t>Câu</a:t>
            </a:r>
            <a:r>
              <a:rPr lang="en-US" sz="4400" b="1" i="1" u="sng" dirty="0"/>
              <a:t> 1</a:t>
            </a:r>
            <a:r>
              <a:rPr lang="en-US" sz="4400" b="1" i="1" dirty="0" smtClean="0"/>
              <a:t>.</a:t>
            </a:r>
            <a:r>
              <a:rPr lang="fr-FR" sz="4400" dirty="0"/>
              <a:t> </a:t>
            </a:r>
            <a:endParaRPr lang="en-US" sz="4400" dirty="0"/>
          </a:p>
          <a:p>
            <a:endParaRPr lang="fr-FR" sz="4400" dirty="0" smtClean="0"/>
          </a:p>
          <a:p>
            <a:r>
              <a:rPr lang="fr-FR" sz="4400" b="1" i="1" u="sng" dirty="0" err="1" smtClean="0"/>
              <a:t>Câu</a:t>
            </a:r>
            <a:r>
              <a:rPr lang="fr-FR" sz="4400" b="1" i="1" u="sng" dirty="0" smtClean="0"/>
              <a:t> 2</a:t>
            </a:r>
            <a:r>
              <a:rPr lang="fr-FR" sz="4400" dirty="0"/>
              <a:t>.</a:t>
            </a:r>
            <a:r>
              <a:rPr lang="fr-FR" sz="4400" dirty="0" smtClean="0"/>
              <a:t> </a:t>
            </a:r>
            <a:r>
              <a:rPr lang="fr-FR" sz="4400" dirty="0" err="1" smtClean="0"/>
              <a:t>Các</a:t>
            </a:r>
            <a:r>
              <a:rPr lang="fr-FR" sz="4400" dirty="0" smtClean="0"/>
              <a:t> </a:t>
            </a:r>
            <a:r>
              <a:rPr lang="fr-FR" sz="4400" dirty="0" err="1" smtClean="0"/>
              <a:t>số</a:t>
            </a:r>
            <a:r>
              <a:rPr lang="fr-FR" sz="4400" dirty="0" smtClean="0"/>
              <a:t> </a:t>
            </a:r>
            <a:r>
              <a:rPr lang="fr-FR" sz="4400" dirty="0" err="1" smtClean="0"/>
              <a:t>nghịch</a:t>
            </a:r>
            <a:r>
              <a:rPr lang="fr-FR" sz="4400" dirty="0" smtClean="0"/>
              <a:t> </a:t>
            </a:r>
            <a:r>
              <a:rPr lang="fr-FR" sz="4400" dirty="0" err="1" smtClean="0"/>
              <a:t>đảo</a:t>
            </a:r>
            <a:r>
              <a:rPr lang="fr-FR" sz="4400" dirty="0" smtClean="0"/>
              <a:t> </a:t>
            </a:r>
            <a:r>
              <a:rPr lang="fr-FR" sz="4400" dirty="0" err="1" smtClean="0"/>
              <a:t>của</a:t>
            </a:r>
            <a:r>
              <a:rPr lang="fr-FR" sz="4400" dirty="0" smtClean="0"/>
              <a:t> 2; </a:t>
            </a:r>
          </a:p>
          <a:p>
            <a:r>
              <a:rPr lang="fr-FR" sz="4400" dirty="0" err="1"/>
              <a:t>l</a:t>
            </a:r>
            <a:r>
              <a:rPr lang="fr-FR" sz="4400" dirty="0" err="1" smtClean="0"/>
              <a:t>ần</a:t>
            </a:r>
            <a:r>
              <a:rPr lang="fr-FR" sz="4400" dirty="0" smtClean="0"/>
              <a:t> </a:t>
            </a:r>
            <a:r>
              <a:rPr lang="fr-FR" sz="4400" dirty="0" err="1" smtClean="0"/>
              <a:t>lượt</a:t>
            </a:r>
            <a:r>
              <a:rPr lang="fr-FR" sz="4400" dirty="0" smtClean="0"/>
              <a:t> là: </a:t>
            </a:r>
            <a:endParaRPr lang="fr-FR" sz="4400" dirty="0"/>
          </a:p>
          <a:p>
            <a:r>
              <a:rPr lang="fr-FR" sz="4400" b="1" i="1" u="sng" dirty="0" err="1" smtClean="0"/>
              <a:t>Câu</a:t>
            </a:r>
            <a:r>
              <a:rPr lang="fr-FR" sz="4400" b="1" i="1" u="sng" dirty="0" smtClean="0"/>
              <a:t> </a:t>
            </a:r>
            <a:r>
              <a:rPr lang="fr-FR" sz="4400" b="1" i="1" u="sng" dirty="0"/>
              <a:t>3</a:t>
            </a:r>
            <a:r>
              <a:rPr lang="fr-FR" sz="4400" u="sng" dirty="0" smtClean="0"/>
              <a:t>.</a:t>
            </a:r>
            <a:r>
              <a:rPr lang="fr-FR" sz="4400" dirty="0" smtClean="0"/>
              <a:t>  </a:t>
            </a:r>
            <a:r>
              <a:rPr lang="fr-FR" sz="4400" dirty="0"/>
              <a:t> </a:t>
            </a:r>
            <a:endParaRPr lang="fr-FR" sz="4400" dirty="0" smtClean="0"/>
          </a:p>
          <a:p>
            <a:endParaRPr lang="fr-FR" sz="4400" dirty="0" smtClean="0"/>
          </a:p>
          <a:p>
            <a:endParaRPr lang="en-US" sz="4400" dirty="0"/>
          </a:p>
          <a:p>
            <a:endParaRPr lang="en-US" sz="4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703858"/>
              </p:ext>
            </p:extLst>
          </p:nvPr>
        </p:nvGraphicFramePr>
        <p:xfrm>
          <a:off x="4067175" y="2859088"/>
          <a:ext cx="100806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89" name="Equation" r:id="rId3" imgW="1008000" imgH="1139760" progId="Equation.DSMT4">
                  <p:embed/>
                </p:oleObj>
              </mc:Choice>
              <mc:Fallback>
                <p:oleObj name="Equation" r:id="rId3" imgW="1008000" imgH="1139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67175" y="2859088"/>
                        <a:ext cx="1008063" cy="1139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78846"/>
              </p:ext>
            </p:extLst>
          </p:nvPr>
        </p:nvGraphicFramePr>
        <p:xfrm>
          <a:off x="4067175" y="2859088"/>
          <a:ext cx="100806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0" name="Equation" r:id="rId5" imgW="1008000" imgH="1139760" progId="Equation.DSMT4">
                  <p:embed/>
                </p:oleObj>
              </mc:Choice>
              <mc:Fallback>
                <p:oleObj name="Equation" r:id="rId5" imgW="1008000" imgH="1139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67175" y="2859088"/>
                        <a:ext cx="1008063" cy="1139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716803"/>
              </p:ext>
            </p:extLst>
          </p:nvPr>
        </p:nvGraphicFramePr>
        <p:xfrm>
          <a:off x="2699792" y="692696"/>
          <a:ext cx="3515901" cy="1394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1" name="Equation" r:id="rId6" imgW="990360" imgH="393480" progId="Equation.DSMT4">
                  <p:embed/>
                </p:oleObj>
              </mc:Choice>
              <mc:Fallback>
                <p:oleObj name="Equation" r:id="rId6" imgW="990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99792" y="692696"/>
                        <a:ext cx="3515901" cy="13946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602920"/>
              </p:ext>
            </p:extLst>
          </p:nvPr>
        </p:nvGraphicFramePr>
        <p:xfrm>
          <a:off x="1763688" y="4725144"/>
          <a:ext cx="6388966" cy="146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2" name="Equation" r:id="rId8" imgW="1714320" imgH="393480" progId="Equation.DSMT4">
                  <p:embed/>
                </p:oleObj>
              </mc:Choice>
              <mc:Fallback>
                <p:oleObj name="Equation" r:id="rId8" imgW="1714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63688" y="4725144"/>
                        <a:ext cx="6388966" cy="1467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933338"/>
              </p:ext>
            </p:extLst>
          </p:nvPr>
        </p:nvGraphicFramePr>
        <p:xfrm>
          <a:off x="7812360" y="2420888"/>
          <a:ext cx="444624" cy="765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3" name="Equation" r:id="rId10" imgW="228600" imgH="393480" progId="Equation.DSMT4">
                  <p:embed/>
                </p:oleObj>
              </mc:Choice>
              <mc:Fallback>
                <p:oleObj name="Equation" r:id="rId10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12360" y="2420888"/>
                        <a:ext cx="444624" cy="7657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862753"/>
              </p:ext>
            </p:extLst>
          </p:nvPr>
        </p:nvGraphicFramePr>
        <p:xfrm>
          <a:off x="3347864" y="2996952"/>
          <a:ext cx="984980" cy="9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4" name="Equation" r:id="rId12" imgW="406080" imgH="393480" progId="Equation.DSMT4">
                  <p:embed/>
                </p:oleObj>
              </mc:Choice>
              <mc:Fallback>
                <p:oleObj name="Equation" r:id="rId12" imgW="406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47864" y="2996952"/>
                        <a:ext cx="984980" cy="9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ction Button: Home 9">
            <a:hlinkClick r:id="rId14" action="ppaction://hlinksldjump" highlightClick="1"/>
          </p:cNvPr>
          <p:cNvSpPr/>
          <p:nvPr/>
        </p:nvSpPr>
        <p:spPr>
          <a:xfrm>
            <a:off x="8072462" y="5715016"/>
            <a:ext cx="857256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447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9"/>
          <p:cNvSpPr>
            <a:spLocks noChangeArrowheads="1"/>
          </p:cNvSpPr>
          <p:nvPr/>
        </p:nvSpPr>
        <p:spPr bwMode="auto">
          <a:xfrm>
            <a:off x="2109788" y="6656388"/>
            <a:ext cx="18415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6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>
                <a:latin typeface="Times New Roman" pitchFamily="18" charset="0"/>
                <a:cs typeface="Times New Roman" pitchFamily="18" charset="0"/>
              </a:rPr>
            </a:br>
            <a:endParaRPr lang="en-US">
              <a:latin typeface="Times New Roman" pitchFamily="18" charset="0"/>
            </a:endParaRP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81000" y="990600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u="sng" smtClean="0">
                <a:solidFill>
                  <a:srgbClr val="800000"/>
                </a:solidFill>
                <a:latin typeface="Times New Roman" pitchFamily="18" charset="0"/>
                <a:sym typeface="Monotype Sorts" pitchFamily="2" charset="2"/>
              </a:rPr>
              <a:t>1.</a:t>
            </a:r>
            <a:r>
              <a:rPr lang="en-US" sz="3200" b="1" u="sng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Nhân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hữu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tỉ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758824" y="1894771"/>
            <a:ext cx="66934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600" b="1" dirty="0" smtClean="0">
                <a:latin typeface="Times New Roman" pitchFamily="18" charset="0"/>
                <a:sym typeface="Monotype Sorts" pitchFamily="2" charset="2"/>
              </a:rPr>
              <a:t>Cho x, </a:t>
            </a:r>
            <a:r>
              <a:rPr lang="en-US" sz="3600" b="1" smtClean="0">
                <a:latin typeface="Times New Roman" pitchFamily="18" charset="0"/>
                <a:sym typeface="Monotype Sorts" pitchFamily="2" charset="2"/>
              </a:rPr>
              <a:t>y     Q, </a:t>
            </a:r>
            <a:r>
              <a:rPr lang="en-US" sz="3600" b="1" dirty="0" err="1" smtClean="0">
                <a:latin typeface="Times New Roman" pitchFamily="18" charset="0"/>
                <a:sym typeface="Monotype Sorts" pitchFamily="2" charset="2"/>
              </a:rPr>
              <a:t>đặt</a:t>
            </a:r>
            <a:r>
              <a:rPr lang="en-US" sz="3600" b="1" dirty="0" smtClean="0">
                <a:latin typeface="Times New Roman" pitchFamily="18" charset="0"/>
                <a:sym typeface="Monotype Sorts" pitchFamily="2" charset="2"/>
              </a:rPr>
              <a:t> 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2060" name="WordArt 28"/>
          <p:cNvSpPr>
            <a:spLocks noChangeArrowheads="1" noChangeShapeType="1" noTextEdit="1"/>
          </p:cNvSpPr>
          <p:nvPr/>
        </p:nvSpPr>
        <p:spPr bwMode="auto">
          <a:xfrm>
            <a:off x="1676400" y="304800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Tiết: NHÂN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, CHIA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SỐ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HỮU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TỈ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-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BÀI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TẬP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graphicFrame>
        <p:nvGraphicFramePr>
          <p:cNvPr id="206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146301"/>
              </p:ext>
            </p:extLst>
          </p:nvPr>
        </p:nvGraphicFramePr>
        <p:xfrm>
          <a:off x="3256119" y="2509981"/>
          <a:ext cx="506412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" name="Equation" r:id="rId3" imgW="152268" imgH="406048" progId="Equation.3">
                  <p:embed/>
                </p:oleObj>
              </mc:Choice>
              <mc:Fallback>
                <p:oleObj name="Equation" r:id="rId3" imgW="152268" imgH="40604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119" y="2509981"/>
                        <a:ext cx="506412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488816"/>
              </p:ext>
            </p:extLst>
          </p:nvPr>
        </p:nvGraphicFramePr>
        <p:xfrm>
          <a:off x="1439947" y="2580625"/>
          <a:ext cx="509587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" name="Equation" r:id="rId5" imgW="152268" imgH="406048" progId="Equation.3">
                  <p:embed/>
                </p:oleObj>
              </mc:Choice>
              <mc:Fallback>
                <p:oleObj name="Equation" r:id="rId5" imgW="152268" imgH="40604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947" y="2580625"/>
                        <a:ext cx="509587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Rectangle 30"/>
          <p:cNvSpPr>
            <a:spLocks noChangeArrowheads="1"/>
          </p:cNvSpPr>
          <p:nvPr/>
        </p:nvSpPr>
        <p:spPr bwMode="auto">
          <a:xfrm>
            <a:off x="1930155" y="2928696"/>
            <a:ext cx="12554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= </a:t>
            </a:r>
          </a:p>
        </p:txBody>
      </p:sp>
      <p:sp>
        <p:nvSpPr>
          <p:cNvPr id="2066" name="Rectangle 32"/>
          <p:cNvSpPr>
            <a:spLocks noChangeArrowheads="1"/>
          </p:cNvSpPr>
          <p:nvPr/>
        </p:nvSpPr>
        <p:spPr bwMode="auto">
          <a:xfrm>
            <a:off x="871538" y="4096412"/>
            <a:ext cx="212750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=&gt;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y =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2067" name="Rectangle 35"/>
          <p:cNvSpPr>
            <a:spLocks noChangeArrowheads="1"/>
          </p:cNvSpPr>
          <p:nvPr/>
        </p:nvSpPr>
        <p:spPr bwMode="auto">
          <a:xfrm>
            <a:off x="4377506" y="4086820"/>
            <a:ext cx="6731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= 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2068" name="Text Box 37"/>
          <p:cNvSpPr txBox="1">
            <a:spLocks noChangeArrowheads="1"/>
          </p:cNvSpPr>
          <p:nvPr/>
        </p:nvSpPr>
        <p:spPr bwMode="auto">
          <a:xfrm>
            <a:off x="369961" y="2909476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600" b="1" dirty="0" smtClean="0">
                <a:latin typeface="Times New Roman" pitchFamily="18" charset="0"/>
                <a:sym typeface="Monotype Sorts" pitchFamily="2" charset="2"/>
              </a:rPr>
              <a:t> </a:t>
            </a:r>
            <a:r>
              <a:rPr lang="en-US" sz="3600" b="1" dirty="0">
                <a:latin typeface="Times New Roman" pitchFamily="18" charset="0"/>
                <a:sym typeface="Monotype Sorts" pitchFamily="2" charset="2"/>
              </a:rPr>
              <a:t>x = </a:t>
            </a:r>
            <a:endParaRPr lang="en-US" sz="3600" b="1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9" name="Rectangle 40"/>
              <p:cNvSpPr>
                <a:spLocks noChangeArrowheads="1"/>
              </p:cNvSpPr>
              <p:nvPr/>
            </p:nvSpPr>
            <p:spPr bwMode="auto">
              <a:xfrm>
                <a:off x="3947513" y="2708920"/>
                <a:ext cx="5196487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r>
                  <a:rPr lang="en-US" sz="4000" b="1" dirty="0" smtClean="0">
                    <a:latin typeface="Times New Roman" pitchFamily="18" charset="0"/>
                    <a:cs typeface="Times New Roman" pitchFamily="18" charset="0"/>
                  </a:rPr>
                  <a:t> (a, b, c, d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𝒁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, 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𝒃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, 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𝒅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latin typeface="Times New Roman" pitchFamily="18" charset="0"/>
                    <a:sym typeface="Symbol" pitchFamily="18" charset="2"/>
                  </a:rPr>
                  <a:t></a:t>
                </a:r>
                <a:r>
                  <a:rPr lang="en-US" sz="4000" b="1" dirty="0" smtClean="0">
                    <a:latin typeface="Times New Roman" pitchFamily="18" charset="0"/>
                  </a:rPr>
                  <a:t> </a:t>
                </a:r>
                <a:r>
                  <a:rPr lang="en-US" sz="4000" b="1" dirty="0">
                    <a:latin typeface="Times New Roman" pitchFamily="18" charset="0"/>
                  </a:rPr>
                  <a:t>0)</a:t>
                </a:r>
              </a:p>
            </p:txBody>
          </p:sp>
        </mc:Choice>
        <mc:Fallback xmlns="">
          <p:sp>
            <p:nvSpPr>
              <p:cNvPr id="2069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7513" y="2708920"/>
                <a:ext cx="5196487" cy="707886"/>
              </a:xfrm>
              <a:prstGeom prst="rect">
                <a:avLst/>
              </a:prstGeom>
              <a:blipFill rotWithShape="1">
                <a:blip r:embed="rId7"/>
                <a:stretch>
                  <a:fillRect l="-1761" t="-15517" r="-3286" b="-3793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70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567392"/>
              </p:ext>
            </p:extLst>
          </p:nvPr>
        </p:nvGraphicFramePr>
        <p:xfrm>
          <a:off x="5063860" y="3753445"/>
          <a:ext cx="892175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3" name="Equation" r:id="rId8" imgW="266400" imgH="393480" progId="Equation.3">
                  <p:embed/>
                </p:oleObj>
              </mc:Choice>
              <mc:Fallback>
                <p:oleObj name="Equation" r:id="rId8" imgW="266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3860" y="3753445"/>
                        <a:ext cx="892175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774681"/>
              </p:ext>
            </p:extLst>
          </p:nvPr>
        </p:nvGraphicFramePr>
        <p:xfrm>
          <a:off x="3332931" y="3766176"/>
          <a:ext cx="11049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Equation" r:id="rId10" imgW="330120" imgH="393480" progId="Equation.3">
                  <p:embed/>
                </p:oleObj>
              </mc:Choice>
              <mc:Fallback>
                <p:oleObj name="Equation" r:id="rId10" imgW="330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931" y="3766176"/>
                        <a:ext cx="11049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204010"/>
              </p:ext>
            </p:extLst>
          </p:nvPr>
        </p:nvGraphicFramePr>
        <p:xfrm>
          <a:off x="2486376" y="2024603"/>
          <a:ext cx="469032" cy="386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Equation" r:id="rId12" imgW="126720" imgH="126720" progId="Equation.DSMT4">
                  <p:embed/>
                </p:oleObj>
              </mc:Choice>
              <mc:Fallback>
                <p:oleObj name="Equation" r:id="rId12" imgW="12672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86376" y="2024603"/>
                        <a:ext cx="469032" cy="3866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159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1" grpId="0"/>
      <p:bldP spid="5140" grpId="0"/>
      <p:bldP spid="2065" grpId="0"/>
      <p:bldP spid="2066" grpId="0"/>
      <p:bldP spid="2067" grpId="0"/>
      <p:bldP spid="2068" grpId="0"/>
      <p:bldP spid="20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75656" y="1522905"/>
            <a:ext cx="583264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err="1"/>
              <a:t>Ví</a:t>
            </a:r>
            <a:r>
              <a:rPr lang="en-US" sz="6000"/>
              <a:t> </a:t>
            </a:r>
            <a:r>
              <a:rPr lang="en-US" sz="6000" smtClean="0"/>
              <a:t>dụ 2 SGK/15:</a:t>
            </a:r>
            <a:endParaRPr lang="en-US" sz="6000" dirty="0"/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583725"/>
              </p:ext>
            </p:extLst>
          </p:nvPr>
        </p:nvGraphicFramePr>
        <p:xfrm>
          <a:off x="1059954" y="2924175"/>
          <a:ext cx="2647950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8" name="Equation" r:id="rId3" imgW="583920" imgH="393480" progId="Equation.DSMT4">
                  <p:embed/>
                </p:oleObj>
              </mc:Choice>
              <mc:Fallback>
                <p:oleObj name="Equation" r:id="rId3" imgW="583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9954" y="2924175"/>
                        <a:ext cx="2647950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630924"/>
              </p:ext>
            </p:extLst>
          </p:nvPr>
        </p:nvGraphicFramePr>
        <p:xfrm>
          <a:off x="8096250" y="243046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9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96250" y="2430463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395764"/>
              </p:ext>
            </p:extLst>
          </p:nvPr>
        </p:nvGraphicFramePr>
        <p:xfrm>
          <a:off x="3649663" y="3141663"/>
          <a:ext cx="4414837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0" name="Equation" r:id="rId7" imgW="1206360" imgH="393480" progId="Equation.DSMT4">
                  <p:embed/>
                </p:oleObj>
              </mc:Choice>
              <mc:Fallback>
                <p:oleObj name="Equation" r:id="rId7" imgW="1206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49663" y="3141663"/>
                        <a:ext cx="4414837" cy="1441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507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22961" y="438498"/>
            <a:ext cx="80988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000099"/>
                </a:solidFill>
              </a:rPr>
              <a:t>Phép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tính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826694" y="1628800"/>
            <a:ext cx="76962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</a:rPr>
              <a:t>Giao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hoán</a:t>
            </a:r>
            <a:endParaRPr lang="en-US" sz="36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2. </a:t>
            </a:r>
            <a:r>
              <a:rPr lang="en-US" sz="3600" dirty="0" err="1">
                <a:latin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hợp</a:t>
            </a:r>
            <a:endParaRPr lang="en-US" sz="36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3. </a:t>
            </a:r>
            <a:r>
              <a:rPr lang="en-US" sz="3600" dirty="0" err="1">
                <a:latin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</a:rPr>
              <a:t> 1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4. </a:t>
            </a:r>
            <a:r>
              <a:rPr lang="en-US" sz="3600" dirty="0" err="1">
                <a:latin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chất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phân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phối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phép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đối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phép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cộng</a:t>
            </a:r>
            <a:r>
              <a:rPr lang="en-US" sz="3600" dirty="0">
                <a:latin typeface="Times New Roman" pitchFamily="18" charset="0"/>
              </a:rPr>
              <a:t>.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04430" y="736643"/>
            <a:ext cx="87407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000099"/>
                </a:solidFill>
              </a:rPr>
              <a:t>Phép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hữu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tỉ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cũng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tính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chất</a:t>
            </a:r>
            <a:r>
              <a:rPr lang="en-US" sz="3600" dirty="0">
                <a:solidFill>
                  <a:srgbClr val="000099"/>
                </a:solidFill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226051"/>
              </p:ext>
            </p:extLst>
          </p:nvPr>
        </p:nvGraphicFramePr>
        <p:xfrm>
          <a:off x="8096250" y="243046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96250" y="2430463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579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  <p:bldP spid="5130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Áp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r>
              <a:rPr lang="en-US" b="1" dirty="0" smtClean="0"/>
              <a:t> </a:t>
            </a:r>
            <a:r>
              <a:rPr lang="en-US" b="1" dirty="0" err="1" smtClean="0"/>
              <a:t>tính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a/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b/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615491"/>
              </p:ext>
            </p:extLst>
          </p:nvPr>
        </p:nvGraphicFramePr>
        <p:xfrm>
          <a:off x="1115616" y="1340768"/>
          <a:ext cx="2421397" cy="1294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8"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1340768"/>
                        <a:ext cx="2421397" cy="1294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560153"/>
              </p:ext>
            </p:extLst>
          </p:nvPr>
        </p:nvGraphicFramePr>
        <p:xfrm>
          <a:off x="3635896" y="1268760"/>
          <a:ext cx="4752528" cy="2949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" name="Equation" r:id="rId5" imgW="952200" imgH="812520" progId="Equation.DSMT4">
                  <p:embed/>
                </p:oleObj>
              </mc:Choice>
              <mc:Fallback>
                <p:oleObj name="Equation" r:id="rId5" imgW="95220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35896" y="1268760"/>
                        <a:ext cx="4752528" cy="29494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48705"/>
              </p:ext>
            </p:extLst>
          </p:nvPr>
        </p:nvGraphicFramePr>
        <p:xfrm>
          <a:off x="1115616" y="4500727"/>
          <a:ext cx="2160240" cy="130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" name="Equation" r:id="rId7" imgW="965160" imgH="583920" progId="Equation.DSMT4">
                  <p:embed/>
                </p:oleObj>
              </mc:Choice>
              <mc:Fallback>
                <p:oleObj name="Equation" r:id="rId7" imgW="96516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15616" y="4500727"/>
                        <a:ext cx="2160240" cy="13075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679092"/>
              </p:ext>
            </p:extLst>
          </p:nvPr>
        </p:nvGraphicFramePr>
        <p:xfrm>
          <a:off x="3563888" y="4293096"/>
          <a:ext cx="2736304" cy="2845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1" name="Equation" r:id="rId9" imgW="965160" imgH="1002960" progId="Equation.DSMT4">
                  <p:embed/>
                </p:oleObj>
              </mc:Choice>
              <mc:Fallback>
                <p:oleObj name="Equation" r:id="rId9" imgW="96516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63888" y="4293096"/>
                        <a:ext cx="2736304" cy="28456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814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9"/>
          <p:cNvSpPr>
            <a:spLocks noChangeArrowheads="1"/>
          </p:cNvSpPr>
          <p:nvPr/>
        </p:nvSpPr>
        <p:spPr bwMode="auto">
          <a:xfrm>
            <a:off x="2109788" y="6656388"/>
            <a:ext cx="18415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6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>
                <a:latin typeface="Times New Roman" pitchFamily="18" charset="0"/>
                <a:cs typeface="Times New Roman" pitchFamily="18" charset="0"/>
              </a:rPr>
            </a:br>
            <a:endParaRPr lang="en-US">
              <a:latin typeface="Times New Roman" pitchFamily="18" charset="0"/>
            </a:endParaRP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81000" y="260648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u="sng" smtClean="0">
                <a:solidFill>
                  <a:srgbClr val="800000"/>
                </a:solidFill>
                <a:latin typeface="Times New Roman" pitchFamily="18" charset="0"/>
                <a:sym typeface="Monotype Sorts" pitchFamily="2" charset="2"/>
              </a:rPr>
              <a:t>2.</a:t>
            </a:r>
            <a:r>
              <a:rPr lang="en-US" sz="3200" b="1" u="sng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800000"/>
                </a:solidFill>
                <a:latin typeface="Times New Roman" pitchFamily="18" charset="0"/>
              </a:rPr>
              <a:t>Chia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hữu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  <a:latin typeface="Times New Roman" pitchFamily="18" charset="0"/>
              </a:rPr>
              <a:t>tỉ</a:t>
            </a:r>
            <a:r>
              <a:rPr lang="en-US" sz="3200" b="1" u="sng" dirty="0">
                <a:solidFill>
                  <a:srgbClr val="80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871537" y="1040035"/>
            <a:ext cx="66934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600" b="1" dirty="0" smtClean="0">
                <a:latin typeface="Times New Roman" pitchFamily="18" charset="0"/>
                <a:sym typeface="Monotype Sorts" pitchFamily="2" charset="2"/>
              </a:rPr>
              <a:t> </a:t>
            </a:r>
            <a:endParaRPr lang="en-US" sz="3600" b="1" dirty="0">
              <a:latin typeface="Times New Roman" pitchFamily="18" charset="0"/>
            </a:endParaRPr>
          </a:p>
        </p:txBody>
      </p:sp>
      <p:graphicFrame>
        <p:nvGraphicFramePr>
          <p:cNvPr id="206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71588"/>
              </p:ext>
            </p:extLst>
          </p:nvPr>
        </p:nvGraphicFramePr>
        <p:xfrm>
          <a:off x="3059832" y="1686366"/>
          <a:ext cx="13081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7" name="Equation" r:id="rId3" imgW="393480" imgH="393480" progId="Equation.DSMT4">
                  <p:embed/>
                </p:oleObj>
              </mc:Choice>
              <mc:Fallback>
                <p:oleObj name="Equation" r:id="rId3" imgW="393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686366"/>
                        <a:ext cx="13081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744524"/>
              </p:ext>
            </p:extLst>
          </p:nvPr>
        </p:nvGraphicFramePr>
        <p:xfrm>
          <a:off x="1453477" y="1668093"/>
          <a:ext cx="509587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" name="Equation" r:id="rId5" imgW="152268" imgH="406048" progId="Equation.3">
                  <p:embed/>
                </p:oleObj>
              </mc:Choice>
              <mc:Fallback>
                <p:oleObj name="Equation" r:id="rId5" imgW="152268" imgH="40604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3477" y="1668093"/>
                        <a:ext cx="509587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Rectangle 30"/>
          <p:cNvSpPr>
            <a:spLocks noChangeArrowheads="1"/>
          </p:cNvSpPr>
          <p:nvPr/>
        </p:nvSpPr>
        <p:spPr bwMode="auto">
          <a:xfrm>
            <a:off x="1963064" y="1988838"/>
            <a:ext cx="12554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= </a:t>
            </a:r>
          </a:p>
        </p:txBody>
      </p:sp>
      <p:sp>
        <p:nvSpPr>
          <p:cNvPr id="2066" name="Rectangle 32"/>
          <p:cNvSpPr>
            <a:spLocks noChangeArrowheads="1"/>
          </p:cNvSpPr>
          <p:nvPr/>
        </p:nvSpPr>
        <p:spPr bwMode="auto">
          <a:xfrm>
            <a:off x="871537" y="3440489"/>
            <a:ext cx="21659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=&gt;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x :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y =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2068" name="Text Box 37"/>
          <p:cNvSpPr txBox="1">
            <a:spLocks noChangeArrowheads="1"/>
          </p:cNvSpPr>
          <p:nvPr/>
        </p:nvSpPr>
        <p:spPr bwMode="auto">
          <a:xfrm>
            <a:off x="449263" y="1984204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600" b="1" dirty="0" smtClean="0">
                <a:latin typeface="Times New Roman" pitchFamily="18" charset="0"/>
                <a:sym typeface="Monotype Sorts" pitchFamily="2" charset="2"/>
              </a:rPr>
              <a:t> </a:t>
            </a:r>
            <a:r>
              <a:rPr lang="en-US" sz="3600" b="1" dirty="0">
                <a:latin typeface="Times New Roman" pitchFamily="18" charset="0"/>
                <a:sym typeface="Monotype Sorts" pitchFamily="2" charset="2"/>
              </a:rPr>
              <a:t>x = </a:t>
            </a:r>
            <a:endParaRPr lang="en-US" sz="3600" b="1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9" name="Rectangle 40"/>
              <p:cNvSpPr>
                <a:spLocks noChangeArrowheads="1"/>
              </p:cNvSpPr>
              <p:nvPr/>
            </p:nvSpPr>
            <p:spPr bwMode="auto">
              <a:xfrm>
                <a:off x="4139952" y="1988838"/>
                <a:ext cx="5394276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r>
                  <a:rPr lang="en-US" sz="4000" b="1" dirty="0" smtClean="0">
                    <a:latin typeface="Times New Roman" pitchFamily="18" charset="0"/>
                    <a:cs typeface="Times New Roman" pitchFamily="18" charset="0"/>
                  </a:rPr>
                  <a:t> (a, b, c, d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𝒁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, 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𝒃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, 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𝒅</m:t>
                    </m:r>
                    <m:r>
                      <a:rPr lang="en-US" sz="4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latin typeface="Times New Roman" pitchFamily="18" charset="0"/>
                    <a:sym typeface="Symbol" pitchFamily="18" charset="2"/>
                  </a:rPr>
                  <a:t></a:t>
                </a:r>
                <a:r>
                  <a:rPr lang="en-US" sz="4000" b="1" dirty="0" smtClean="0">
                    <a:latin typeface="Times New Roman" pitchFamily="18" charset="0"/>
                  </a:rPr>
                  <a:t> </a:t>
                </a:r>
                <a:r>
                  <a:rPr lang="en-US" sz="4000" b="1" dirty="0">
                    <a:latin typeface="Times New Roman" pitchFamily="18" charset="0"/>
                  </a:rPr>
                  <a:t>0)</a:t>
                </a:r>
              </a:p>
            </p:txBody>
          </p:sp>
        </mc:Choice>
        <mc:Fallback xmlns="">
          <p:sp>
            <p:nvSpPr>
              <p:cNvPr id="2069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39952" y="1988838"/>
                <a:ext cx="5394276" cy="707886"/>
              </a:xfrm>
              <a:prstGeom prst="rect">
                <a:avLst/>
              </a:prstGeom>
              <a:blipFill rotWithShape="1">
                <a:blip r:embed="rId7"/>
                <a:stretch>
                  <a:fillRect l="-1582" t="-15517" b="-3793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71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204523"/>
              </p:ext>
            </p:extLst>
          </p:nvPr>
        </p:nvGraphicFramePr>
        <p:xfrm>
          <a:off x="3037515" y="3109604"/>
          <a:ext cx="1189038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" name="Equation" r:id="rId8" imgW="355320" imgH="393480" progId="Equation.DSMT4">
                  <p:embed/>
                </p:oleObj>
              </mc:Choice>
              <mc:Fallback>
                <p:oleObj name="Equation" r:id="rId8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7515" y="3109604"/>
                        <a:ext cx="1189038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20"/>
              <p:cNvSpPr txBox="1">
                <a:spLocks noChangeArrowheads="1"/>
              </p:cNvSpPr>
              <p:nvPr/>
            </p:nvSpPr>
            <p:spPr bwMode="auto">
              <a:xfrm>
                <a:off x="871537" y="1040034"/>
                <a:ext cx="6693496" cy="646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r>
                  <a:rPr lang="en-US" sz="3600" b="1" dirty="0" smtClean="0">
                    <a:latin typeface="Times New Roman" pitchFamily="18" charset="0"/>
                    <a:sym typeface="Monotype Sorts" pitchFamily="2" charset="2"/>
                  </a:rPr>
                  <a:t>Cho x, y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</m:oMath>
                </a14:m>
                <a:r>
                  <a:rPr lang="en-US" sz="3600" b="1" dirty="0" smtClean="0">
                    <a:latin typeface="Times New Roman" pitchFamily="18" charset="0"/>
                    <a:sym typeface="Monotype Sorts" pitchFamily="2" charset="2"/>
                  </a:rPr>
                  <a:t> </a:t>
                </a:r>
                <a:r>
                  <a:rPr lang="en-US" sz="3600" b="1" smtClean="0">
                    <a:latin typeface="Times New Roman" pitchFamily="18" charset="0"/>
                    <a:sym typeface="Monotype Sorts" pitchFamily="2" charset="2"/>
                  </a:rPr>
                  <a:t>Q, </a:t>
                </a:r>
                <a:r>
                  <a:rPr lang="en-US" sz="3600" b="1" dirty="0" err="1" smtClean="0">
                    <a:latin typeface="Times New Roman" pitchFamily="18" charset="0"/>
                    <a:sym typeface="Monotype Sorts" pitchFamily="2" charset="2"/>
                  </a:rPr>
                  <a:t>đặt</a:t>
                </a:r>
                <a:r>
                  <a:rPr lang="en-US" sz="3600" b="1" dirty="0" smtClean="0">
                    <a:latin typeface="Times New Roman" pitchFamily="18" charset="0"/>
                    <a:sym typeface="Monotype Sorts" pitchFamily="2" charset="2"/>
                  </a:rPr>
                  <a:t> </a:t>
                </a:r>
                <a:endParaRPr lang="en-US" sz="3600" b="1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1537" y="1040034"/>
                <a:ext cx="6693496" cy="646331"/>
              </a:xfrm>
              <a:prstGeom prst="rect">
                <a:avLst/>
              </a:prstGeom>
              <a:blipFill rotWithShape="1">
                <a:blip r:embed="rId10"/>
                <a:stretch>
                  <a:fillRect l="-2823" t="-15094" b="-3396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854530"/>
              </p:ext>
            </p:extLst>
          </p:nvPr>
        </p:nvGraphicFramePr>
        <p:xfrm>
          <a:off x="4427984" y="3148634"/>
          <a:ext cx="2579116" cy="123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" name="Equation" r:id="rId11" imgW="825480" imgH="393480" progId="Equation.DSMT4">
                  <p:embed/>
                </p:oleObj>
              </mc:Choice>
              <mc:Fallback>
                <p:oleObj name="Equation" r:id="rId11" imgW="825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27984" y="3148634"/>
                        <a:ext cx="2579116" cy="123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751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" grpId="0"/>
      <p:bldP spid="2065" grpId="0"/>
      <p:bldP spid="2066" grpId="0"/>
      <p:bldP spid="2068" grpId="0"/>
      <p:bldP spid="206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763688" y="1322869"/>
            <a:ext cx="45258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u="sng" err="1"/>
              <a:t>Ví</a:t>
            </a:r>
            <a:r>
              <a:rPr lang="en-US" sz="4800" b="1" u="sng"/>
              <a:t> </a:t>
            </a:r>
            <a:r>
              <a:rPr lang="en-US" sz="4800" b="1" u="sng" smtClean="0"/>
              <a:t>dụ 3 SGK/15:</a:t>
            </a:r>
            <a:endParaRPr lang="en-US" sz="4800" b="1" u="sng" dirty="0"/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05462"/>
              </p:ext>
            </p:extLst>
          </p:nvPr>
        </p:nvGraphicFramePr>
        <p:xfrm>
          <a:off x="404515" y="2943225"/>
          <a:ext cx="2223269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9"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515" y="2943225"/>
                        <a:ext cx="2223269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86516"/>
              </p:ext>
            </p:extLst>
          </p:nvPr>
        </p:nvGraphicFramePr>
        <p:xfrm>
          <a:off x="2627784" y="2881313"/>
          <a:ext cx="6192689" cy="142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0" name="Equation" r:id="rId5" imgW="2387520" imgH="469800" progId="Equation.DSMT4">
                  <p:embed/>
                </p:oleObj>
              </mc:Choice>
              <mc:Fallback>
                <p:oleObj name="Equation" r:id="rId5" imgW="238752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27784" y="2881313"/>
                        <a:ext cx="6192689" cy="1423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81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3819</TotalTime>
  <Words>353</Words>
  <Application>Microsoft Office PowerPoint</Application>
  <PresentationFormat>On-screen Show 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Áp dụng tính: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Trang</dc:creator>
  <cp:lastModifiedBy>saocodon</cp:lastModifiedBy>
  <cp:revision>213</cp:revision>
  <cp:lastPrinted>2020-09-16T12:32:20Z</cp:lastPrinted>
  <dcterms:created xsi:type="dcterms:W3CDTF">2016-09-21T04:20:20Z</dcterms:created>
  <dcterms:modified xsi:type="dcterms:W3CDTF">2021-09-18T09:59:48Z</dcterms:modified>
</cp:coreProperties>
</file>