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6"/>
  </p:notesMasterIdLst>
  <p:sldIdLst>
    <p:sldId id="268" r:id="rId3"/>
    <p:sldId id="270" r:id="rId4"/>
    <p:sldId id="257" r:id="rId5"/>
    <p:sldId id="271" r:id="rId6"/>
    <p:sldId id="258" r:id="rId7"/>
    <p:sldId id="272" r:id="rId8"/>
    <p:sldId id="259" r:id="rId9"/>
    <p:sldId id="273" r:id="rId10"/>
    <p:sldId id="260" r:id="rId11"/>
    <p:sldId id="261" r:id="rId12"/>
    <p:sldId id="262" r:id="rId13"/>
    <p:sldId id="266" r:id="rId14"/>
    <p:sldId id="274" r:id="rId1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8188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6377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565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753" algn="l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040941" algn="l" defTabSz="816377" rtl="0" eaLnBrk="1" latinLnBrk="0" hangingPunct="1">
      <a:defRPr sz="1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449129" algn="l" defTabSz="816377" rtl="0" eaLnBrk="1" latinLnBrk="0" hangingPunct="1">
      <a:defRPr sz="1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857317" algn="l" defTabSz="816377" rtl="0" eaLnBrk="1" latinLnBrk="0" hangingPunct="1">
      <a:defRPr sz="1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265505" algn="l" defTabSz="816377" rtl="0" eaLnBrk="1" latinLnBrk="0" hangingPunct="1">
      <a:defRPr sz="1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  <a:srgbClr val="3333CC"/>
    <a:srgbClr val="FF0066"/>
    <a:srgbClr val="FFFF99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028135E-6349-4727-AD85-B9DA459F6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53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81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6377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56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75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040941" algn="l" defTabSz="81637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9129" algn="l" defTabSz="81637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317" algn="l" defTabSz="81637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505" algn="l" defTabSz="81637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19AE504-5B59-4EA7-A5A7-4CC977A31F9C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19AE504-5B59-4EA7-A5A7-4CC977A31F9C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08188" indent="0" algn="ctr">
              <a:buNone/>
              <a:defRPr/>
            </a:lvl2pPr>
            <a:lvl3pPr marL="816377" indent="0" algn="ctr">
              <a:buNone/>
              <a:defRPr/>
            </a:lvl3pPr>
            <a:lvl4pPr marL="1224565" indent="0" algn="ctr">
              <a:buNone/>
              <a:defRPr/>
            </a:lvl4pPr>
            <a:lvl5pPr marL="1632753" indent="0" algn="ctr">
              <a:buNone/>
              <a:defRPr/>
            </a:lvl5pPr>
            <a:lvl6pPr marL="2040941" indent="0" algn="ctr">
              <a:buNone/>
              <a:defRPr/>
            </a:lvl6pPr>
            <a:lvl7pPr marL="2449129" indent="0" algn="ctr">
              <a:buNone/>
              <a:defRPr/>
            </a:lvl7pPr>
            <a:lvl8pPr marL="2857317" indent="0" algn="ctr">
              <a:buNone/>
              <a:defRPr/>
            </a:lvl8pPr>
            <a:lvl9pPr marL="3265505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020EF-D06E-4BE6-89C5-A6EEB36382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20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8A9EC-C0CE-47B4-B3DC-88EF1ED96D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36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58472-5635-41DE-BF68-C17E4B70F7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120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FDBF-7FA6-41A0-BCD5-0C3BE65FAC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915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1" y="1200150"/>
            <a:ext cx="4038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1" y="2953941"/>
            <a:ext cx="4038600" cy="16406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953941"/>
            <a:ext cx="4038600" cy="16406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7ADF8-1CB7-4CF2-82F0-DA9A5ED0B27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10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1"/>
            <a:ext cx="4038600" cy="16406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A055B-9E9D-4926-AF80-E347298A167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41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2343150"/>
            <a:ext cx="6172200" cy="142077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3752492"/>
            <a:ext cx="6172200" cy="10287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50371" y="832948"/>
            <a:ext cx="17145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469" y="3088246"/>
            <a:ext cx="27432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4341114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3371850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3696527"/>
            <a:ext cx="609600" cy="388143"/>
          </a:xfrm>
        </p:spPr>
        <p:txBody>
          <a:bodyPr/>
          <a:lstStyle/>
          <a:p>
            <a:pPr>
              <a:defRPr/>
            </a:pPr>
            <a:fld id="{CEF09EBF-B3BD-485B-AFCC-11F286B215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7467600" cy="365531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282A015E-5C54-4523-AEE7-9A7C53A6EC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171700"/>
            <a:ext cx="6172200" cy="1540193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757613"/>
            <a:ext cx="6172200" cy="10287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49006" y="830199"/>
            <a:ext cx="17145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656" y="3086100"/>
            <a:ext cx="27432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4343400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3359916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3696527"/>
            <a:ext cx="609600" cy="388143"/>
          </a:xfrm>
        </p:spPr>
        <p:txBody>
          <a:bodyPr/>
          <a:lstStyle/>
          <a:p>
            <a:pPr>
              <a:defRPr/>
            </a:pPr>
            <a:fld id="{A9DD8734-0032-43F6-AD88-CEDCDC7BD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6D73D-88AD-49E2-8AC7-9C7621A0EC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7543800" cy="85725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14AEE-1419-49AB-8AE9-BA45E777FB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CA415-8F45-4CBF-B43C-EEF8D744232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0206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F290752-12B6-4505-90AA-5E1E5B6F59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A29C2-40A6-4E42-9647-793D98E859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60520" y="2343150"/>
            <a:ext cx="473202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05740"/>
            <a:ext cx="1527048" cy="373761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05740"/>
            <a:ext cx="5638800" cy="474573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DA3E41A-8C06-40EC-BC3A-46EED3DBAB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38803" y="2343150"/>
            <a:ext cx="473202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51435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198596"/>
            <a:ext cx="1524000" cy="3717036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39893A18-E9E9-4A93-AAF6-5BB1D2998A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69D4C9-6486-4E41-9C47-E7944382F9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16764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0F41BC-2360-4E96-BDF3-7C94A43F15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5175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8188" indent="0">
              <a:buNone/>
              <a:defRPr sz="1600"/>
            </a:lvl2pPr>
            <a:lvl3pPr marL="816377" indent="0">
              <a:buNone/>
              <a:defRPr sz="1400"/>
            </a:lvl3pPr>
            <a:lvl4pPr marL="1224565" indent="0">
              <a:buNone/>
              <a:defRPr sz="1300"/>
            </a:lvl4pPr>
            <a:lvl5pPr marL="1632753" indent="0">
              <a:buNone/>
              <a:defRPr sz="1300"/>
            </a:lvl5pPr>
            <a:lvl6pPr marL="2040941" indent="0">
              <a:buNone/>
              <a:defRPr sz="1300"/>
            </a:lvl6pPr>
            <a:lvl7pPr marL="2449129" indent="0">
              <a:buNone/>
              <a:defRPr sz="1300"/>
            </a:lvl7pPr>
            <a:lvl8pPr marL="2857317" indent="0">
              <a:buNone/>
              <a:defRPr sz="1300"/>
            </a:lvl8pPr>
            <a:lvl9pPr marL="326550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94A1C-8F32-443F-A05A-F7CDE77961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49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0BDEA-6885-42EB-A1E0-79679D76A9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36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88" indent="0">
              <a:buNone/>
              <a:defRPr sz="1800" b="1"/>
            </a:lvl2pPr>
            <a:lvl3pPr marL="816377" indent="0">
              <a:buNone/>
              <a:defRPr sz="1600" b="1"/>
            </a:lvl3pPr>
            <a:lvl4pPr marL="1224565" indent="0">
              <a:buNone/>
              <a:defRPr sz="1400" b="1"/>
            </a:lvl4pPr>
            <a:lvl5pPr marL="1632753" indent="0">
              <a:buNone/>
              <a:defRPr sz="1400" b="1"/>
            </a:lvl5pPr>
            <a:lvl6pPr marL="2040941" indent="0">
              <a:buNone/>
              <a:defRPr sz="1400" b="1"/>
            </a:lvl6pPr>
            <a:lvl7pPr marL="2449129" indent="0">
              <a:buNone/>
              <a:defRPr sz="1400" b="1"/>
            </a:lvl7pPr>
            <a:lvl8pPr marL="2857317" indent="0">
              <a:buNone/>
              <a:defRPr sz="1400" b="1"/>
            </a:lvl8pPr>
            <a:lvl9pPr marL="326550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1335"/>
            <a:ext cx="4041775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88" indent="0">
              <a:buNone/>
              <a:defRPr sz="1800" b="1"/>
            </a:lvl2pPr>
            <a:lvl3pPr marL="816377" indent="0">
              <a:buNone/>
              <a:defRPr sz="1600" b="1"/>
            </a:lvl3pPr>
            <a:lvl4pPr marL="1224565" indent="0">
              <a:buNone/>
              <a:defRPr sz="1400" b="1"/>
            </a:lvl4pPr>
            <a:lvl5pPr marL="1632753" indent="0">
              <a:buNone/>
              <a:defRPr sz="1400" b="1"/>
            </a:lvl5pPr>
            <a:lvl6pPr marL="2040941" indent="0">
              <a:buNone/>
              <a:defRPr sz="1400" b="1"/>
            </a:lvl6pPr>
            <a:lvl7pPr marL="2449129" indent="0">
              <a:buNone/>
              <a:defRPr sz="1400" b="1"/>
            </a:lvl7pPr>
            <a:lvl8pPr marL="2857317" indent="0">
              <a:buNone/>
              <a:defRPr sz="1400" b="1"/>
            </a:lvl8pPr>
            <a:lvl9pPr marL="326550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157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C109E-099B-42B4-9C7D-AAFEA050532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758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A4B6E-716D-49A8-A7F1-8F6AD800E1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D02F1-62F0-4395-8B58-63EED20704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28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6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88" indent="0">
              <a:buNone/>
              <a:defRPr sz="1100"/>
            </a:lvl2pPr>
            <a:lvl3pPr marL="816377" indent="0">
              <a:buNone/>
              <a:defRPr sz="900"/>
            </a:lvl3pPr>
            <a:lvl4pPr marL="1224565" indent="0">
              <a:buNone/>
              <a:defRPr sz="800"/>
            </a:lvl4pPr>
            <a:lvl5pPr marL="1632753" indent="0">
              <a:buNone/>
              <a:defRPr sz="800"/>
            </a:lvl5pPr>
            <a:lvl6pPr marL="2040941" indent="0">
              <a:buNone/>
              <a:defRPr sz="800"/>
            </a:lvl6pPr>
            <a:lvl7pPr marL="2449129" indent="0">
              <a:buNone/>
              <a:defRPr sz="800"/>
            </a:lvl7pPr>
            <a:lvl8pPr marL="2857317" indent="0">
              <a:buNone/>
              <a:defRPr sz="800"/>
            </a:lvl8pPr>
            <a:lvl9pPr marL="326550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A885D-A115-4A80-95AE-DF5185ACDE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55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88" indent="0">
              <a:buNone/>
              <a:defRPr sz="2500"/>
            </a:lvl2pPr>
            <a:lvl3pPr marL="816377" indent="0">
              <a:buNone/>
              <a:defRPr sz="2200"/>
            </a:lvl3pPr>
            <a:lvl4pPr marL="1224565" indent="0">
              <a:buNone/>
              <a:defRPr sz="1800"/>
            </a:lvl4pPr>
            <a:lvl5pPr marL="1632753" indent="0">
              <a:buNone/>
              <a:defRPr sz="1800"/>
            </a:lvl5pPr>
            <a:lvl6pPr marL="2040941" indent="0">
              <a:buNone/>
              <a:defRPr sz="1800"/>
            </a:lvl6pPr>
            <a:lvl7pPr marL="2449129" indent="0">
              <a:buNone/>
              <a:defRPr sz="1800"/>
            </a:lvl7pPr>
            <a:lvl8pPr marL="2857317" indent="0">
              <a:buNone/>
              <a:defRPr sz="1800"/>
            </a:lvl8pPr>
            <a:lvl9pPr marL="3265505" indent="0">
              <a:buNone/>
              <a:defRPr sz="18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188" indent="0">
              <a:buNone/>
              <a:defRPr sz="1100"/>
            </a:lvl2pPr>
            <a:lvl3pPr marL="816377" indent="0">
              <a:buNone/>
              <a:defRPr sz="900"/>
            </a:lvl3pPr>
            <a:lvl4pPr marL="1224565" indent="0">
              <a:buNone/>
              <a:defRPr sz="800"/>
            </a:lvl4pPr>
            <a:lvl5pPr marL="1632753" indent="0">
              <a:buNone/>
              <a:defRPr sz="800"/>
            </a:lvl5pPr>
            <a:lvl6pPr marL="2040941" indent="0">
              <a:buNone/>
              <a:defRPr sz="800"/>
            </a:lvl6pPr>
            <a:lvl7pPr marL="2449129" indent="0">
              <a:buNone/>
              <a:defRPr sz="800"/>
            </a:lvl7pPr>
            <a:lvl8pPr marL="2857317" indent="0">
              <a:buNone/>
              <a:defRPr sz="800"/>
            </a:lvl8pPr>
            <a:lvl9pPr marL="326550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9D2EA-ACD8-4F48-B68B-1940596AD70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94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27" tIns="40813" rIns="81627" bIns="408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27" tIns="40813" rIns="81627" bIns="408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627" tIns="40813" rIns="81627" bIns="40813" numCol="1" anchor="t" anchorCtr="0" compatLnSpc="1">
            <a:prstTxWarp prst="textNoShape">
              <a:avLst/>
            </a:prstTxWarp>
          </a:bodyPr>
          <a:lstStyle>
            <a:lvl1pPr algn="l">
              <a:defRPr sz="13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627" tIns="40813" rIns="81627" bIns="4081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 algn="ctr"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627" tIns="40813" rIns="81627" bIns="4081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22EF616E-4DEA-4642-8E4F-63AC5F1CB00D}" type="slidenum">
              <a:rPr lang="en-US">
                <a:solidFill>
                  <a:srgbClr val="000000"/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329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08188" algn="ctr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816377" algn="ctr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224565" algn="ctr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632753" algn="ctr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06141" indent="-306141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63306" indent="-255118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020470" indent="-204094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428659" indent="-204094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1836847" indent="-204094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245035" indent="-204094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653223" indent="-204094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3061412" indent="-204094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469599" indent="-204094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88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77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65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53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41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29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17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505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467600" cy="36553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840980" y="763382"/>
            <a:ext cx="150876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390236" y="2757210"/>
            <a:ext cx="24003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4300538"/>
            <a:ext cx="609600" cy="390906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52D818-7FF3-41C9-AA8A-5F022F6B4E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4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.bin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11" Type="http://schemas.openxmlformats.org/officeDocument/2006/relationships/oleObject" Target="../embeddings/oleObject3.bin"/><Relationship Id="rId5" Type="http://schemas.openxmlformats.org/officeDocument/2006/relationships/image" Target="../media/image7.png"/><Relationship Id="rId10" Type="http://schemas.openxmlformats.org/officeDocument/2006/relationships/image" Target="../media/image3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2.bin"/><Relationship Id="rId14" Type="http://schemas.openxmlformats.org/officeDocument/2006/relationships/image" Target="../media/image5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11" Type="http://schemas.openxmlformats.org/officeDocument/2006/relationships/image" Target="../media/image35.png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oleObject" Target="../embeddings/oleObject29.bin"/><Relationship Id="rId3" Type="http://schemas.openxmlformats.org/officeDocument/2006/relationships/image" Target="../media/image40.png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2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oleObject" Target="../embeddings/oleObject31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3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3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png"/><Relationship Id="rId11" Type="http://schemas.openxmlformats.org/officeDocument/2006/relationships/oleObject" Target="../embeddings/oleObject34.bin"/><Relationship Id="rId5" Type="http://schemas.openxmlformats.org/officeDocument/2006/relationships/image" Target="../media/image7.png"/><Relationship Id="rId10" Type="http://schemas.openxmlformats.org/officeDocument/2006/relationships/image" Target="../media/image3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18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21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2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3" name="Freeform 14352"/>
          <p:cNvSpPr/>
          <p:nvPr/>
        </p:nvSpPr>
        <p:spPr>
          <a:xfrm>
            <a:off x="3987800" y="3225800"/>
            <a:ext cx="484160" cy="723900"/>
          </a:xfrm>
          <a:custGeom>
            <a:avLst/>
            <a:gdLst>
              <a:gd name="connsiteX0" fmla="*/ 0 w 484160"/>
              <a:gd name="connsiteY0" fmla="*/ 0 h 723900"/>
              <a:gd name="connsiteX1" fmla="*/ 482600 w 484160"/>
              <a:gd name="connsiteY1" fmla="*/ 88900 h 723900"/>
              <a:gd name="connsiteX2" fmla="*/ 152400 w 484160"/>
              <a:gd name="connsiteY2" fmla="*/ 520700 h 723900"/>
              <a:gd name="connsiteX3" fmla="*/ 101600 w 484160"/>
              <a:gd name="connsiteY3" fmla="*/ 72390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4160" h="723900">
                <a:moveTo>
                  <a:pt x="0" y="0"/>
                </a:moveTo>
                <a:cubicBezTo>
                  <a:pt x="228600" y="1058"/>
                  <a:pt x="457200" y="2117"/>
                  <a:pt x="482600" y="88900"/>
                </a:cubicBezTo>
                <a:cubicBezTo>
                  <a:pt x="508000" y="175683"/>
                  <a:pt x="215900" y="414867"/>
                  <a:pt x="152400" y="520700"/>
                </a:cubicBezTo>
                <a:cubicBezTo>
                  <a:pt x="88900" y="626533"/>
                  <a:pt x="-2117" y="656167"/>
                  <a:pt x="101600" y="723900"/>
                </a:cubicBezTo>
              </a:path>
            </a:pathLst>
          </a:custGeom>
          <a:ln w="76200"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514600" y="3105150"/>
            <a:ext cx="1519176" cy="201744"/>
          </a:xfrm>
          <a:prstGeom prst="rect">
            <a:avLst/>
          </a:prstGeom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006">
            <a:off x="623827" y="2092489"/>
            <a:ext cx="944798" cy="30292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48"/>
          <a:stretch/>
        </p:blipFill>
        <p:spPr>
          <a:xfrm flipH="1">
            <a:off x="1133773" y="20616"/>
            <a:ext cx="904296" cy="2021649"/>
          </a:xfrm>
          <a:prstGeom prst="rect">
            <a:avLst/>
          </a:prstGeom>
        </p:spPr>
      </p:pic>
      <p:sp>
        <p:nvSpPr>
          <p:cNvPr id="2" name="Trapezoid 1"/>
          <p:cNvSpPr/>
          <p:nvPr/>
        </p:nvSpPr>
        <p:spPr>
          <a:xfrm>
            <a:off x="304800" y="1897191"/>
            <a:ext cx="2514600" cy="1752600"/>
          </a:xfrm>
          <a:prstGeom prst="trapezoid">
            <a:avLst>
              <a:gd name="adj" fmla="val 1928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457200" y="1916490"/>
            <a:ext cx="37418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ContrastingLeftFacing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4800" b="1" cap="all" spc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HÌNH THANG</a:t>
            </a:r>
            <a:endParaRPr lang="en-US" sz="4800" b="1" cap="all" spc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99" t="52898" r="33476" b="13996"/>
          <a:stretch/>
        </p:blipFill>
        <p:spPr>
          <a:xfrm>
            <a:off x="7010400" y="57150"/>
            <a:ext cx="2362200" cy="203547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19" t="28089" r="33858" b="38365"/>
          <a:stretch/>
        </p:blipFill>
        <p:spPr>
          <a:xfrm>
            <a:off x="3657600" y="-5741"/>
            <a:ext cx="2438400" cy="261600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11246" y="227755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n>
                  <a:solidFill>
                    <a:schemeClr val="accent1"/>
                  </a:solidFill>
                </a:ln>
              </a:rPr>
              <a:t>Tứ giác có </a:t>
            </a:r>
          </a:p>
          <a:p>
            <a:r>
              <a:rPr lang="en-US" smtClean="0">
                <a:ln>
                  <a:solidFill>
                    <a:schemeClr val="accent1"/>
                  </a:solidFill>
                </a:ln>
              </a:rPr>
              <a:t>2 cạnh đối </a:t>
            </a:r>
          </a:p>
          <a:p>
            <a:r>
              <a:rPr lang="en-US" smtClean="0">
                <a:ln>
                  <a:solidFill>
                    <a:schemeClr val="accent1"/>
                  </a:solidFill>
                </a:ln>
              </a:rPr>
              <a:t>song song</a:t>
            </a:r>
            <a:endParaRPr lang="en-US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617940" y="613775"/>
            <a:ext cx="1402915" cy="2029217"/>
          </a:xfrm>
          <a:custGeom>
            <a:avLst/>
            <a:gdLst>
              <a:gd name="connsiteX0" fmla="*/ 0 w 1402915"/>
              <a:gd name="connsiteY0" fmla="*/ 2029217 h 2029217"/>
              <a:gd name="connsiteX1" fmla="*/ 739035 w 1402915"/>
              <a:gd name="connsiteY1" fmla="*/ 1540702 h 2029217"/>
              <a:gd name="connsiteX2" fmla="*/ 175364 w 1402915"/>
              <a:gd name="connsiteY2" fmla="*/ 563672 h 2029217"/>
              <a:gd name="connsiteX3" fmla="*/ 1402915 w 1402915"/>
              <a:gd name="connsiteY3" fmla="*/ 0 h 2029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2915" h="2029217">
                <a:moveTo>
                  <a:pt x="0" y="2029217"/>
                </a:moveTo>
                <a:cubicBezTo>
                  <a:pt x="354904" y="1907088"/>
                  <a:pt x="709808" y="1784959"/>
                  <a:pt x="739035" y="1540702"/>
                </a:cubicBezTo>
                <a:cubicBezTo>
                  <a:pt x="768262" y="1296444"/>
                  <a:pt x="64717" y="820456"/>
                  <a:pt x="175364" y="563672"/>
                </a:cubicBezTo>
                <a:cubicBezTo>
                  <a:pt x="286011" y="306888"/>
                  <a:pt x="1231726" y="56367"/>
                  <a:pt x="1402915" y="0"/>
                </a:cubicBezTo>
              </a:path>
            </a:pathLst>
          </a:cu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20131163">
            <a:off x="2588128" y="462374"/>
            <a:ext cx="130035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mtClean="0"/>
              <a:t>Định nghĩa</a:t>
            </a:r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4143701" y="1428750"/>
            <a:ext cx="1351243" cy="623684"/>
            <a:chOff x="3906557" y="3333750"/>
            <a:chExt cx="1579843" cy="623684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3962400" y="3333750"/>
              <a:ext cx="1066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029200" y="3333750"/>
              <a:ext cx="457200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906557" y="3943350"/>
              <a:ext cx="157984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3906557" y="3333750"/>
              <a:ext cx="55843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029200" y="3347834"/>
              <a:ext cx="1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Half Frame 21"/>
            <p:cNvSpPr/>
            <p:nvPr/>
          </p:nvSpPr>
          <p:spPr>
            <a:xfrm>
              <a:off x="4852770" y="3802190"/>
              <a:ext cx="181191" cy="150683"/>
            </a:xfrm>
            <a:prstGeom prst="halfFrame">
              <a:avLst>
                <a:gd name="adj1" fmla="val 9601"/>
                <a:gd name="adj2" fmla="val 10788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5" name="Right Arrow 24"/>
          <p:cNvSpPr/>
          <p:nvPr/>
        </p:nvSpPr>
        <p:spPr>
          <a:xfrm>
            <a:off x="5715000" y="1031440"/>
            <a:ext cx="1524000" cy="1196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752749" y="390429"/>
            <a:ext cx="13488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Trường hợp </a:t>
            </a:r>
          </a:p>
          <a:p>
            <a:pPr algn="ctr"/>
            <a:r>
              <a:rPr lang="en-US" sz="1600" smtClean="0"/>
              <a:t>đặc biệt</a:t>
            </a:r>
            <a:endParaRPr lang="en-US" sz="1600"/>
          </a:p>
        </p:txBody>
      </p:sp>
      <p:sp>
        <p:nvSpPr>
          <p:cNvPr id="29" name="TextBox 28"/>
          <p:cNvSpPr txBox="1"/>
          <p:nvPr/>
        </p:nvSpPr>
        <p:spPr>
          <a:xfrm>
            <a:off x="5638800" y="1172288"/>
            <a:ext cx="1652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Hình Thang vuông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35910" y="421051"/>
            <a:ext cx="1576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ln>
                  <a:solidFill>
                    <a:schemeClr val="accent1"/>
                  </a:solidFill>
                </a:ln>
              </a:rPr>
              <a:t>Hình thang</a:t>
            </a:r>
          </a:p>
          <a:p>
            <a:r>
              <a:rPr lang="en-US" sz="1600" smtClean="0">
                <a:ln>
                  <a:solidFill>
                    <a:schemeClr val="accent1"/>
                  </a:solidFill>
                </a:ln>
              </a:rPr>
              <a:t>có 1 góc vuông</a:t>
            </a:r>
            <a:endParaRPr lang="en-US" sz="1600">
              <a:ln>
                <a:solidFill>
                  <a:schemeClr val="accent1"/>
                </a:solidFill>
              </a:ln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7552097" y="1182821"/>
            <a:ext cx="1143697" cy="614358"/>
            <a:chOff x="5957883" y="3257550"/>
            <a:chExt cx="1143697" cy="614358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974976" y="3257550"/>
              <a:ext cx="730624" cy="1569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974976" y="3867150"/>
              <a:ext cx="1126604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974976" y="3257550"/>
              <a:ext cx="0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705600" y="3259119"/>
              <a:ext cx="395980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Half Frame 36"/>
            <p:cNvSpPr/>
            <p:nvPr/>
          </p:nvSpPr>
          <p:spPr>
            <a:xfrm flipH="1">
              <a:off x="5957883" y="3681408"/>
              <a:ext cx="228601" cy="190500"/>
            </a:xfrm>
            <a:prstGeom prst="halfFrame">
              <a:avLst>
                <a:gd name="adj1" fmla="val 8998"/>
                <a:gd name="adj2" fmla="val 1143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2866476" y="2640554"/>
            <a:ext cx="114646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mtClean="0"/>
              <a:t>Tính chất</a:t>
            </a:r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1981200" y="3867150"/>
            <a:ext cx="3208944" cy="12001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430741" y="3397868"/>
            <a:ext cx="60785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mtClean="0"/>
              <a:t>Góc</a:t>
            </a:r>
            <a:endParaRPr lang="en-US"/>
          </a:p>
        </p:txBody>
      </p:sp>
      <p:grpSp>
        <p:nvGrpSpPr>
          <p:cNvPr id="14340" name="Group 14339"/>
          <p:cNvGrpSpPr/>
          <p:nvPr/>
        </p:nvGrpSpPr>
        <p:grpSpPr>
          <a:xfrm>
            <a:off x="5190144" y="2642992"/>
            <a:ext cx="1778634" cy="538358"/>
            <a:chOff x="5460366" y="2642992"/>
            <a:chExt cx="1778634" cy="538358"/>
          </a:xfrm>
        </p:grpSpPr>
        <p:sp>
          <p:nvSpPr>
            <p:cNvPr id="14336" name="TextBox 14335"/>
            <p:cNvSpPr txBox="1"/>
            <p:nvPr/>
          </p:nvSpPr>
          <p:spPr>
            <a:xfrm>
              <a:off x="5481617" y="2701320"/>
              <a:ext cx="16466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3333CC"/>
                  </a:solidFill>
                </a:rPr>
                <a:t> </a:t>
              </a:r>
              <a:r>
                <a:rPr lang="en-US" smtClean="0">
                  <a:solidFill>
                    <a:srgbClr val="3333CC"/>
                  </a:solidFill>
                </a:rPr>
                <a:t> 2 cạnh bên //</a:t>
              </a:r>
              <a:endParaRPr lang="en-US">
                <a:solidFill>
                  <a:srgbClr val="3333CC"/>
                </a:solidFill>
              </a:endParaRPr>
            </a:p>
          </p:txBody>
        </p:sp>
        <p:sp>
          <p:nvSpPr>
            <p:cNvPr id="14337" name="Oval 14336"/>
            <p:cNvSpPr/>
            <p:nvPr/>
          </p:nvSpPr>
          <p:spPr>
            <a:xfrm>
              <a:off x="5460366" y="2642992"/>
              <a:ext cx="1778634" cy="53835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41" name="Group 14340"/>
          <p:cNvGrpSpPr/>
          <p:nvPr/>
        </p:nvGrpSpPr>
        <p:grpSpPr>
          <a:xfrm>
            <a:off x="5410200" y="3678019"/>
            <a:ext cx="1465250" cy="584775"/>
            <a:chOff x="5410200" y="3678019"/>
            <a:chExt cx="1465250" cy="584775"/>
          </a:xfrm>
        </p:grpSpPr>
        <p:sp>
          <p:nvSpPr>
            <p:cNvPr id="70" name="TextBox 69"/>
            <p:cNvSpPr txBox="1"/>
            <p:nvPr/>
          </p:nvSpPr>
          <p:spPr>
            <a:xfrm>
              <a:off x="5494944" y="3678019"/>
              <a:ext cx="124585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C00000"/>
                  </a:solidFill>
                </a:rPr>
                <a:t> </a:t>
              </a:r>
              <a:r>
                <a:rPr lang="en-US" sz="1600" smtClean="0">
                  <a:solidFill>
                    <a:srgbClr val="C00000"/>
                  </a:solidFill>
                </a:rPr>
                <a:t>2 cạnh đáy</a:t>
              </a:r>
            </a:p>
            <a:p>
              <a:r>
                <a:rPr lang="en-US" sz="1600" smtClean="0">
                  <a:solidFill>
                    <a:srgbClr val="C00000"/>
                  </a:solidFill>
                </a:rPr>
                <a:t> bằng nhau</a:t>
              </a:r>
              <a:endParaRPr lang="en-US" sz="1600">
                <a:solidFill>
                  <a:srgbClr val="C00000"/>
                </a:solidFill>
              </a:endParaRPr>
            </a:p>
          </p:txBody>
        </p:sp>
        <p:sp>
          <p:nvSpPr>
            <p:cNvPr id="14338" name="Rounded Rectangle 14337"/>
            <p:cNvSpPr/>
            <p:nvPr/>
          </p:nvSpPr>
          <p:spPr>
            <a:xfrm>
              <a:off x="5410200" y="3678019"/>
              <a:ext cx="1465250" cy="5847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42" name="Freeform 14341"/>
          <p:cNvSpPr/>
          <p:nvPr/>
        </p:nvSpPr>
        <p:spPr>
          <a:xfrm>
            <a:off x="4013860" y="3060398"/>
            <a:ext cx="1615869" cy="392706"/>
          </a:xfrm>
          <a:custGeom>
            <a:avLst/>
            <a:gdLst>
              <a:gd name="connsiteX0" fmla="*/ 0 w 1603169"/>
              <a:gd name="connsiteY0" fmla="*/ 86563 h 419072"/>
              <a:gd name="connsiteX1" fmla="*/ 534389 w 1603169"/>
              <a:gd name="connsiteY1" fmla="*/ 15311 h 419072"/>
              <a:gd name="connsiteX2" fmla="*/ 1033153 w 1603169"/>
              <a:gd name="connsiteY2" fmla="*/ 347820 h 419072"/>
              <a:gd name="connsiteX3" fmla="*/ 1603169 w 1603169"/>
              <a:gd name="connsiteY3" fmla="*/ 419072 h 419072"/>
              <a:gd name="connsiteX0" fmla="*/ 0 w 1615869"/>
              <a:gd name="connsiteY0" fmla="*/ 86563 h 387322"/>
              <a:gd name="connsiteX1" fmla="*/ 534389 w 1615869"/>
              <a:gd name="connsiteY1" fmla="*/ 15311 h 387322"/>
              <a:gd name="connsiteX2" fmla="*/ 1033153 w 1615869"/>
              <a:gd name="connsiteY2" fmla="*/ 347820 h 387322"/>
              <a:gd name="connsiteX3" fmla="*/ 1615869 w 1615869"/>
              <a:gd name="connsiteY3" fmla="*/ 387322 h 387322"/>
              <a:gd name="connsiteX0" fmla="*/ 0 w 1615869"/>
              <a:gd name="connsiteY0" fmla="*/ 86563 h 392706"/>
              <a:gd name="connsiteX1" fmla="*/ 534389 w 1615869"/>
              <a:gd name="connsiteY1" fmla="*/ 15311 h 392706"/>
              <a:gd name="connsiteX2" fmla="*/ 1033153 w 1615869"/>
              <a:gd name="connsiteY2" fmla="*/ 347820 h 392706"/>
              <a:gd name="connsiteX3" fmla="*/ 1615869 w 1615869"/>
              <a:gd name="connsiteY3" fmla="*/ 387322 h 392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5869" h="392706">
                <a:moveTo>
                  <a:pt x="0" y="86563"/>
                </a:moveTo>
                <a:cubicBezTo>
                  <a:pt x="181098" y="29165"/>
                  <a:pt x="362197" y="-28232"/>
                  <a:pt x="534389" y="15311"/>
                </a:cubicBezTo>
                <a:cubicBezTo>
                  <a:pt x="706581" y="58854"/>
                  <a:pt x="852906" y="285818"/>
                  <a:pt x="1033153" y="347820"/>
                </a:cubicBezTo>
                <a:cubicBezTo>
                  <a:pt x="1213400" y="409822"/>
                  <a:pt x="1379105" y="390621"/>
                  <a:pt x="1615869" y="387322"/>
                </a:cubicBezTo>
              </a:path>
            </a:pathLst>
          </a:custGeom>
          <a:ln w="762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3" name="Freeform 14342"/>
          <p:cNvSpPr/>
          <p:nvPr/>
        </p:nvSpPr>
        <p:spPr>
          <a:xfrm>
            <a:off x="5581403" y="3206338"/>
            <a:ext cx="508893" cy="237506"/>
          </a:xfrm>
          <a:custGeom>
            <a:avLst/>
            <a:gdLst>
              <a:gd name="connsiteX0" fmla="*/ 0 w 508893"/>
              <a:gd name="connsiteY0" fmla="*/ 237506 h 237506"/>
              <a:gd name="connsiteX1" fmla="*/ 486888 w 508893"/>
              <a:gd name="connsiteY1" fmla="*/ 154379 h 237506"/>
              <a:gd name="connsiteX2" fmla="*/ 380010 w 508893"/>
              <a:gd name="connsiteY2" fmla="*/ 0 h 237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8893" h="237506">
                <a:moveTo>
                  <a:pt x="0" y="237506"/>
                </a:moveTo>
                <a:cubicBezTo>
                  <a:pt x="211776" y="215734"/>
                  <a:pt x="423553" y="193963"/>
                  <a:pt x="486888" y="154379"/>
                </a:cubicBezTo>
                <a:cubicBezTo>
                  <a:pt x="550223" y="114795"/>
                  <a:pt x="465116" y="57397"/>
                  <a:pt x="380010" y="0"/>
                </a:cubicBezTo>
              </a:path>
            </a:pathLst>
          </a:cu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4" name="Freeform 14343"/>
          <p:cNvSpPr/>
          <p:nvPr/>
        </p:nvSpPr>
        <p:spPr>
          <a:xfrm>
            <a:off x="5569527" y="3455720"/>
            <a:ext cx="746967" cy="225631"/>
          </a:xfrm>
          <a:custGeom>
            <a:avLst/>
            <a:gdLst>
              <a:gd name="connsiteX0" fmla="*/ 0 w 746967"/>
              <a:gd name="connsiteY0" fmla="*/ 11875 h 225631"/>
              <a:gd name="connsiteX1" fmla="*/ 724395 w 746967"/>
              <a:gd name="connsiteY1" fmla="*/ 23750 h 225631"/>
              <a:gd name="connsiteX2" fmla="*/ 581891 w 746967"/>
              <a:gd name="connsiteY2" fmla="*/ 225631 h 225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6967" h="225631">
                <a:moveTo>
                  <a:pt x="0" y="11875"/>
                </a:moveTo>
                <a:cubicBezTo>
                  <a:pt x="313706" y="-1"/>
                  <a:pt x="627413" y="-11876"/>
                  <a:pt x="724395" y="23750"/>
                </a:cubicBezTo>
                <a:cubicBezTo>
                  <a:pt x="821377" y="59376"/>
                  <a:pt x="573974" y="217714"/>
                  <a:pt x="581891" y="225631"/>
                </a:cubicBezTo>
              </a:path>
            </a:pathLst>
          </a:cu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 rot="2184275">
            <a:off x="4533570" y="2830343"/>
            <a:ext cx="73609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mtClean="0"/>
              <a:t>Cạnh</a:t>
            </a:r>
            <a:endParaRPr lang="en-US"/>
          </a:p>
        </p:txBody>
      </p:sp>
      <p:grpSp>
        <p:nvGrpSpPr>
          <p:cNvPr id="14346" name="Group 14345"/>
          <p:cNvGrpSpPr/>
          <p:nvPr/>
        </p:nvGrpSpPr>
        <p:grpSpPr>
          <a:xfrm>
            <a:off x="7456088" y="2038350"/>
            <a:ext cx="1535512" cy="726832"/>
            <a:chOff x="7198446" y="2149718"/>
            <a:chExt cx="1535512" cy="726832"/>
          </a:xfrm>
        </p:grpSpPr>
        <p:sp>
          <p:nvSpPr>
            <p:cNvPr id="73" name="TextBox 72"/>
            <p:cNvSpPr txBox="1"/>
            <p:nvPr/>
          </p:nvSpPr>
          <p:spPr>
            <a:xfrm>
              <a:off x="7359749" y="2225918"/>
              <a:ext cx="122180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3333CC"/>
                  </a:solidFill>
                </a:rPr>
                <a:t>2</a:t>
              </a:r>
              <a:r>
                <a:rPr lang="en-US" sz="1600" smtClean="0">
                  <a:solidFill>
                    <a:srgbClr val="3333CC"/>
                  </a:solidFill>
                </a:rPr>
                <a:t> cạnh bên</a:t>
              </a:r>
            </a:p>
            <a:p>
              <a:pPr algn="ctr"/>
              <a:r>
                <a:rPr lang="en-US" sz="1600">
                  <a:solidFill>
                    <a:srgbClr val="3333CC"/>
                  </a:solidFill>
                </a:rPr>
                <a:t>b</a:t>
              </a:r>
              <a:r>
                <a:rPr lang="en-US" sz="1600" smtClean="0">
                  <a:solidFill>
                    <a:srgbClr val="3333CC"/>
                  </a:solidFill>
                </a:rPr>
                <a:t>ằng nhau</a:t>
              </a:r>
              <a:endParaRPr lang="en-US" sz="1600">
                <a:solidFill>
                  <a:srgbClr val="3333CC"/>
                </a:solidFill>
              </a:endParaRPr>
            </a:p>
          </p:txBody>
        </p:sp>
        <p:sp>
          <p:nvSpPr>
            <p:cNvPr id="14345" name="Oval 14344"/>
            <p:cNvSpPr/>
            <p:nvPr/>
          </p:nvSpPr>
          <p:spPr>
            <a:xfrm>
              <a:off x="7198446" y="2149718"/>
              <a:ext cx="1535512" cy="7268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7456088" y="2800350"/>
            <a:ext cx="1535512" cy="715534"/>
            <a:chOff x="7198446" y="2092620"/>
            <a:chExt cx="1535512" cy="715534"/>
          </a:xfrm>
        </p:grpSpPr>
        <p:sp>
          <p:nvSpPr>
            <p:cNvPr id="86" name="TextBox 85"/>
            <p:cNvSpPr txBox="1"/>
            <p:nvPr/>
          </p:nvSpPr>
          <p:spPr>
            <a:xfrm>
              <a:off x="7439155" y="2168820"/>
              <a:ext cx="121860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3333CC"/>
                  </a:solidFill>
                </a:rPr>
                <a:t>2</a:t>
              </a:r>
              <a:r>
                <a:rPr lang="en-US" sz="1600" smtClean="0">
                  <a:solidFill>
                    <a:srgbClr val="3333CC"/>
                  </a:solidFill>
                </a:rPr>
                <a:t> cạnh đáy</a:t>
              </a:r>
            </a:p>
            <a:p>
              <a:pPr algn="ctr"/>
              <a:r>
                <a:rPr lang="en-US" sz="1600">
                  <a:solidFill>
                    <a:srgbClr val="3333CC"/>
                  </a:solidFill>
                </a:rPr>
                <a:t>b</a:t>
              </a:r>
              <a:r>
                <a:rPr lang="en-US" sz="1600" smtClean="0">
                  <a:solidFill>
                    <a:srgbClr val="3333CC"/>
                  </a:solidFill>
                </a:rPr>
                <a:t>ằng nhau</a:t>
              </a:r>
              <a:endParaRPr lang="en-US" sz="1600">
                <a:solidFill>
                  <a:srgbClr val="3333CC"/>
                </a:solidFill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7198446" y="2092620"/>
              <a:ext cx="1535512" cy="71553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47" name="Freeform 14346"/>
          <p:cNvSpPr/>
          <p:nvPr/>
        </p:nvSpPr>
        <p:spPr>
          <a:xfrm>
            <a:off x="6958940" y="2303813"/>
            <a:ext cx="510639" cy="570016"/>
          </a:xfrm>
          <a:custGeom>
            <a:avLst/>
            <a:gdLst>
              <a:gd name="connsiteX0" fmla="*/ 0 w 510639"/>
              <a:gd name="connsiteY0" fmla="*/ 570016 h 570016"/>
              <a:gd name="connsiteX1" fmla="*/ 213756 w 510639"/>
              <a:gd name="connsiteY1" fmla="*/ 403761 h 570016"/>
              <a:gd name="connsiteX2" fmla="*/ 23751 w 510639"/>
              <a:gd name="connsiteY2" fmla="*/ 95003 h 570016"/>
              <a:gd name="connsiteX3" fmla="*/ 510639 w 510639"/>
              <a:gd name="connsiteY3" fmla="*/ 0 h 57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0639" h="570016">
                <a:moveTo>
                  <a:pt x="0" y="570016"/>
                </a:moveTo>
                <a:cubicBezTo>
                  <a:pt x="104899" y="526473"/>
                  <a:pt x="209798" y="482930"/>
                  <a:pt x="213756" y="403761"/>
                </a:cubicBezTo>
                <a:cubicBezTo>
                  <a:pt x="217715" y="324592"/>
                  <a:pt x="-25729" y="162296"/>
                  <a:pt x="23751" y="95003"/>
                </a:cubicBezTo>
                <a:cubicBezTo>
                  <a:pt x="73231" y="27710"/>
                  <a:pt x="360218" y="69273"/>
                  <a:pt x="510639" y="0"/>
                </a:cubicBezTo>
              </a:path>
            </a:pathLst>
          </a:cu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8" name="Freeform 14347"/>
          <p:cNvSpPr/>
          <p:nvPr/>
        </p:nvSpPr>
        <p:spPr>
          <a:xfrm>
            <a:off x="6947066" y="2945081"/>
            <a:ext cx="631536" cy="433438"/>
          </a:xfrm>
          <a:custGeom>
            <a:avLst/>
            <a:gdLst>
              <a:gd name="connsiteX0" fmla="*/ 15911 w 431547"/>
              <a:gd name="connsiteY0" fmla="*/ 0 h 522514"/>
              <a:gd name="connsiteX1" fmla="*/ 205916 w 431547"/>
              <a:gd name="connsiteY1" fmla="*/ 154379 h 522514"/>
              <a:gd name="connsiteX2" fmla="*/ 4036 w 431547"/>
              <a:gd name="connsiteY2" fmla="*/ 368135 h 522514"/>
              <a:gd name="connsiteX3" fmla="*/ 431547 w 431547"/>
              <a:gd name="connsiteY3" fmla="*/ 522514 h 522514"/>
              <a:gd name="connsiteX0" fmla="*/ 24443 w 655979"/>
              <a:gd name="connsiteY0" fmla="*/ 0 h 408214"/>
              <a:gd name="connsiteX1" fmla="*/ 214448 w 655979"/>
              <a:gd name="connsiteY1" fmla="*/ 154379 h 408214"/>
              <a:gd name="connsiteX2" fmla="*/ 12568 w 655979"/>
              <a:gd name="connsiteY2" fmla="*/ 368135 h 408214"/>
              <a:gd name="connsiteX3" fmla="*/ 655979 w 655979"/>
              <a:gd name="connsiteY3" fmla="*/ 408214 h 408214"/>
              <a:gd name="connsiteX0" fmla="*/ 0 w 631536"/>
              <a:gd name="connsiteY0" fmla="*/ 0 h 433438"/>
              <a:gd name="connsiteX1" fmla="*/ 190005 w 631536"/>
              <a:gd name="connsiteY1" fmla="*/ 154379 h 433438"/>
              <a:gd name="connsiteX2" fmla="*/ 178625 w 631536"/>
              <a:gd name="connsiteY2" fmla="*/ 418935 h 433438"/>
              <a:gd name="connsiteX3" fmla="*/ 631536 w 631536"/>
              <a:gd name="connsiteY3" fmla="*/ 408214 h 43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1536" h="433438">
                <a:moveTo>
                  <a:pt x="0" y="0"/>
                </a:moveTo>
                <a:cubicBezTo>
                  <a:pt x="95992" y="46511"/>
                  <a:pt x="160234" y="84557"/>
                  <a:pt x="190005" y="154379"/>
                </a:cubicBezTo>
                <a:cubicBezTo>
                  <a:pt x="219776" y="224202"/>
                  <a:pt x="105037" y="376629"/>
                  <a:pt x="178625" y="418935"/>
                </a:cubicBezTo>
                <a:cubicBezTo>
                  <a:pt x="252213" y="461241"/>
                  <a:pt x="560284" y="396339"/>
                  <a:pt x="631536" y="408214"/>
                </a:cubicBezTo>
              </a:path>
            </a:pathLst>
          </a:cu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/>
          <p:cNvGrpSpPr/>
          <p:nvPr/>
        </p:nvGrpSpPr>
        <p:grpSpPr>
          <a:xfrm>
            <a:off x="7620000" y="3638550"/>
            <a:ext cx="1307730" cy="584775"/>
            <a:chOff x="5494944" y="3678019"/>
            <a:chExt cx="1307730" cy="584775"/>
          </a:xfrm>
        </p:grpSpPr>
        <p:sp>
          <p:nvSpPr>
            <p:cNvPr id="91" name="TextBox 90"/>
            <p:cNvSpPr txBox="1"/>
            <p:nvPr/>
          </p:nvSpPr>
          <p:spPr>
            <a:xfrm>
              <a:off x="5494944" y="3678019"/>
              <a:ext cx="130773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C00000"/>
                  </a:solidFill>
                </a:rPr>
                <a:t> </a:t>
              </a:r>
              <a:r>
                <a:rPr lang="en-US" sz="1600" smtClean="0">
                  <a:solidFill>
                    <a:srgbClr val="C00000"/>
                  </a:solidFill>
                </a:rPr>
                <a:t>2 cạnh bên</a:t>
              </a:r>
            </a:p>
            <a:p>
              <a:pPr algn="ctr"/>
              <a:r>
                <a:rPr lang="en-US" sz="1600" smtClean="0">
                  <a:solidFill>
                    <a:srgbClr val="C00000"/>
                  </a:solidFill>
                </a:rPr>
                <a:t> bằng nhau</a:t>
              </a:r>
              <a:endParaRPr lang="en-US" sz="1600">
                <a:solidFill>
                  <a:srgbClr val="C00000"/>
                </a:solidFill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5561472" y="3678019"/>
              <a:ext cx="1228194" cy="56477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7463816" y="4359801"/>
            <a:ext cx="1392320" cy="584775"/>
            <a:chOff x="5486630" y="3633051"/>
            <a:chExt cx="1342880" cy="612619"/>
          </a:xfrm>
        </p:grpSpPr>
        <p:sp>
          <p:nvSpPr>
            <p:cNvPr id="94" name="TextBox 93"/>
            <p:cNvSpPr txBox="1"/>
            <p:nvPr/>
          </p:nvSpPr>
          <p:spPr>
            <a:xfrm>
              <a:off x="5494944" y="3633051"/>
              <a:ext cx="1212437" cy="6126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C00000"/>
                  </a:solidFill>
                </a:rPr>
                <a:t> </a:t>
              </a:r>
              <a:r>
                <a:rPr lang="en-US" sz="1600" smtClean="0">
                  <a:solidFill>
                    <a:srgbClr val="C00000"/>
                  </a:solidFill>
                </a:rPr>
                <a:t>2 cạnh bên</a:t>
              </a:r>
            </a:p>
            <a:p>
              <a:pPr algn="ctr"/>
              <a:r>
                <a:rPr lang="en-US" sz="1600" smtClean="0">
                  <a:solidFill>
                    <a:srgbClr val="C00000"/>
                  </a:solidFill>
                </a:rPr>
                <a:t>song song</a:t>
              </a:r>
              <a:endParaRPr lang="en-US" sz="1600">
                <a:solidFill>
                  <a:srgbClr val="C00000"/>
                </a:solidFill>
              </a:endParaRP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5486630" y="3678019"/>
              <a:ext cx="1342880" cy="55651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350" name="Straight Arrow Connector 14349"/>
          <p:cNvCxnSpPr>
            <a:stCxn id="14338" idx="3"/>
            <a:endCxn id="92" idx="1"/>
          </p:cNvCxnSpPr>
          <p:nvPr/>
        </p:nvCxnSpPr>
        <p:spPr>
          <a:xfrm flipV="1">
            <a:off x="6875450" y="3920939"/>
            <a:ext cx="811078" cy="4946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2" name="Freeform 14351"/>
          <p:cNvSpPr/>
          <p:nvPr/>
        </p:nvSpPr>
        <p:spPr>
          <a:xfrm>
            <a:off x="6896100" y="3985261"/>
            <a:ext cx="579120" cy="764492"/>
          </a:xfrm>
          <a:custGeom>
            <a:avLst/>
            <a:gdLst>
              <a:gd name="connsiteX0" fmla="*/ 65386 w 644506"/>
              <a:gd name="connsiteY0" fmla="*/ 0 h 753509"/>
              <a:gd name="connsiteX1" fmla="*/ 347326 w 644506"/>
              <a:gd name="connsiteY1" fmla="*/ 335280 h 753509"/>
              <a:gd name="connsiteX2" fmla="*/ 4426 w 644506"/>
              <a:gd name="connsiteY2" fmla="*/ 708660 h 753509"/>
              <a:gd name="connsiteX3" fmla="*/ 644506 w 644506"/>
              <a:gd name="connsiteY3" fmla="*/ 746760 h 753509"/>
              <a:gd name="connsiteX0" fmla="*/ 64842 w 643962"/>
              <a:gd name="connsiteY0" fmla="*/ 0 h 759702"/>
              <a:gd name="connsiteX1" fmla="*/ 362022 w 643962"/>
              <a:gd name="connsiteY1" fmla="*/ 236220 h 759702"/>
              <a:gd name="connsiteX2" fmla="*/ 3882 w 643962"/>
              <a:gd name="connsiteY2" fmla="*/ 708660 h 759702"/>
              <a:gd name="connsiteX3" fmla="*/ 643962 w 643962"/>
              <a:gd name="connsiteY3" fmla="*/ 746760 h 759702"/>
              <a:gd name="connsiteX0" fmla="*/ 0 w 579120"/>
              <a:gd name="connsiteY0" fmla="*/ 0 h 746760"/>
              <a:gd name="connsiteX1" fmla="*/ 297180 w 579120"/>
              <a:gd name="connsiteY1" fmla="*/ 236220 h 746760"/>
              <a:gd name="connsiteX2" fmla="*/ 99060 w 579120"/>
              <a:gd name="connsiteY2" fmla="*/ 655320 h 746760"/>
              <a:gd name="connsiteX3" fmla="*/ 579120 w 579120"/>
              <a:gd name="connsiteY3" fmla="*/ 746760 h 746760"/>
              <a:gd name="connsiteX0" fmla="*/ 0 w 579120"/>
              <a:gd name="connsiteY0" fmla="*/ 0 h 746760"/>
              <a:gd name="connsiteX1" fmla="*/ 297180 w 579120"/>
              <a:gd name="connsiteY1" fmla="*/ 236220 h 746760"/>
              <a:gd name="connsiteX2" fmla="*/ 99060 w 579120"/>
              <a:gd name="connsiteY2" fmla="*/ 655320 h 746760"/>
              <a:gd name="connsiteX3" fmla="*/ 579120 w 579120"/>
              <a:gd name="connsiteY3" fmla="*/ 746760 h 746760"/>
              <a:gd name="connsiteX0" fmla="*/ 0 w 579120"/>
              <a:gd name="connsiteY0" fmla="*/ 0 h 764492"/>
              <a:gd name="connsiteX1" fmla="*/ 297180 w 579120"/>
              <a:gd name="connsiteY1" fmla="*/ 236220 h 764492"/>
              <a:gd name="connsiteX2" fmla="*/ 99060 w 579120"/>
              <a:gd name="connsiteY2" fmla="*/ 655320 h 764492"/>
              <a:gd name="connsiteX3" fmla="*/ 579120 w 579120"/>
              <a:gd name="connsiteY3" fmla="*/ 746760 h 764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9120" h="764492">
                <a:moveTo>
                  <a:pt x="0" y="0"/>
                </a:moveTo>
                <a:cubicBezTo>
                  <a:pt x="199390" y="55245"/>
                  <a:pt x="280670" y="127000"/>
                  <a:pt x="297180" y="236220"/>
                </a:cubicBezTo>
                <a:cubicBezTo>
                  <a:pt x="313690" y="345440"/>
                  <a:pt x="36830" y="486410"/>
                  <a:pt x="99060" y="655320"/>
                </a:cubicBezTo>
                <a:cubicBezTo>
                  <a:pt x="161290" y="824230"/>
                  <a:pt x="579120" y="746760"/>
                  <a:pt x="579120" y="746760"/>
                </a:cubicBezTo>
              </a:path>
            </a:pathLst>
          </a:cu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073879" y="3943350"/>
            <a:ext cx="3023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66"/>
                </a:solidFill>
              </a:rPr>
              <a:t>Hai góc kề 1 cạnh bên bù nhau</a:t>
            </a:r>
            <a:endParaRPr lang="en-US" sz="1600">
              <a:solidFill>
                <a:srgbClr val="FF0066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2209800" y="4281904"/>
            <a:ext cx="1351243" cy="609600"/>
            <a:chOff x="6096000" y="3181350"/>
            <a:chExt cx="1351243" cy="609600"/>
          </a:xfrm>
        </p:grpSpPr>
        <p:grpSp>
          <p:nvGrpSpPr>
            <p:cNvPr id="50" name="Group 49"/>
            <p:cNvGrpSpPr/>
            <p:nvPr/>
          </p:nvGrpSpPr>
          <p:grpSpPr>
            <a:xfrm>
              <a:off x="6096000" y="3181350"/>
              <a:ext cx="1351243" cy="609600"/>
              <a:chOff x="3906557" y="3333750"/>
              <a:chExt cx="1579843" cy="60960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62400" y="3333750"/>
                <a:ext cx="10668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5029200" y="3333750"/>
                <a:ext cx="457200" cy="6096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3906557" y="3943350"/>
                <a:ext cx="1579843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H="1">
                <a:off x="3906557" y="3333750"/>
                <a:ext cx="55843" cy="6096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46" name="Object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5360892"/>
                </p:ext>
              </p:extLst>
            </p:nvPr>
          </p:nvGraphicFramePr>
          <p:xfrm>
            <a:off x="6143763" y="3548191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20" name="Equation" r:id="rId7" imgW="241200" imgH="203040" progId="Equation.DSMT4">
                    <p:embed/>
                  </p:oleObj>
                </mc:Choice>
                <mc:Fallback>
                  <p:oleObj name="Equation" r:id="rId7" imgW="2412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6143763" y="3548191"/>
                          <a:ext cx="2413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" name="Object 5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86765763"/>
                </p:ext>
              </p:extLst>
            </p:nvPr>
          </p:nvGraphicFramePr>
          <p:xfrm>
            <a:off x="6115050" y="3208400"/>
            <a:ext cx="3048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21" name="Equation" r:id="rId9" imgW="304560" imgH="203040" progId="Equation.DSMT4">
                    <p:embed/>
                  </p:oleObj>
                </mc:Choice>
                <mc:Fallback>
                  <p:oleObj name="Equation" r:id="rId9" imgW="30456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6115050" y="3208400"/>
                          <a:ext cx="3048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354" name="Group 14353"/>
          <p:cNvGrpSpPr/>
          <p:nvPr/>
        </p:nvGrpSpPr>
        <p:grpSpPr>
          <a:xfrm>
            <a:off x="3800897" y="4360706"/>
            <a:ext cx="1126604" cy="611169"/>
            <a:chOff x="3800897" y="4360706"/>
            <a:chExt cx="1126604" cy="611169"/>
          </a:xfrm>
        </p:grpSpPr>
        <p:graphicFrame>
          <p:nvGraphicFramePr>
            <p:cNvPr id="57" name="Object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5118676"/>
                </p:ext>
              </p:extLst>
            </p:nvPr>
          </p:nvGraphicFramePr>
          <p:xfrm>
            <a:off x="4209722" y="4755657"/>
            <a:ext cx="3048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22" name="Equation" r:id="rId11" imgW="304560" imgH="203040" progId="Equation.DSMT4">
                    <p:embed/>
                  </p:oleObj>
                </mc:Choice>
                <mc:Fallback>
                  <p:oleObj name="Equation" r:id="rId11" imgW="30456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209722" y="4755657"/>
                          <a:ext cx="3048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7" name="Object 6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77360586"/>
                </p:ext>
              </p:extLst>
            </p:nvPr>
          </p:nvGraphicFramePr>
          <p:xfrm>
            <a:off x="3889277" y="4456602"/>
            <a:ext cx="2540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23" name="Equation" r:id="rId13" imgW="253800" imgH="203040" progId="Equation.DSMT4">
                    <p:embed/>
                  </p:oleObj>
                </mc:Choice>
                <mc:Fallback>
                  <p:oleObj name="Equation" r:id="rId13" imgW="2538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889277" y="4456602"/>
                          <a:ext cx="2540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0" name="Group 59"/>
            <p:cNvGrpSpPr/>
            <p:nvPr/>
          </p:nvGrpSpPr>
          <p:grpSpPr>
            <a:xfrm rot="10131446">
              <a:off x="3800897" y="4360706"/>
              <a:ext cx="1126604" cy="611169"/>
              <a:chOff x="5974976" y="3257550"/>
              <a:chExt cx="1126604" cy="611169"/>
            </a:xfrm>
          </p:grpSpPr>
          <p:cxnSp>
            <p:nvCxnSpPr>
              <p:cNvPr id="61" name="Straight Connector 60"/>
              <p:cNvCxnSpPr/>
              <p:nvPr/>
            </p:nvCxnSpPr>
            <p:spPr>
              <a:xfrm flipV="1">
                <a:off x="5974976" y="3257550"/>
                <a:ext cx="730624" cy="1569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974976" y="3867150"/>
                <a:ext cx="1126604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5974976" y="3257550"/>
                <a:ext cx="0" cy="6096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6705600" y="3259119"/>
                <a:ext cx="395980" cy="6096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3" grpId="0" animBg="1"/>
      <p:bldP spid="43" grpId="0" animBg="1"/>
      <p:bldP spid="8" grpId="0"/>
      <p:bldP spid="12" grpId="0" animBg="1"/>
      <p:bldP spid="13" grpId="0" animBg="1"/>
      <p:bldP spid="25" grpId="0" animBg="1"/>
      <p:bldP spid="26" grpId="0"/>
      <p:bldP spid="29" grpId="0"/>
      <p:bldP spid="30" grpId="0"/>
      <p:bldP spid="42" grpId="0" animBg="1"/>
      <p:bldP spid="45" grpId="0" animBg="1"/>
      <p:bldP spid="49" grpId="0" animBg="1"/>
      <p:bldP spid="14342" grpId="0" animBg="1"/>
      <p:bldP spid="14343" grpId="0" animBg="1"/>
      <p:bldP spid="14344" grpId="0" animBg="1"/>
      <p:bldP spid="80" grpId="0" animBg="1"/>
      <p:bldP spid="14347" grpId="0" animBg="1"/>
      <p:bldP spid="14348" grpId="0" animBg="1"/>
      <p:bldP spid="14352" grpId="0" animBg="1"/>
      <p:bldP spid="4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581400" y="76200"/>
            <a:ext cx="28194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BÀI TẬP VẬN DỤNG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76200" y="400050"/>
            <a:ext cx="82296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 u="sng">
                <a:solidFill>
                  <a:srgbClr val="3333CC"/>
                </a:solidFill>
              </a:rPr>
              <a:t>Bài 7</a:t>
            </a:r>
            <a:r>
              <a:rPr lang="en-US" i="1"/>
              <a:t>: Tìm x và y trong hình thang ABCD đáy AB, CD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55600" y="857250"/>
            <a:ext cx="2692400" cy="1508522"/>
            <a:chOff x="144" y="720"/>
            <a:chExt cx="1696" cy="1267"/>
          </a:xfrm>
        </p:grpSpPr>
        <p:grpSp>
          <p:nvGrpSpPr>
            <p:cNvPr id="11305" name="Group 5"/>
            <p:cNvGrpSpPr>
              <a:grpSpLocks/>
            </p:cNvGrpSpPr>
            <p:nvPr/>
          </p:nvGrpSpPr>
          <p:grpSpPr bwMode="auto">
            <a:xfrm>
              <a:off x="144" y="720"/>
              <a:ext cx="1696" cy="1163"/>
              <a:chOff x="144" y="720"/>
              <a:chExt cx="1696" cy="1163"/>
            </a:xfrm>
          </p:grpSpPr>
          <p:grpSp>
            <p:nvGrpSpPr>
              <p:cNvPr id="11307" name="Group 6"/>
              <p:cNvGrpSpPr>
                <a:grpSpLocks/>
              </p:cNvGrpSpPr>
              <p:nvPr/>
            </p:nvGrpSpPr>
            <p:grpSpPr bwMode="auto">
              <a:xfrm>
                <a:off x="144" y="720"/>
                <a:ext cx="1696" cy="1163"/>
                <a:chOff x="128" y="720"/>
                <a:chExt cx="1696" cy="1163"/>
              </a:xfrm>
            </p:grpSpPr>
            <p:grpSp>
              <p:nvGrpSpPr>
                <p:cNvPr id="11310" name="Group 7"/>
                <p:cNvGrpSpPr>
                  <a:grpSpLocks/>
                </p:cNvGrpSpPr>
                <p:nvPr/>
              </p:nvGrpSpPr>
              <p:grpSpPr bwMode="auto">
                <a:xfrm>
                  <a:off x="128" y="720"/>
                  <a:ext cx="1696" cy="1163"/>
                  <a:chOff x="128" y="720"/>
                  <a:chExt cx="1696" cy="1163"/>
                </a:xfrm>
              </p:grpSpPr>
              <p:grpSp>
                <p:nvGrpSpPr>
                  <p:cNvPr id="11313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240" y="912"/>
                    <a:ext cx="1296" cy="720"/>
                    <a:chOff x="240" y="912"/>
                    <a:chExt cx="1296" cy="720"/>
                  </a:xfrm>
                </p:grpSpPr>
                <p:sp>
                  <p:nvSpPr>
                    <p:cNvPr id="11318" name="Line 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2" y="912"/>
                      <a:ext cx="1104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19" name="Line 1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40" y="912"/>
                      <a:ext cx="192" cy="72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20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0" y="1632"/>
                      <a:ext cx="720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21" name="Line 1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960" y="912"/>
                      <a:ext cx="576" cy="72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1314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8" y="1624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D</a:t>
                    </a:r>
                  </a:p>
                </p:txBody>
              </p:sp>
              <p:sp>
                <p:nvSpPr>
                  <p:cNvPr id="11315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6" y="1624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C</a:t>
                    </a:r>
                  </a:p>
                </p:txBody>
              </p:sp>
              <p:sp>
                <p:nvSpPr>
                  <p:cNvPr id="11316" name="Text 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88" y="776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B</a:t>
                    </a:r>
                  </a:p>
                </p:txBody>
              </p:sp>
              <p:sp>
                <p:nvSpPr>
                  <p:cNvPr id="11317" name="Text 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8" y="720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A</a:t>
                    </a:r>
                  </a:p>
                </p:txBody>
              </p:sp>
            </p:grpSp>
            <p:sp>
              <p:nvSpPr>
                <p:cNvPr id="11311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32" y="864"/>
                  <a:ext cx="336" cy="2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 b="1"/>
                    <a:t>x</a:t>
                  </a:r>
                </a:p>
              </p:txBody>
            </p:sp>
            <p:sp>
              <p:nvSpPr>
                <p:cNvPr id="11312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832" y="1440"/>
                  <a:ext cx="336" cy="2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 b="1"/>
                    <a:t>y</a:t>
                  </a:r>
                </a:p>
              </p:txBody>
            </p:sp>
          </p:grpSp>
          <p:sp>
            <p:nvSpPr>
              <p:cNvPr id="11308" name="Text Box 19"/>
              <p:cNvSpPr txBox="1">
                <a:spLocks noChangeArrowheads="1"/>
              </p:cNvSpPr>
              <p:nvPr/>
            </p:nvSpPr>
            <p:spPr bwMode="auto">
              <a:xfrm>
                <a:off x="256" y="1424"/>
                <a:ext cx="336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 b="1"/>
                  <a:t>80</a:t>
                </a:r>
                <a:r>
                  <a:rPr lang="en-US" sz="1400" b="1" baseline="30000"/>
                  <a:t>0</a:t>
                </a:r>
                <a:endParaRPr lang="en-US" sz="1400" b="1"/>
              </a:p>
            </p:txBody>
          </p:sp>
          <p:sp>
            <p:nvSpPr>
              <p:cNvPr id="11309" name="Text Box 20"/>
              <p:cNvSpPr txBox="1">
                <a:spLocks noChangeArrowheads="1"/>
              </p:cNvSpPr>
              <p:nvPr/>
            </p:nvSpPr>
            <p:spPr bwMode="auto">
              <a:xfrm>
                <a:off x="1216" y="864"/>
                <a:ext cx="336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 b="1"/>
                  <a:t>40</a:t>
                </a:r>
                <a:r>
                  <a:rPr lang="en-US" sz="1400" b="1" baseline="30000"/>
                  <a:t>0</a:t>
                </a:r>
                <a:endParaRPr lang="en-US" sz="1400" b="1"/>
              </a:p>
            </p:txBody>
          </p:sp>
        </p:grpSp>
        <p:sp>
          <p:nvSpPr>
            <p:cNvPr id="11306" name="Text Box 21"/>
            <p:cNvSpPr txBox="1">
              <a:spLocks noChangeArrowheads="1"/>
            </p:cNvSpPr>
            <p:nvPr/>
          </p:nvSpPr>
          <p:spPr bwMode="auto">
            <a:xfrm>
              <a:off x="432" y="1728"/>
              <a:ext cx="336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(a)</a:t>
              </a:r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6019800" y="800100"/>
            <a:ext cx="2743200" cy="1622822"/>
            <a:chOff x="3744" y="672"/>
            <a:chExt cx="1728" cy="1363"/>
          </a:xfrm>
        </p:grpSpPr>
        <p:grpSp>
          <p:nvGrpSpPr>
            <p:cNvPr id="11288" name="Group 23"/>
            <p:cNvGrpSpPr>
              <a:grpSpLocks/>
            </p:cNvGrpSpPr>
            <p:nvPr/>
          </p:nvGrpSpPr>
          <p:grpSpPr bwMode="auto">
            <a:xfrm>
              <a:off x="3744" y="672"/>
              <a:ext cx="1728" cy="1267"/>
              <a:chOff x="3744" y="672"/>
              <a:chExt cx="1728" cy="1267"/>
            </a:xfrm>
          </p:grpSpPr>
          <p:grpSp>
            <p:nvGrpSpPr>
              <p:cNvPr id="11290" name="Group 24"/>
              <p:cNvGrpSpPr>
                <a:grpSpLocks/>
              </p:cNvGrpSpPr>
              <p:nvPr/>
            </p:nvGrpSpPr>
            <p:grpSpPr bwMode="auto">
              <a:xfrm>
                <a:off x="3744" y="672"/>
                <a:ext cx="1728" cy="1267"/>
                <a:chOff x="3744" y="672"/>
                <a:chExt cx="1728" cy="1267"/>
              </a:xfrm>
            </p:grpSpPr>
            <p:grpSp>
              <p:nvGrpSpPr>
                <p:cNvPr id="11293" name="Group 25"/>
                <p:cNvGrpSpPr>
                  <a:grpSpLocks/>
                </p:cNvGrpSpPr>
                <p:nvPr/>
              </p:nvGrpSpPr>
              <p:grpSpPr bwMode="auto">
                <a:xfrm>
                  <a:off x="3744" y="672"/>
                  <a:ext cx="1728" cy="1267"/>
                  <a:chOff x="3736" y="672"/>
                  <a:chExt cx="1728" cy="1267"/>
                </a:xfrm>
              </p:grpSpPr>
              <p:grpSp>
                <p:nvGrpSpPr>
                  <p:cNvPr id="11296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3840" y="864"/>
                    <a:ext cx="1344" cy="816"/>
                    <a:chOff x="3856" y="864"/>
                    <a:chExt cx="1344" cy="816"/>
                  </a:xfrm>
                </p:grpSpPr>
                <p:sp>
                  <p:nvSpPr>
                    <p:cNvPr id="11301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88" y="1680"/>
                      <a:ext cx="91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2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184" y="864"/>
                      <a:ext cx="0" cy="81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3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56" y="864"/>
                      <a:ext cx="1344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304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56" y="864"/>
                      <a:ext cx="432" cy="81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1297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36" y="672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A</a:t>
                    </a:r>
                  </a:p>
                </p:txBody>
              </p:sp>
              <p:sp>
                <p:nvSpPr>
                  <p:cNvPr id="11298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28" y="672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B</a:t>
                    </a:r>
                  </a:p>
                </p:txBody>
              </p:sp>
              <p:sp>
                <p:nvSpPr>
                  <p:cNvPr id="11299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28" y="1680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C</a:t>
                    </a:r>
                  </a:p>
                </p:txBody>
              </p:sp>
              <p:sp>
                <p:nvSpPr>
                  <p:cNvPr id="11300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12" y="1632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D</a:t>
                    </a:r>
                  </a:p>
                </p:txBody>
              </p:sp>
            </p:grpSp>
            <p:sp>
              <p:nvSpPr>
                <p:cNvPr id="11294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5008" y="832"/>
                  <a:ext cx="336" cy="2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 b="1"/>
                    <a:t>x</a:t>
                  </a:r>
                </a:p>
              </p:txBody>
            </p:sp>
            <p:sp>
              <p:nvSpPr>
                <p:cNvPr id="11295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232" y="1488"/>
                  <a:ext cx="336" cy="2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 b="1"/>
                    <a:t>y</a:t>
                  </a:r>
                </a:p>
              </p:txBody>
            </p:sp>
          </p:grpSp>
          <p:sp>
            <p:nvSpPr>
              <p:cNvPr id="11291" name="Text Box 37"/>
              <p:cNvSpPr txBox="1">
                <a:spLocks noChangeArrowheads="1"/>
              </p:cNvSpPr>
              <p:nvPr/>
            </p:nvSpPr>
            <p:spPr bwMode="auto">
              <a:xfrm>
                <a:off x="3888" y="864"/>
                <a:ext cx="336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 b="1"/>
                  <a:t>65</a:t>
                </a:r>
                <a:r>
                  <a:rPr lang="en-US" sz="1400" b="1" baseline="30000"/>
                  <a:t>0</a:t>
                </a:r>
                <a:endParaRPr lang="en-US" sz="1400" b="1"/>
              </a:p>
            </p:txBody>
          </p:sp>
          <p:sp>
            <p:nvSpPr>
              <p:cNvPr id="11292" name="Rectangle 38"/>
              <p:cNvSpPr>
                <a:spLocks noChangeArrowheads="1"/>
              </p:cNvSpPr>
              <p:nvPr/>
            </p:nvSpPr>
            <p:spPr bwMode="auto">
              <a:xfrm>
                <a:off x="5088" y="1568"/>
                <a:ext cx="96" cy="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89" name="Text Box 39"/>
            <p:cNvSpPr txBox="1">
              <a:spLocks noChangeArrowheads="1"/>
            </p:cNvSpPr>
            <p:nvPr/>
          </p:nvSpPr>
          <p:spPr bwMode="auto">
            <a:xfrm>
              <a:off x="4560" y="1776"/>
              <a:ext cx="336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(c)</a:t>
              </a:r>
            </a:p>
          </p:txBody>
        </p:sp>
      </p:grp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048000" y="742951"/>
            <a:ext cx="2692400" cy="1679972"/>
            <a:chOff x="1776" y="624"/>
            <a:chExt cx="1696" cy="1411"/>
          </a:xfrm>
        </p:grpSpPr>
        <p:grpSp>
          <p:nvGrpSpPr>
            <p:cNvPr id="11271" name="Group 41"/>
            <p:cNvGrpSpPr>
              <a:grpSpLocks/>
            </p:cNvGrpSpPr>
            <p:nvPr/>
          </p:nvGrpSpPr>
          <p:grpSpPr bwMode="auto">
            <a:xfrm>
              <a:off x="1776" y="624"/>
              <a:ext cx="1696" cy="1251"/>
              <a:chOff x="1776" y="624"/>
              <a:chExt cx="1696" cy="1251"/>
            </a:xfrm>
          </p:grpSpPr>
          <p:grpSp>
            <p:nvGrpSpPr>
              <p:cNvPr id="11273" name="Group 42"/>
              <p:cNvGrpSpPr>
                <a:grpSpLocks/>
              </p:cNvGrpSpPr>
              <p:nvPr/>
            </p:nvGrpSpPr>
            <p:grpSpPr bwMode="auto">
              <a:xfrm>
                <a:off x="1776" y="624"/>
                <a:ext cx="1696" cy="1251"/>
                <a:chOff x="1776" y="624"/>
                <a:chExt cx="1696" cy="1251"/>
              </a:xfrm>
            </p:grpSpPr>
            <p:grpSp>
              <p:nvGrpSpPr>
                <p:cNvPr id="11276" name="Group 43"/>
                <p:cNvGrpSpPr>
                  <a:grpSpLocks/>
                </p:cNvGrpSpPr>
                <p:nvPr/>
              </p:nvGrpSpPr>
              <p:grpSpPr bwMode="auto">
                <a:xfrm>
                  <a:off x="1776" y="624"/>
                  <a:ext cx="1696" cy="1251"/>
                  <a:chOff x="1776" y="624"/>
                  <a:chExt cx="1696" cy="1251"/>
                </a:xfrm>
              </p:grpSpPr>
              <p:grpSp>
                <p:nvGrpSpPr>
                  <p:cNvPr id="11279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1920" y="720"/>
                    <a:ext cx="1216" cy="912"/>
                    <a:chOff x="1904" y="720"/>
                    <a:chExt cx="1216" cy="912"/>
                  </a:xfrm>
                </p:grpSpPr>
                <p:sp>
                  <p:nvSpPr>
                    <p:cNvPr id="11284" name="Line 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04" y="1632"/>
                      <a:ext cx="115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85" name="Line 4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904" y="720"/>
                      <a:ext cx="480" cy="912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86" name="Line 4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640" y="720"/>
                      <a:ext cx="480" cy="912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87" name="Line 4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208" y="720"/>
                      <a:ext cx="912" cy="33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1280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76" y="1616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A</a:t>
                    </a:r>
                  </a:p>
                </p:txBody>
              </p:sp>
              <p:sp>
                <p:nvSpPr>
                  <p:cNvPr id="11281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32" y="912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B</a:t>
                    </a:r>
                  </a:p>
                </p:txBody>
              </p:sp>
              <p:sp>
                <p:nvSpPr>
                  <p:cNvPr id="11282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6" y="624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C</a:t>
                    </a:r>
                  </a:p>
                </p:txBody>
              </p:sp>
              <p:sp>
                <p:nvSpPr>
                  <p:cNvPr id="11283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76" y="1616"/>
                    <a:ext cx="336" cy="2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400" b="1"/>
                      <a:t>D</a:t>
                    </a:r>
                  </a:p>
                </p:txBody>
              </p:sp>
            </p:grpSp>
            <p:sp>
              <p:nvSpPr>
                <p:cNvPr id="1127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960" y="1440"/>
                  <a:ext cx="336" cy="2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 b="1"/>
                    <a:t>x</a:t>
                  </a:r>
                </a:p>
              </p:txBody>
            </p:sp>
            <p:sp>
              <p:nvSpPr>
                <p:cNvPr id="1127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832" y="768"/>
                  <a:ext cx="336" cy="2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1400" b="1"/>
                    <a:t>y</a:t>
                  </a:r>
                </a:p>
              </p:txBody>
            </p:sp>
          </p:grpSp>
          <p:sp>
            <p:nvSpPr>
              <p:cNvPr id="11274" name="Text Box 55"/>
              <p:cNvSpPr txBox="1">
                <a:spLocks noChangeArrowheads="1"/>
              </p:cNvSpPr>
              <p:nvPr/>
            </p:nvSpPr>
            <p:spPr bwMode="auto">
              <a:xfrm>
                <a:off x="2688" y="1432"/>
                <a:ext cx="336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 b="1"/>
                  <a:t>70</a:t>
                </a:r>
                <a:r>
                  <a:rPr lang="en-US" sz="1400" b="1" baseline="30000"/>
                  <a:t>0</a:t>
                </a:r>
                <a:endParaRPr lang="en-US" sz="1400" b="1"/>
              </a:p>
            </p:txBody>
          </p:sp>
          <p:sp>
            <p:nvSpPr>
              <p:cNvPr id="11275" name="Text Box 56"/>
              <p:cNvSpPr txBox="1">
                <a:spLocks noChangeArrowheads="1"/>
              </p:cNvSpPr>
              <p:nvPr/>
            </p:nvSpPr>
            <p:spPr bwMode="auto">
              <a:xfrm>
                <a:off x="2288" y="792"/>
                <a:ext cx="336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 b="1"/>
                  <a:t>50</a:t>
                </a:r>
                <a:r>
                  <a:rPr lang="en-US" sz="1400" b="1" baseline="30000"/>
                  <a:t>0</a:t>
                </a:r>
                <a:endParaRPr lang="en-US" sz="1400" b="1"/>
              </a:p>
            </p:txBody>
          </p:sp>
        </p:grpSp>
        <p:sp>
          <p:nvSpPr>
            <p:cNvPr id="11272" name="Text Box 57"/>
            <p:cNvSpPr txBox="1">
              <a:spLocks noChangeArrowheads="1"/>
            </p:cNvSpPr>
            <p:nvPr/>
          </p:nvSpPr>
          <p:spPr bwMode="auto">
            <a:xfrm>
              <a:off x="2112" y="1776"/>
              <a:ext cx="336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(b)</a:t>
              </a:r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2590800" y="2154436"/>
            <a:ext cx="0" cy="2398514"/>
          </a:xfrm>
          <a:prstGeom prst="line">
            <a:avLst/>
          </a:prstGeom>
          <a:ln w="38100"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562600" y="2154436"/>
            <a:ext cx="0" cy="2398514"/>
          </a:xfrm>
          <a:prstGeom prst="line">
            <a:avLst/>
          </a:prstGeom>
          <a:ln w="38100"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55600" y="2422923"/>
            <a:ext cx="800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Ta có:</a:t>
            </a:r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662430"/>
              </p:ext>
            </p:extLst>
          </p:nvPr>
        </p:nvGraphicFramePr>
        <p:xfrm>
          <a:off x="235857" y="2739334"/>
          <a:ext cx="2354943" cy="365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3" imgW="1307880" imgH="203040" progId="Equation.DSMT4">
                  <p:embed/>
                </p:oleObj>
              </mc:Choice>
              <mc:Fallback>
                <p:oleObj name="Equation" r:id="rId3" imgW="13078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5857" y="2739334"/>
                        <a:ext cx="2354943" cy="3658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850883"/>
              </p:ext>
            </p:extLst>
          </p:nvPr>
        </p:nvGraphicFramePr>
        <p:xfrm>
          <a:off x="182563" y="3306763"/>
          <a:ext cx="237966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5" imgW="1320480" imgH="228600" progId="Equation.DSMT4">
                  <p:embed/>
                </p:oleObj>
              </mc:Choice>
              <mc:Fallback>
                <p:oleObj name="Equation" r:id="rId5" imgW="1320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563" y="3306763"/>
                        <a:ext cx="2379662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2951498" y="2404769"/>
            <a:ext cx="800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Ta có:</a:t>
            </a:r>
            <a:endParaRPr lang="en-US"/>
          </a:p>
        </p:txBody>
      </p:sp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835729"/>
              </p:ext>
            </p:extLst>
          </p:nvPr>
        </p:nvGraphicFramePr>
        <p:xfrm>
          <a:off x="3119437" y="2792255"/>
          <a:ext cx="86836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7" imgW="482400" imgH="203040" progId="Equation.DSMT4">
                  <p:embed/>
                </p:oleObj>
              </mc:Choice>
              <mc:Fallback>
                <p:oleObj name="Equation" r:id="rId7" imgW="4824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19437" y="2792255"/>
                        <a:ext cx="868363" cy="36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265400"/>
              </p:ext>
            </p:extLst>
          </p:nvPr>
        </p:nvGraphicFramePr>
        <p:xfrm>
          <a:off x="3048000" y="3289300"/>
          <a:ext cx="8699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9" imgW="482400" imgH="228600" progId="Equation.DSMT4">
                  <p:embed/>
                </p:oleObj>
              </mc:Choice>
              <mc:Fallback>
                <p:oleObj name="Equation" r:id="rId9" imgW="482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48000" y="3289300"/>
                        <a:ext cx="869950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091492" y="2792255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(đồng vị)</a:t>
            </a:r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4091492" y="325755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(slt)</a:t>
            </a:r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6022975" y="2495948"/>
            <a:ext cx="800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Ta có:</a:t>
            </a:r>
            <a:endParaRPr lang="en-US"/>
          </a:p>
        </p:txBody>
      </p:sp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304652"/>
              </p:ext>
            </p:extLst>
          </p:nvPr>
        </p:nvGraphicFramePr>
        <p:xfrm>
          <a:off x="5961063" y="2965450"/>
          <a:ext cx="22399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11" imgW="1244520" imgH="203040" progId="Equation.DSMT4">
                  <p:embed/>
                </p:oleObj>
              </mc:Choice>
              <mc:Fallback>
                <p:oleObj name="Equation" r:id="rId11" imgW="12445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61063" y="2965450"/>
                        <a:ext cx="2239962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46810"/>
              </p:ext>
            </p:extLst>
          </p:nvPr>
        </p:nvGraphicFramePr>
        <p:xfrm>
          <a:off x="5849938" y="3532188"/>
          <a:ext cx="237966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13" imgW="1320480" imgH="228600" progId="Equation.DSMT4">
                  <p:embed/>
                </p:oleObj>
              </mc:Choice>
              <mc:Fallback>
                <p:oleObj name="Equation" r:id="rId13" imgW="1320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49938" y="3532188"/>
                        <a:ext cx="2379662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5" grpId="0"/>
      <p:bldP spid="68" grpId="0"/>
      <p:bldP spid="69" grpId="0"/>
      <p:bldP spid="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28600" y="1943100"/>
            <a:ext cx="4419600" cy="35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Trong hình thang ABCD ta có :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714739"/>
              </p:ext>
            </p:extLst>
          </p:nvPr>
        </p:nvGraphicFramePr>
        <p:xfrm>
          <a:off x="3886200" y="1943100"/>
          <a:ext cx="14668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6" name="Equation" r:id="rId3" imgW="799920" imgH="228600" progId="Equation.DSMT4">
                  <p:embed/>
                </p:oleObj>
              </mc:Choice>
              <mc:Fallback>
                <p:oleObj name="Equation" r:id="rId3" imgW="79992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943100"/>
                        <a:ext cx="14668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150202"/>
              </p:ext>
            </p:extLst>
          </p:nvPr>
        </p:nvGraphicFramePr>
        <p:xfrm>
          <a:off x="250825" y="2846388"/>
          <a:ext cx="66595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7" name="Equation" r:id="rId5" imgW="3682800" imgH="583920" progId="Equation.DSMT4">
                  <p:embed/>
                </p:oleObj>
              </mc:Choice>
              <mc:Fallback>
                <p:oleObj name="Equation" r:id="rId5" imgW="3682800" imgH="583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846388"/>
                        <a:ext cx="665956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8600" y="2371728"/>
            <a:ext cx="6091238" cy="369094"/>
            <a:chOff x="240" y="696"/>
            <a:chExt cx="3837" cy="310"/>
          </a:xfrm>
        </p:grpSpPr>
        <p:sp>
          <p:nvSpPr>
            <p:cNvPr id="3085" name="Text Box 7"/>
            <p:cNvSpPr txBox="1">
              <a:spLocks noChangeArrowheads="1"/>
            </p:cNvSpPr>
            <p:nvPr/>
          </p:nvSpPr>
          <p:spPr bwMode="auto">
            <a:xfrm>
              <a:off x="240" y="696"/>
              <a:ext cx="33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/>
                <a:t>Và </a:t>
              </a:r>
            </a:p>
          </p:txBody>
        </p:sp>
        <p:graphicFrame>
          <p:nvGraphicFramePr>
            <p:cNvPr id="3078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6269729"/>
                </p:ext>
              </p:extLst>
            </p:nvPr>
          </p:nvGraphicFramePr>
          <p:xfrm>
            <a:off x="659" y="733"/>
            <a:ext cx="3418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8" name="Equation" r:id="rId7" imgW="3035160" imgH="228600" progId="Equation.DSMT4">
                    <p:embed/>
                  </p:oleObj>
                </mc:Choice>
                <mc:Fallback>
                  <p:oleObj name="Equation" r:id="rId7" imgW="3035160" imgH="228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9" y="733"/>
                          <a:ext cx="3418" cy="2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76200" y="114301"/>
            <a:ext cx="8686800" cy="646508"/>
            <a:chOff x="48" y="96"/>
            <a:chExt cx="5472" cy="543"/>
          </a:xfrm>
        </p:grpSpPr>
        <p:sp>
          <p:nvSpPr>
            <p:cNvPr id="3084" name="Rectangle 2"/>
            <p:cNvSpPr>
              <a:spLocks noChangeArrowheads="1"/>
            </p:cNvSpPr>
            <p:nvPr/>
          </p:nvSpPr>
          <p:spPr bwMode="auto">
            <a:xfrm>
              <a:off x="48" y="96"/>
              <a:ext cx="5472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b="1" i="1" u="sng">
                  <a:solidFill>
                    <a:srgbClr val="3333CC"/>
                  </a:solidFill>
                </a:rPr>
                <a:t>Bài 8 :</a:t>
              </a:r>
              <a:r>
                <a:rPr lang="en-US"/>
                <a:t> Hình thang ABCD (AB // CD)  có  </a:t>
              </a:r>
            </a:p>
            <a:p>
              <a:r>
                <a:rPr lang="en-US"/>
                <a:t>Tính các góc của hình thang. </a:t>
              </a:r>
              <a:endParaRPr lang="en-US" b="1" i="1" u="sng">
                <a:solidFill>
                  <a:srgbClr val="3333CC"/>
                </a:solidFill>
              </a:endParaRPr>
            </a:p>
          </p:txBody>
        </p:sp>
        <p:graphicFrame>
          <p:nvGraphicFramePr>
            <p:cNvPr id="3077" name="Object 34"/>
            <p:cNvGraphicFramePr>
              <a:graphicFrameLocks noChangeAspect="1"/>
            </p:cNvGraphicFramePr>
            <p:nvPr/>
          </p:nvGraphicFramePr>
          <p:xfrm>
            <a:off x="2976" y="108"/>
            <a:ext cx="1248" cy="2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9" name="Equation" r:id="rId9" imgW="1384200" imgH="241200" progId="Equation.DSMT4">
                    <p:embed/>
                  </p:oleObj>
                </mc:Choice>
                <mc:Fallback>
                  <p:oleObj name="Equation" r:id="rId9" imgW="1384200" imgH="241200" progId="Equation.DSMT4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6" y="108"/>
                          <a:ext cx="1248" cy="2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8228" name="Picture 3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558404"/>
            <a:ext cx="281940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228600" y="1600201"/>
            <a:ext cx="681015" cy="32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b="1" i="1" u="sng">
                <a:solidFill>
                  <a:srgbClr val="3333CC"/>
                </a:solidFill>
              </a:rPr>
              <a:t>Giải: </a:t>
            </a:r>
          </a:p>
        </p:txBody>
      </p:sp>
      <p:graphicFrame>
        <p:nvGraphicFramePr>
          <p:cNvPr id="3076" name="Object 38"/>
          <p:cNvGraphicFramePr>
            <a:graphicFrameLocks noChangeAspect="1"/>
          </p:cNvGraphicFramePr>
          <p:nvPr/>
        </p:nvGraphicFramePr>
        <p:xfrm>
          <a:off x="4133850" y="23764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0" name="Equation" r:id="rId12" imgW="114120" imgH="215640" progId="Equation.DSMT4">
                  <p:embed/>
                </p:oleObj>
              </mc:Choice>
              <mc:Fallback>
                <p:oleObj name="Equation" r:id="rId12" imgW="114120" imgH="2156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2376488"/>
                        <a:ext cx="114300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2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04801" y="114301"/>
            <a:ext cx="716797" cy="359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/>
          <a:p>
            <a:r>
              <a:rPr lang="en-US" b="1" i="1" u="sng">
                <a:solidFill>
                  <a:srgbClr val="3333CC"/>
                </a:solidFill>
              </a:rPr>
              <a:t>Bài 9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419600" y="1885951"/>
            <a:ext cx="28956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tam giác ABC cân tại B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066801" y="1885951"/>
            <a:ext cx="32004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AC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A (</a:t>
            </a:r>
            <a:r>
              <a:rPr lang="en-US" dirty="0" err="1"/>
              <a:t>gt</a:t>
            </a:r>
            <a:r>
              <a:rPr lang="en-US" dirty="0"/>
              <a:t>)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352800" y="3886200"/>
            <a:ext cx="13716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AD // BC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2133600" y="4572000"/>
            <a:ext cx="35052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Tứ giác ABCD là hình thang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04800" y="370286"/>
            <a:ext cx="3048000" cy="909637"/>
            <a:chOff x="192" y="311"/>
            <a:chExt cx="1920" cy="764"/>
          </a:xfrm>
        </p:grpSpPr>
        <p:sp>
          <p:nvSpPr>
            <p:cNvPr id="4115" name="Line 22"/>
            <p:cNvSpPr>
              <a:spLocks noChangeShapeType="1"/>
            </p:cNvSpPr>
            <p:nvPr/>
          </p:nvSpPr>
          <p:spPr bwMode="auto">
            <a:xfrm>
              <a:off x="192" y="768"/>
              <a:ext cx="19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Line 23"/>
            <p:cNvSpPr>
              <a:spLocks noChangeShapeType="1"/>
            </p:cNvSpPr>
            <p:nvPr/>
          </p:nvSpPr>
          <p:spPr bwMode="auto">
            <a:xfrm>
              <a:off x="432" y="384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Text Box 24"/>
            <p:cNvSpPr txBox="1">
              <a:spLocks noChangeArrowheads="1"/>
            </p:cNvSpPr>
            <p:nvPr/>
          </p:nvSpPr>
          <p:spPr bwMode="auto">
            <a:xfrm>
              <a:off x="192" y="432"/>
              <a:ext cx="224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gt</a:t>
              </a:r>
            </a:p>
          </p:txBody>
        </p:sp>
        <p:sp>
          <p:nvSpPr>
            <p:cNvPr id="4118" name="Text Box 25"/>
            <p:cNvSpPr txBox="1">
              <a:spLocks noChangeArrowheads="1"/>
            </p:cNvSpPr>
            <p:nvPr/>
          </p:nvSpPr>
          <p:spPr bwMode="auto">
            <a:xfrm>
              <a:off x="192" y="768"/>
              <a:ext cx="20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kl</a:t>
              </a:r>
            </a:p>
          </p:txBody>
        </p:sp>
        <p:sp>
          <p:nvSpPr>
            <p:cNvPr id="4119" name="Text Box 26"/>
            <p:cNvSpPr txBox="1">
              <a:spLocks noChangeArrowheads="1"/>
            </p:cNvSpPr>
            <p:nvPr/>
          </p:nvSpPr>
          <p:spPr bwMode="auto">
            <a:xfrm>
              <a:off x="422" y="311"/>
              <a:ext cx="1506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Tứ giác ABCD, AB = BC</a:t>
              </a:r>
            </a:p>
            <a:p>
              <a:pPr eaLnBrk="1" hangingPunct="1"/>
              <a:r>
                <a:rPr lang="en-US" sz="1600"/>
                <a:t>AC là phân giác góc A</a:t>
              </a:r>
            </a:p>
          </p:txBody>
        </p:sp>
        <p:sp>
          <p:nvSpPr>
            <p:cNvPr id="4120" name="Text Box 28"/>
            <p:cNvSpPr txBox="1">
              <a:spLocks noChangeArrowheads="1"/>
            </p:cNvSpPr>
            <p:nvPr/>
          </p:nvSpPr>
          <p:spPr bwMode="auto">
            <a:xfrm>
              <a:off x="470" y="791"/>
              <a:ext cx="1257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/>
                <a:t>ABCD là hình thang</a:t>
              </a:r>
            </a:p>
          </p:txBody>
        </p:sp>
      </p:grpSp>
      <p:pic>
        <p:nvPicPr>
          <p:cNvPr id="12319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0"/>
            <a:ext cx="3124200" cy="1458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320" name="Object 32"/>
          <p:cNvGraphicFramePr>
            <a:graphicFrameLocks noChangeAspect="1"/>
          </p:cNvGraphicFramePr>
          <p:nvPr/>
        </p:nvGraphicFramePr>
        <p:xfrm>
          <a:off x="3581400" y="3314701"/>
          <a:ext cx="838200" cy="30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1" name="Equation" r:id="rId4" imgW="545760" imgH="266400" progId="Equation.DSMT4">
                  <p:embed/>
                </p:oleObj>
              </mc:Choice>
              <mc:Fallback>
                <p:oleObj name="Equation" r:id="rId4" imgW="545760" imgH="2664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14701"/>
                        <a:ext cx="838200" cy="3071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" name="Object 33"/>
          <p:cNvGraphicFramePr>
            <a:graphicFrameLocks noChangeAspect="1"/>
          </p:cNvGraphicFramePr>
          <p:nvPr/>
        </p:nvGraphicFramePr>
        <p:xfrm>
          <a:off x="3810000" y="4229100"/>
          <a:ext cx="26193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2" name="Equation" r:id="rId6" imgW="139680" imgH="203040" progId="Equation.DSMT4">
                  <p:embed/>
                </p:oleObj>
              </mc:Choice>
              <mc:Fallback>
                <p:oleObj name="Equation" r:id="rId6" imgW="139680" imgH="20304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229100"/>
                        <a:ext cx="26193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2" name="Object 34"/>
          <p:cNvGraphicFramePr>
            <a:graphicFrameLocks noChangeAspect="1"/>
          </p:cNvGraphicFramePr>
          <p:nvPr/>
        </p:nvGraphicFramePr>
        <p:xfrm>
          <a:off x="3810000" y="3600450"/>
          <a:ext cx="26193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" name="Equation" r:id="rId8" imgW="139680" imgH="203040" progId="Equation.DSMT4">
                  <p:embed/>
                </p:oleObj>
              </mc:Choice>
              <mc:Fallback>
                <p:oleObj name="Equation" r:id="rId8" imgW="139680" imgH="20304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600450"/>
                        <a:ext cx="26193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341555"/>
              </p:ext>
            </p:extLst>
          </p:nvPr>
        </p:nvGraphicFramePr>
        <p:xfrm>
          <a:off x="2049462" y="2851546"/>
          <a:ext cx="3783013" cy="482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" name="Equation" r:id="rId10" imgW="2463480" imgH="419040" progId="Equation.DSMT4">
                  <p:embed/>
                </p:oleObj>
              </mc:Choice>
              <mc:Fallback>
                <p:oleObj name="Equation" r:id="rId10" imgW="2463480" imgH="4190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2" y="2851546"/>
                        <a:ext cx="3783013" cy="4822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4" name="Object 36"/>
          <p:cNvGraphicFramePr>
            <a:graphicFrameLocks noChangeAspect="1"/>
          </p:cNvGraphicFramePr>
          <p:nvPr/>
        </p:nvGraphicFramePr>
        <p:xfrm>
          <a:off x="3810000" y="3028950"/>
          <a:ext cx="26193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5" name="Equation" r:id="rId12" imgW="139680" imgH="203040" progId="Equation.DSMT4">
                  <p:embed/>
                </p:oleObj>
              </mc:Choice>
              <mc:Fallback>
                <p:oleObj name="Equation" r:id="rId12" imgW="139680" imgH="20304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028950"/>
                        <a:ext cx="26193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5" name="Object 37"/>
          <p:cNvGraphicFramePr>
            <a:graphicFrameLocks noChangeAspect="1"/>
          </p:cNvGraphicFramePr>
          <p:nvPr/>
        </p:nvGraphicFramePr>
        <p:xfrm>
          <a:off x="2362200" y="2286000"/>
          <a:ext cx="26193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6" name="Equation" r:id="rId13" imgW="139680" imgH="203040" progId="Equation.DSMT4">
                  <p:embed/>
                </p:oleObj>
              </mc:Choice>
              <mc:Fallback>
                <p:oleObj name="Equation" r:id="rId13" imgW="139680" imgH="2030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286000"/>
                        <a:ext cx="26193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6" name="Object 38"/>
          <p:cNvGraphicFramePr>
            <a:graphicFrameLocks noChangeAspect="1"/>
          </p:cNvGraphicFramePr>
          <p:nvPr/>
        </p:nvGraphicFramePr>
        <p:xfrm>
          <a:off x="5334000" y="2286000"/>
          <a:ext cx="26193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7" name="Equation" r:id="rId14" imgW="139680" imgH="203040" progId="Equation.DSMT4">
                  <p:embed/>
                </p:oleObj>
              </mc:Choice>
              <mc:Fallback>
                <p:oleObj name="Equation" r:id="rId14" imgW="139680" imgH="2030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286000"/>
                        <a:ext cx="26193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7" name="Rectangle 39"/>
          <p:cNvSpPr>
            <a:spLocks noChangeArrowheads="1"/>
          </p:cNvSpPr>
          <p:nvPr/>
        </p:nvSpPr>
        <p:spPr bwMode="auto">
          <a:xfrm>
            <a:off x="4800600" y="1371601"/>
            <a:ext cx="1918085" cy="32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/>
          <a:p>
            <a:r>
              <a:rPr lang="en-US" sz="1600" dirty="0" smtClean="0"/>
              <a:t>Ta c </a:t>
            </a:r>
            <a:r>
              <a:rPr lang="en-US" sz="1600" dirty="0" smtClean="0"/>
              <a:t>ó </a:t>
            </a:r>
            <a:r>
              <a:rPr lang="en-US" sz="1600" dirty="0" smtClean="0"/>
              <a:t>AB </a:t>
            </a:r>
            <a:r>
              <a:rPr lang="en-US" sz="1600" dirty="0"/>
              <a:t>= BC (</a:t>
            </a:r>
            <a:r>
              <a:rPr lang="en-US" sz="1600" dirty="0" err="1"/>
              <a:t>gt</a:t>
            </a:r>
            <a:r>
              <a:rPr lang="en-US" sz="1600" dirty="0"/>
              <a:t>)</a:t>
            </a:r>
          </a:p>
        </p:txBody>
      </p:sp>
      <p:sp>
        <p:nvSpPr>
          <p:cNvPr id="12328" name="Rectangle 40"/>
          <p:cNvSpPr>
            <a:spLocks noChangeArrowheads="1"/>
          </p:cNvSpPr>
          <p:nvPr/>
        </p:nvSpPr>
        <p:spPr bwMode="auto">
          <a:xfrm>
            <a:off x="5558858" y="4605306"/>
            <a:ext cx="3204142" cy="32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rgbClr val="3333CC"/>
                </a:solidFill>
              </a:rPr>
              <a:t>(tứ giác có 2 cạnh đối song song)</a:t>
            </a:r>
          </a:p>
        </p:txBody>
      </p:sp>
      <p:graphicFrame>
        <p:nvGraphicFramePr>
          <p:cNvPr id="12329" name="Object 41"/>
          <p:cNvGraphicFramePr>
            <a:graphicFrameLocks noChangeAspect="1"/>
          </p:cNvGraphicFramePr>
          <p:nvPr/>
        </p:nvGraphicFramePr>
        <p:xfrm>
          <a:off x="5334000" y="1657350"/>
          <a:ext cx="26193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" name="Equation" r:id="rId15" imgW="139680" imgH="203040" progId="Equation.DSMT4">
                  <p:embed/>
                </p:oleObj>
              </mc:Choice>
              <mc:Fallback>
                <p:oleObj name="Equation" r:id="rId15" imgW="139680" imgH="20304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657350"/>
                        <a:ext cx="26193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301" grpId="0"/>
      <p:bldP spid="123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3" name="Freeform 14352"/>
          <p:cNvSpPr/>
          <p:nvPr/>
        </p:nvSpPr>
        <p:spPr>
          <a:xfrm>
            <a:off x="3987800" y="3225800"/>
            <a:ext cx="484160" cy="723900"/>
          </a:xfrm>
          <a:custGeom>
            <a:avLst/>
            <a:gdLst>
              <a:gd name="connsiteX0" fmla="*/ 0 w 484160"/>
              <a:gd name="connsiteY0" fmla="*/ 0 h 723900"/>
              <a:gd name="connsiteX1" fmla="*/ 482600 w 484160"/>
              <a:gd name="connsiteY1" fmla="*/ 88900 h 723900"/>
              <a:gd name="connsiteX2" fmla="*/ 152400 w 484160"/>
              <a:gd name="connsiteY2" fmla="*/ 520700 h 723900"/>
              <a:gd name="connsiteX3" fmla="*/ 101600 w 484160"/>
              <a:gd name="connsiteY3" fmla="*/ 72390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4160" h="723900">
                <a:moveTo>
                  <a:pt x="0" y="0"/>
                </a:moveTo>
                <a:cubicBezTo>
                  <a:pt x="228600" y="1058"/>
                  <a:pt x="457200" y="2117"/>
                  <a:pt x="482600" y="88900"/>
                </a:cubicBezTo>
                <a:cubicBezTo>
                  <a:pt x="508000" y="175683"/>
                  <a:pt x="215900" y="414867"/>
                  <a:pt x="152400" y="520700"/>
                </a:cubicBezTo>
                <a:cubicBezTo>
                  <a:pt x="88900" y="626533"/>
                  <a:pt x="-2117" y="656167"/>
                  <a:pt x="101600" y="723900"/>
                </a:cubicBezTo>
              </a:path>
            </a:pathLst>
          </a:custGeom>
          <a:ln w="76200"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514600" y="3105150"/>
            <a:ext cx="1519176" cy="201744"/>
          </a:xfrm>
          <a:prstGeom prst="rect">
            <a:avLst/>
          </a:prstGeom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006">
            <a:off x="623827" y="2092489"/>
            <a:ext cx="944798" cy="30292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48"/>
          <a:stretch/>
        </p:blipFill>
        <p:spPr>
          <a:xfrm flipH="1">
            <a:off x="1133773" y="20616"/>
            <a:ext cx="904296" cy="2021649"/>
          </a:xfrm>
          <a:prstGeom prst="rect">
            <a:avLst/>
          </a:prstGeom>
        </p:spPr>
      </p:pic>
      <p:sp>
        <p:nvSpPr>
          <p:cNvPr id="2" name="Trapezoid 1"/>
          <p:cNvSpPr/>
          <p:nvPr/>
        </p:nvSpPr>
        <p:spPr>
          <a:xfrm>
            <a:off x="304800" y="1897191"/>
            <a:ext cx="2514600" cy="1752600"/>
          </a:xfrm>
          <a:prstGeom prst="trapezoid">
            <a:avLst>
              <a:gd name="adj" fmla="val 1928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457200" y="1916490"/>
            <a:ext cx="374182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ContrastingLeftFacing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4800" b="1" cap="all" spc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HÌNH THANG</a:t>
            </a:r>
            <a:endParaRPr lang="en-US" sz="4800" b="1" cap="all" spc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99" t="52898" r="33476" b="13996"/>
          <a:stretch/>
        </p:blipFill>
        <p:spPr>
          <a:xfrm>
            <a:off x="7010400" y="57150"/>
            <a:ext cx="2362200" cy="203547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19" t="28089" r="33858" b="38365"/>
          <a:stretch/>
        </p:blipFill>
        <p:spPr>
          <a:xfrm>
            <a:off x="3657600" y="-5741"/>
            <a:ext cx="2438400" cy="261600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11246" y="227755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n>
                  <a:solidFill>
                    <a:schemeClr val="accent1"/>
                  </a:solidFill>
                </a:ln>
              </a:rPr>
              <a:t>Tứ giác có </a:t>
            </a:r>
          </a:p>
          <a:p>
            <a:r>
              <a:rPr lang="en-US" smtClean="0">
                <a:ln>
                  <a:solidFill>
                    <a:schemeClr val="accent1"/>
                  </a:solidFill>
                </a:ln>
              </a:rPr>
              <a:t>2 cạnh đối </a:t>
            </a:r>
          </a:p>
          <a:p>
            <a:r>
              <a:rPr lang="en-US" smtClean="0">
                <a:ln>
                  <a:solidFill>
                    <a:schemeClr val="accent1"/>
                  </a:solidFill>
                </a:ln>
              </a:rPr>
              <a:t>song song</a:t>
            </a:r>
            <a:endParaRPr lang="en-US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617940" y="613775"/>
            <a:ext cx="1402915" cy="2029217"/>
          </a:xfrm>
          <a:custGeom>
            <a:avLst/>
            <a:gdLst>
              <a:gd name="connsiteX0" fmla="*/ 0 w 1402915"/>
              <a:gd name="connsiteY0" fmla="*/ 2029217 h 2029217"/>
              <a:gd name="connsiteX1" fmla="*/ 739035 w 1402915"/>
              <a:gd name="connsiteY1" fmla="*/ 1540702 h 2029217"/>
              <a:gd name="connsiteX2" fmla="*/ 175364 w 1402915"/>
              <a:gd name="connsiteY2" fmla="*/ 563672 h 2029217"/>
              <a:gd name="connsiteX3" fmla="*/ 1402915 w 1402915"/>
              <a:gd name="connsiteY3" fmla="*/ 0 h 2029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2915" h="2029217">
                <a:moveTo>
                  <a:pt x="0" y="2029217"/>
                </a:moveTo>
                <a:cubicBezTo>
                  <a:pt x="354904" y="1907088"/>
                  <a:pt x="709808" y="1784959"/>
                  <a:pt x="739035" y="1540702"/>
                </a:cubicBezTo>
                <a:cubicBezTo>
                  <a:pt x="768262" y="1296444"/>
                  <a:pt x="64717" y="820456"/>
                  <a:pt x="175364" y="563672"/>
                </a:cubicBezTo>
                <a:cubicBezTo>
                  <a:pt x="286011" y="306888"/>
                  <a:pt x="1231726" y="56367"/>
                  <a:pt x="1402915" y="0"/>
                </a:cubicBezTo>
              </a:path>
            </a:pathLst>
          </a:cu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20131163">
            <a:off x="2588128" y="462374"/>
            <a:ext cx="130035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mtClean="0"/>
              <a:t>Định nghĩa</a:t>
            </a:r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4143701" y="1428750"/>
            <a:ext cx="1351243" cy="623684"/>
            <a:chOff x="3906557" y="3333750"/>
            <a:chExt cx="1579843" cy="623684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3962400" y="3333750"/>
              <a:ext cx="1066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029200" y="3333750"/>
              <a:ext cx="457200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906557" y="3943350"/>
              <a:ext cx="157984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3906557" y="3333750"/>
              <a:ext cx="55843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029200" y="3347834"/>
              <a:ext cx="1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Half Frame 21"/>
            <p:cNvSpPr/>
            <p:nvPr/>
          </p:nvSpPr>
          <p:spPr>
            <a:xfrm>
              <a:off x="4852770" y="3802190"/>
              <a:ext cx="181191" cy="150683"/>
            </a:xfrm>
            <a:prstGeom prst="halfFrame">
              <a:avLst>
                <a:gd name="adj1" fmla="val 9601"/>
                <a:gd name="adj2" fmla="val 10788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5" name="Right Arrow 24"/>
          <p:cNvSpPr/>
          <p:nvPr/>
        </p:nvSpPr>
        <p:spPr>
          <a:xfrm>
            <a:off x="5715000" y="1031440"/>
            <a:ext cx="1524000" cy="1196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752749" y="390429"/>
            <a:ext cx="13488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Trường hợp </a:t>
            </a:r>
          </a:p>
          <a:p>
            <a:pPr algn="ctr"/>
            <a:r>
              <a:rPr lang="en-US" sz="1600" smtClean="0"/>
              <a:t>đặc biệt</a:t>
            </a:r>
            <a:endParaRPr lang="en-US" sz="1600"/>
          </a:p>
        </p:txBody>
      </p:sp>
      <p:sp>
        <p:nvSpPr>
          <p:cNvPr id="29" name="TextBox 28"/>
          <p:cNvSpPr txBox="1"/>
          <p:nvPr/>
        </p:nvSpPr>
        <p:spPr>
          <a:xfrm>
            <a:off x="5638800" y="1172288"/>
            <a:ext cx="1652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Hình Thang vuông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35910" y="421051"/>
            <a:ext cx="1576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ln>
                  <a:solidFill>
                    <a:schemeClr val="accent1"/>
                  </a:solidFill>
                </a:ln>
              </a:rPr>
              <a:t>Hình thang</a:t>
            </a:r>
          </a:p>
          <a:p>
            <a:r>
              <a:rPr lang="en-US" sz="1600" smtClean="0">
                <a:ln>
                  <a:solidFill>
                    <a:schemeClr val="accent1"/>
                  </a:solidFill>
                </a:ln>
              </a:rPr>
              <a:t>có 1 góc vuông</a:t>
            </a:r>
            <a:endParaRPr lang="en-US" sz="1600">
              <a:ln>
                <a:solidFill>
                  <a:schemeClr val="accent1"/>
                </a:solidFill>
              </a:ln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7552097" y="1182821"/>
            <a:ext cx="1143697" cy="614358"/>
            <a:chOff x="5957883" y="3257550"/>
            <a:chExt cx="1143697" cy="614358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974976" y="3257550"/>
              <a:ext cx="730624" cy="1569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974976" y="3867150"/>
              <a:ext cx="1126604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974976" y="3257550"/>
              <a:ext cx="0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705600" y="3259119"/>
              <a:ext cx="395980" cy="6096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Half Frame 36"/>
            <p:cNvSpPr/>
            <p:nvPr/>
          </p:nvSpPr>
          <p:spPr>
            <a:xfrm flipH="1">
              <a:off x="5957883" y="3681408"/>
              <a:ext cx="228601" cy="190500"/>
            </a:xfrm>
            <a:prstGeom prst="halfFrame">
              <a:avLst>
                <a:gd name="adj1" fmla="val 8998"/>
                <a:gd name="adj2" fmla="val 1143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2866476" y="2640554"/>
            <a:ext cx="114646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mtClean="0"/>
              <a:t>Tính chất</a:t>
            </a:r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1981200" y="3867150"/>
            <a:ext cx="3208944" cy="12001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430741" y="3397868"/>
            <a:ext cx="60785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mtClean="0"/>
              <a:t>Góc</a:t>
            </a:r>
            <a:endParaRPr lang="en-US"/>
          </a:p>
        </p:txBody>
      </p:sp>
      <p:grpSp>
        <p:nvGrpSpPr>
          <p:cNvPr id="14340" name="Group 14339"/>
          <p:cNvGrpSpPr/>
          <p:nvPr/>
        </p:nvGrpSpPr>
        <p:grpSpPr>
          <a:xfrm>
            <a:off x="5190144" y="2642992"/>
            <a:ext cx="1778634" cy="538358"/>
            <a:chOff x="5460366" y="2642992"/>
            <a:chExt cx="1778634" cy="538358"/>
          </a:xfrm>
        </p:grpSpPr>
        <p:sp>
          <p:nvSpPr>
            <p:cNvPr id="14336" name="TextBox 14335"/>
            <p:cNvSpPr txBox="1"/>
            <p:nvPr/>
          </p:nvSpPr>
          <p:spPr>
            <a:xfrm>
              <a:off x="5481617" y="2701320"/>
              <a:ext cx="16466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3333CC"/>
                  </a:solidFill>
                </a:rPr>
                <a:t> </a:t>
              </a:r>
              <a:r>
                <a:rPr lang="en-US" smtClean="0">
                  <a:solidFill>
                    <a:srgbClr val="3333CC"/>
                  </a:solidFill>
                </a:rPr>
                <a:t> 2 cạnh bên //</a:t>
              </a:r>
              <a:endParaRPr lang="en-US">
                <a:solidFill>
                  <a:srgbClr val="3333CC"/>
                </a:solidFill>
              </a:endParaRPr>
            </a:p>
          </p:txBody>
        </p:sp>
        <p:sp>
          <p:nvSpPr>
            <p:cNvPr id="14337" name="Oval 14336"/>
            <p:cNvSpPr/>
            <p:nvPr/>
          </p:nvSpPr>
          <p:spPr>
            <a:xfrm>
              <a:off x="5460366" y="2642992"/>
              <a:ext cx="1778634" cy="53835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41" name="Group 14340"/>
          <p:cNvGrpSpPr/>
          <p:nvPr/>
        </p:nvGrpSpPr>
        <p:grpSpPr>
          <a:xfrm>
            <a:off x="5410200" y="3678019"/>
            <a:ext cx="1465250" cy="584775"/>
            <a:chOff x="5410200" y="3678019"/>
            <a:chExt cx="1465250" cy="584775"/>
          </a:xfrm>
        </p:grpSpPr>
        <p:sp>
          <p:nvSpPr>
            <p:cNvPr id="70" name="TextBox 69"/>
            <p:cNvSpPr txBox="1"/>
            <p:nvPr/>
          </p:nvSpPr>
          <p:spPr>
            <a:xfrm>
              <a:off x="5494944" y="3678019"/>
              <a:ext cx="124585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C00000"/>
                  </a:solidFill>
                </a:rPr>
                <a:t> </a:t>
              </a:r>
              <a:r>
                <a:rPr lang="en-US" sz="1600" smtClean="0">
                  <a:solidFill>
                    <a:srgbClr val="C00000"/>
                  </a:solidFill>
                </a:rPr>
                <a:t>2 cạnh đáy</a:t>
              </a:r>
            </a:p>
            <a:p>
              <a:r>
                <a:rPr lang="en-US" sz="1600" smtClean="0">
                  <a:solidFill>
                    <a:srgbClr val="C00000"/>
                  </a:solidFill>
                </a:rPr>
                <a:t> bằng nhau</a:t>
              </a:r>
              <a:endParaRPr lang="en-US" sz="1600">
                <a:solidFill>
                  <a:srgbClr val="C00000"/>
                </a:solidFill>
              </a:endParaRPr>
            </a:p>
          </p:txBody>
        </p:sp>
        <p:sp>
          <p:nvSpPr>
            <p:cNvPr id="14338" name="Rounded Rectangle 14337"/>
            <p:cNvSpPr/>
            <p:nvPr/>
          </p:nvSpPr>
          <p:spPr>
            <a:xfrm>
              <a:off x="5410200" y="3678019"/>
              <a:ext cx="1465250" cy="5847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42" name="Freeform 14341"/>
          <p:cNvSpPr/>
          <p:nvPr/>
        </p:nvSpPr>
        <p:spPr>
          <a:xfrm>
            <a:off x="4013860" y="3060398"/>
            <a:ext cx="1615869" cy="392706"/>
          </a:xfrm>
          <a:custGeom>
            <a:avLst/>
            <a:gdLst>
              <a:gd name="connsiteX0" fmla="*/ 0 w 1603169"/>
              <a:gd name="connsiteY0" fmla="*/ 86563 h 419072"/>
              <a:gd name="connsiteX1" fmla="*/ 534389 w 1603169"/>
              <a:gd name="connsiteY1" fmla="*/ 15311 h 419072"/>
              <a:gd name="connsiteX2" fmla="*/ 1033153 w 1603169"/>
              <a:gd name="connsiteY2" fmla="*/ 347820 h 419072"/>
              <a:gd name="connsiteX3" fmla="*/ 1603169 w 1603169"/>
              <a:gd name="connsiteY3" fmla="*/ 419072 h 419072"/>
              <a:gd name="connsiteX0" fmla="*/ 0 w 1615869"/>
              <a:gd name="connsiteY0" fmla="*/ 86563 h 387322"/>
              <a:gd name="connsiteX1" fmla="*/ 534389 w 1615869"/>
              <a:gd name="connsiteY1" fmla="*/ 15311 h 387322"/>
              <a:gd name="connsiteX2" fmla="*/ 1033153 w 1615869"/>
              <a:gd name="connsiteY2" fmla="*/ 347820 h 387322"/>
              <a:gd name="connsiteX3" fmla="*/ 1615869 w 1615869"/>
              <a:gd name="connsiteY3" fmla="*/ 387322 h 387322"/>
              <a:gd name="connsiteX0" fmla="*/ 0 w 1615869"/>
              <a:gd name="connsiteY0" fmla="*/ 86563 h 392706"/>
              <a:gd name="connsiteX1" fmla="*/ 534389 w 1615869"/>
              <a:gd name="connsiteY1" fmla="*/ 15311 h 392706"/>
              <a:gd name="connsiteX2" fmla="*/ 1033153 w 1615869"/>
              <a:gd name="connsiteY2" fmla="*/ 347820 h 392706"/>
              <a:gd name="connsiteX3" fmla="*/ 1615869 w 1615869"/>
              <a:gd name="connsiteY3" fmla="*/ 387322 h 392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5869" h="392706">
                <a:moveTo>
                  <a:pt x="0" y="86563"/>
                </a:moveTo>
                <a:cubicBezTo>
                  <a:pt x="181098" y="29165"/>
                  <a:pt x="362197" y="-28232"/>
                  <a:pt x="534389" y="15311"/>
                </a:cubicBezTo>
                <a:cubicBezTo>
                  <a:pt x="706581" y="58854"/>
                  <a:pt x="852906" y="285818"/>
                  <a:pt x="1033153" y="347820"/>
                </a:cubicBezTo>
                <a:cubicBezTo>
                  <a:pt x="1213400" y="409822"/>
                  <a:pt x="1379105" y="390621"/>
                  <a:pt x="1615869" y="387322"/>
                </a:cubicBezTo>
              </a:path>
            </a:pathLst>
          </a:custGeom>
          <a:ln w="762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3" name="Freeform 14342"/>
          <p:cNvSpPr/>
          <p:nvPr/>
        </p:nvSpPr>
        <p:spPr>
          <a:xfrm>
            <a:off x="5581403" y="3206338"/>
            <a:ext cx="508893" cy="237506"/>
          </a:xfrm>
          <a:custGeom>
            <a:avLst/>
            <a:gdLst>
              <a:gd name="connsiteX0" fmla="*/ 0 w 508893"/>
              <a:gd name="connsiteY0" fmla="*/ 237506 h 237506"/>
              <a:gd name="connsiteX1" fmla="*/ 486888 w 508893"/>
              <a:gd name="connsiteY1" fmla="*/ 154379 h 237506"/>
              <a:gd name="connsiteX2" fmla="*/ 380010 w 508893"/>
              <a:gd name="connsiteY2" fmla="*/ 0 h 237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8893" h="237506">
                <a:moveTo>
                  <a:pt x="0" y="237506"/>
                </a:moveTo>
                <a:cubicBezTo>
                  <a:pt x="211776" y="215734"/>
                  <a:pt x="423553" y="193963"/>
                  <a:pt x="486888" y="154379"/>
                </a:cubicBezTo>
                <a:cubicBezTo>
                  <a:pt x="550223" y="114795"/>
                  <a:pt x="465116" y="57397"/>
                  <a:pt x="380010" y="0"/>
                </a:cubicBezTo>
              </a:path>
            </a:pathLst>
          </a:cu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4" name="Freeform 14343"/>
          <p:cNvSpPr/>
          <p:nvPr/>
        </p:nvSpPr>
        <p:spPr>
          <a:xfrm>
            <a:off x="5569527" y="3455720"/>
            <a:ext cx="746967" cy="225631"/>
          </a:xfrm>
          <a:custGeom>
            <a:avLst/>
            <a:gdLst>
              <a:gd name="connsiteX0" fmla="*/ 0 w 746967"/>
              <a:gd name="connsiteY0" fmla="*/ 11875 h 225631"/>
              <a:gd name="connsiteX1" fmla="*/ 724395 w 746967"/>
              <a:gd name="connsiteY1" fmla="*/ 23750 h 225631"/>
              <a:gd name="connsiteX2" fmla="*/ 581891 w 746967"/>
              <a:gd name="connsiteY2" fmla="*/ 225631 h 225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6967" h="225631">
                <a:moveTo>
                  <a:pt x="0" y="11875"/>
                </a:moveTo>
                <a:cubicBezTo>
                  <a:pt x="313706" y="-1"/>
                  <a:pt x="627413" y="-11876"/>
                  <a:pt x="724395" y="23750"/>
                </a:cubicBezTo>
                <a:cubicBezTo>
                  <a:pt x="821377" y="59376"/>
                  <a:pt x="573974" y="217714"/>
                  <a:pt x="581891" y="225631"/>
                </a:cubicBezTo>
              </a:path>
            </a:pathLst>
          </a:cu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 rot="2184275">
            <a:off x="4533570" y="2830343"/>
            <a:ext cx="73609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mtClean="0"/>
              <a:t>Cạnh</a:t>
            </a:r>
            <a:endParaRPr lang="en-US"/>
          </a:p>
        </p:txBody>
      </p:sp>
      <p:grpSp>
        <p:nvGrpSpPr>
          <p:cNvPr id="14346" name="Group 14345"/>
          <p:cNvGrpSpPr/>
          <p:nvPr/>
        </p:nvGrpSpPr>
        <p:grpSpPr>
          <a:xfrm>
            <a:off x="7456088" y="2038350"/>
            <a:ext cx="1535512" cy="726832"/>
            <a:chOff x="7198446" y="2149718"/>
            <a:chExt cx="1535512" cy="726832"/>
          </a:xfrm>
        </p:grpSpPr>
        <p:sp>
          <p:nvSpPr>
            <p:cNvPr id="73" name="TextBox 72"/>
            <p:cNvSpPr txBox="1"/>
            <p:nvPr/>
          </p:nvSpPr>
          <p:spPr>
            <a:xfrm>
              <a:off x="7359749" y="2225918"/>
              <a:ext cx="122180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3333CC"/>
                  </a:solidFill>
                </a:rPr>
                <a:t>2</a:t>
              </a:r>
              <a:r>
                <a:rPr lang="en-US" sz="1600" smtClean="0">
                  <a:solidFill>
                    <a:srgbClr val="3333CC"/>
                  </a:solidFill>
                </a:rPr>
                <a:t> cạnh bên</a:t>
              </a:r>
            </a:p>
            <a:p>
              <a:pPr algn="ctr"/>
              <a:r>
                <a:rPr lang="en-US" sz="1600">
                  <a:solidFill>
                    <a:srgbClr val="3333CC"/>
                  </a:solidFill>
                </a:rPr>
                <a:t>b</a:t>
              </a:r>
              <a:r>
                <a:rPr lang="en-US" sz="1600" smtClean="0">
                  <a:solidFill>
                    <a:srgbClr val="3333CC"/>
                  </a:solidFill>
                </a:rPr>
                <a:t>ằng nhau</a:t>
              </a:r>
              <a:endParaRPr lang="en-US" sz="1600">
                <a:solidFill>
                  <a:srgbClr val="3333CC"/>
                </a:solidFill>
              </a:endParaRPr>
            </a:p>
          </p:txBody>
        </p:sp>
        <p:sp>
          <p:nvSpPr>
            <p:cNvPr id="14345" name="Oval 14344"/>
            <p:cNvSpPr/>
            <p:nvPr/>
          </p:nvSpPr>
          <p:spPr>
            <a:xfrm>
              <a:off x="7198446" y="2149718"/>
              <a:ext cx="1535512" cy="72683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7456088" y="2800350"/>
            <a:ext cx="1535512" cy="715534"/>
            <a:chOff x="7198446" y="2092620"/>
            <a:chExt cx="1535512" cy="715534"/>
          </a:xfrm>
        </p:grpSpPr>
        <p:sp>
          <p:nvSpPr>
            <p:cNvPr id="86" name="TextBox 85"/>
            <p:cNvSpPr txBox="1"/>
            <p:nvPr/>
          </p:nvSpPr>
          <p:spPr>
            <a:xfrm>
              <a:off x="7439155" y="2168820"/>
              <a:ext cx="121860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3333CC"/>
                  </a:solidFill>
                </a:rPr>
                <a:t>2</a:t>
              </a:r>
              <a:r>
                <a:rPr lang="en-US" sz="1600" smtClean="0">
                  <a:solidFill>
                    <a:srgbClr val="3333CC"/>
                  </a:solidFill>
                </a:rPr>
                <a:t> cạnh đáy</a:t>
              </a:r>
            </a:p>
            <a:p>
              <a:pPr algn="ctr"/>
              <a:r>
                <a:rPr lang="en-US" sz="1600">
                  <a:solidFill>
                    <a:srgbClr val="3333CC"/>
                  </a:solidFill>
                </a:rPr>
                <a:t>b</a:t>
              </a:r>
              <a:r>
                <a:rPr lang="en-US" sz="1600" smtClean="0">
                  <a:solidFill>
                    <a:srgbClr val="3333CC"/>
                  </a:solidFill>
                </a:rPr>
                <a:t>ằng nhau</a:t>
              </a:r>
              <a:endParaRPr lang="en-US" sz="1600">
                <a:solidFill>
                  <a:srgbClr val="3333CC"/>
                </a:solidFill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7198446" y="2092620"/>
              <a:ext cx="1535512" cy="71553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47" name="Freeform 14346"/>
          <p:cNvSpPr/>
          <p:nvPr/>
        </p:nvSpPr>
        <p:spPr>
          <a:xfrm>
            <a:off x="6958940" y="2303813"/>
            <a:ext cx="510639" cy="570016"/>
          </a:xfrm>
          <a:custGeom>
            <a:avLst/>
            <a:gdLst>
              <a:gd name="connsiteX0" fmla="*/ 0 w 510639"/>
              <a:gd name="connsiteY0" fmla="*/ 570016 h 570016"/>
              <a:gd name="connsiteX1" fmla="*/ 213756 w 510639"/>
              <a:gd name="connsiteY1" fmla="*/ 403761 h 570016"/>
              <a:gd name="connsiteX2" fmla="*/ 23751 w 510639"/>
              <a:gd name="connsiteY2" fmla="*/ 95003 h 570016"/>
              <a:gd name="connsiteX3" fmla="*/ 510639 w 510639"/>
              <a:gd name="connsiteY3" fmla="*/ 0 h 57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0639" h="570016">
                <a:moveTo>
                  <a:pt x="0" y="570016"/>
                </a:moveTo>
                <a:cubicBezTo>
                  <a:pt x="104899" y="526473"/>
                  <a:pt x="209798" y="482930"/>
                  <a:pt x="213756" y="403761"/>
                </a:cubicBezTo>
                <a:cubicBezTo>
                  <a:pt x="217715" y="324592"/>
                  <a:pt x="-25729" y="162296"/>
                  <a:pt x="23751" y="95003"/>
                </a:cubicBezTo>
                <a:cubicBezTo>
                  <a:pt x="73231" y="27710"/>
                  <a:pt x="360218" y="69273"/>
                  <a:pt x="510639" y="0"/>
                </a:cubicBezTo>
              </a:path>
            </a:pathLst>
          </a:cu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8" name="Freeform 14347"/>
          <p:cNvSpPr/>
          <p:nvPr/>
        </p:nvSpPr>
        <p:spPr>
          <a:xfrm>
            <a:off x="6947066" y="2945081"/>
            <a:ext cx="631536" cy="433438"/>
          </a:xfrm>
          <a:custGeom>
            <a:avLst/>
            <a:gdLst>
              <a:gd name="connsiteX0" fmla="*/ 15911 w 431547"/>
              <a:gd name="connsiteY0" fmla="*/ 0 h 522514"/>
              <a:gd name="connsiteX1" fmla="*/ 205916 w 431547"/>
              <a:gd name="connsiteY1" fmla="*/ 154379 h 522514"/>
              <a:gd name="connsiteX2" fmla="*/ 4036 w 431547"/>
              <a:gd name="connsiteY2" fmla="*/ 368135 h 522514"/>
              <a:gd name="connsiteX3" fmla="*/ 431547 w 431547"/>
              <a:gd name="connsiteY3" fmla="*/ 522514 h 522514"/>
              <a:gd name="connsiteX0" fmla="*/ 24443 w 655979"/>
              <a:gd name="connsiteY0" fmla="*/ 0 h 408214"/>
              <a:gd name="connsiteX1" fmla="*/ 214448 w 655979"/>
              <a:gd name="connsiteY1" fmla="*/ 154379 h 408214"/>
              <a:gd name="connsiteX2" fmla="*/ 12568 w 655979"/>
              <a:gd name="connsiteY2" fmla="*/ 368135 h 408214"/>
              <a:gd name="connsiteX3" fmla="*/ 655979 w 655979"/>
              <a:gd name="connsiteY3" fmla="*/ 408214 h 408214"/>
              <a:gd name="connsiteX0" fmla="*/ 0 w 631536"/>
              <a:gd name="connsiteY0" fmla="*/ 0 h 433438"/>
              <a:gd name="connsiteX1" fmla="*/ 190005 w 631536"/>
              <a:gd name="connsiteY1" fmla="*/ 154379 h 433438"/>
              <a:gd name="connsiteX2" fmla="*/ 178625 w 631536"/>
              <a:gd name="connsiteY2" fmla="*/ 418935 h 433438"/>
              <a:gd name="connsiteX3" fmla="*/ 631536 w 631536"/>
              <a:gd name="connsiteY3" fmla="*/ 408214 h 43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1536" h="433438">
                <a:moveTo>
                  <a:pt x="0" y="0"/>
                </a:moveTo>
                <a:cubicBezTo>
                  <a:pt x="95992" y="46511"/>
                  <a:pt x="160234" y="84557"/>
                  <a:pt x="190005" y="154379"/>
                </a:cubicBezTo>
                <a:cubicBezTo>
                  <a:pt x="219776" y="224202"/>
                  <a:pt x="105037" y="376629"/>
                  <a:pt x="178625" y="418935"/>
                </a:cubicBezTo>
                <a:cubicBezTo>
                  <a:pt x="252213" y="461241"/>
                  <a:pt x="560284" y="396339"/>
                  <a:pt x="631536" y="408214"/>
                </a:cubicBezTo>
              </a:path>
            </a:pathLst>
          </a:cu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/>
          <p:cNvGrpSpPr/>
          <p:nvPr/>
        </p:nvGrpSpPr>
        <p:grpSpPr>
          <a:xfrm>
            <a:off x="7620000" y="3638550"/>
            <a:ext cx="1307730" cy="584775"/>
            <a:chOff x="5494944" y="3678019"/>
            <a:chExt cx="1307730" cy="584775"/>
          </a:xfrm>
        </p:grpSpPr>
        <p:sp>
          <p:nvSpPr>
            <p:cNvPr id="91" name="TextBox 90"/>
            <p:cNvSpPr txBox="1"/>
            <p:nvPr/>
          </p:nvSpPr>
          <p:spPr>
            <a:xfrm>
              <a:off x="5494944" y="3678019"/>
              <a:ext cx="130773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C00000"/>
                  </a:solidFill>
                </a:rPr>
                <a:t> </a:t>
              </a:r>
              <a:r>
                <a:rPr lang="en-US" sz="1600" smtClean="0">
                  <a:solidFill>
                    <a:srgbClr val="C00000"/>
                  </a:solidFill>
                </a:rPr>
                <a:t>2 cạnh bên</a:t>
              </a:r>
            </a:p>
            <a:p>
              <a:pPr algn="ctr"/>
              <a:r>
                <a:rPr lang="en-US" sz="1600" smtClean="0">
                  <a:solidFill>
                    <a:srgbClr val="C00000"/>
                  </a:solidFill>
                </a:rPr>
                <a:t> bằng nhau</a:t>
              </a:r>
              <a:endParaRPr lang="en-US" sz="1600">
                <a:solidFill>
                  <a:srgbClr val="C00000"/>
                </a:solidFill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5561472" y="3678019"/>
              <a:ext cx="1228194" cy="564777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7463816" y="4359801"/>
            <a:ext cx="1392320" cy="584775"/>
            <a:chOff x="5486630" y="3633051"/>
            <a:chExt cx="1342880" cy="612619"/>
          </a:xfrm>
        </p:grpSpPr>
        <p:sp>
          <p:nvSpPr>
            <p:cNvPr id="94" name="TextBox 93"/>
            <p:cNvSpPr txBox="1"/>
            <p:nvPr/>
          </p:nvSpPr>
          <p:spPr>
            <a:xfrm>
              <a:off x="5494944" y="3633051"/>
              <a:ext cx="1212437" cy="6126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C00000"/>
                  </a:solidFill>
                </a:rPr>
                <a:t> </a:t>
              </a:r>
              <a:r>
                <a:rPr lang="en-US" sz="1600" smtClean="0">
                  <a:solidFill>
                    <a:srgbClr val="C00000"/>
                  </a:solidFill>
                </a:rPr>
                <a:t>2 cạnh bên</a:t>
              </a:r>
            </a:p>
            <a:p>
              <a:pPr algn="ctr"/>
              <a:r>
                <a:rPr lang="en-US" sz="1600" smtClean="0">
                  <a:solidFill>
                    <a:srgbClr val="C00000"/>
                  </a:solidFill>
                </a:rPr>
                <a:t>song song</a:t>
              </a:r>
              <a:endParaRPr lang="en-US" sz="1600">
                <a:solidFill>
                  <a:srgbClr val="C00000"/>
                </a:solidFill>
              </a:endParaRP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5486630" y="3678019"/>
              <a:ext cx="1342880" cy="55651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350" name="Straight Arrow Connector 14349"/>
          <p:cNvCxnSpPr>
            <a:stCxn id="14338" idx="3"/>
            <a:endCxn id="92" idx="1"/>
          </p:cNvCxnSpPr>
          <p:nvPr/>
        </p:nvCxnSpPr>
        <p:spPr>
          <a:xfrm flipV="1">
            <a:off x="6875450" y="3920939"/>
            <a:ext cx="811078" cy="4946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2" name="Freeform 14351"/>
          <p:cNvSpPr/>
          <p:nvPr/>
        </p:nvSpPr>
        <p:spPr>
          <a:xfrm>
            <a:off x="6896100" y="3985261"/>
            <a:ext cx="579120" cy="764492"/>
          </a:xfrm>
          <a:custGeom>
            <a:avLst/>
            <a:gdLst>
              <a:gd name="connsiteX0" fmla="*/ 65386 w 644506"/>
              <a:gd name="connsiteY0" fmla="*/ 0 h 753509"/>
              <a:gd name="connsiteX1" fmla="*/ 347326 w 644506"/>
              <a:gd name="connsiteY1" fmla="*/ 335280 h 753509"/>
              <a:gd name="connsiteX2" fmla="*/ 4426 w 644506"/>
              <a:gd name="connsiteY2" fmla="*/ 708660 h 753509"/>
              <a:gd name="connsiteX3" fmla="*/ 644506 w 644506"/>
              <a:gd name="connsiteY3" fmla="*/ 746760 h 753509"/>
              <a:gd name="connsiteX0" fmla="*/ 64842 w 643962"/>
              <a:gd name="connsiteY0" fmla="*/ 0 h 759702"/>
              <a:gd name="connsiteX1" fmla="*/ 362022 w 643962"/>
              <a:gd name="connsiteY1" fmla="*/ 236220 h 759702"/>
              <a:gd name="connsiteX2" fmla="*/ 3882 w 643962"/>
              <a:gd name="connsiteY2" fmla="*/ 708660 h 759702"/>
              <a:gd name="connsiteX3" fmla="*/ 643962 w 643962"/>
              <a:gd name="connsiteY3" fmla="*/ 746760 h 759702"/>
              <a:gd name="connsiteX0" fmla="*/ 0 w 579120"/>
              <a:gd name="connsiteY0" fmla="*/ 0 h 746760"/>
              <a:gd name="connsiteX1" fmla="*/ 297180 w 579120"/>
              <a:gd name="connsiteY1" fmla="*/ 236220 h 746760"/>
              <a:gd name="connsiteX2" fmla="*/ 99060 w 579120"/>
              <a:gd name="connsiteY2" fmla="*/ 655320 h 746760"/>
              <a:gd name="connsiteX3" fmla="*/ 579120 w 579120"/>
              <a:gd name="connsiteY3" fmla="*/ 746760 h 746760"/>
              <a:gd name="connsiteX0" fmla="*/ 0 w 579120"/>
              <a:gd name="connsiteY0" fmla="*/ 0 h 746760"/>
              <a:gd name="connsiteX1" fmla="*/ 297180 w 579120"/>
              <a:gd name="connsiteY1" fmla="*/ 236220 h 746760"/>
              <a:gd name="connsiteX2" fmla="*/ 99060 w 579120"/>
              <a:gd name="connsiteY2" fmla="*/ 655320 h 746760"/>
              <a:gd name="connsiteX3" fmla="*/ 579120 w 579120"/>
              <a:gd name="connsiteY3" fmla="*/ 746760 h 746760"/>
              <a:gd name="connsiteX0" fmla="*/ 0 w 579120"/>
              <a:gd name="connsiteY0" fmla="*/ 0 h 764492"/>
              <a:gd name="connsiteX1" fmla="*/ 297180 w 579120"/>
              <a:gd name="connsiteY1" fmla="*/ 236220 h 764492"/>
              <a:gd name="connsiteX2" fmla="*/ 99060 w 579120"/>
              <a:gd name="connsiteY2" fmla="*/ 655320 h 764492"/>
              <a:gd name="connsiteX3" fmla="*/ 579120 w 579120"/>
              <a:gd name="connsiteY3" fmla="*/ 746760 h 764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9120" h="764492">
                <a:moveTo>
                  <a:pt x="0" y="0"/>
                </a:moveTo>
                <a:cubicBezTo>
                  <a:pt x="199390" y="55245"/>
                  <a:pt x="280670" y="127000"/>
                  <a:pt x="297180" y="236220"/>
                </a:cubicBezTo>
                <a:cubicBezTo>
                  <a:pt x="313690" y="345440"/>
                  <a:pt x="36830" y="486410"/>
                  <a:pt x="99060" y="655320"/>
                </a:cubicBezTo>
                <a:cubicBezTo>
                  <a:pt x="161290" y="824230"/>
                  <a:pt x="579120" y="746760"/>
                  <a:pt x="579120" y="746760"/>
                </a:cubicBezTo>
              </a:path>
            </a:pathLst>
          </a:cu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073879" y="3943350"/>
            <a:ext cx="3023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66"/>
                </a:solidFill>
              </a:rPr>
              <a:t>Hai góc kề 1 cạnh bên bù nhau</a:t>
            </a:r>
            <a:endParaRPr lang="en-US" sz="1600">
              <a:solidFill>
                <a:srgbClr val="FF0066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2209800" y="4281904"/>
            <a:ext cx="1351243" cy="609600"/>
            <a:chOff x="6096000" y="3181350"/>
            <a:chExt cx="1351243" cy="609600"/>
          </a:xfrm>
        </p:grpSpPr>
        <p:grpSp>
          <p:nvGrpSpPr>
            <p:cNvPr id="50" name="Group 49"/>
            <p:cNvGrpSpPr/>
            <p:nvPr/>
          </p:nvGrpSpPr>
          <p:grpSpPr>
            <a:xfrm>
              <a:off x="6096000" y="3181350"/>
              <a:ext cx="1351243" cy="609600"/>
              <a:chOff x="3906557" y="3333750"/>
              <a:chExt cx="1579843" cy="60960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62400" y="3333750"/>
                <a:ext cx="10668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5029200" y="3333750"/>
                <a:ext cx="457200" cy="6096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3906557" y="3943350"/>
                <a:ext cx="1579843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H="1">
                <a:off x="3906557" y="3333750"/>
                <a:ext cx="55843" cy="6096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46" name="Object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18259371"/>
                </p:ext>
              </p:extLst>
            </p:nvPr>
          </p:nvGraphicFramePr>
          <p:xfrm>
            <a:off x="6143763" y="3548191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4" name="Equation" r:id="rId7" imgW="241200" imgH="203040" progId="Equation.DSMT4">
                    <p:embed/>
                  </p:oleObj>
                </mc:Choice>
                <mc:Fallback>
                  <p:oleObj name="Equation" r:id="rId7" imgW="2412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6143763" y="3548191"/>
                          <a:ext cx="2413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8" name="Object 5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57403518"/>
                </p:ext>
              </p:extLst>
            </p:nvPr>
          </p:nvGraphicFramePr>
          <p:xfrm>
            <a:off x="6115050" y="3208400"/>
            <a:ext cx="3048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5" name="Equation" r:id="rId9" imgW="304560" imgH="203040" progId="Equation.DSMT4">
                    <p:embed/>
                  </p:oleObj>
                </mc:Choice>
                <mc:Fallback>
                  <p:oleObj name="Equation" r:id="rId9" imgW="30456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6115050" y="3208400"/>
                          <a:ext cx="3048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354" name="Group 14353"/>
          <p:cNvGrpSpPr/>
          <p:nvPr/>
        </p:nvGrpSpPr>
        <p:grpSpPr>
          <a:xfrm>
            <a:off x="3800897" y="4360706"/>
            <a:ext cx="1126604" cy="611169"/>
            <a:chOff x="3800897" y="4360706"/>
            <a:chExt cx="1126604" cy="611169"/>
          </a:xfrm>
        </p:grpSpPr>
        <p:graphicFrame>
          <p:nvGraphicFramePr>
            <p:cNvPr id="57" name="Object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3038274"/>
                </p:ext>
              </p:extLst>
            </p:nvPr>
          </p:nvGraphicFramePr>
          <p:xfrm>
            <a:off x="4209722" y="4755657"/>
            <a:ext cx="3048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6" name="Equation" r:id="rId11" imgW="304560" imgH="203040" progId="Equation.DSMT4">
                    <p:embed/>
                  </p:oleObj>
                </mc:Choice>
                <mc:Fallback>
                  <p:oleObj name="Equation" r:id="rId11" imgW="30456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209722" y="4755657"/>
                          <a:ext cx="3048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7" name="Object 6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2095635"/>
                </p:ext>
              </p:extLst>
            </p:nvPr>
          </p:nvGraphicFramePr>
          <p:xfrm>
            <a:off x="3889277" y="4456602"/>
            <a:ext cx="2540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7" name="Equation" r:id="rId13" imgW="253800" imgH="203040" progId="Equation.DSMT4">
                    <p:embed/>
                  </p:oleObj>
                </mc:Choice>
                <mc:Fallback>
                  <p:oleObj name="Equation" r:id="rId13" imgW="2538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889277" y="4456602"/>
                          <a:ext cx="254000" cy="203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0" name="Group 59"/>
            <p:cNvGrpSpPr/>
            <p:nvPr/>
          </p:nvGrpSpPr>
          <p:grpSpPr>
            <a:xfrm rot="10131446">
              <a:off x="3800897" y="4360706"/>
              <a:ext cx="1126604" cy="611169"/>
              <a:chOff x="5974976" y="3257550"/>
              <a:chExt cx="1126604" cy="611169"/>
            </a:xfrm>
          </p:grpSpPr>
          <p:cxnSp>
            <p:nvCxnSpPr>
              <p:cNvPr id="61" name="Straight Connector 60"/>
              <p:cNvCxnSpPr/>
              <p:nvPr/>
            </p:nvCxnSpPr>
            <p:spPr>
              <a:xfrm flipV="1">
                <a:off x="5974976" y="3257550"/>
                <a:ext cx="730624" cy="1569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5974976" y="3867150"/>
                <a:ext cx="1126604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5974976" y="3257550"/>
                <a:ext cx="0" cy="6096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6705600" y="3259119"/>
                <a:ext cx="395980" cy="6096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045744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81000" y="361950"/>
            <a:ext cx="8077200" cy="41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solidFill>
                  <a:srgbClr val="FF0000"/>
                </a:solidFill>
                <a:cs typeface="+mn-cs"/>
              </a:rPr>
              <a:t>1/ Nhắc lại dấu hiệu nhận biết hai đường thẳng song song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762000" y="971550"/>
            <a:ext cx="5181600" cy="1098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solidFill>
                  <a:srgbClr val="FF0000"/>
                </a:solidFill>
                <a:cs typeface="+mn-cs"/>
              </a:rPr>
              <a:t>2/ Quan sát hình 13. Cho biết: hai cạnh AB và CD của tứ giác ABCD có song song không? Vì sao?</a:t>
            </a:r>
          </a:p>
        </p:txBody>
      </p:sp>
      <p:pic>
        <p:nvPicPr>
          <p:cNvPr id="3096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809750"/>
            <a:ext cx="3886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457200" y="971550"/>
            <a:ext cx="8077200" cy="3129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solidFill>
                  <a:srgbClr val="000000"/>
                </a:solidFill>
                <a:cs typeface="+mn-cs"/>
              </a:rPr>
              <a:t>Trả lời: </a:t>
            </a:r>
          </a:p>
          <a:p>
            <a:pPr eaLnBrk="1" hangingPunct="1">
              <a:spcBef>
                <a:spcPct val="50000"/>
              </a:spcBef>
            </a:pPr>
            <a:r>
              <a:rPr lang="en-US" sz="2200">
                <a:solidFill>
                  <a:srgbClr val="000000"/>
                </a:solidFill>
                <a:cs typeface="+mn-cs"/>
              </a:rPr>
              <a:t>Một đường thẳng c cắt hai đường thẳng a và b mà trong các góc tạo thành có: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200">
                <a:solidFill>
                  <a:srgbClr val="000000"/>
                </a:solidFill>
                <a:cs typeface="+mn-cs"/>
              </a:rPr>
              <a:t> Một cặp góc so le trong bằng nhau</a:t>
            </a:r>
          </a:p>
          <a:p>
            <a:pPr eaLnBrk="1" hangingPunct="1">
              <a:spcBef>
                <a:spcPct val="50000"/>
              </a:spcBef>
            </a:pPr>
            <a:r>
              <a:rPr lang="en-US" sz="2200">
                <a:solidFill>
                  <a:srgbClr val="000000"/>
                </a:solidFill>
                <a:cs typeface="+mn-cs"/>
              </a:rPr>
              <a:t>- Hoặc một cặp góc đồng vị bằng nhau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200">
                <a:solidFill>
                  <a:srgbClr val="000000"/>
                </a:solidFill>
                <a:cs typeface="+mn-cs"/>
              </a:rPr>
              <a:t> Hoặc một cặp góc trong cùng phía bù nhau (</a:t>
            </a:r>
            <a:r>
              <a:rPr lang="en-US" sz="2200">
                <a:solidFill>
                  <a:srgbClr val="FF3399"/>
                </a:solidFill>
                <a:cs typeface="+mn-cs"/>
              </a:rPr>
              <a:t>tổng số đo = 180</a:t>
            </a:r>
            <a:r>
              <a:rPr lang="en-US" sz="2200" baseline="30000">
                <a:solidFill>
                  <a:srgbClr val="FF3399"/>
                </a:solidFill>
                <a:cs typeface="+mn-cs"/>
              </a:rPr>
              <a:t>o</a:t>
            </a:r>
            <a:r>
              <a:rPr lang="en-US" sz="2200">
                <a:solidFill>
                  <a:srgbClr val="FF3399"/>
                </a:solidFill>
                <a:cs typeface="+mn-cs"/>
              </a:rPr>
              <a:t> </a:t>
            </a:r>
            <a:r>
              <a:rPr lang="en-US" sz="2200" smtClean="0">
                <a:solidFill>
                  <a:srgbClr val="000000"/>
                </a:solidFill>
                <a:cs typeface="+mn-cs"/>
              </a:rPr>
              <a:t>)  </a:t>
            </a:r>
            <a:r>
              <a:rPr lang="en-US" sz="2200">
                <a:solidFill>
                  <a:srgbClr val="0000FF"/>
                </a:solidFill>
                <a:cs typeface="+mn-cs"/>
              </a:rPr>
              <a:t>thì a// b</a:t>
            </a:r>
          </a:p>
        </p:txBody>
      </p:sp>
    </p:spTree>
    <p:extLst>
      <p:ext uri="{BB962C8B-B14F-4D97-AF65-F5344CB8AC3E}">
        <p14:creationId xmlns:p14="http://schemas.microsoft.com/office/powerpoint/2010/main" val="298597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3" grpId="0"/>
      <p:bldP spid="19" grpId="0"/>
      <p:bldP spid="1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3505201" y="114301"/>
            <a:ext cx="1752599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smtClean="0">
                <a:solidFill>
                  <a:srgbClr val="FF5050"/>
                </a:solidFill>
              </a:rPr>
              <a:t>ÔN BÀI </a:t>
            </a:r>
            <a:r>
              <a:rPr lang="en-US" b="1">
                <a:solidFill>
                  <a:srgbClr val="FF5050"/>
                </a:solidFill>
              </a:rPr>
              <a:t>CŨ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28600" y="666750"/>
            <a:ext cx="8305800" cy="1313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mtClean="0"/>
              <a:t>Định </a:t>
            </a:r>
            <a:r>
              <a:rPr lang="en-US"/>
              <a:t>nghĩa tứ giác, tứ giác </a:t>
            </a:r>
            <a:r>
              <a:rPr lang="en-US" smtClean="0"/>
              <a:t>lồi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Định </a:t>
            </a:r>
            <a:r>
              <a:rPr lang="en-US"/>
              <a:t>lý về tổng các góc trong một tứ </a:t>
            </a:r>
            <a:r>
              <a:rPr lang="en-US" smtClean="0"/>
              <a:t>giác</a:t>
            </a:r>
          </a:p>
          <a:p>
            <a:pPr marL="0" indent="0"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131" name="Text Box 59"/>
          <p:cNvSpPr txBox="1">
            <a:spLocks noChangeArrowheads="1"/>
          </p:cNvSpPr>
          <p:nvPr/>
        </p:nvSpPr>
        <p:spPr bwMode="auto">
          <a:xfrm>
            <a:off x="533400" y="1657350"/>
            <a:ext cx="41910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u="sng">
                <a:solidFill>
                  <a:srgbClr val="000099"/>
                </a:solidFill>
              </a:rPr>
              <a:t>- Tìm số đo x trong hình vẽ sau:</a:t>
            </a:r>
          </a:p>
        </p:txBody>
      </p:sp>
      <p:pic>
        <p:nvPicPr>
          <p:cNvPr id="3132" name="Picture 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43150"/>
            <a:ext cx="3351213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33" name="Text Box 61"/>
          <p:cNvSpPr txBox="1">
            <a:spLocks noChangeArrowheads="1"/>
          </p:cNvSpPr>
          <p:nvPr/>
        </p:nvSpPr>
        <p:spPr bwMode="auto">
          <a:xfrm>
            <a:off x="685800" y="3562350"/>
            <a:ext cx="36957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660033"/>
                </a:solidFill>
              </a:rPr>
              <a:t>Tứ giác ABCD có gì đặc biệt?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572000" y="1852450"/>
            <a:ext cx="0" cy="2700500"/>
          </a:xfrm>
          <a:prstGeom prst="line">
            <a:avLst/>
          </a:prstGeom>
          <a:ln w="28575"/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59"/>
          <p:cNvSpPr txBox="1">
            <a:spLocks noChangeArrowheads="1"/>
          </p:cNvSpPr>
          <p:nvPr/>
        </p:nvSpPr>
        <p:spPr bwMode="auto">
          <a:xfrm>
            <a:off x="4752109" y="1657350"/>
            <a:ext cx="886691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mtClean="0">
                <a:solidFill>
                  <a:srgbClr val="000099"/>
                </a:solidFill>
              </a:rPr>
              <a:t>Ta có:</a:t>
            </a:r>
            <a:endParaRPr lang="en-US">
              <a:solidFill>
                <a:srgbClr val="000099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231790"/>
              </p:ext>
            </p:extLst>
          </p:nvPr>
        </p:nvGraphicFramePr>
        <p:xfrm>
          <a:off x="5715000" y="1629100"/>
          <a:ext cx="1942523" cy="364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" name="Equation" r:id="rId4" imgW="1218960" imgH="228600" progId="Equation.DSMT4">
                  <p:embed/>
                </p:oleObj>
              </mc:Choice>
              <mc:Fallback>
                <p:oleObj name="Equation" r:id="rId4" imgW="1218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15000" y="1629100"/>
                        <a:ext cx="1942523" cy="364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59"/>
          <p:cNvSpPr txBox="1">
            <a:spLocks noChangeArrowheads="1"/>
          </p:cNvSpPr>
          <p:nvPr/>
        </p:nvSpPr>
        <p:spPr bwMode="auto">
          <a:xfrm>
            <a:off x="7647709" y="1657350"/>
            <a:ext cx="1039091" cy="35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smtClean="0"/>
              <a:t>(kề bù)</a:t>
            </a:r>
            <a:endParaRPr lang="en-US" sz="180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628025"/>
              </p:ext>
            </p:extLst>
          </p:nvPr>
        </p:nvGraphicFramePr>
        <p:xfrm>
          <a:off x="4965700" y="2114550"/>
          <a:ext cx="275113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6" imgW="1726920" imgH="228600" progId="Equation.DSMT4">
                  <p:embed/>
                </p:oleObj>
              </mc:Choice>
              <mc:Fallback>
                <p:oleObj name="Equation" r:id="rId6" imgW="17269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65700" y="2114550"/>
                        <a:ext cx="2751138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988215"/>
              </p:ext>
            </p:extLst>
          </p:nvPr>
        </p:nvGraphicFramePr>
        <p:xfrm>
          <a:off x="5880100" y="2555875"/>
          <a:ext cx="27305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5" name="Equation" r:id="rId8" imgW="1714320" imgH="228600" progId="Equation.DSMT4">
                  <p:embed/>
                </p:oleObj>
              </mc:Choice>
              <mc:Fallback>
                <p:oleObj name="Equation" r:id="rId8" imgW="1714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880100" y="2555875"/>
                        <a:ext cx="2730500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59"/>
          <p:cNvSpPr txBox="1">
            <a:spLocks noChangeArrowheads="1"/>
          </p:cNvSpPr>
          <p:nvPr/>
        </p:nvSpPr>
        <p:spPr bwMode="auto">
          <a:xfrm>
            <a:off x="4644736" y="2590947"/>
            <a:ext cx="1375064" cy="35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smtClean="0"/>
              <a:t>Tương tự:</a:t>
            </a:r>
            <a:endParaRPr lang="en-US" sz="1800"/>
          </a:p>
        </p:txBody>
      </p:sp>
      <p:sp>
        <p:nvSpPr>
          <p:cNvPr id="17" name="Text Box 59"/>
          <p:cNvSpPr txBox="1">
            <a:spLocks noChangeArrowheads="1"/>
          </p:cNvSpPr>
          <p:nvPr/>
        </p:nvSpPr>
        <p:spPr bwMode="auto">
          <a:xfrm>
            <a:off x="4634345" y="3022989"/>
            <a:ext cx="1004455" cy="35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smtClean="0"/>
              <a:t>Vì vậy:</a:t>
            </a:r>
            <a:endParaRPr lang="en-US" sz="180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502055"/>
              </p:ext>
            </p:extLst>
          </p:nvPr>
        </p:nvGraphicFramePr>
        <p:xfrm>
          <a:off x="5503863" y="3018559"/>
          <a:ext cx="2649537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Equation" r:id="rId10" imgW="1663560" imgH="203040" progId="Equation.DSMT4">
                  <p:embed/>
                </p:oleObj>
              </mc:Choice>
              <mc:Fallback>
                <p:oleObj name="Equation" r:id="rId10" imgW="1663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03863" y="3018559"/>
                        <a:ext cx="2649537" cy="325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045858"/>
              </p:ext>
            </p:extLst>
          </p:nvPr>
        </p:nvGraphicFramePr>
        <p:xfrm>
          <a:off x="5137150" y="3414713"/>
          <a:ext cx="19431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12" imgW="1218960" imgH="203040" progId="Equation.DSMT4">
                  <p:embed/>
                </p:oleObj>
              </mc:Choice>
              <mc:Fallback>
                <p:oleObj name="Equation" r:id="rId12" imgW="12189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137150" y="3414713"/>
                        <a:ext cx="1943100" cy="325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536351"/>
              </p:ext>
            </p:extLst>
          </p:nvPr>
        </p:nvGraphicFramePr>
        <p:xfrm>
          <a:off x="5534025" y="3704792"/>
          <a:ext cx="147637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14" imgW="927000" imgH="419040" progId="Equation.DSMT4">
                  <p:embed/>
                </p:oleObj>
              </mc:Choice>
              <mc:Fallback>
                <p:oleObj name="Equation" r:id="rId14" imgW="9270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534025" y="3704792"/>
                        <a:ext cx="1476375" cy="671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265043"/>
              </p:ext>
            </p:extLst>
          </p:nvPr>
        </p:nvGraphicFramePr>
        <p:xfrm>
          <a:off x="5068887" y="4340225"/>
          <a:ext cx="194151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16" imgW="1218960" imgH="228600" progId="Equation.DSMT4">
                  <p:embed/>
                </p:oleObj>
              </mc:Choice>
              <mc:Fallback>
                <p:oleObj name="Equation" r:id="rId16" imgW="1218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68887" y="4340225"/>
                        <a:ext cx="1941513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59"/>
          <p:cNvSpPr txBox="1">
            <a:spLocks noChangeArrowheads="1"/>
          </p:cNvSpPr>
          <p:nvPr/>
        </p:nvSpPr>
        <p:spPr bwMode="auto">
          <a:xfrm>
            <a:off x="381001" y="4019550"/>
            <a:ext cx="533400" cy="35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smtClean="0"/>
              <a:t>Vì:</a:t>
            </a:r>
            <a:endParaRPr lang="en-US" sz="1800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241534"/>
              </p:ext>
            </p:extLst>
          </p:nvPr>
        </p:nvGraphicFramePr>
        <p:xfrm>
          <a:off x="952500" y="4019550"/>
          <a:ext cx="190023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18" imgW="1193760" imgH="228600" progId="Equation.DSMT4">
                  <p:embed/>
                </p:oleObj>
              </mc:Choice>
              <mc:Fallback>
                <p:oleObj name="Equation" r:id="rId18" imgW="11937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52500" y="4019550"/>
                        <a:ext cx="1900238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59"/>
          <p:cNvSpPr txBox="1">
            <a:spLocks noChangeArrowheads="1"/>
          </p:cNvSpPr>
          <p:nvPr/>
        </p:nvSpPr>
        <p:spPr bwMode="auto">
          <a:xfrm>
            <a:off x="2971801" y="4034340"/>
            <a:ext cx="1143000" cy="35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smtClean="0"/>
              <a:t>(vị trí slt)</a:t>
            </a:r>
            <a:endParaRPr lang="en-US" sz="1800"/>
          </a:p>
        </p:txBody>
      </p:sp>
      <p:sp>
        <p:nvSpPr>
          <p:cNvPr id="25" name="Text Box 59"/>
          <p:cNvSpPr txBox="1">
            <a:spLocks noChangeArrowheads="1"/>
          </p:cNvSpPr>
          <p:nvPr/>
        </p:nvSpPr>
        <p:spPr bwMode="auto">
          <a:xfrm>
            <a:off x="381000" y="4393762"/>
            <a:ext cx="2209006" cy="35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smtClean="0"/>
              <a:t>nên:     AB // DC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2515"/>
                                      </p:to>
                                    </p:animClr>
                                    <p:animClr clrSpc="rgb" dir="cw">
                                      <p:cBhvr>
                                        <p:cTn id="6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515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131" grpId="0"/>
      <p:bldP spid="3133" grpId="0"/>
      <p:bldP spid="11" grpId="0"/>
      <p:bldP spid="13" grpId="0"/>
      <p:bldP spid="16" grpId="0"/>
      <p:bldP spid="17" grpId="0"/>
      <p:bldP spid="22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33350"/>
            <a:ext cx="2247900" cy="33718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814080"/>
            <a:ext cx="2247900" cy="2990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45" t="7120" r="24504" b="8079"/>
          <a:stretch/>
        </p:blipFill>
        <p:spPr>
          <a:xfrm rot="5400000">
            <a:off x="3794414" y="-581888"/>
            <a:ext cx="1257300" cy="3054928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838200" y="1193800"/>
            <a:ext cx="571500" cy="501650"/>
            <a:chOff x="838200" y="1193800"/>
            <a:chExt cx="571500" cy="50165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838200" y="1193800"/>
              <a:ext cx="5334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371600" y="1193800"/>
              <a:ext cx="38100" cy="46355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863600" y="1657350"/>
              <a:ext cx="546100" cy="381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844550" y="1200150"/>
              <a:ext cx="19050" cy="4953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3781428" y="619122"/>
            <a:ext cx="1066800" cy="581022"/>
            <a:chOff x="609600" y="1130303"/>
            <a:chExt cx="990600" cy="581022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685800" y="1130303"/>
              <a:ext cx="914400" cy="762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600200" y="1206503"/>
              <a:ext cx="0" cy="50482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09600" y="1635125"/>
              <a:ext cx="990600" cy="762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09600" y="1130303"/>
              <a:ext cx="76200" cy="50482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4038600" y="2952750"/>
            <a:ext cx="440533" cy="457200"/>
            <a:chOff x="1028700" y="1193800"/>
            <a:chExt cx="440533" cy="457200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1104900" y="1193800"/>
              <a:ext cx="364333" cy="0"/>
            </a:xfrm>
            <a:prstGeom prst="line">
              <a:avLst/>
            </a:prstGeom>
            <a:ln w="19050">
              <a:solidFill>
                <a:srgbClr val="33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1329292" y="1193800"/>
              <a:ext cx="139941" cy="457200"/>
            </a:xfrm>
            <a:prstGeom prst="line">
              <a:avLst/>
            </a:prstGeom>
            <a:ln w="19050">
              <a:solidFill>
                <a:srgbClr val="33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028700" y="1612900"/>
              <a:ext cx="317259" cy="38100"/>
            </a:xfrm>
            <a:prstGeom prst="line">
              <a:avLst/>
            </a:prstGeom>
            <a:ln w="19050">
              <a:solidFill>
                <a:srgbClr val="33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1028700" y="1193800"/>
              <a:ext cx="76200" cy="419100"/>
            </a:xfrm>
            <a:prstGeom prst="line">
              <a:avLst/>
            </a:prstGeom>
            <a:ln w="19050">
              <a:solidFill>
                <a:srgbClr val="33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/>
          <p:nvPr/>
        </p:nvSpPr>
        <p:spPr>
          <a:xfrm>
            <a:off x="1981200" y="2110085"/>
            <a:ext cx="45961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HÌNH THANG</a:t>
            </a:r>
            <a:endParaRPr lang="en-US" sz="5400" b="1" cap="none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553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9753E-6 L 0.66041 0.1598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21" y="79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24374E-7 L 0.34375 0.0222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88" y="11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0.34271 0.1259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35" y="6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38200" y="595313"/>
            <a:ext cx="3581400" cy="1394222"/>
            <a:chOff x="968" y="1056"/>
            <a:chExt cx="2256" cy="1171"/>
          </a:xfrm>
        </p:grpSpPr>
        <p:grpSp>
          <p:nvGrpSpPr>
            <p:cNvPr id="9278" name="Group 5"/>
            <p:cNvGrpSpPr>
              <a:grpSpLocks/>
            </p:cNvGrpSpPr>
            <p:nvPr/>
          </p:nvGrpSpPr>
          <p:grpSpPr bwMode="auto">
            <a:xfrm>
              <a:off x="1104" y="1248"/>
              <a:ext cx="1920" cy="720"/>
              <a:chOff x="1096" y="1248"/>
              <a:chExt cx="1920" cy="720"/>
            </a:xfrm>
          </p:grpSpPr>
          <p:sp>
            <p:nvSpPr>
              <p:cNvPr id="9283" name="Line 6"/>
              <p:cNvSpPr>
                <a:spLocks noChangeShapeType="1"/>
              </p:cNvSpPr>
              <p:nvPr/>
            </p:nvSpPr>
            <p:spPr bwMode="auto">
              <a:xfrm>
                <a:off x="1096" y="1968"/>
                <a:ext cx="192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4" name="Line 7"/>
              <p:cNvSpPr>
                <a:spLocks noChangeShapeType="1"/>
              </p:cNvSpPr>
              <p:nvPr/>
            </p:nvSpPr>
            <p:spPr bwMode="auto">
              <a:xfrm>
                <a:off x="1296" y="1248"/>
                <a:ext cx="100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5" name="Line 8"/>
              <p:cNvSpPr>
                <a:spLocks noChangeShapeType="1"/>
              </p:cNvSpPr>
              <p:nvPr/>
            </p:nvSpPr>
            <p:spPr bwMode="auto">
              <a:xfrm flipH="1">
                <a:off x="1104" y="1248"/>
                <a:ext cx="192" cy="7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86" name="Line 9"/>
              <p:cNvSpPr>
                <a:spLocks noChangeShapeType="1"/>
              </p:cNvSpPr>
              <p:nvPr/>
            </p:nvSpPr>
            <p:spPr bwMode="auto">
              <a:xfrm>
                <a:off x="2296" y="1248"/>
                <a:ext cx="720" cy="7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79" name="Text Box 10"/>
            <p:cNvSpPr txBox="1">
              <a:spLocks noChangeArrowheads="1"/>
            </p:cNvSpPr>
            <p:nvPr/>
          </p:nvSpPr>
          <p:spPr bwMode="auto">
            <a:xfrm>
              <a:off x="968" y="1968"/>
              <a:ext cx="288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D</a:t>
              </a:r>
            </a:p>
          </p:txBody>
        </p:sp>
        <p:sp>
          <p:nvSpPr>
            <p:cNvPr id="9280" name="Text Box 11"/>
            <p:cNvSpPr txBox="1">
              <a:spLocks noChangeArrowheads="1"/>
            </p:cNvSpPr>
            <p:nvPr/>
          </p:nvSpPr>
          <p:spPr bwMode="auto">
            <a:xfrm>
              <a:off x="2936" y="1968"/>
              <a:ext cx="288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C</a:t>
              </a:r>
            </a:p>
          </p:txBody>
        </p:sp>
        <p:sp>
          <p:nvSpPr>
            <p:cNvPr id="9281" name="Text Box 12"/>
            <p:cNvSpPr txBox="1">
              <a:spLocks noChangeArrowheads="1"/>
            </p:cNvSpPr>
            <p:nvPr/>
          </p:nvSpPr>
          <p:spPr bwMode="auto">
            <a:xfrm>
              <a:off x="2264" y="1056"/>
              <a:ext cx="288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B</a:t>
              </a:r>
            </a:p>
          </p:txBody>
        </p:sp>
        <p:sp>
          <p:nvSpPr>
            <p:cNvPr id="9282" name="Text Box 13"/>
            <p:cNvSpPr txBox="1">
              <a:spLocks noChangeArrowheads="1"/>
            </p:cNvSpPr>
            <p:nvPr/>
          </p:nvSpPr>
          <p:spPr bwMode="auto">
            <a:xfrm>
              <a:off x="1160" y="1056"/>
              <a:ext cx="288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A</a:t>
              </a:r>
            </a:p>
          </p:txBody>
        </p:sp>
      </p:grp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3886201" y="742950"/>
            <a:ext cx="40386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Tứ giác ABCD là hình thang &lt;=&gt;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304800" y="2000250"/>
            <a:ext cx="73914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CC"/>
                </a:solidFill>
              </a:rPr>
              <a:t>Định nghĩa: Hình thang là tứ giác có hai cạnh đối song song.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620000" y="731044"/>
            <a:ext cx="13716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AB // CD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 rot="17366535">
            <a:off x="568325" y="1047424"/>
            <a:ext cx="1028700" cy="301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i="1"/>
              <a:t>Cạnh bên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 rot="2154887">
            <a:off x="3235325" y="1073080"/>
            <a:ext cx="1028700" cy="301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i="1"/>
              <a:t>Cạnh bên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1676400" y="1681163"/>
            <a:ext cx="1371600" cy="301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i="1"/>
              <a:t>Đáy lớn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1684020" y="544830"/>
            <a:ext cx="990600" cy="301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i="1"/>
              <a:t>Đáy nhỏ</a:t>
            </a: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971800" y="823913"/>
            <a:ext cx="152400" cy="857250"/>
            <a:chOff x="720" y="960"/>
            <a:chExt cx="96" cy="720"/>
          </a:xfrm>
        </p:grpSpPr>
        <p:sp>
          <p:nvSpPr>
            <p:cNvPr id="9276" name="Line 24"/>
            <p:cNvSpPr>
              <a:spLocks noChangeShapeType="1"/>
            </p:cNvSpPr>
            <p:nvPr/>
          </p:nvSpPr>
          <p:spPr bwMode="auto">
            <a:xfrm>
              <a:off x="720" y="960"/>
              <a:ext cx="0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7" name="Rectangle 25"/>
            <p:cNvSpPr>
              <a:spLocks noChangeArrowheads="1"/>
            </p:cNvSpPr>
            <p:nvPr/>
          </p:nvSpPr>
          <p:spPr bwMode="auto">
            <a:xfrm>
              <a:off x="720" y="1584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22" name="Text Box 26"/>
          <p:cNvSpPr txBox="1">
            <a:spLocks noChangeArrowheads="1"/>
          </p:cNvSpPr>
          <p:nvPr/>
        </p:nvSpPr>
        <p:spPr bwMode="auto">
          <a:xfrm rot="5400000">
            <a:off x="2261103" y="1248860"/>
            <a:ext cx="1204912" cy="297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i="1"/>
              <a:t>Đường cao</a:t>
            </a:r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533400" y="2571750"/>
            <a:ext cx="2070100" cy="1321593"/>
            <a:chOff x="3024" y="1200"/>
            <a:chExt cx="1304" cy="1110"/>
          </a:xfrm>
        </p:grpSpPr>
        <p:grpSp>
          <p:nvGrpSpPr>
            <p:cNvPr id="9264" name="Group 28"/>
            <p:cNvGrpSpPr>
              <a:grpSpLocks/>
            </p:cNvGrpSpPr>
            <p:nvPr/>
          </p:nvGrpSpPr>
          <p:grpSpPr bwMode="auto">
            <a:xfrm>
              <a:off x="3024" y="1200"/>
              <a:ext cx="1304" cy="1110"/>
              <a:chOff x="3024" y="1200"/>
              <a:chExt cx="1304" cy="1110"/>
            </a:xfrm>
          </p:grpSpPr>
          <p:grpSp>
            <p:nvGrpSpPr>
              <p:cNvPr id="9267" name="Group 29"/>
              <p:cNvGrpSpPr>
                <a:grpSpLocks/>
              </p:cNvGrpSpPr>
              <p:nvPr/>
            </p:nvGrpSpPr>
            <p:grpSpPr bwMode="auto">
              <a:xfrm>
                <a:off x="3072" y="1344"/>
                <a:ext cx="1008" cy="720"/>
                <a:chOff x="3072" y="1392"/>
                <a:chExt cx="1152" cy="864"/>
              </a:xfrm>
            </p:grpSpPr>
            <p:sp>
              <p:nvSpPr>
                <p:cNvPr id="9272" name="Line 30"/>
                <p:cNvSpPr>
                  <a:spLocks noChangeShapeType="1"/>
                </p:cNvSpPr>
                <p:nvPr/>
              </p:nvSpPr>
              <p:spPr bwMode="auto">
                <a:xfrm>
                  <a:off x="3072" y="2256"/>
                  <a:ext cx="115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3" name="Line 31"/>
                <p:cNvSpPr>
                  <a:spLocks noChangeShapeType="1"/>
                </p:cNvSpPr>
                <p:nvPr/>
              </p:nvSpPr>
              <p:spPr bwMode="auto">
                <a:xfrm>
                  <a:off x="3168" y="1392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4" name="Line 32"/>
                <p:cNvSpPr>
                  <a:spLocks noChangeShapeType="1"/>
                </p:cNvSpPr>
                <p:nvPr/>
              </p:nvSpPr>
              <p:spPr bwMode="auto">
                <a:xfrm>
                  <a:off x="3168" y="1392"/>
                  <a:ext cx="24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5" name="Line 33"/>
                <p:cNvSpPr>
                  <a:spLocks noChangeShapeType="1"/>
                </p:cNvSpPr>
                <p:nvPr/>
              </p:nvSpPr>
              <p:spPr bwMode="auto">
                <a:xfrm>
                  <a:off x="3696" y="1392"/>
                  <a:ext cx="528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68" name="Text Box 34"/>
              <p:cNvSpPr txBox="1">
                <a:spLocks noChangeArrowheads="1"/>
              </p:cNvSpPr>
              <p:nvPr/>
            </p:nvSpPr>
            <p:spPr bwMode="auto">
              <a:xfrm>
                <a:off x="4040" y="2056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D</a:t>
                </a:r>
              </a:p>
            </p:txBody>
          </p:sp>
          <p:sp>
            <p:nvSpPr>
              <p:cNvPr id="9269" name="Text Box 35"/>
              <p:cNvSpPr txBox="1">
                <a:spLocks noChangeArrowheads="1"/>
              </p:cNvSpPr>
              <p:nvPr/>
            </p:nvSpPr>
            <p:spPr bwMode="auto">
              <a:xfrm>
                <a:off x="3552" y="1200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C</a:t>
                </a:r>
              </a:p>
            </p:txBody>
          </p:sp>
          <p:sp>
            <p:nvSpPr>
              <p:cNvPr id="9270" name="Text Box 36"/>
              <p:cNvSpPr txBox="1">
                <a:spLocks noChangeArrowheads="1"/>
              </p:cNvSpPr>
              <p:nvPr/>
            </p:nvSpPr>
            <p:spPr bwMode="auto">
              <a:xfrm>
                <a:off x="3024" y="1200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B</a:t>
                </a:r>
              </a:p>
            </p:txBody>
          </p:sp>
          <p:sp>
            <p:nvSpPr>
              <p:cNvPr id="9271" name="Text Box 37"/>
              <p:cNvSpPr txBox="1">
                <a:spLocks noChangeArrowheads="1"/>
              </p:cNvSpPr>
              <p:nvPr/>
            </p:nvSpPr>
            <p:spPr bwMode="auto">
              <a:xfrm>
                <a:off x="3280" y="2064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A</a:t>
                </a:r>
              </a:p>
            </p:txBody>
          </p:sp>
        </p:grpSp>
        <p:sp>
          <p:nvSpPr>
            <p:cNvPr id="9265" name="Text Box 38"/>
            <p:cNvSpPr txBox="1">
              <a:spLocks noChangeArrowheads="1"/>
            </p:cNvSpPr>
            <p:nvPr/>
          </p:nvSpPr>
          <p:spPr bwMode="auto">
            <a:xfrm>
              <a:off x="3072" y="1888"/>
              <a:ext cx="2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60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  <p:sp>
          <p:nvSpPr>
            <p:cNvPr id="9266" name="Text Box 39"/>
            <p:cNvSpPr txBox="1">
              <a:spLocks noChangeArrowheads="1"/>
            </p:cNvSpPr>
            <p:nvPr/>
          </p:nvSpPr>
          <p:spPr bwMode="auto">
            <a:xfrm>
              <a:off x="3152" y="1312"/>
              <a:ext cx="2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60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</p:grpSp>
      <p:grpSp>
        <p:nvGrpSpPr>
          <p:cNvPr id="8" name="Group 40"/>
          <p:cNvGrpSpPr>
            <a:grpSpLocks/>
          </p:cNvGrpSpPr>
          <p:nvPr/>
        </p:nvGrpSpPr>
        <p:grpSpPr bwMode="auto">
          <a:xfrm>
            <a:off x="3276600" y="2400299"/>
            <a:ext cx="1752600" cy="1435893"/>
            <a:chOff x="2976" y="2160"/>
            <a:chExt cx="1104" cy="1206"/>
          </a:xfrm>
        </p:grpSpPr>
        <p:grpSp>
          <p:nvGrpSpPr>
            <p:cNvPr id="9252" name="Group 41"/>
            <p:cNvGrpSpPr>
              <a:grpSpLocks/>
            </p:cNvGrpSpPr>
            <p:nvPr/>
          </p:nvGrpSpPr>
          <p:grpSpPr bwMode="auto">
            <a:xfrm>
              <a:off x="2976" y="2160"/>
              <a:ext cx="1104" cy="1206"/>
              <a:chOff x="2976" y="2160"/>
              <a:chExt cx="1104" cy="1206"/>
            </a:xfrm>
          </p:grpSpPr>
          <p:grpSp>
            <p:nvGrpSpPr>
              <p:cNvPr id="9255" name="Group 42"/>
              <p:cNvGrpSpPr>
                <a:grpSpLocks/>
              </p:cNvGrpSpPr>
              <p:nvPr/>
            </p:nvGrpSpPr>
            <p:grpSpPr bwMode="auto">
              <a:xfrm>
                <a:off x="3168" y="2304"/>
                <a:ext cx="864" cy="912"/>
                <a:chOff x="3216" y="2496"/>
                <a:chExt cx="864" cy="912"/>
              </a:xfrm>
            </p:grpSpPr>
            <p:sp>
              <p:nvSpPr>
                <p:cNvPr id="9260" name="Line 43"/>
                <p:cNvSpPr>
                  <a:spLocks noChangeShapeType="1"/>
                </p:cNvSpPr>
                <p:nvPr/>
              </p:nvSpPr>
              <p:spPr bwMode="auto">
                <a:xfrm>
                  <a:off x="3312" y="3408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1" name="Line 44"/>
                <p:cNvSpPr>
                  <a:spLocks noChangeShapeType="1"/>
                </p:cNvSpPr>
                <p:nvPr/>
              </p:nvSpPr>
              <p:spPr bwMode="auto">
                <a:xfrm flipH="1" flipV="1">
                  <a:off x="3216" y="2928"/>
                  <a:ext cx="96" cy="4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2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3216" y="2496"/>
                  <a:ext cx="432" cy="4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3" name="Line 46"/>
                <p:cNvSpPr>
                  <a:spLocks noChangeShapeType="1"/>
                </p:cNvSpPr>
                <p:nvPr/>
              </p:nvSpPr>
              <p:spPr bwMode="auto">
                <a:xfrm>
                  <a:off x="3648" y="2496"/>
                  <a:ext cx="240" cy="9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56" name="Text Box 47"/>
              <p:cNvSpPr txBox="1">
                <a:spLocks noChangeArrowheads="1"/>
              </p:cNvSpPr>
              <p:nvPr/>
            </p:nvSpPr>
            <p:spPr bwMode="auto">
              <a:xfrm>
                <a:off x="3792" y="3024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H</a:t>
                </a:r>
              </a:p>
            </p:txBody>
          </p:sp>
          <p:sp>
            <p:nvSpPr>
              <p:cNvPr id="9257" name="Text Box 48"/>
              <p:cNvSpPr txBox="1">
                <a:spLocks noChangeArrowheads="1"/>
              </p:cNvSpPr>
              <p:nvPr/>
            </p:nvSpPr>
            <p:spPr bwMode="auto">
              <a:xfrm>
                <a:off x="3072" y="3120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G</a:t>
                </a:r>
              </a:p>
            </p:txBody>
          </p:sp>
          <p:sp>
            <p:nvSpPr>
              <p:cNvPr id="9258" name="Text Box 49"/>
              <p:cNvSpPr txBox="1">
                <a:spLocks noChangeArrowheads="1"/>
              </p:cNvSpPr>
              <p:nvPr/>
            </p:nvSpPr>
            <p:spPr bwMode="auto">
              <a:xfrm>
                <a:off x="2976" y="2592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F</a:t>
                </a:r>
              </a:p>
            </p:txBody>
          </p:sp>
          <p:sp>
            <p:nvSpPr>
              <p:cNvPr id="9259" name="Text Box 50"/>
              <p:cNvSpPr txBox="1">
                <a:spLocks noChangeArrowheads="1"/>
              </p:cNvSpPr>
              <p:nvPr/>
            </p:nvSpPr>
            <p:spPr bwMode="auto">
              <a:xfrm>
                <a:off x="3552" y="2160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E</a:t>
                </a:r>
              </a:p>
            </p:txBody>
          </p:sp>
        </p:grpSp>
        <p:sp>
          <p:nvSpPr>
            <p:cNvPr id="9253" name="Text Box 51"/>
            <p:cNvSpPr txBox="1">
              <a:spLocks noChangeArrowheads="1"/>
            </p:cNvSpPr>
            <p:nvPr/>
          </p:nvSpPr>
          <p:spPr bwMode="auto">
            <a:xfrm>
              <a:off x="3216" y="3024"/>
              <a:ext cx="48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105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  <p:sp>
          <p:nvSpPr>
            <p:cNvPr id="9254" name="Text Box 52"/>
            <p:cNvSpPr txBox="1">
              <a:spLocks noChangeArrowheads="1"/>
            </p:cNvSpPr>
            <p:nvPr/>
          </p:nvSpPr>
          <p:spPr bwMode="auto">
            <a:xfrm>
              <a:off x="3600" y="3008"/>
              <a:ext cx="2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75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</p:grpSp>
      <p:grpSp>
        <p:nvGrpSpPr>
          <p:cNvPr id="11" name="Group 53"/>
          <p:cNvGrpSpPr>
            <a:grpSpLocks/>
          </p:cNvGrpSpPr>
          <p:nvPr/>
        </p:nvGrpSpPr>
        <p:grpSpPr bwMode="auto">
          <a:xfrm>
            <a:off x="6172200" y="2400299"/>
            <a:ext cx="2565400" cy="1416844"/>
            <a:chOff x="2928" y="3184"/>
            <a:chExt cx="1616" cy="1190"/>
          </a:xfrm>
        </p:grpSpPr>
        <p:grpSp>
          <p:nvGrpSpPr>
            <p:cNvPr id="9239" name="Group 54"/>
            <p:cNvGrpSpPr>
              <a:grpSpLocks/>
            </p:cNvGrpSpPr>
            <p:nvPr/>
          </p:nvGrpSpPr>
          <p:grpSpPr bwMode="auto">
            <a:xfrm>
              <a:off x="2928" y="3184"/>
              <a:ext cx="1496" cy="1190"/>
              <a:chOff x="2928" y="3184"/>
              <a:chExt cx="1496" cy="1190"/>
            </a:xfrm>
          </p:grpSpPr>
          <p:grpSp>
            <p:nvGrpSpPr>
              <p:cNvPr id="9243" name="Group 55"/>
              <p:cNvGrpSpPr>
                <a:grpSpLocks/>
              </p:cNvGrpSpPr>
              <p:nvPr/>
            </p:nvGrpSpPr>
            <p:grpSpPr bwMode="auto">
              <a:xfrm>
                <a:off x="3072" y="3360"/>
                <a:ext cx="1352" cy="720"/>
                <a:chOff x="3072" y="3360"/>
                <a:chExt cx="1352" cy="720"/>
              </a:xfrm>
            </p:grpSpPr>
            <p:sp>
              <p:nvSpPr>
                <p:cNvPr id="9248" name="Line 56"/>
                <p:cNvSpPr>
                  <a:spLocks noChangeShapeType="1"/>
                </p:cNvSpPr>
                <p:nvPr/>
              </p:nvSpPr>
              <p:spPr bwMode="auto">
                <a:xfrm>
                  <a:off x="3264" y="3984"/>
                  <a:ext cx="624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9" name="Line 57"/>
                <p:cNvSpPr>
                  <a:spLocks noChangeShapeType="1"/>
                </p:cNvSpPr>
                <p:nvPr/>
              </p:nvSpPr>
              <p:spPr bwMode="auto">
                <a:xfrm>
                  <a:off x="3080" y="3360"/>
                  <a:ext cx="13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0" name="Line 58"/>
                <p:cNvSpPr>
                  <a:spLocks noChangeShapeType="1"/>
                </p:cNvSpPr>
                <p:nvPr/>
              </p:nvSpPr>
              <p:spPr bwMode="auto">
                <a:xfrm>
                  <a:off x="3072" y="3360"/>
                  <a:ext cx="192" cy="62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1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3888" y="3360"/>
                  <a:ext cx="240" cy="72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44" name="Text Box 60"/>
              <p:cNvSpPr txBox="1">
                <a:spLocks noChangeArrowheads="1"/>
              </p:cNvSpPr>
              <p:nvPr/>
            </p:nvSpPr>
            <p:spPr bwMode="auto">
              <a:xfrm>
                <a:off x="3792" y="4128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K</a:t>
                </a:r>
              </a:p>
            </p:txBody>
          </p:sp>
          <p:sp>
            <p:nvSpPr>
              <p:cNvPr id="9245" name="Text Box 61"/>
              <p:cNvSpPr txBox="1">
                <a:spLocks noChangeArrowheads="1"/>
              </p:cNvSpPr>
              <p:nvPr/>
            </p:nvSpPr>
            <p:spPr bwMode="auto">
              <a:xfrm>
                <a:off x="3072" y="4016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M</a:t>
                </a:r>
              </a:p>
            </p:txBody>
          </p:sp>
          <p:sp>
            <p:nvSpPr>
              <p:cNvPr id="9246" name="Text Box 62"/>
              <p:cNvSpPr txBox="1">
                <a:spLocks noChangeArrowheads="1"/>
              </p:cNvSpPr>
              <p:nvPr/>
            </p:nvSpPr>
            <p:spPr bwMode="auto">
              <a:xfrm>
                <a:off x="2928" y="3344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I</a:t>
                </a:r>
              </a:p>
            </p:txBody>
          </p:sp>
          <p:sp>
            <p:nvSpPr>
              <p:cNvPr id="9247" name="Text Box 63"/>
              <p:cNvSpPr txBox="1">
                <a:spLocks noChangeArrowheads="1"/>
              </p:cNvSpPr>
              <p:nvPr/>
            </p:nvSpPr>
            <p:spPr bwMode="auto">
              <a:xfrm>
                <a:off x="4032" y="3184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N</a:t>
                </a:r>
              </a:p>
            </p:txBody>
          </p:sp>
        </p:grpSp>
        <p:sp>
          <p:nvSpPr>
            <p:cNvPr id="9240" name="Text Box 64"/>
            <p:cNvSpPr txBox="1">
              <a:spLocks noChangeArrowheads="1"/>
            </p:cNvSpPr>
            <p:nvPr/>
          </p:nvSpPr>
          <p:spPr bwMode="auto">
            <a:xfrm>
              <a:off x="3072" y="3360"/>
              <a:ext cx="2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75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  <p:sp>
          <p:nvSpPr>
            <p:cNvPr id="9241" name="Text Box 65"/>
            <p:cNvSpPr txBox="1">
              <a:spLocks noChangeArrowheads="1"/>
            </p:cNvSpPr>
            <p:nvPr/>
          </p:nvSpPr>
          <p:spPr bwMode="auto">
            <a:xfrm>
              <a:off x="4112" y="3360"/>
              <a:ext cx="43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120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  <p:sp>
          <p:nvSpPr>
            <p:cNvPr id="9242" name="Text Box 66"/>
            <p:cNvSpPr txBox="1">
              <a:spLocks noChangeArrowheads="1"/>
            </p:cNvSpPr>
            <p:nvPr/>
          </p:nvSpPr>
          <p:spPr bwMode="auto">
            <a:xfrm>
              <a:off x="3616" y="3888"/>
              <a:ext cx="48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115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</p:grpSp>
      <p:sp>
        <p:nvSpPr>
          <p:cNvPr id="4163" name="Text Box 67"/>
          <p:cNvSpPr txBox="1">
            <a:spLocks noChangeArrowheads="1"/>
          </p:cNvSpPr>
          <p:nvPr/>
        </p:nvSpPr>
        <p:spPr bwMode="auto">
          <a:xfrm>
            <a:off x="228600" y="3943350"/>
            <a:ext cx="2590800" cy="69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/>
              <a:t>ABCD là hình thang     (Vì BC//AD)</a:t>
            </a:r>
          </a:p>
        </p:txBody>
      </p:sp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3352800" y="3943350"/>
            <a:ext cx="2590800" cy="69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/>
              <a:t>EFGH là hình thang (Vì GF//HE)</a:t>
            </a:r>
          </a:p>
        </p:txBody>
      </p:sp>
      <p:sp>
        <p:nvSpPr>
          <p:cNvPr id="9234" name="Text Box 71"/>
          <p:cNvSpPr txBox="1">
            <a:spLocks noChangeArrowheads="1"/>
          </p:cNvSpPr>
          <p:nvPr/>
        </p:nvSpPr>
        <p:spPr bwMode="auto">
          <a:xfrm>
            <a:off x="2667000" y="45244"/>
            <a:ext cx="35052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 smtClean="0">
                <a:solidFill>
                  <a:srgbClr val="FF0000"/>
                </a:solidFill>
              </a:rPr>
              <a:t>      </a:t>
            </a:r>
            <a:r>
              <a:rPr lang="en-US" b="1">
                <a:solidFill>
                  <a:srgbClr val="FF0000"/>
                </a:solidFill>
              </a:rPr>
              <a:t>HÌNH THANG</a:t>
            </a:r>
          </a:p>
        </p:txBody>
      </p:sp>
      <p:sp>
        <p:nvSpPr>
          <p:cNvPr id="4168" name="Text Box 72"/>
          <p:cNvSpPr txBox="1">
            <a:spLocks noChangeArrowheads="1"/>
          </p:cNvSpPr>
          <p:nvPr/>
        </p:nvSpPr>
        <p:spPr bwMode="auto">
          <a:xfrm>
            <a:off x="381000" y="273844"/>
            <a:ext cx="19812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u="sng">
                <a:solidFill>
                  <a:srgbClr val="000099"/>
                </a:solidFill>
              </a:rPr>
              <a:t>1) Định nghĩa:</a:t>
            </a:r>
          </a:p>
        </p:txBody>
      </p:sp>
      <p:sp>
        <p:nvSpPr>
          <p:cNvPr id="4169" name="Rectangle 73"/>
          <p:cNvSpPr>
            <a:spLocks noChangeArrowheads="1"/>
          </p:cNvSpPr>
          <p:nvPr/>
        </p:nvSpPr>
        <p:spPr bwMode="auto">
          <a:xfrm>
            <a:off x="3886200" y="747882"/>
            <a:ext cx="4876800" cy="34290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27" tIns="40813" rIns="81627" bIns="40813" anchor="ctr"/>
          <a:lstStyle/>
          <a:p>
            <a:endParaRPr lang="en-US"/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457201" y="2388394"/>
            <a:ext cx="71628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Mỗi tứ giác sau có phải là hình thang hay không? Vì sao?</a:t>
            </a:r>
          </a:p>
        </p:txBody>
      </p:sp>
      <p:sp>
        <p:nvSpPr>
          <p:cNvPr id="4172" name="AutoShape 76"/>
          <p:cNvSpPr>
            <a:spLocks noChangeArrowheads="1"/>
          </p:cNvSpPr>
          <p:nvPr/>
        </p:nvSpPr>
        <p:spPr bwMode="auto">
          <a:xfrm>
            <a:off x="4267200" y="1504950"/>
            <a:ext cx="3733800" cy="1066800"/>
          </a:xfrm>
          <a:prstGeom prst="wedgeEllipseCallout">
            <a:avLst>
              <a:gd name="adj1" fmla="val 49043"/>
              <a:gd name="adj2" fmla="val 48798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81627" tIns="40813" rIns="81627" bIns="40813"/>
          <a:lstStyle/>
          <a:p>
            <a:pPr algn="ctr"/>
            <a:r>
              <a:rPr lang="en-US"/>
              <a:t>Có nhận xét gì về hai góc kề một cạnh bên của hình thang ?</a:t>
            </a:r>
          </a:p>
        </p:txBody>
      </p:sp>
      <p:sp>
        <p:nvSpPr>
          <p:cNvPr id="3" name="Multiply 2"/>
          <p:cNvSpPr/>
          <p:nvPr/>
        </p:nvSpPr>
        <p:spPr>
          <a:xfrm>
            <a:off x="6324600" y="2508646"/>
            <a:ext cx="1460500" cy="1510904"/>
          </a:xfrm>
          <a:prstGeom prst="mathMultiply">
            <a:avLst>
              <a:gd name="adj1" fmla="val 1247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00" y="1928481"/>
            <a:ext cx="1900662" cy="3215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4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4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  <p:bldP spid="4112" grpId="0"/>
      <p:bldP spid="4114" grpId="0"/>
      <p:bldP spid="4115" grpId="0"/>
      <p:bldP spid="4116" grpId="0"/>
      <p:bldP spid="4122" grpId="0"/>
      <p:bldP spid="4163" grpId="0"/>
      <p:bldP spid="4164" grpId="0"/>
      <p:bldP spid="4168" grpId="0"/>
      <p:bldP spid="4169" grpId="0" animBg="1"/>
      <p:bldP spid="4170" grpId="0"/>
      <p:bldP spid="4170" grpId="1"/>
      <p:bldP spid="4172" grpId="0" animBg="1"/>
      <p:bldP spid="4172" grpId="1" animBg="1"/>
      <p:bldP spid="3" grpId="0" animBg="1"/>
      <p:bldP spid="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41325" y="481445"/>
            <a:ext cx="2070100" cy="1321593"/>
            <a:chOff x="3024" y="1200"/>
            <a:chExt cx="1304" cy="1110"/>
          </a:xfrm>
        </p:grpSpPr>
        <p:grpSp>
          <p:nvGrpSpPr>
            <p:cNvPr id="9264" name="Group 28"/>
            <p:cNvGrpSpPr>
              <a:grpSpLocks/>
            </p:cNvGrpSpPr>
            <p:nvPr/>
          </p:nvGrpSpPr>
          <p:grpSpPr bwMode="auto">
            <a:xfrm>
              <a:off x="3024" y="1200"/>
              <a:ext cx="1304" cy="1110"/>
              <a:chOff x="3024" y="1200"/>
              <a:chExt cx="1304" cy="1110"/>
            </a:xfrm>
          </p:grpSpPr>
          <p:grpSp>
            <p:nvGrpSpPr>
              <p:cNvPr id="9267" name="Group 29"/>
              <p:cNvGrpSpPr>
                <a:grpSpLocks/>
              </p:cNvGrpSpPr>
              <p:nvPr/>
            </p:nvGrpSpPr>
            <p:grpSpPr bwMode="auto">
              <a:xfrm>
                <a:off x="3072" y="1344"/>
                <a:ext cx="1008" cy="720"/>
                <a:chOff x="3072" y="1392"/>
                <a:chExt cx="1152" cy="864"/>
              </a:xfrm>
            </p:grpSpPr>
            <p:sp>
              <p:nvSpPr>
                <p:cNvPr id="9272" name="Line 30"/>
                <p:cNvSpPr>
                  <a:spLocks noChangeShapeType="1"/>
                </p:cNvSpPr>
                <p:nvPr/>
              </p:nvSpPr>
              <p:spPr bwMode="auto">
                <a:xfrm>
                  <a:off x="3072" y="2256"/>
                  <a:ext cx="115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3" name="Line 31"/>
                <p:cNvSpPr>
                  <a:spLocks noChangeShapeType="1"/>
                </p:cNvSpPr>
                <p:nvPr/>
              </p:nvSpPr>
              <p:spPr bwMode="auto">
                <a:xfrm>
                  <a:off x="3168" y="1392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4" name="Line 32"/>
                <p:cNvSpPr>
                  <a:spLocks noChangeShapeType="1"/>
                </p:cNvSpPr>
                <p:nvPr/>
              </p:nvSpPr>
              <p:spPr bwMode="auto">
                <a:xfrm>
                  <a:off x="3168" y="1392"/>
                  <a:ext cx="24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75" name="Line 33"/>
                <p:cNvSpPr>
                  <a:spLocks noChangeShapeType="1"/>
                </p:cNvSpPr>
                <p:nvPr/>
              </p:nvSpPr>
              <p:spPr bwMode="auto">
                <a:xfrm>
                  <a:off x="3696" y="1392"/>
                  <a:ext cx="528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68" name="Text Box 34"/>
              <p:cNvSpPr txBox="1">
                <a:spLocks noChangeArrowheads="1"/>
              </p:cNvSpPr>
              <p:nvPr/>
            </p:nvSpPr>
            <p:spPr bwMode="auto">
              <a:xfrm>
                <a:off x="4040" y="2056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D</a:t>
                </a:r>
              </a:p>
            </p:txBody>
          </p:sp>
          <p:sp>
            <p:nvSpPr>
              <p:cNvPr id="9269" name="Text Box 35"/>
              <p:cNvSpPr txBox="1">
                <a:spLocks noChangeArrowheads="1"/>
              </p:cNvSpPr>
              <p:nvPr/>
            </p:nvSpPr>
            <p:spPr bwMode="auto">
              <a:xfrm>
                <a:off x="3552" y="1200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C</a:t>
                </a:r>
              </a:p>
            </p:txBody>
          </p:sp>
          <p:sp>
            <p:nvSpPr>
              <p:cNvPr id="9270" name="Text Box 36"/>
              <p:cNvSpPr txBox="1">
                <a:spLocks noChangeArrowheads="1"/>
              </p:cNvSpPr>
              <p:nvPr/>
            </p:nvSpPr>
            <p:spPr bwMode="auto">
              <a:xfrm>
                <a:off x="3024" y="1200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B</a:t>
                </a:r>
              </a:p>
            </p:txBody>
          </p:sp>
          <p:sp>
            <p:nvSpPr>
              <p:cNvPr id="9271" name="Text Box 37"/>
              <p:cNvSpPr txBox="1">
                <a:spLocks noChangeArrowheads="1"/>
              </p:cNvSpPr>
              <p:nvPr/>
            </p:nvSpPr>
            <p:spPr bwMode="auto">
              <a:xfrm>
                <a:off x="3280" y="2064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A</a:t>
                </a:r>
              </a:p>
            </p:txBody>
          </p:sp>
        </p:grpSp>
        <p:sp>
          <p:nvSpPr>
            <p:cNvPr id="9265" name="Text Box 38"/>
            <p:cNvSpPr txBox="1">
              <a:spLocks noChangeArrowheads="1"/>
            </p:cNvSpPr>
            <p:nvPr/>
          </p:nvSpPr>
          <p:spPr bwMode="auto">
            <a:xfrm>
              <a:off x="3322" y="1810"/>
              <a:ext cx="36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 smtClean="0">
                  <a:solidFill>
                    <a:srgbClr val="3333CC"/>
                  </a:solidFill>
                </a:rPr>
                <a:t>120</a:t>
              </a:r>
              <a:r>
                <a:rPr lang="en-US" sz="1300" b="1" baseline="30000" smtClean="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  <p:sp>
          <p:nvSpPr>
            <p:cNvPr id="9266" name="Text Box 39"/>
            <p:cNvSpPr txBox="1">
              <a:spLocks noChangeArrowheads="1"/>
            </p:cNvSpPr>
            <p:nvPr/>
          </p:nvSpPr>
          <p:spPr bwMode="auto">
            <a:xfrm>
              <a:off x="3152" y="1312"/>
              <a:ext cx="2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60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</p:grpSp>
      <p:grpSp>
        <p:nvGrpSpPr>
          <p:cNvPr id="8" name="Group 40"/>
          <p:cNvGrpSpPr>
            <a:grpSpLocks/>
          </p:cNvGrpSpPr>
          <p:nvPr/>
        </p:nvGrpSpPr>
        <p:grpSpPr bwMode="auto">
          <a:xfrm rot="6526241">
            <a:off x="2286000" y="297657"/>
            <a:ext cx="1752600" cy="1435893"/>
            <a:chOff x="2976" y="2160"/>
            <a:chExt cx="1104" cy="1206"/>
          </a:xfrm>
        </p:grpSpPr>
        <p:grpSp>
          <p:nvGrpSpPr>
            <p:cNvPr id="9252" name="Group 41"/>
            <p:cNvGrpSpPr>
              <a:grpSpLocks/>
            </p:cNvGrpSpPr>
            <p:nvPr/>
          </p:nvGrpSpPr>
          <p:grpSpPr bwMode="auto">
            <a:xfrm>
              <a:off x="2976" y="2160"/>
              <a:ext cx="1104" cy="1206"/>
              <a:chOff x="2976" y="2160"/>
              <a:chExt cx="1104" cy="1206"/>
            </a:xfrm>
          </p:grpSpPr>
          <p:grpSp>
            <p:nvGrpSpPr>
              <p:cNvPr id="9255" name="Group 42"/>
              <p:cNvGrpSpPr>
                <a:grpSpLocks/>
              </p:cNvGrpSpPr>
              <p:nvPr/>
            </p:nvGrpSpPr>
            <p:grpSpPr bwMode="auto">
              <a:xfrm>
                <a:off x="3168" y="2304"/>
                <a:ext cx="864" cy="912"/>
                <a:chOff x="3216" y="2496"/>
                <a:chExt cx="864" cy="912"/>
              </a:xfrm>
            </p:grpSpPr>
            <p:sp>
              <p:nvSpPr>
                <p:cNvPr id="9260" name="Line 43"/>
                <p:cNvSpPr>
                  <a:spLocks noChangeShapeType="1"/>
                </p:cNvSpPr>
                <p:nvPr/>
              </p:nvSpPr>
              <p:spPr bwMode="auto">
                <a:xfrm>
                  <a:off x="3312" y="3408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1" name="Line 44"/>
                <p:cNvSpPr>
                  <a:spLocks noChangeShapeType="1"/>
                </p:cNvSpPr>
                <p:nvPr/>
              </p:nvSpPr>
              <p:spPr bwMode="auto">
                <a:xfrm flipH="1" flipV="1">
                  <a:off x="3216" y="2928"/>
                  <a:ext cx="96" cy="4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2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3216" y="2496"/>
                  <a:ext cx="432" cy="4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3" name="Line 46"/>
                <p:cNvSpPr>
                  <a:spLocks noChangeShapeType="1"/>
                </p:cNvSpPr>
                <p:nvPr/>
              </p:nvSpPr>
              <p:spPr bwMode="auto">
                <a:xfrm>
                  <a:off x="3648" y="2496"/>
                  <a:ext cx="240" cy="9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56" name="Text Box 47"/>
              <p:cNvSpPr txBox="1">
                <a:spLocks noChangeArrowheads="1"/>
              </p:cNvSpPr>
              <p:nvPr/>
            </p:nvSpPr>
            <p:spPr bwMode="auto">
              <a:xfrm>
                <a:off x="3792" y="3024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H</a:t>
                </a:r>
              </a:p>
            </p:txBody>
          </p:sp>
          <p:sp>
            <p:nvSpPr>
              <p:cNvPr id="9257" name="Text Box 48"/>
              <p:cNvSpPr txBox="1">
                <a:spLocks noChangeArrowheads="1"/>
              </p:cNvSpPr>
              <p:nvPr/>
            </p:nvSpPr>
            <p:spPr bwMode="auto">
              <a:xfrm>
                <a:off x="3072" y="3120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G</a:t>
                </a:r>
              </a:p>
            </p:txBody>
          </p:sp>
          <p:sp>
            <p:nvSpPr>
              <p:cNvPr id="9258" name="Text Box 49"/>
              <p:cNvSpPr txBox="1">
                <a:spLocks noChangeArrowheads="1"/>
              </p:cNvSpPr>
              <p:nvPr/>
            </p:nvSpPr>
            <p:spPr bwMode="auto">
              <a:xfrm>
                <a:off x="2976" y="2592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F</a:t>
                </a:r>
              </a:p>
            </p:txBody>
          </p:sp>
          <p:sp>
            <p:nvSpPr>
              <p:cNvPr id="9259" name="Text Box 50"/>
              <p:cNvSpPr txBox="1">
                <a:spLocks noChangeArrowheads="1"/>
              </p:cNvSpPr>
              <p:nvPr/>
            </p:nvSpPr>
            <p:spPr bwMode="auto">
              <a:xfrm>
                <a:off x="3552" y="2160"/>
                <a:ext cx="288" cy="2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 b="1"/>
                  <a:t>E</a:t>
                </a:r>
              </a:p>
            </p:txBody>
          </p:sp>
        </p:grpSp>
        <p:sp>
          <p:nvSpPr>
            <p:cNvPr id="9253" name="Text Box 51"/>
            <p:cNvSpPr txBox="1">
              <a:spLocks noChangeArrowheads="1"/>
            </p:cNvSpPr>
            <p:nvPr/>
          </p:nvSpPr>
          <p:spPr bwMode="auto">
            <a:xfrm>
              <a:off x="3216" y="3024"/>
              <a:ext cx="48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105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  <p:sp>
          <p:nvSpPr>
            <p:cNvPr id="9254" name="Text Box 52"/>
            <p:cNvSpPr txBox="1">
              <a:spLocks noChangeArrowheads="1"/>
            </p:cNvSpPr>
            <p:nvPr/>
          </p:nvSpPr>
          <p:spPr bwMode="auto">
            <a:xfrm>
              <a:off x="3600" y="3008"/>
              <a:ext cx="2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>
                  <a:solidFill>
                    <a:srgbClr val="3333CC"/>
                  </a:solidFill>
                </a:rPr>
                <a:t>75</a:t>
              </a:r>
              <a:r>
                <a:rPr lang="en-US" sz="1300" b="1" baseline="30000">
                  <a:solidFill>
                    <a:srgbClr val="3333CC"/>
                  </a:solidFill>
                </a:rPr>
                <a:t>0</a:t>
              </a:r>
              <a:endParaRPr lang="en-US" sz="1300" b="1">
                <a:solidFill>
                  <a:srgbClr val="3333CC"/>
                </a:solidFill>
              </a:endParaRPr>
            </a:p>
          </p:txBody>
        </p:sp>
      </p:grpSp>
      <p:sp>
        <p:nvSpPr>
          <p:cNvPr id="9234" name="Text Box 71"/>
          <p:cNvSpPr txBox="1">
            <a:spLocks noChangeArrowheads="1"/>
          </p:cNvSpPr>
          <p:nvPr/>
        </p:nvSpPr>
        <p:spPr bwMode="auto">
          <a:xfrm>
            <a:off x="3124200" y="45244"/>
            <a:ext cx="35052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 smtClean="0">
                <a:solidFill>
                  <a:srgbClr val="FF0000"/>
                </a:solidFill>
              </a:rPr>
              <a:t>      </a:t>
            </a:r>
            <a:r>
              <a:rPr lang="en-US" b="1">
                <a:solidFill>
                  <a:srgbClr val="FF0000"/>
                </a:solidFill>
              </a:rPr>
              <a:t>HÌNH THANG</a:t>
            </a:r>
          </a:p>
        </p:txBody>
      </p:sp>
      <p:sp>
        <p:nvSpPr>
          <p:cNvPr id="4172" name="AutoShape 76"/>
          <p:cNvSpPr>
            <a:spLocks noChangeArrowheads="1"/>
          </p:cNvSpPr>
          <p:nvPr/>
        </p:nvSpPr>
        <p:spPr bwMode="auto">
          <a:xfrm>
            <a:off x="4343400" y="1047750"/>
            <a:ext cx="3733800" cy="1066800"/>
          </a:xfrm>
          <a:prstGeom prst="wedgeEllipseCallout">
            <a:avLst>
              <a:gd name="adj1" fmla="val 50434"/>
              <a:gd name="adj2" fmla="val 8581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81627" tIns="40813" rIns="81627" bIns="40813"/>
          <a:lstStyle/>
          <a:p>
            <a:pPr algn="ctr"/>
            <a:r>
              <a:rPr lang="en-US"/>
              <a:t>Có nhận xét gì về hai góc kề một cạnh bên của hình thang 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00" y="1928481"/>
            <a:ext cx="1900662" cy="32150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096" y="2419350"/>
            <a:ext cx="1886982" cy="2876550"/>
          </a:xfrm>
          <a:prstGeom prst="rect">
            <a:avLst/>
          </a:prstGeom>
        </p:spPr>
      </p:pic>
      <p:sp>
        <p:nvSpPr>
          <p:cNvPr id="9" name="Oval Callout 8"/>
          <p:cNvSpPr/>
          <p:nvPr/>
        </p:nvSpPr>
        <p:spPr>
          <a:xfrm>
            <a:off x="1905000" y="2190750"/>
            <a:ext cx="4267200" cy="1066800"/>
          </a:xfrm>
          <a:prstGeom prst="wedgeEllipseCallout">
            <a:avLst>
              <a:gd name="adj1" fmla="val -63690"/>
              <a:gd name="adj2" fmla="val 751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5" name="Text Box 69"/>
          <p:cNvSpPr txBox="1">
            <a:spLocks noChangeArrowheads="1"/>
          </p:cNvSpPr>
          <p:nvPr/>
        </p:nvSpPr>
        <p:spPr bwMode="auto">
          <a:xfrm>
            <a:off x="2209511" y="2375162"/>
            <a:ext cx="3962689" cy="69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 smtClean="0">
                <a:solidFill>
                  <a:srgbClr val="3333CC"/>
                </a:solidFill>
              </a:rPr>
              <a:t>Hai </a:t>
            </a:r>
            <a:r>
              <a:rPr lang="en-US" i="1">
                <a:solidFill>
                  <a:srgbClr val="3333CC"/>
                </a:solidFill>
              </a:rPr>
              <a:t>góc kề với một cạnh bên của hình thang thì bù nhau.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8819" y="1821418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00099"/>
                </a:solidFill>
              </a:rPr>
              <a:t>Tính chất về góc:</a:t>
            </a:r>
            <a:endParaRPr lang="en-US">
              <a:solidFill>
                <a:srgbClr val="000099"/>
              </a:solidFill>
            </a:endParaRPr>
          </a:p>
        </p:txBody>
      </p:sp>
      <p:sp>
        <p:nvSpPr>
          <p:cNvPr id="76" name="Text Box 69"/>
          <p:cNvSpPr txBox="1">
            <a:spLocks noChangeArrowheads="1"/>
          </p:cNvSpPr>
          <p:nvPr/>
        </p:nvSpPr>
        <p:spPr bwMode="auto">
          <a:xfrm>
            <a:off x="1143000" y="2343150"/>
            <a:ext cx="6861175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 smtClean="0">
                <a:solidFill>
                  <a:srgbClr val="3333CC"/>
                </a:solidFill>
              </a:rPr>
              <a:t>Hai </a:t>
            </a:r>
            <a:r>
              <a:rPr lang="en-US" i="1">
                <a:solidFill>
                  <a:srgbClr val="3333CC"/>
                </a:solidFill>
              </a:rPr>
              <a:t>góc kề với một cạnh bên của hình thang thì bù nhau.</a:t>
            </a:r>
          </a:p>
        </p:txBody>
      </p:sp>
      <p:cxnSp>
        <p:nvCxnSpPr>
          <p:cNvPr id="13" name="Straight Connector 12"/>
          <p:cNvCxnSpPr>
            <a:stCxn id="9274" idx="1"/>
          </p:cNvCxnSpPr>
          <p:nvPr/>
        </p:nvCxnSpPr>
        <p:spPr>
          <a:xfrm flipH="1" flipV="1">
            <a:off x="644525" y="652895"/>
            <a:ext cx="339725" cy="8572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2743200" y="1554956"/>
            <a:ext cx="914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993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2" grpId="0" animBg="1"/>
      <p:bldP spid="9" grpId="0" animBg="1"/>
      <p:bldP spid="9" grpId="1" animBg="1"/>
      <p:bldP spid="4165" grpId="0"/>
      <p:bldP spid="4165" grpId="1"/>
      <p:bldP spid="10" grpId="0"/>
      <p:bldP spid="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679567" y="1172287"/>
            <a:ext cx="1035050" cy="350028"/>
          </a:xfrm>
          <a:prstGeom prst="triangle">
            <a:avLst>
              <a:gd name="adj" fmla="val 2289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Isosceles Triangle 66"/>
          <p:cNvSpPr/>
          <p:nvPr/>
        </p:nvSpPr>
        <p:spPr>
          <a:xfrm flipH="1" flipV="1">
            <a:off x="1244140" y="1103545"/>
            <a:ext cx="1035050" cy="350028"/>
          </a:xfrm>
          <a:prstGeom prst="triangle">
            <a:avLst>
              <a:gd name="adj" fmla="val 2289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907568" y="1920879"/>
            <a:ext cx="2599369" cy="614394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890973" y="3314706"/>
            <a:ext cx="2599369" cy="614394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81000" y="742950"/>
            <a:ext cx="2362200" cy="1159670"/>
            <a:chOff x="2640" y="773"/>
            <a:chExt cx="1488" cy="974"/>
          </a:xfrm>
        </p:grpSpPr>
        <p:sp>
          <p:nvSpPr>
            <p:cNvPr id="2106" name="AutoShape 27"/>
            <p:cNvSpPr>
              <a:spLocks noChangeArrowheads="1"/>
            </p:cNvSpPr>
            <p:nvPr/>
          </p:nvSpPr>
          <p:spPr bwMode="auto">
            <a:xfrm>
              <a:off x="2736" y="1008"/>
              <a:ext cx="1200" cy="480"/>
            </a:xfrm>
            <a:prstGeom prst="parallelogram">
              <a:avLst>
                <a:gd name="adj" fmla="val 625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7" name="Text Box 28"/>
            <p:cNvSpPr txBox="1">
              <a:spLocks noChangeArrowheads="1"/>
            </p:cNvSpPr>
            <p:nvPr/>
          </p:nvSpPr>
          <p:spPr bwMode="auto">
            <a:xfrm>
              <a:off x="2640" y="1488"/>
              <a:ext cx="240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D</a:t>
              </a:r>
            </a:p>
          </p:txBody>
        </p:sp>
        <p:sp>
          <p:nvSpPr>
            <p:cNvPr id="2108" name="Text Box 29"/>
            <p:cNvSpPr txBox="1">
              <a:spLocks noChangeArrowheads="1"/>
            </p:cNvSpPr>
            <p:nvPr/>
          </p:nvSpPr>
          <p:spPr bwMode="auto">
            <a:xfrm>
              <a:off x="3600" y="1488"/>
              <a:ext cx="240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C</a:t>
              </a:r>
            </a:p>
          </p:txBody>
        </p:sp>
        <p:sp>
          <p:nvSpPr>
            <p:cNvPr id="2109" name="Text Box 30"/>
            <p:cNvSpPr txBox="1">
              <a:spLocks noChangeArrowheads="1"/>
            </p:cNvSpPr>
            <p:nvPr/>
          </p:nvSpPr>
          <p:spPr bwMode="auto">
            <a:xfrm>
              <a:off x="3888" y="816"/>
              <a:ext cx="240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B</a:t>
              </a:r>
            </a:p>
          </p:txBody>
        </p:sp>
        <p:sp>
          <p:nvSpPr>
            <p:cNvPr id="2110" name="Text Box 31"/>
            <p:cNvSpPr txBox="1">
              <a:spLocks noChangeArrowheads="1"/>
            </p:cNvSpPr>
            <p:nvPr/>
          </p:nvSpPr>
          <p:spPr bwMode="auto">
            <a:xfrm>
              <a:off x="2880" y="773"/>
              <a:ext cx="240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/>
                <a:t>A</a:t>
              </a:r>
            </a:p>
          </p:txBody>
        </p:sp>
      </p:grp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3287156" y="781377"/>
            <a:ext cx="26670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a) Nếu AD//BC :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5352459" y="762325"/>
            <a:ext cx="30480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Thì AD    BC, AB      CD.</a:t>
            </a:r>
          </a:p>
        </p:txBody>
      </p:sp>
      <p:grpSp>
        <p:nvGrpSpPr>
          <p:cNvPr id="2058" name="Group 80"/>
          <p:cNvGrpSpPr>
            <a:grpSpLocks/>
          </p:cNvGrpSpPr>
          <p:nvPr/>
        </p:nvGrpSpPr>
        <p:grpSpPr bwMode="auto">
          <a:xfrm>
            <a:off x="381001" y="228600"/>
            <a:ext cx="3700463" cy="353616"/>
            <a:chOff x="278" y="359"/>
            <a:chExt cx="2331" cy="297"/>
          </a:xfrm>
        </p:grpSpPr>
        <p:sp>
          <p:nvSpPr>
            <p:cNvPr id="2092" name="Text Box 62"/>
            <p:cNvSpPr txBox="1">
              <a:spLocks noChangeArrowheads="1"/>
            </p:cNvSpPr>
            <p:nvPr/>
          </p:nvSpPr>
          <p:spPr bwMode="auto">
            <a:xfrm>
              <a:off x="278" y="359"/>
              <a:ext cx="267" cy="284"/>
            </a:xfrm>
            <a:prstGeom prst="rect">
              <a:avLst/>
            </a:prstGeom>
            <a:noFill/>
            <a:ln w="9525">
              <a:solidFill>
                <a:srgbClr val="FF00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b="1">
                  <a:solidFill>
                    <a:srgbClr val="3333CC"/>
                  </a:solidFill>
                </a:rPr>
                <a:t>?2</a:t>
              </a:r>
            </a:p>
          </p:txBody>
        </p:sp>
        <p:sp>
          <p:nvSpPr>
            <p:cNvPr id="2093" name="Text Box 63"/>
            <p:cNvSpPr txBox="1">
              <a:spLocks noChangeArrowheads="1"/>
            </p:cNvSpPr>
            <p:nvPr/>
          </p:nvSpPr>
          <p:spPr bwMode="auto">
            <a:xfrm>
              <a:off x="624" y="372"/>
              <a:ext cx="198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b="1"/>
                <a:t>Cho hình thang có đáy AB, CD</a:t>
              </a:r>
            </a:p>
          </p:txBody>
        </p:sp>
      </p:grpSp>
      <p:sp>
        <p:nvSpPr>
          <p:cNvPr id="2059" name="Text Box 64"/>
          <p:cNvSpPr txBox="1">
            <a:spLocks noChangeArrowheads="1"/>
          </p:cNvSpPr>
          <p:nvPr/>
        </p:nvSpPr>
        <p:spPr bwMode="auto">
          <a:xfrm>
            <a:off x="4191000" y="261906"/>
            <a:ext cx="1008028" cy="32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b="1" i="1">
                <a:solidFill>
                  <a:srgbClr val="3333CC"/>
                </a:solidFill>
              </a:rPr>
              <a:t>(AB//CD)</a:t>
            </a:r>
          </a:p>
        </p:txBody>
      </p:sp>
      <p:sp>
        <p:nvSpPr>
          <p:cNvPr id="5186" name="Rectangle 66"/>
          <p:cNvSpPr>
            <a:spLocks noChangeArrowheads="1"/>
          </p:cNvSpPr>
          <p:nvPr/>
        </p:nvSpPr>
        <p:spPr bwMode="auto">
          <a:xfrm>
            <a:off x="5018444" y="2063754"/>
            <a:ext cx="2548514" cy="32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1">
                <a:solidFill>
                  <a:srgbClr val="FF0000"/>
                </a:solidFill>
              </a:rPr>
              <a:t> </a:t>
            </a:r>
            <a:r>
              <a:rPr lang="en-US" sz="1600" b="1" i="1" smtClean="0">
                <a:solidFill>
                  <a:srgbClr val="FF0000"/>
                </a:solidFill>
              </a:rPr>
              <a:t>  2 </a:t>
            </a:r>
            <a:r>
              <a:rPr lang="en-US" sz="1600" b="1" i="1">
                <a:solidFill>
                  <a:srgbClr val="FF0000"/>
                </a:solidFill>
              </a:rPr>
              <a:t>cạnh đáy bằng </a:t>
            </a:r>
            <a:r>
              <a:rPr lang="en-US" sz="1600" b="1" i="1" smtClean="0">
                <a:solidFill>
                  <a:srgbClr val="FF0000"/>
                </a:solidFill>
              </a:rPr>
              <a:t>nhau</a:t>
            </a:r>
            <a:endParaRPr lang="en-US" sz="1600" b="1" i="1">
              <a:solidFill>
                <a:srgbClr val="FF0000"/>
              </a:solidFill>
            </a:endParaRPr>
          </a:p>
        </p:txBody>
      </p:sp>
      <p:sp>
        <p:nvSpPr>
          <p:cNvPr id="5187" name="Line 67"/>
          <p:cNvSpPr>
            <a:spLocks noChangeShapeType="1"/>
          </p:cNvSpPr>
          <p:nvPr/>
        </p:nvSpPr>
        <p:spPr bwMode="auto">
          <a:xfrm flipV="1">
            <a:off x="4090480" y="2160308"/>
            <a:ext cx="817088" cy="44767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27" tIns="40813" rIns="81627" bIns="40813"/>
          <a:lstStyle/>
          <a:p>
            <a:endParaRPr lang="en-US"/>
          </a:p>
        </p:txBody>
      </p:sp>
      <p:sp>
        <p:nvSpPr>
          <p:cNvPr id="5188" name="Rectangle 68"/>
          <p:cNvSpPr>
            <a:spLocks noChangeArrowheads="1"/>
          </p:cNvSpPr>
          <p:nvPr/>
        </p:nvSpPr>
        <p:spPr bwMode="auto">
          <a:xfrm>
            <a:off x="5137148" y="3555159"/>
            <a:ext cx="2386610" cy="32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/>
          <a:p>
            <a:r>
              <a:rPr lang="en-US" sz="1600" b="1" i="1" smtClean="0">
                <a:solidFill>
                  <a:srgbClr val="FF0000"/>
                </a:solidFill>
              </a:rPr>
              <a:t> 2 </a:t>
            </a:r>
            <a:r>
              <a:rPr lang="en-US" sz="1600" b="1" i="1">
                <a:solidFill>
                  <a:srgbClr val="FF0000"/>
                </a:solidFill>
              </a:rPr>
              <a:t>cạnh bên bằng </a:t>
            </a:r>
            <a:r>
              <a:rPr lang="en-US" sz="1600" b="1" i="1" smtClean="0">
                <a:solidFill>
                  <a:srgbClr val="FF0000"/>
                </a:solidFill>
              </a:rPr>
              <a:t>nhau</a:t>
            </a:r>
            <a:endParaRPr lang="en-US" sz="1600" b="1" i="1">
              <a:solidFill>
                <a:srgbClr val="FF0000"/>
              </a:solidFill>
            </a:endParaRPr>
          </a:p>
        </p:txBody>
      </p:sp>
      <p:sp>
        <p:nvSpPr>
          <p:cNvPr id="5189" name="Line 69"/>
          <p:cNvSpPr>
            <a:spLocks noChangeShapeType="1"/>
          </p:cNvSpPr>
          <p:nvPr/>
        </p:nvSpPr>
        <p:spPr bwMode="auto">
          <a:xfrm>
            <a:off x="4179928" y="3074803"/>
            <a:ext cx="881456" cy="370278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27" tIns="40813" rIns="81627" bIns="40813"/>
          <a:lstStyle/>
          <a:p>
            <a:endParaRPr lang="en-US"/>
          </a:p>
        </p:txBody>
      </p:sp>
      <p:grpSp>
        <p:nvGrpSpPr>
          <p:cNvPr id="8" name="Group 75"/>
          <p:cNvGrpSpPr>
            <a:grpSpLocks/>
          </p:cNvGrpSpPr>
          <p:nvPr/>
        </p:nvGrpSpPr>
        <p:grpSpPr bwMode="auto">
          <a:xfrm>
            <a:off x="763052" y="948331"/>
            <a:ext cx="1522503" cy="714973"/>
            <a:chOff x="972" y="921"/>
            <a:chExt cx="716" cy="586"/>
          </a:xfrm>
        </p:grpSpPr>
        <p:sp>
          <p:nvSpPr>
            <p:cNvPr id="2087" name="Line 70"/>
            <p:cNvSpPr>
              <a:spLocks noChangeShapeType="1"/>
            </p:cNvSpPr>
            <p:nvPr/>
          </p:nvSpPr>
          <p:spPr bwMode="auto">
            <a:xfrm>
              <a:off x="1040" y="985"/>
              <a:ext cx="556" cy="4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Text Box 71"/>
            <p:cNvSpPr txBox="1">
              <a:spLocks noChangeArrowheads="1"/>
            </p:cNvSpPr>
            <p:nvPr/>
          </p:nvSpPr>
          <p:spPr bwMode="auto">
            <a:xfrm>
              <a:off x="1509" y="1227"/>
              <a:ext cx="179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1</a:t>
              </a:r>
            </a:p>
          </p:txBody>
        </p:sp>
        <p:sp>
          <p:nvSpPr>
            <p:cNvPr id="2089" name="Text Box 72"/>
            <p:cNvSpPr txBox="1">
              <a:spLocks noChangeArrowheads="1"/>
            </p:cNvSpPr>
            <p:nvPr/>
          </p:nvSpPr>
          <p:spPr bwMode="auto">
            <a:xfrm>
              <a:off x="972" y="960"/>
              <a:ext cx="179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1</a:t>
              </a:r>
            </a:p>
          </p:txBody>
        </p:sp>
        <p:sp>
          <p:nvSpPr>
            <p:cNvPr id="2090" name="Text Box 73"/>
            <p:cNvSpPr txBox="1">
              <a:spLocks noChangeArrowheads="1"/>
            </p:cNvSpPr>
            <p:nvPr/>
          </p:nvSpPr>
          <p:spPr bwMode="auto">
            <a:xfrm>
              <a:off x="1330" y="1248"/>
              <a:ext cx="179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2</a:t>
              </a:r>
            </a:p>
          </p:txBody>
        </p:sp>
        <p:sp>
          <p:nvSpPr>
            <p:cNvPr id="2091" name="Text Box 74"/>
            <p:cNvSpPr txBox="1">
              <a:spLocks noChangeArrowheads="1"/>
            </p:cNvSpPr>
            <p:nvPr/>
          </p:nvSpPr>
          <p:spPr bwMode="auto">
            <a:xfrm>
              <a:off x="1151" y="921"/>
              <a:ext cx="179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2</a:t>
              </a:r>
            </a:p>
          </p:txBody>
        </p:sp>
      </p:grpSp>
      <p:sp>
        <p:nvSpPr>
          <p:cNvPr id="5196" name="Text Box 76"/>
          <p:cNvSpPr txBox="1">
            <a:spLocks noChangeArrowheads="1"/>
          </p:cNvSpPr>
          <p:nvPr/>
        </p:nvSpPr>
        <p:spPr bwMode="auto">
          <a:xfrm>
            <a:off x="7409858" y="762325"/>
            <a:ext cx="321943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197" name="Text Box 77"/>
          <p:cNvSpPr txBox="1">
            <a:spLocks noChangeArrowheads="1"/>
          </p:cNvSpPr>
          <p:nvPr/>
        </p:nvSpPr>
        <p:spPr bwMode="auto">
          <a:xfrm>
            <a:off x="6190659" y="762325"/>
            <a:ext cx="321943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198" name="Text Box 78"/>
          <p:cNvSpPr txBox="1">
            <a:spLocks noChangeArrowheads="1"/>
          </p:cNvSpPr>
          <p:nvPr/>
        </p:nvSpPr>
        <p:spPr bwMode="auto">
          <a:xfrm>
            <a:off x="6190658" y="762325"/>
            <a:ext cx="38446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 dirty="0" smtClean="0"/>
              <a:t> =</a:t>
            </a:r>
            <a:endParaRPr lang="en-US" b="1" dirty="0"/>
          </a:p>
        </p:txBody>
      </p:sp>
      <p:sp>
        <p:nvSpPr>
          <p:cNvPr id="5199" name="Text Box 79"/>
          <p:cNvSpPr txBox="1">
            <a:spLocks noChangeArrowheads="1"/>
          </p:cNvSpPr>
          <p:nvPr/>
        </p:nvSpPr>
        <p:spPr bwMode="auto">
          <a:xfrm>
            <a:off x="7409858" y="762325"/>
            <a:ext cx="38446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 dirty="0" smtClean="0"/>
              <a:t>= 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437285" y="2388585"/>
            <a:ext cx="3849829" cy="1093041"/>
          </a:xfrm>
          <a:prstGeom prst="ellips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5" name="Rectangle 65"/>
          <p:cNvSpPr>
            <a:spLocks noChangeArrowheads="1"/>
          </p:cNvSpPr>
          <p:nvPr/>
        </p:nvSpPr>
        <p:spPr bwMode="auto">
          <a:xfrm>
            <a:off x="898609" y="2561966"/>
            <a:ext cx="2857500" cy="69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i="1" dirty="0" err="1">
                <a:solidFill>
                  <a:srgbClr val="3333CC"/>
                </a:solidFill>
              </a:rPr>
              <a:t>Nếu</a:t>
            </a:r>
            <a:r>
              <a:rPr lang="en-US" sz="1600" b="1" i="1" dirty="0">
                <a:solidFill>
                  <a:srgbClr val="3333CC"/>
                </a:solidFill>
              </a:rPr>
              <a:t> </a:t>
            </a:r>
            <a:r>
              <a:rPr lang="en-US" sz="1600" b="1" i="1" dirty="0" err="1">
                <a:solidFill>
                  <a:srgbClr val="3333CC"/>
                </a:solidFill>
              </a:rPr>
              <a:t>một</a:t>
            </a:r>
            <a:r>
              <a:rPr lang="en-US" sz="1600" b="1" i="1" dirty="0">
                <a:solidFill>
                  <a:srgbClr val="3333CC"/>
                </a:solidFill>
              </a:rPr>
              <a:t> </a:t>
            </a:r>
            <a:r>
              <a:rPr lang="en-US" sz="1600" b="1" i="1" dirty="0" err="1">
                <a:solidFill>
                  <a:srgbClr val="3333CC"/>
                </a:solidFill>
              </a:rPr>
              <a:t>hình</a:t>
            </a:r>
            <a:r>
              <a:rPr lang="en-US" sz="1600" b="1" i="1" dirty="0">
                <a:solidFill>
                  <a:srgbClr val="3333CC"/>
                </a:solidFill>
              </a:rPr>
              <a:t> thang </a:t>
            </a:r>
            <a:endParaRPr lang="en-US" sz="1600" b="1" i="1" dirty="0" smtClean="0">
              <a:solidFill>
                <a:srgbClr val="33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1600" b="1" i="1" dirty="0" err="1" smtClean="0">
                <a:solidFill>
                  <a:srgbClr val="3333CC"/>
                </a:solidFill>
              </a:rPr>
              <a:t>có</a:t>
            </a:r>
            <a:r>
              <a:rPr lang="en-US" sz="1600" b="1" i="1" dirty="0" smtClean="0">
                <a:solidFill>
                  <a:srgbClr val="3333CC"/>
                </a:solidFill>
              </a:rPr>
              <a:t> </a:t>
            </a:r>
            <a:r>
              <a:rPr lang="en-US" sz="1600" b="1" i="1" dirty="0" err="1">
                <a:solidFill>
                  <a:srgbClr val="3333CC"/>
                </a:solidFill>
              </a:rPr>
              <a:t>hai</a:t>
            </a:r>
            <a:r>
              <a:rPr lang="en-US" sz="1600" b="1" i="1" dirty="0">
                <a:solidFill>
                  <a:srgbClr val="3333CC"/>
                </a:solidFill>
              </a:rPr>
              <a:t> </a:t>
            </a:r>
            <a:r>
              <a:rPr lang="en-US" sz="1600" b="1" i="1" dirty="0" err="1">
                <a:solidFill>
                  <a:srgbClr val="3333CC"/>
                </a:solidFill>
              </a:rPr>
              <a:t>cạnh</a:t>
            </a:r>
            <a:r>
              <a:rPr lang="en-US" sz="1600" b="1" i="1" dirty="0">
                <a:solidFill>
                  <a:srgbClr val="3333CC"/>
                </a:solidFill>
              </a:rPr>
              <a:t> </a:t>
            </a:r>
            <a:r>
              <a:rPr lang="en-US" sz="1600" b="1" i="1" dirty="0" err="1">
                <a:solidFill>
                  <a:srgbClr val="3333CC"/>
                </a:solidFill>
              </a:rPr>
              <a:t>bên</a:t>
            </a:r>
            <a:r>
              <a:rPr lang="en-US" sz="1600" b="1" i="1" dirty="0">
                <a:solidFill>
                  <a:srgbClr val="3333CC"/>
                </a:solidFill>
              </a:rPr>
              <a:t> song </a:t>
            </a:r>
            <a:r>
              <a:rPr lang="en-US" sz="1600" b="1" i="1" dirty="0" err="1">
                <a:solidFill>
                  <a:srgbClr val="3333CC"/>
                </a:solidFill>
              </a:rPr>
              <a:t>song</a:t>
            </a:r>
            <a:endParaRPr lang="en-US" sz="1600" b="1" i="1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mph" presetSubtype="0" repeatCount="3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8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7" presetClass="emph" presetSubtype="0" repeatCount="3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50" autoRev="1" fill="remove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" dur="250" autoRev="1" fill="remove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5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5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5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5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5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5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40"/>
                            </p:stCondLst>
                            <p:childTnLst>
                              <p:par>
                                <p:cTn id="7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5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5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5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5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5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5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7" grpId="0" animBg="1"/>
      <p:bldP spid="67" grpId="1" animBg="1"/>
      <p:bldP spid="71" grpId="0" animBg="1"/>
      <p:bldP spid="72" grpId="0" animBg="1"/>
      <p:bldP spid="5166" grpId="0"/>
      <p:bldP spid="5186" grpId="0"/>
      <p:bldP spid="5187" grpId="0" animBg="1"/>
      <p:bldP spid="5188" grpId="0"/>
      <p:bldP spid="5189" grpId="0" animBg="1"/>
      <p:bldP spid="5196" grpId="0"/>
      <p:bldP spid="5196" grpId="1"/>
      <p:bldP spid="5197" grpId="0"/>
      <p:bldP spid="5197" grpId="1"/>
      <p:bldP spid="5198" grpId="0"/>
      <p:bldP spid="5199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Isosceles Triangle 67"/>
          <p:cNvSpPr/>
          <p:nvPr/>
        </p:nvSpPr>
        <p:spPr>
          <a:xfrm>
            <a:off x="914400" y="1096405"/>
            <a:ext cx="1035050" cy="350028"/>
          </a:xfrm>
          <a:prstGeom prst="triangle">
            <a:avLst>
              <a:gd name="adj" fmla="val 2289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Isosceles Triangle 68"/>
          <p:cNvSpPr/>
          <p:nvPr/>
        </p:nvSpPr>
        <p:spPr>
          <a:xfrm flipH="1" flipV="1">
            <a:off x="1478973" y="1027663"/>
            <a:ext cx="1035050" cy="350028"/>
          </a:xfrm>
          <a:prstGeom prst="triangle">
            <a:avLst>
              <a:gd name="adj" fmla="val 22895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609600" y="666750"/>
            <a:ext cx="2362200" cy="1171574"/>
            <a:chOff x="4080" y="763"/>
            <a:chExt cx="1488" cy="984"/>
          </a:xfrm>
        </p:grpSpPr>
        <p:grpSp>
          <p:nvGrpSpPr>
            <p:cNvPr id="2094" name="Group 33"/>
            <p:cNvGrpSpPr>
              <a:grpSpLocks/>
            </p:cNvGrpSpPr>
            <p:nvPr/>
          </p:nvGrpSpPr>
          <p:grpSpPr bwMode="auto">
            <a:xfrm>
              <a:off x="4080" y="763"/>
              <a:ext cx="1488" cy="984"/>
              <a:chOff x="2640" y="763"/>
              <a:chExt cx="1488" cy="984"/>
            </a:xfrm>
          </p:grpSpPr>
          <p:sp>
            <p:nvSpPr>
              <p:cNvPr id="2101" name="AutoShape 34"/>
              <p:cNvSpPr>
                <a:spLocks noChangeArrowheads="1"/>
              </p:cNvSpPr>
              <p:nvPr/>
            </p:nvSpPr>
            <p:spPr bwMode="auto">
              <a:xfrm>
                <a:off x="2736" y="1008"/>
                <a:ext cx="1200" cy="480"/>
              </a:xfrm>
              <a:prstGeom prst="parallelogram">
                <a:avLst>
                  <a:gd name="adj" fmla="val 625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" name="Text Box 35"/>
              <p:cNvSpPr txBox="1">
                <a:spLocks noChangeArrowheads="1"/>
              </p:cNvSpPr>
              <p:nvPr/>
            </p:nvSpPr>
            <p:spPr bwMode="auto">
              <a:xfrm>
                <a:off x="2640" y="1488"/>
                <a:ext cx="240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 b="1"/>
                  <a:t>D</a:t>
                </a:r>
              </a:p>
            </p:txBody>
          </p:sp>
          <p:sp>
            <p:nvSpPr>
              <p:cNvPr id="2103" name="Text Box 36"/>
              <p:cNvSpPr txBox="1">
                <a:spLocks noChangeArrowheads="1"/>
              </p:cNvSpPr>
              <p:nvPr/>
            </p:nvSpPr>
            <p:spPr bwMode="auto">
              <a:xfrm>
                <a:off x="3600" y="1488"/>
                <a:ext cx="240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 b="1"/>
                  <a:t>C</a:t>
                </a:r>
              </a:p>
            </p:txBody>
          </p:sp>
          <p:sp>
            <p:nvSpPr>
              <p:cNvPr id="2104" name="Text Box 37"/>
              <p:cNvSpPr txBox="1">
                <a:spLocks noChangeArrowheads="1"/>
              </p:cNvSpPr>
              <p:nvPr/>
            </p:nvSpPr>
            <p:spPr bwMode="auto">
              <a:xfrm>
                <a:off x="3888" y="816"/>
                <a:ext cx="240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 b="1"/>
                  <a:t>B</a:t>
                </a:r>
              </a:p>
            </p:txBody>
          </p:sp>
          <p:sp>
            <p:nvSpPr>
              <p:cNvPr id="2105" name="Text Box 38"/>
              <p:cNvSpPr txBox="1">
                <a:spLocks noChangeArrowheads="1"/>
              </p:cNvSpPr>
              <p:nvPr/>
            </p:nvSpPr>
            <p:spPr bwMode="auto">
              <a:xfrm>
                <a:off x="2880" y="763"/>
                <a:ext cx="240" cy="2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400" b="1"/>
                  <a:t>A</a:t>
                </a:r>
              </a:p>
            </p:txBody>
          </p:sp>
        </p:grpSp>
        <p:grpSp>
          <p:nvGrpSpPr>
            <p:cNvPr id="2095" name="Group 39"/>
            <p:cNvGrpSpPr>
              <a:grpSpLocks/>
            </p:cNvGrpSpPr>
            <p:nvPr/>
          </p:nvGrpSpPr>
          <p:grpSpPr bwMode="auto">
            <a:xfrm>
              <a:off x="4848" y="960"/>
              <a:ext cx="48" cy="96"/>
              <a:chOff x="4848" y="960"/>
              <a:chExt cx="48" cy="96"/>
            </a:xfrm>
          </p:grpSpPr>
          <p:sp>
            <p:nvSpPr>
              <p:cNvPr id="2099" name="Line 40"/>
              <p:cNvSpPr>
                <a:spLocks noChangeShapeType="1"/>
              </p:cNvSpPr>
              <p:nvPr/>
            </p:nvSpPr>
            <p:spPr bwMode="auto">
              <a:xfrm>
                <a:off x="4848" y="9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0" name="Line 41"/>
              <p:cNvSpPr>
                <a:spLocks noChangeShapeType="1"/>
              </p:cNvSpPr>
              <p:nvPr/>
            </p:nvSpPr>
            <p:spPr bwMode="auto">
              <a:xfrm>
                <a:off x="4896" y="9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96" name="Group 42"/>
            <p:cNvGrpSpPr>
              <a:grpSpLocks/>
            </p:cNvGrpSpPr>
            <p:nvPr/>
          </p:nvGrpSpPr>
          <p:grpSpPr bwMode="auto">
            <a:xfrm>
              <a:off x="4656" y="1440"/>
              <a:ext cx="48" cy="96"/>
              <a:chOff x="4848" y="960"/>
              <a:chExt cx="48" cy="96"/>
            </a:xfrm>
          </p:grpSpPr>
          <p:sp>
            <p:nvSpPr>
              <p:cNvPr id="2097" name="Line 43"/>
              <p:cNvSpPr>
                <a:spLocks noChangeShapeType="1"/>
              </p:cNvSpPr>
              <p:nvPr/>
            </p:nvSpPr>
            <p:spPr bwMode="auto">
              <a:xfrm>
                <a:off x="4848" y="9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8" name="Line 44"/>
              <p:cNvSpPr>
                <a:spLocks noChangeShapeType="1"/>
              </p:cNvSpPr>
              <p:nvPr/>
            </p:nvSpPr>
            <p:spPr bwMode="auto">
              <a:xfrm>
                <a:off x="4896" y="9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3124201" y="729853"/>
            <a:ext cx="26670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rgbClr val="3333CC"/>
                </a:solidFill>
              </a:rPr>
              <a:t>b) Nếu AB = CD :</a:t>
            </a:r>
          </a:p>
        </p:txBody>
      </p:sp>
      <p:grpSp>
        <p:nvGrpSpPr>
          <p:cNvPr id="2058" name="Group 80"/>
          <p:cNvGrpSpPr>
            <a:grpSpLocks/>
          </p:cNvGrpSpPr>
          <p:nvPr/>
        </p:nvGrpSpPr>
        <p:grpSpPr bwMode="auto">
          <a:xfrm>
            <a:off x="381001" y="228600"/>
            <a:ext cx="3700463" cy="353616"/>
            <a:chOff x="278" y="359"/>
            <a:chExt cx="2331" cy="297"/>
          </a:xfrm>
        </p:grpSpPr>
        <p:sp>
          <p:nvSpPr>
            <p:cNvPr id="2092" name="Text Box 62"/>
            <p:cNvSpPr txBox="1">
              <a:spLocks noChangeArrowheads="1"/>
            </p:cNvSpPr>
            <p:nvPr/>
          </p:nvSpPr>
          <p:spPr bwMode="auto">
            <a:xfrm>
              <a:off x="278" y="359"/>
              <a:ext cx="267" cy="284"/>
            </a:xfrm>
            <a:prstGeom prst="rect">
              <a:avLst/>
            </a:prstGeom>
            <a:noFill/>
            <a:ln w="9525">
              <a:solidFill>
                <a:srgbClr val="FF00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b="1">
                  <a:solidFill>
                    <a:srgbClr val="3333CC"/>
                  </a:solidFill>
                </a:rPr>
                <a:t>?2</a:t>
              </a:r>
            </a:p>
          </p:txBody>
        </p:sp>
        <p:sp>
          <p:nvSpPr>
            <p:cNvPr id="2093" name="Text Box 63"/>
            <p:cNvSpPr txBox="1">
              <a:spLocks noChangeArrowheads="1"/>
            </p:cNvSpPr>
            <p:nvPr/>
          </p:nvSpPr>
          <p:spPr bwMode="auto">
            <a:xfrm>
              <a:off x="624" y="372"/>
              <a:ext cx="1985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b="1"/>
                <a:t>Cho hình thang có đáy AB, CD</a:t>
              </a:r>
            </a:p>
          </p:txBody>
        </p:sp>
      </p:grpSp>
      <p:sp>
        <p:nvSpPr>
          <p:cNvPr id="2059" name="Text Box 64"/>
          <p:cNvSpPr txBox="1">
            <a:spLocks noChangeArrowheads="1"/>
          </p:cNvSpPr>
          <p:nvPr/>
        </p:nvSpPr>
        <p:spPr bwMode="auto">
          <a:xfrm>
            <a:off x="4419600" y="228600"/>
            <a:ext cx="1008028" cy="32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b="1" i="1">
                <a:solidFill>
                  <a:srgbClr val="3333CC"/>
                </a:solidFill>
              </a:rPr>
              <a:t>(AB//CD)</a:t>
            </a:r>
          </a:p>
        </p:txBody>
      </p:sp>
      <p:sp>
        <p:nvSpPr>
          <p:cNvPr id="5203" name="Text Box 83"/>
          <p:cNvSpPr txBox="1">
            <a:spLocks noChangeArrowheads="1"/>
          </p:cNvSpPr>
          <p:nvPr/>
        </p:nvSpPr>
        <p:spPr bwMode="auto">
          <a:xfrm>
            <a:off x="5264151" y="695815"/>
            <a:ext cx="2259012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/>
              <a:t>Thì</a:t>
            </a:r>
            <a:r>
              <a:rPr lang="en-US" dirty="0"/>
              <a:t> AD  =</a:t>
            </a:r>
            <a:r>
              <a:rPr lang="en-US" dirty="0" smtClean="0"/>
              <a:t>  BC  </a:t>
            </a:r>
            <a:r>
              <a:rPr lang="en-US" dirty="0" err="1" smtClean="0"/>
              <a:t>và</a:t>
            </a:r>
            <a:endParaRPr lang="en-US" dirty="0"/>
          </a:p>
        </p:txBody>
      </p:sp>
      <p:sp>
        <p:nvSpPr>
          <p:cNvPr id="5207" name="Text Box 87"/>
          <p:cNvSpPr txBox="1">
            <a:spLocks noChangeArrowheads="1"/>
          </p:cNvSpPr>
          <p:nvPr/>
        </p:nvSpPr>
        <p:spPr bwMode="auto">
          <a:xfrm>
            <a:off x="7707107" y="763353"/>
            <a:ext cx="376445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 dirty="0"/>
              <a:t>//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013460" y="901308"/>
            <a:ext cx="1310640" cy="697707"/>
            <a:chOff x="937260" y="3143253"/>
            <a:chExt cx="1310640" cy="697707"/>
          </a:xfrm>
        </p:grpSpPr>
        <p:sp>
          <p:nvSpPr>
            <p:cNvPr id="2084" name="Line 93"/>
            <p:cNvSpPr>
              <a:spLocks noChangeShapeType="1"/>
            </p:cNvSpPr>
            <p:nvPr/>
          </p:nvSpPr>
          <p:spPr bwMode="auto">
            <a:xfrm>
              <a:off x="1028700" y="3200400"/>
              <a:ext cx="1219200" cy="5607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Text Box 96"/>
            <p:cNvSpPr txBox="1">
              <a:spLocks noChangeArrowheads="1"/>
            </p:cNvSpPr>
            <p:nvPr/>
          </p:nvSpPr>
          <p:spPr bwMode="auto">
            <a:xfrm>
              <a:off x="1647825" y="3532588"/>
              <a:ext cx="284163" cy="308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2</a:t>
              </a:r>
            </a:p>
          </p:txBody>
        </p:sp>
        <p:sp>
          <p:nvSpPr>
            <p:cNvPr id="2086" name="Text Box 97"/>
            <p:cNvSpPr txBox="1">
              <a:spLocks noChangeArrowheads="1"/>
            </p:cNvSpPr>
            <p:nvPr/>
          </p:nvSpPr>
          <p:spPr bwMode="auto">
            <a:xfrm>
              <a:off x="1295400" y="3143253"/>
              <a:ext cx="284163" cy="308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2</a:t>
              </a:r>
            </a:p>
          </p:txBody>
        </p:sp>
        <p:sp>
          <p:nvSpPr>
            <p:cNvPr id="78" name="Text Box 96"/>
            <p:cNvSpPr txBox="1">
              <a:spLocks noChangeArrowheads="1"/>
            </p:cNvSpPr>
            <p:nvPr/>
          </p:nvSpPr>
          <p:spPr bwMode="auto">
            <a:xfrm>
              <a:off x="1963795" y="3412466"/>
              <a:ext cx="2840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1</a:t>
              </a:r>
            </a:p>
          </p:txBody>
        </p:sp>
        <p:sp>
          <p:nvSpPr>
            <p:cNvPr id="79" name="Text Box 96"/>
            <p:cNvSpPr txBox="1">
              <a:spLocks noChangeArrowheads="1"/>
            </p:cNvSpPr>
            <p:nvPr/>
          </p:nvSpPr>
          <p:spPr bwMode="auto">
            <a:xfrm>
              <a:off x="937260" y="3227068"/>
              <a:ext cx="2840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/>
                <a:t>1</a:t>
              </a:r>
            </a:p>
          </p:txBody>
        </p:sp>
      </p:grpSp>
      <p:sp>
        <p:nvSpPr>
          <p:cNvPr id="5221" name="Line 101"/>
          <p:cNvSpPr>
            <a:spLocks noChangeShapeType="1"/>
          </p:cNvSpPr>
          <p:nvPr/>
        </p:nvSpPr>
        <p:spPr bwMode="auto">
          <a:xfrm flipV="1">
            <a:off x="3162301" y="3386138"/>
            <a:ext cx="1238250" cy="471487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27" tIns="40813" rIns="81627" bIns="40813"/>
          <a:lstStyle/>
          <a:p>
            <a:endParaRPr lang="en-US"/>
          </a:p>
        </p:txBody>
      </p:sp>
      <p:sp>
        <p:nvSpPr>
          <p:cNvPr id="5223" name="Line 103"/>
          <p:cNvSpPr>
            <a:spLocks noChangeShapeType="1"/>
          </p:cNvSpPr>
          <p:nvPr/>
        </p:nvSpPr>
        <p:spPr bwMode="auto">
          <a:xfrm>
            <a:off x="3162300" y="3943350"/>
            <a:ext cx="1257299" cy="300037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27" tIns="40813" rIns="81627" bIns="40813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296194" y="700876"/>
            <a:ext cx="1197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/>
              <a:t> AD  </a:t>
            </a:r>
            <a:r>
              <a:rPr lang="en-US" dirty="0" smtClean="0"/>
              <a:t>  </a:t>
            </a:r>
            <a:r>
              <a:rPr lang="en-US" dirty="0"/>
              <a:t>BC.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38165" y="3514725"/>
            <a:ext cx="2624136" cy="685800"/>
          </a:xfrm>
          <a:prstGeom prst="round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9" name="Rectangle 99"/>
          <p:cNvSpPr>
            <a:spLocks noChangeArrowheads="1"/>
          </p:cNvSpPr>
          <p:nvPr/>
        </p:nvSpPr>
        <p:spPr bwMode="auto">
          <a:xfrm>
            <a:off x="495301" y="3570192"/>
            <a:ext cx="2590799" cy="574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i="1">
                <a:solidFill>
                  <a:srgbClr val="C00000"/>
                </a:solidFill>
              </a:rPr>
              <a:t>Nếu một hình thang có hai đáy bằng nhau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4400551" y="3105151"/>
            <a:ext cx="2624136" cy="561975"/>
          </a:xfrm>
          <a:prstGeom prst="round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/>
          <p:cNvSpPr/>
          <p:nvPr/>
        </p:nvSpPr>
        <p:spPr>
          <a:xfrm>
            <a:off x="4429126" y="4010025"/>
            <a:ext cx="2624136" cy="466725"/>
          </a:xfrm>
          <a:prstGeom prst="round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2" name="Rectangle 102"/>
          <p:cNvSpPr>
            <a:spLocks noChangeArrowheads="1"/>
          </p:cNvSpPr>
          <p:nvPr/>
        </p:nvSpPr>
        <p:spPr bwMode="auto">
          <a:xfrm>
            <a:off x="4488672" y="3200401"/>
            <a:ext cx="2569353" cy="32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/>
          <a:p>
            <a:r>
              <a:rPr lang="en-US" sz="1600" b="1" i="1">
                <a:solidFill>
                  <a:srgbClr val="FF0000"/>
                </a:solidFill>
              </a:rPr>
              <a:t>hai cạnh bên bằng </a:t>
            </a:r>
            <a:r>
              <a:rPr lang="en-US" sz="1600" b="1" i="1" smtClean="0">
                <a:solidFill>
                  <a:srgbClr val="FF0000"/>
                </a:solidFill>
              </a:rPr>
              <a:t>nhau</a:t>
            </a:r>
            <a:endParaRPr lang="en-US" sz="1600" b="1" i="1">
              <a:solidFill>
                <a:srgbClr val="FF0000"/>
              </a:solidFill>
            </a:endParaRPr>
          </a:p>
        </p:txBody>
      </p:sp>
      <p:sp>
        <p:nvSpPr>
          <p:cNvPr id="5220" name="Rectangle 100"/>
          <p:cNvSpPr>
            <a:spLocks noChangeArrowheads="1"/>
          </p:cNvSpPr>
          <p:nvPr/>
        </p:nvSpPr>
        <p:spPr bwMode="auto">
          <a:xfrm>
            <a:off x="4517247" y="4055254"/>
            <a:ext cx="2569353" cy="328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27" tIns="40813" rIns="81627" bIns="4081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1">
                <a:solidFill>
                  <a:srgbClr val="FF0000"/>
                </a:solidFill>
              </a:rPr>
              <a:t>hai cạnh bên song </a:t>
            </a:r>
            <a:r>
              <a:rPr lang="en-US" sz="1600" b="1" i="1" smtClean="0">
                <a:solidFill>
                  <a:srgbClr val="FF0000"/>
                </a:solidFill>
              </a:rPr>
              <a:t>song</a:t>
            </a:r>
            <a:endParaRPr lang="en-US" sz="1600" b="1" i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41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mph" presetSubtype="0" repeatCount="3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50" autoRev="1" fill="remov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" dur="250" autoRev="1" fill="remove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250" autoRev="1" fill="remove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mph" presetSubtype="0" repeatCount="3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50" autoRev="1" fill="remove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1" dur="250" autoRev="1" fill="remove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250" autoRev="1" fill="remove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5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5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5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5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5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5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5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69" grpId="0" animBg="1"/>
      <p:bldP spid="69" grpId="1" animBg="1"/>
      <p:bldP spid="5168" grpId="0"/>
      <p:bldP spid="5203" grpId="0"/>
      <p:bldP spid="5207" grpId="0"/>
      <p:bldP spid="5221" grpId="0" animBg="1"/>
      <p:bldP spid="5223" grpId="0" animBg="1"/>
      <p:bldP spid="10" grpId="0"/>
      <p:bldP spid="15" grpId="0" animBg="1"/>
      <p:bldP spid="85" grpId="0" animBg="1"/>
      <p:bldP spid="86" grpId="0" animBg="1"/>
      <p:bldP spid="5222" grpId="0"/>
      <p:bldP spid="52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loud Callout 23"/>
          <p:cNvSpPr/>
          <p:nvPr/>
        </p:nvSpPr>
        <p:spPr>
          <a:xfrm>
            <a:off x="228600" y="535577"/>
            <a:ext cx="2438400" cy="1190985"/>
          </a:xfrm>
          <a:prstGeom prst="cloudCallout">
            <a:avLst>
              <a:gd name="adj1" fmla="val 28274"/>
              <a:gd name="adj2" fmla="val 697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 rot="5400000">
            <a:off x="2941845" y="184843"/>
            <a:ext cx="2440161" cy="2685048"/>
            <a:chOff x="731" y="-438"/>
            <a:chExt cx="1813" cy="2392"/>
          </a:xfrm>
        </p:grpSpPr>
        <p:grpSp>
          <p:nvGrpSpPr>
            <p:cNvPr id="10246" name="Group 28"/>
            <p:cNvGrpSpPr>
              <a:grpSpLocks/>
            </p:cNvGrpSpPr>
            <p:nvPr/>
          </p:nvGrpSpPr>
          <p:grpSpPr bwMode="auto">
            <a:xfrm>
              <a:off x="768" y="144"/>
              <a:ext cx="1776" cy="1392"/>
              <a:chOff x="776" y="144"/>
              <a:chExt cx="1776" cy="1392"/>
            </a:xfrm>
          </p:grpSpPr>
          <p:grpSp>
            <p:nvGrpSpPr>
              <p:cNvPr id="10251" name="Group 29"/>
              <p:cNvGrpSpPr>
                <a:grpSpLocks/>
              </p:cNvGrpSpPr>
              <p:nvPr/>
            </p:nvGrpSpPr>
            <p:grpSpPr bwMode="auto">
              <a:xfrm>
                <a:off x="816" y="144"/>
                <a:ext cx="1536" cy="1392"/>
                <a:chOff x="816" y="144"/>
                <a:chExt cx="1536" cy="1392"/>
              </a:xfrm>
            </p:grpSpPr>
            <p:sp>
              <p:nvSpPr>
                <p:cNvPr id="10256" name="Line 30"/>
                <p:cNvSpPr>
                  <a:spLocks noChangeShapeType="1"/>
                </p:cNvSpPr>
                <p:nvPr/>
              </p:nvSpPr>
              <p:spPr bwMode="auto">
                <a:xfrm>
                  <a:off x="816" y="768"/>
                  <a:ext cx="0" cy="7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57" name="Line 31"/>
                <p:cNvSpPr>
                  <a:spLocks noChangeShapeType="1"/>
                </p:cNvSpPr>
                <p:nvPr/>
              </p:nvSpPr>
              <p:spPr bwMode="auto">
                <a:xfrm>
                  <a:off x="816" y="1536"/>
                  <a:ext cx="153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58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352" y="144"/>
                  <a:ext cx="0" cy="13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59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816" y="144"/>
                  <a:ext cx="1536" cy="6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52" name="Rectangle 34"/>
              <p:cNvSpPr>
                <a:spLocks noChangeArrowheads="1"/>
              </p:cNvSpPr>
              <p:nvPr/>
            </p:nvSpPr>
            <p:spPr bwMode="auto">
              <a:xfrm>
                <a:off x="2195" y="1426"/>
                <a:ext cx="144" cy="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3" name="Rectangle 35"/>
              <p:cNvSpPr>
                <a:spLocks noChangeArrowheads="1"/>
              </p:cNvSpPr>
              <p:nvPr/>
            </p:nvSpPr>
            <p:spPr bwMode="auto">
              <a:xfrm>
                <a:off x="816" y="1440"/>
                <a:ext cx="144" cy="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4" name="Text Box 36"/>
              <p:cNvSpPr txBox="1">
                <a:spLocks noChangeArrowheads="1"/>
              </p:cNvSpPr>
              <p:nvPr/>
            </p:nvSpPr>
            <p:spPr bwMode="auto">
              <a:xfrm>
                <a:off x="776" y="736"/>
                <a:ext cx="480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/>
                  <a:t>130</a:t>
                </a:r>
                <a:r>
                  <a:rPr lang="en-US" sz="1300" baseline="30000"/>
                  <a:t>0</a:t>
                </a:r>
                <a:endParaRPr lang="en-US" sz="1300"/>
              </a:p>
            </p:txBody>
          </p:sp>
          <p:sp>
            <p:nvSpPr>
              <p:cNvPr id="10255" name="Text Box 37"/>
              <p:cNvSpPr txBox="1">
                <a:spLocks noChangeArrowheads="1"/>
              </p:cNvSpPr>
              <p:nvPr/>
            </p:nvSpPr>
            <p:spPr bwMode="auto">
              <a:xfrm>
                <a:off x="2072" y="193"/>
                <a:ext cx="480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300"/>
                  <a:t>50</a:t>
                </a:r>
                <a:r>
                  <a:rPr lang="en-US" sz="1300" baseline="30000"/>
                  <a:t>0</a:t>
                </a:r>
                <a:endParaRPr lang="en-US" sz="1300"/>
              </a:p>
            </p:txBody>
          </p:sp>
        </p:grpSp>
        <p:sp>
          <p:nvSpPr>
            <p:cNvPr id="10247" name="Text Box 38"/>
            <p:cNvSpPr txBox="1">
              <a:spLocks noChangeArrowheads="1"/>
            </p:cNvSpPr>
            <p:nvPr/>
          </p:nvSpPr>
          <p:spPr bwMode="auto">
            <a:xfrm rot="16439023">
              <a:off x="2129" y="1407"/>
              <a:ext cx="57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400" b="1" dirty="0"/>
                <a:t>D</a:t>
              </a:r>
            </a:p>
          </p:txBody>
        </p:sp>
        <p:sp>
          <p:nvSpPr>
            <p:cNvPr id="10248" name="Text Box 39"/>
            <p:cNvSpPr txBox="1">
              <a:spLocks noChangeArrowheads="1"/>
            </p:cNvSpPr>
            <p:nvPr/>
          </p:nvSpPr>
          <p:spPr bwMode="auto">
            <a:xfrm rot="15841753">
              <a:off x="2067" y="-259"/>
              <a:ext cx="576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 dirty="0"/>
                <a:t>C</a:t>
              </a:r>
              <a:endParaRPr lang="en-US" sz="1300" b="1" dirty="0"/>
            </a:p>
          </p:txBody>
        </p:sp>
        <p:sp>
          <p:nvSpPr>
            <p:cNvPr id="10249" name="Text Box 40"/>
            <p:cNvSpPr txBox="1">
              <a:spLocks noChangeArrowheads="1"/>
            </p:cNvSpPr>
            <p:nvPr/>
          </p:nvSpPr>
          <p:spPr bwMode="auto">
            <a:xfrm rot="16425830">
              <a:off x="552" y="395"/>
              <a:ext cx="576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 dirty="0"/>
                <a:t>B</a:t>
              </a:r>
            </a:p>
          </p:txBody>
        </p:sp>
        <p:sp>
          <p:nvSpPr>
            <p:cNvPr id="10250" name="Text Box 41"/>
            <p:cNvSpPr txBox="1">
              <a:spLocks noChangeArrowheads="1"/>
            </p:cNvSpPr>
            <p:nvPr/>
          </p:nvSpPr>
          <p:spPr bwMode="auto">
            <a:xfrm rot="16467429">
              <a:off x="619" y="1559"/>
              <a:ext cx="572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300" b="1" dirty="0" smtClean="0"/>
                <a:t>A</a:t>
              </a:r>
              <a:endParaRPr lang="en-US" sz="1300" b="1" dirty="0"/>
            </a:p>
          </p:txBody>
        </p:sp>
      </p:grp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19135" y="528216"/>
            <a:ext cx="3276600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sng">
                <a:solidFill>
                  <a:srgbClr val="3333CC"/>
                </a:solidFill>
              </a:rPr>
              <a:t>2) Hình thang vuông: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3648075" y="2638750"/>
            <a:ext cx="1533525" cy="39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1627" tIns="40813" rIns="81627" bIns="40813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mtClean="0">
                <a:solidFill>
                  <a:srgbClr val="3333CC"/>
                </a:solidFill>
              </a:rPr>
              <a:t>Định nghĩa: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24200" y="3040618"/>
            <a:ext cx="5448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</a:rPr>
              <a:t>Hình thang vuông là </a:t>
            </a:r>
            <a:r>
              <a:rPr lang="en-US">
                <a:solidFill>
                  <a:srgbClr val="FF0000"/>
                </a:solidFill>
              </a:rPr>
              <a:t>hình thang</a:t>
            </a:r>
            <a:r>
              <a:rPr lang="en-US">
                <a:solidFill>
                  <a:srgbClr val="3333CC"/>
                </a:solidFill>
              </a:rPr>
              <a:t> có </a:t>
            </a:r>
            <a:r>
              <a:rPr lang="en-US">
                <a:solidFill>
                  <a:srgbClr val="FF0000"/>
                </a:solidFill>
              </a:rPr>
              <a:t>một góc vuông.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61316" y="1685564"/>
            <a:ext cx="2010484" cy="3400785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6705600" y="922559"/>
            <a:ext cx="1981200" cy="1190985"/>
          </a:xfrm>
          <a:prstGeom prst="cloudCallout">
            <a:avLst>
              <a:gd name="adj1" fmla="val 44326"/>
              <a:gd name="adj2" fmla="val 688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81699" y="1163419"/>
            <a:ext cx="1281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Có góc vuông ạ!!!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33400" y="74295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Hình thang ABCD có gì đặc biệt ?</a:t>
            </a:r>
          </a:p>
        </p:txBody>
      </p:sp>
      <p:sp>
        <p:nvSpPr>
          <p:cNvPr id="7" name="Half Frame 6"/>
          <p:cNvSpPr/>
          <p:nvPr/>
        </p:nvSpPr>
        <p:spPr>
          <a:xfrm>
            <a:off x="4809711" y="2171013"/>
            <a:ext cx="200401" cy="131254"/>
          </a:xfrm>
          <a:prstGeom prst="halfFrame">
            <a:avLst>
              <a:gd name="adj1" fmla="val 13394"/>
              <a:gd name="adj2" fmla="val 1430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Half Frame 26"/>
          <p:cNvSpPr/>
          <p:nvPr/>
        </p:nvSpPr>
        <p:spPr>
          <a:xfrm flipH="1">
            <a:off x="2901707" y="2171013"/>
            <a:ext cx="222285" cy="96459"/>
          </a:xfrm>
          <a:prstGeom prst="halfFrame">
            <a:avLst>
              <a:gd name="adj1" fmla="val 13394"/>
              <a:gd name="adj2" fmla="val 1430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6187" grpId="0"/>
      <p:bldP spid="6188" grpId="0"/>
      <p:bldP spid="3" grpId="0"/>
      <p:bldP spid="5" grpId="0" animBg="1"/>
      <p:bldP spid="5" grpId="1" animBg="1"/>
      <p:bldP spid="6" grpId="0"/>
      <p:bldP spid="6" grpId="1"/>
      <p:bldP spid="25" grpId="0"/>
      <p:bldP spid="25" grpId="1"/>
      <p:bldP spid="7" grpId="0" animBg="1"/>
      <p:bldP spid="7" grpId="1" animBg="1"/>
      <p:bldP spid="27" grpId="0" animBg="1"/>
      <p:bldP spid="27" grpId="1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lnDef>
      <a:spPr>
        <a:ln w="190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814</Words>
  <Application>Microsoft Office PowerPoint</Application>
  <PresentationFormat>On-screen Show (16:9)</PresentationFormat>
  <Paragraphs>226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Century Schoolbook</vt:lpstr>
      <vt:lpstr>Wingdings</vt:lpstr>
      <vt:lpstr>Wingdings 2</vt:lpstr>
      <vt:lpstr>1_Default Design</vt:lpstr>
      <vt:lpstr>Oriel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Hinh hoc 8</dc:title>
  <dc:subject>Hinh Thang</dc:subject>
  <dc:creator>Luân Đặng</dc:creator>
  <cp:lastModifiedBy>Admin</cp:lastModifiedBy>
  <cp:revision>32</cp:revision>
  <dcterms:created xsi:type="dcterms:W3CDTF">2011-08-10T08:03:07Z</dcterms:created>
  <dcterms:modified xsi:type="dcterms:W3CDTF">2021-09-16T03:38:32Z</dcterms:modified>
  <cp:version>V1</cp:version>
</cp:coreProperties>
</file>