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8" r:id="rId3"/>
    <p:sldId id="266" r:id="rId4"/>
    <p:sldId id="260" r:id="rId5"/>
    <p:sldId id="281" r:id="rId6"/>
    <p:sldId id="278" r:id="rId7"/>
    <p:sldId id="279" r:id="rId8"/>
    <p:sldId id="262" r:id="rId9"/>
    <p:sldId id="261" r:id="rId10"/>
    <p:sldId id="263" r:id="rId11"/>
    <p:sldId id="264" r:id="rId12"/>
    <p:sldId id="277" r:id="rId13"/>
    <p:sldId id="275" r:id="rId14"/>
    <p:sldId id="265" r:id="rId15"/>
    <p:sldId id="271" r:id="rId16"/>
    <p:sldId id="280" r:id="rId17"/>
    <p:sldId id="282" r:id="rId18"/>
    <p:sldId id="329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Bình Nguyễn" initials="TBN" lastIdx="1" clrIdx="0">
    <p:extLst>
      <p:ext uri="{19B8F6BF-5375-455C-9EA6-DF929625EA0E}">
        <p15:presenceInfo xmlns:p15="http://schemas.microsoft.com/office/powerpoint/2012/main" userId="2c2a43b1efd54e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0000"/>
    <a:srgbClr val="EDC271"/>
    <a:srgbClr val="FFFF99"/>
    <a:srgbClr val="003366"/>
    <a:srgbClr val="F7CA7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514601"/>
            <a:ext cx="10464800" cy="838201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352801"/>
            <a:ext cx="10464800" cy="13716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F6A4-B362-4E17-8C05-0BC19A9CED8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7F2A-4969-4F9F-AF01-5A863FC4A9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29FD-2D8A-4394-AFD8-49423F41078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4AFB-BD65-4A20-B23A-3AB3C6B7F65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D9D7-6BF9-48E1-9C5A-A9735ECA9E8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90B4-F825-43B5-BDFA-BB173C73D47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514601"/>
            <a:ext cx="10464800" cy="838201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352801"/>
            <a:ext cx="10464800" cy="13716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F6A4-B362-4E17-8C05-0BC19A9CED8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7F2A-4969-4F9F-AF01-5A863FC4A9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A5B7-7D51-4DCA-A7CC-78A997C62CE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9CB1-10F8-49D7-A001-0CFD82C277E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4406901"/>
            <a:ext cx="85830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06713"/>
            <a:ext cx="85830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4012-83E8-41CE-9016-654A7A21BDE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37E8-0606-4BF3-B72A-1C5B532F8B1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BF93-8B36-4995-9D35-A41E55E60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F73A-83BE-4C35-91AE-1EA9B6370E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1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9638"/>
            <a:ext cx="5386917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1763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9638"/>
            <a:ext cx="5389033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AD91-4508-403F-858F-91CE957ECB9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E97-2400-43B4-BF54-6181409D79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5C3B-4D5A-411D-9658-336C25D0D16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170B-B5C3-4630-BC9D-B1AAFCEAEFB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95AC-2886-42D3-8964-87E405643BE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2DA-774A-4418-BD82-F9356024F8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4768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7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973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5AB0-1C87-4D8B-8E3D-AC382C701DB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825D-4FB6-48F1-9C08-F7B01DF683B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A5B7-7D51-4DCA-A7CC-78A997C62CE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9CB1-10F8-49D7-A001-0CFD82C277E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23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200" y="1100138"/>
            <a:ext cx="10871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88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DDF4-424D-4D8A-8147-AA458744CB5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0A83-B57E-47F6-AC06-79AC1D714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48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29FD-2D8A-4394-AFD8-49423F41078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4AFB-BD65-4A20-B23A-3AB3C6B7F65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6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D9D7-6BF9-48E1-9C5A-A9735ECA9E8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90B4-F825-43B5-BDFA-BB173C73D47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4406901"/>
            <a:ext cx="85830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06713"/>
            <a:ext cx="85830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4012-83E8-41CE-9016-654A7A21BDE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37E8-0606-4BF3-B72A-1C5B532F8B1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4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BF93-8B36-4995-9D35-A41E55E60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F73A-83BE-4C35-91AE-1EA9B6370E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9638"/>
            <a:ext cx="5386917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1763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9638"/>
            <a:ext cx="5389033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AD91-4508-403F-858F-91CE957ECB9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E97-2400-43B4-BF54-6181409D79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5C3B-4D5A-411D-9658-336C25D0D16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170B-B5C3-4630-BC9D-B1AAFCEAEFB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95AC-2886-42D3-8964-87E405643BE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2DA-774A-4418-BD82-F9356024F8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4768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7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973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5AB0-1C87-4D8B-8E3D-AC382C701DB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825D-4FB6-48F1-9C08-F7B01DF683B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200" y="1100138"/>
            <a:ext cx="10871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88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DDF4-424D-4D8A-8147-AA458744CB5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0A83-B57E-47F6-AC06-79AC1D714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82DE2-9B7C-4DB9-AE87-5019C68D867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5EC6DB-A72F-452C-BAF7-1B949B139D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6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82DE2-9B7C-4DB9-AE87-5019C68D867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9/16/21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5EC6DB-A72F-452C-BAF7-1B949B139D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Nội quy lớp học Online trực tuyến mới nhất - Quy tắc lớp học trực tuyến">
            <a:extLst>
              <a:ext uri="{FF2B5EF4-FFF2-40B4-BE49-F238E27FC236}">
                <a16:creationId xmlns:a16="http://schemas.microsoft.com/office/drawing/2014/main" id="{DCE6D2A4-D0BD-CA4F-945F-56A5D8DB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6" y="0"/>
            <a:ext cx="4843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C97AF4-5B1A-2B47-A616-9C6114232D38}"/>
              </a:ext>
            </a:extLst>
          </p:cNvPr>
          <p:cNvSpPr txBox="1"/>
          <p:nvPr/>
        </p:nvSpPr>
        <p:spPr>
          <a:xfrm>
            <a:off x="1204332" y="1092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96" y="1679611"/>
            <a:ext cx="4616637" cy="357069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76D853B-FD1F-4F3E-BC69-B399191D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66" y="1676499"/>
            <a:ext cx="4616637" cy="361416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602339-F29F-494F-A66E-806AB43518DB}"/>
              </a:ext>
            </a:extLst>
          </p:cNvPr>
          <p:cNvSpPr txBox="1"/>
          <p:nvPr/>
        </p:nvSpPr>
        <p:spPr>
          <a:xfrm>
            <a:off x="7107655" y="5506483"/>
            <a:ext cx="3639845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 err="1">
                <a:solidFill>
                  <a:schemeClr val="bg1"/>
                </a:solidFill>
              </a:rPr>
              <a:t>Tàu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Caraven</a:t>
            </a:r>
            <a:endParaRPr lang="vi-VN" dirty="0">
              <a:solidFill>
                <a:schemeClr val="bg1"/>
              </a:solidFill>
            </a:endParaRPr>
          </a:p>
          <a:p>
            <a:pPr algn="ctr"/>
            <a:r>
              <a:rPr lang="vi-VN" sz="1100" dirty="0">
                <a:solidFill>
                  <a:schemeClr val="bg1"/>
                </a:solidFill>
              </a:rPr>
              <a:t>https://www.google.com.vn/search?q=t%C3%A0u+caraven&amp;tbm=isch&amp;source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06D4FB8-8E82-447B-8391-13939B4BAE4D}"/>
              </a:ext>
            </a:extLst>
          </p:cNvPr>
          <p:cNvSpPr txBox="1"/>
          <p:nvPr/>
        </p:nvSpPr>
        <p:spPr>
          <a:xfrm>
            <a:off x="1606858" y="5506483"/>
            <a:ext cx="336463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dirty="0" err="1">
                <a:solidFill>
                  <a:schemeClr val="bg1"/>
                </a:solidFill>
              </a:rPr>
              <a:t>Tàu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Viking</a:t>
            </a:r>
            <a:endParaRPr lang="vi-VN" dirty="0">
              <a:solidFill>
                <a:schemeClr val="bg1"/>
              </a:solidFill>
            </a:endParaRPr>
          </a:p>
          <a:p>
            <a:pPr algn="ctr"/>
            <a:r>
              <a:rPr lang="vi-VN" sz="1100" dirty="0">
                <a:solidFill>
                  <a:schemeClr val="bg1"/>
                </a:solidFill>
              </a:rPr>
              <a:t>http://khoahoc.tv/nhung-cach-doi-xu-ky-la-voi-nguoi-chet-25599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CA5CCB-CBFB-45F3-AC9F-38AFF3DCED38}"/>
              </a:ext>
            </a:extLst>
          </p:cNvPr>
          <p:cNvSpPr txBox="1"/>
          <p:nvPr/>
        </p:nvSpPr>
        <p:spPr>
          <a:xfrm>
            <a:off x="932155" y="458965"/>
            <a:ext cx="7377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err="1"/>
              <a:t>Kỹ</a:t>
            </a:r>
            <a:r>
              <a:rPr lang="vi-VN" sz="2500" dirty="0"/>
              <a:t> </a:t>
            </a:r>
            <a:r>
              <a:rPr lang="vi-VN" sz="2500" dirty="0" err="1"/>
              <a:t>thuật</a:t>
            </a:r>
            <a:r>
              <a:rPr lang="vi-VN" sz="2500" dirty="0"/>
              <a:t> </a:t>
            </a:r>
            <a:r>
              <a:rPr lang="vi-VN" sz="2500" dirty="0" err="1"/>
              <a:t>đóng</a:t>
            </a:r>
            <a:r>
              <a:rPr lang="vi-VN" sz="2500" dirty="0"/>
              <a:t> </a:t>
            </a:r>
            <a:r>
              <a:rPr lang="vi-VN" sz="2500" dirty="0" err="1"/>
              <a:t>tàu</a:t>
            </a:r>
            <a:r>
              <a:rPr lang="vi-VN" sz="2500" dirty="0"/>
              <a:t> </a:t>
            </a:r>
            <a:r>
              <a:rPr lang="vi-VN" sz="2500" dirty="0" err="1"/>
              <a:t>rất</a:t>
            </a:r>
            <a:r>
              <a:rPr lang="vi-VN" sz="2500" dirty="0"/>
              <a:t> </a:t>
            </a:r>
            <a:r>
              <a:rPr lang="vi-VN" sz="2500" dirty="0" err="1"/>
              <a:t>phát</a:t>
            </a:r>
            <a:r>
              <a:rPr lang="vi-VN" sz="2500" dirty="0"/>
              <a:t> </a:t>
            </a:r>
            <a:r>
              <a:rPr lang="vi-VN" sz="2500" dirty="0" err="1"/>
              <a:t>triển</a:t>
            </a: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104940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D25E0D1-E94F-420B-84C9-788D044E8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5" y="263009"/>
            <a:ext cx="10972800" cy="5661498"/>
          </a:xfr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5D24BF-AEDB-42CE-A791-FD8CD800D106}"/>
              </a:ext>
            </a:extLst>
          </p:cNvPr>
          <p:cNvSpPr txBox="1"/>
          <p:nvPr/>
        </p:nvSpPr>
        <p:spPr>
          <a:xfrm>
            <a:off x="4280331" y="1705992"/>
            <a:ext cx="130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AFGHANISTAN</a:t>
            </a:r>
            <a:endParaRPr lang="vi-VN" sz="1400" b="1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D1A51CF-203A-47ED-8071-011F5500E280}"/>
              </a:ext>
            </a:extLst>
          </p:cNvPr>
          <p:cNvSpPr txBox="1"/>
          <p:nvPr/>
        </p:nvSpPr>
        <p:spPr>
          <a:xfrm>
            <a:off x="2152647" y="6048794"/>
            <a:ext cx="791527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đồ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con đ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ường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buôn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bán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Tây =&gt; Đông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bị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độc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chiếm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hlinkClick r:id="rId4" action="ppaction://hlinksldjump"/>
            </a:endParaRPr>
          </a:p>
          <a:p>
            <a:pPr algn="ctr"/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Nguồn</a:t>
            </a:r>
            <a:r>
              <a:rPr lang="vi-VN" b="1" dirty="0">
                <a:cs typeface="Arial" panose="020B0604020202020204" pitchFamily="34" charset="0"/>
                <a:hlinkClick r:id="rId4" action="ppaction://hlinksldjump"/>
              </a:rPr>
              <a:t>: https://www.youtube.com/watch?v=0u2EOWXRvtE&amp;t=103s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9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EAAF33-4646-4D5B-8161-22940E0B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037"/>
            <a:ext cx="10972800" cy="7159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endParaRPr lang="vi-VN" dirty="0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916AF61-9129-4D57-8BAB-F7B747FC1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6596"/>
            <a:ext cx="10972800" cy="4883084"/>
          </a:xfr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F73584F-CE1F-47F5-8F03-48A0852E118F}"/>
              </a:ext>
            </a:extLst>
          </p:cNvPr>
          <p:cNvSpPr txBox="1"/>
          <p:nvPr/>
        </p:nvSpPr>
        <p:spPr>
          <a:xfrm>
            <a:off x="2551521" y="6146276"/>
            <a:ext cx="70889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vi-VN" sz="2400" dirty="0" err="1">
                <a:solidFill>
                  <a:srgbClr val="FF0000"/>
                </a:solidFill>
              </a:rPr>
              <a:t>ược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đồ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các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cuộc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phát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kiến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địa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err="1">
                <a:solidFill>
                  <a:srgbClr val="FF0000"/>
                </a:solidFill>
              </a:rPr>
              <a:t>lí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08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570" y="216568"/>
            <a:ext cx="11045372" cy="660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31105"/>
              </p:ext>
            </p:extLst>
          </p:nvPr>
        </p:nvGraphicFramePr>
        <p:xfrm>
          <a:off x="580571" y="1081253"/>
          <a:ext cx="11418140" cy="5083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4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Thời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thám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6845E48-0900-42E1-9F0D-1BFA46AE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09719"/>
              </p:ext>
            </p:extLst>
          </p:nvPr>
        </p:nvGraphicFramePr>
        <p:xfrm>
          <a:off x="613316" y="1081253"/>
          <a:ext cx="11385395" cy="544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thám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VN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de-DE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de-DE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-a-</a:t>
                      </a:r>
                      <a:r>
                        <a:rPr lang="de-DE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Va-xcô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Ga-ma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C.Cô-lôm-bô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 – 1522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Ph.Ma-gien-lan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1" marR="636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3 tiêu chí chọn một cuốn sổ tốt cho văn phòng phẩm bạn dùng &gt; Cho thuê máy  photocopy Hà Nội, các tỉnh">
            <a:extLst>
              <a:ext uri="{FF2B5EF4-FFF2-40B4-BE49-F238E27FC236}">
                <a16:creationId xmlns:a16="http://schemas.microsoft.com/office/drawing/2014/main" id="{94A00160-8307-0F4D-BE4A-BB9A0197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61"/>
            <a:ext cx="129630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Đem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về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cho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giai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cấp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tư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sản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những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nguồn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lợi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khổng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lồ</a:t>
            </a:r>
            <a:r>
              <a:rPr lang="en-US" sz="3600" b="1" dirty="0">
                <a:effectLst/>
              </a:rPr>
              <a:t>.</a:t>
            </a:r>
            <a:endParaRPr lang="en-VN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Thúc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đẩy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thương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nghiệp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Châu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Âu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phát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triển</a:t>
            </a:r>
            <a:r>
              <a:rPr lang="en-US" sz="3600" b="1" dirty="0">
                <a:effectLst/>
              </a:rPr>
              <a:t>.</a:t>
            </a:r>
            <a:endParaRPr lang="en-VN" sz="3600" b="1" dirty="0">
              <a:effectLst/>
            </a:endParaRPr>
          </a:p>
          <a:p>
            <a:pPr marL="0" indent="0">
              <a:buNone/>
            </a:pPr>
            <a:endParaRPr lang="vi-VN" sz="3600" b="1" dirty="0"/>
          </a:p>
        </p:txBody>
      </p:sp>
      <p:pic>
        <p:nvPicPr>
          <p:cNvPr id="4" name="Picture 2" descr="3 tiêu chí chọn một cuốn sổ tốt cho văn phòng phẩm bạn dùng &gt; Cho thuê máy  photocopy Hà Nội, các tỉnh">
            <a:extLst>
              <a:ext uri="{FF2B5EF4-FFF2-40B4-BE49-F238E27FC236}">
                <a16:creationId xmlns:a16="http://schemas.microsoft.com/office/drawing/2014/main" id="{1994DC2D-EB14-A44A-AF87-07863EDB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0"/>
            <a:ext cx="129630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8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47EE1-5911-4609-B9FE-66C14850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05273"/>
            <a:ext cx="11569959" cy="10440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ở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Âu</a:t>
            </a:r>
            <a:endParaRPr lang="vi-VN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9130C60-C225-E34B-8AEE-B1027F023F47}"/>
              </a:ext>
            </a:extLst>
          </p:cNvPr>
          <p:cNvSpPr/>
          <p:nvPr/>
        </p:nvSpPr>
        <p:spPr>
          <a:xfrm>
            <a:off x="175867" y="1795337"/>
            <a:ext cx="3693605" cy="4114803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tộc và tư sản Châu Âu đã làm cách nào để có được tiền vốn và đội ngũ công nhân làm thuê?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D3E382E-667C-6148-B12D-DDCD45E87E94}"/>
              </a:ext>
            </a:extLst>
          </p:cNvPr>
          <p:cNvSpPr/>
          <p:nvPr/>
        </p:nvSpPr>
        <p:spPr>
          <a:xfrm>
            <a:off x="4249197" y="1706132"/>
            <a:ext cx="3693605" cy="4114803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kiện nào dẫn đến sự hình thành chủ nghĩa tư bản ở châu Âu 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BF35950-062C-4742-B088-757270A53491}"/>
              </a:ext>
            </a:extLst>
          </p:cNvPr>
          <p:cNvSpPr/>
          <p:nvPr/>
        </p:nvSpPr>
        <p:spPr>
          <a:xfrm>
            <a:off x="8498395" y="1706131"/>
            <a:ext cx="3693605" cy="4114803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tộc và tư sản Châu Âu đã làm cách nào để có được tiền vốn và đội ngũ công nhân làm thuê?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47EE1-5911-4609-B9FE-66C14850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05273"/>
            <a:ext cx="11569959" cy="10440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ở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Âu</a:t>
            </a:r>
            <a:endParaRPr lang="vi-VN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D3E382E-667C-6148-B12D-DDCD45E87E94}"/>
              </a:ext>
            </a:extLst>
          </p:cNvPr>
          <p:cNvSpPr/>
          <p:nvPr/>
        </p:nvSpPr>
        <p:spPr>
          <a:xfrm>
            <a:off x="4249197" y="1706132"/>
            <a:ext cx="3693605" cy="4114803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hình thành chủ nghĩa tư bản đã dẫn đến những biến đổi về kinh tế, về giai cấp ở châu Âu như thế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47EE1-5911-4609-B9FE-66C14850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05273"/>
            <a:ext cx="11569959" cy="10440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ở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Âu</a:t>
            </a:r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639910-934E-914D-8EC5-F2202877E9A7}"/>
              </a:ext>
            </a:extLst>
          </p:cNvPr>
          <p:cNvSpPr/>
          <p:nvPr/>
        </p:nvSpPr>
        <p:spPr>
          <a:xfrm>
            <a:off x="391885" y="1997839"/>
            <a:ext cx="11569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>
              <a:spcAft>
                <a:spcPts val="0"/>
              </a:spcAft>
              <a:tabLst>
                <a:tab pos="15113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3 tiêu chí chọn một cuốn sổ tốt cho văn phòng phẩm bạn dùng &gt; Cho thuê máy  photocopy Hà Nội, các tỉnh">
            <a:extLst>
              <a:ext uri="{FF2B5EF4-FFF2-40B4-BE49-F238E27FC236}">
                <a16:creationId xmlns:a16="http://schemas.microsoft.com/office/drawing/2014/main" id="{824214B0-9AA1-2043-B727-66293AA5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2" y="1283877"/>
            <a:ext cx="129630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7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E1FFB8-14FF-CE45-8D8E-69DF86AB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1" y="89210"/>
            <a:ext cx="11965259" cy="6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3 tiêu chí chọn một cuốn sổ tốt cho văn phòng phẩm bạn dùng &gt; Cho thuê máy  photocopy Hà Nội, các tỉnh">
            <a:extLst>
              <a:ext uri="{FF2B5EF4-FFF2-40B4-BE49-F238E27FC236}">
                <a16:creationId xmlns:a16="http://schemas.microsoft.com/office/drawing/2014/main" id="{3591078E-1D8B-9E4E-9763-60A1B2A6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1" y="111512"/>
            <a:ext cx="129630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362" y="0"/>
            <a:ext cx="12191998" cy="23724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016" y="92418"/>
            <a:ext cx="11738689" cy="2187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300" dirty="0" err="1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Bài</a:t>
            </a:r>
            <a:r>
              <a:rPr lang="en-PH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 2: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SỰ SUY VONG CỦA CH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Ế ĐỘ PHONG KIẾN VÀ SỰ HÌNH THÀNH CHỦ NGHĨA T</a:t>
            </a:r>
            <a:r>
              <a:rPr lang="vi-VN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Ư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 BẢN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300" dirty="0" err="1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Ở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</a:rPr>
              <a:t> CHÂU ÂU</a:t>
            </a:r>
            <a:endParaRPr lang="en-PH" dirty="0">
              <a:solidFill>
                <a:schemeClr val="tx1"/>
              </a:solidFill>
              <a:latin typeface="Arial" panose="020B0604020202020204" pitchFamily="34" charset="0"/>
              <a:ea typeface="Architecture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503" y="2777497"/>
            <a:ext cx="11184674" cy="1303006"/>
          </a:xfrm>
          <a:prstGeom prst="rect">
            <a:avLst/>
          </a:prstGeom>
          <a:solidFill>
            <a:srgbClr val="0033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807B8-C68C-2F43-853E-AFDC107C342A}"/>
              </a:ext>
            </a:extLst>
          </p:cNvPr>
          <p:cNvSpPr/>
          <p:nvPr/>
        </p:nvSpPr>
        <p:spPr>
          <a:xfrm>
            <a:off x="479503" y="4077629"/>
            <a:ext cx="11184674" cy="1303006"/>
          </a:xfrm>
          <a:prstGeom prst="rect">
            <a:avLst/>
          </a:prstGeom>
          <a:solidFill>
            <a:srgbClr val="0033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14" y="355981"/>
            <a:ext cx="6801134" cy="1022443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lí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5010" y="1828797"/>
            <a:ext cx="3693605" cy="2453271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 có hình dạng như thế nào 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528781" y="1675261"/>
            <a:ext cx="3836185" cy="3507477"/>
          </a:xfrm>
          <a:prstGeom prst="foldedCorner">
            <a:avLst/>
          </a:prstGeom>
          <a:solidFill>
            <a:srgbClr val="FFFF99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lục nào trên Trái Đất là châu lục cuối cùng được con người phát hiện ra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03F8992-CB65-834B-BB8F-296A237F9F2F}"/>
              </a:ext>
            </a:extLst>
          </p:cNvPr>
          <p:cNvSpPr/>
          <p:nvPr/>
        </p:nvSpPr>
        <p:spPr>
          <a:xfrm>
            <a:off x="8498395" y="355982"/>
            <a:ext cx="3693605" cy="5386896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từng bị xem như một loại hàng hoá và được đem buôn bán công khai trên các châu lục. Theo em , sự kiện này bắt đầu từ khi nào 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14" y="355981"/>
            <a:ext cx="6801134" cy="1022443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lí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5009" y="1828797"/>
            <a:ext cx="5377217" cy="3671250"/>
          </a:xfrm>
          <a:prstGeom prst="wedgeRoundRectCallout">
            <a:avLst>
              <a:gd name="adj1" fmla="val -23818"/>
              <a:gd name="adj2" fmla="val 68188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KIẾN LÀ GÌ?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ìm ra những gì còn xa lạ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277971" y="1828797"/>
            <a:ext cx="5363569" cy="3507477"/>
          </a:xfrm>
          <a:prstGeom prst="foldedCorner">
            <a:avLst/>
          </a:prstGeom>
          <a:solidFill>
            <a:srgbClr val="FFFF99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KIẾN ĐỊA LÝ?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b="1" dirty="0">
                <a:solidFill>
                  <a:schemeClr val="tx1"/>
                </a:solidFill>
                <a:cs typeface="Arial" panose="020B0604020202020204" pitchFamily="34" charset="0"/>
              </a:rPr>
              <a:t>ìm ra những vùng đất mới</a:t>
            </a:r>
            <a:endParaRPr 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F4914058-9A18-4DE0-B2AB-C81EDBDD7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79" y="2370339"/>
            <a:ext cx="6853459" cy="418138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6F019AAD-39B3-41A7-8C85-D5F153031EAE}"/>
              </a:ext>
            </a:extLst>
          </p:cNvPr>
          <p:cNvSpPr/>
          <p:nvPr/>
        </p:nvSpPr>
        <p:spPr>
          <a:xfrm>
            <a:off x="6735193" y="306277"/>
            <a:ext cx="4453630" cy="31693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/>
              <a:t>Tại sao vào TK XV người Châu Âu lại tìm một con đường sang phương Đông mà không phải sang một châu lục khác? </a:t>
            </a: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102246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01E61-6AEA-432F-8667-62288B12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52"/>
            <a:ext cx="10972800" cy="715963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1647B45-2426-4771-809D-67D1D5C4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5" y="3429001"/>
            <a:ext cx="5664437" cy="3419476"/>
          </a:xfrm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49F31E4F-3141-4407-9C19-F56E3135354A}"/>
              </a:ext>
            </a:extLst>
          </p:cNvPr>
          <p:cNvSpPr/>
          <p:nvPr/>
        </p:nvSpPr>
        <p:spPr>
          <a:xfrm>
            <a:off x="3937519" y="0"/>
            <a:ext cx="7930632" cy="356235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err="1">
                <a:latin typeface="+mj-lt"/>
              </a:rPr>
              <a:t>Muốn</a:t>
            </a:r>
            <a:r>
              <a:rPr lang="vi-VN" sz="4400" b="1" dirty="0">
                <a:latin typeface="+mj-lt"/>
              </a:rPr>
              <a:t> đi </a:t>
            </a:r>
            <a:r>
              <a:rPr lang="vi-VN" sz="4400" b="1" dirty="0" err="1">
                <a:latin typeface="+mj-lt"/>
              </a:rPr>
              <a:t>đường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biển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cần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phải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có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những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điều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kiện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gì</a:t>
            </a:r>
            <a:r>
              <a:rPr lang="vi-VN" sz="4400" b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540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2017" y="609940"/>
            <a:ext cx="10819849" cy="3970318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B050"/>
                </a:solidFill>
                <a:hlinkClick r:id="rId2" action="ppaction://hlinksldjump"/>
              </a:rPr>
              <a:t>Thế kỉ XV, Khoa học k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ỹ </a:t>
            </a:r>
            <a:r>
              <a:rPr lang="vi-VN" sz="2800" b="1" dirty="0">
                <a:solidFill>
                  <a:srgbClr val="00B050"/>
                </a:solidFill>
                <a:hlinkClick r:id="rId2" action="ppaction://hlinksldjump"/>
              </a:rPr>
              <a:t>thuật đã có bước tiến quan </a:t>
            </a:r>
            <a:r>
              <a:rPr lang="vi-VN" sz="2800" b="1" dirty="0" err="1">
                <a:solidFill>
                  <a:srgbClr val="00B050"/>
                </a:solidFill>
                <a:hlinkClick r:id="rId2" action="ppaction://hlinksldjump"/>
              </a:rPr>
              <a:t>trọng</a:t>
            </a:r>
            <a:r>
              <a:rPr lang="en-US" sz="2800" b="1" dirty="0">
                <a:solidFill>
                  <a:srgbClr val="00B050"/>
                </a:solidFill>
                <a:hlinkClick r:id="rId2" action="ppaction://hlinksldjump"/>
              </a:rPr>
              <a:t>.</a:t>
            </a:r>
            <a:endParaRPr lang="en-US" sz="2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Các nhà nước Bồ Đào Nha, Tây Ban Nha đã trang cấp kinh phí cho các chuyến thám hiểm dài ngày trên biển, </a:t>
            </a:r>
          </a:p>
          <a:p>
            <a:endParaRPr lang="vi-V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6246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6" y="219503"/>
            <a:ext cx="11187503" cy="715963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>
                <a:solidFill>
                  <a:srgbClr val="990000"/>
                </a:solidFill>
                <a:latin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990000"/>
                </a:solidFill>
                <a:latin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Arial" panose="020B0604020202020204" pitchFamily="34" charset="0"/>
              </a:rPr>
              <a:t>nhân</a:t>
            </a:r>
            <a:endParaRPr lang="vi-VN" sz="36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025" y="1165745"/>
            <a:ext cx="11187504" cy="5472752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 tiêu chí chọn một cuốn sổ tốt cho văn phòng phẩm bạn dùng &gt; Cho thuê máy  photocopy Hà Nội, các tỉnh">
            <a:extLst>
              <a:ext uri="{FF2B5EF4-FFF2-40B4-BE49-F238E27FC236}">
                <a16:creationId xmlns:a16="http://schemas.microsoft.com/office/drawing/2014/main" id="{C47529C3-5E62-DB4F-9479-09BDCDA0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" y="496950"/>
            <a:ext cx="129630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1" y="1911315"/>
            <a:ext cx="2817282" cy="305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4" y="1911315"/>
            <a:ext cx="3165950" cy="305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4" y="1956780"/>
            <a:ext cx="5152571" cy="3057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083" y="5493743"/>
            <a:ext cx="2495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/>
              <a:t>Hải đồ vùng địa trung hải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6488" y="5721776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La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173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718</Words>
  <Application>Microsoft Macintosh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1. Những cuộc phát kiến địa lí</vt:lpstr>
      <vt:lpstr>1. Những cuộc phát kiến địa lí</vt:lpstr>
      <vt:lpstr>PowerPoint Presentation</vt:lpstr>
      <vt:lpstr>PowerPoint Presentation</vt:lpstr>
      <vt:lpstr>PowerPoint Presentation</vt:lpstr>
      <vt:lpstr>a. Nguyên nhân</vt:lpstr>
      <vt:lpstr>PowerPoint Presentation</vt:lpstr>
      <vt:lpstr>PowerPoint Presentation</vt:lpstr>
      <vt:lpstr>PowerPoint Presentation</vt:lpstr>
      <vt:lpstr>1. Những cuộc phát kiến địa lí</vt:lpstr>
      <vt:lpstr>PowerPoint Presentation</vt:lpstr>
      <vt:lpstr>c. Hệ quả</vt:lpstr>
      <vt:lpstr>2. Sự hình thành chủ nghĩa tư bản ở châu Âu</vt:lpstr>
      <vt:lpstr>2. Sự hình thành chủ nghĩa tư bản ở châu Âu</vt:lpstr>
      <vt:lpstr>2. Sự hình thành chủ nghĩa tư bản ở châu Âu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BẢO YẾN</dc:creator>
  <cp:lastModifiedBy>Microsoft Office User</cp:lastModifiedBy>
  <cp:revision>76</cp:revision>
  <dcterms:created xsi:type="dcterms:W3CDTF">2017-10-02T14:13:24Z</dcterms:created>
  <dcterms:modified xsi:type="dcterms:W3CDTF">2021-09-16T00:48:41Z</dcterms:modified>
</cp:coreProperties>
</file>