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60" r:id="rId3"/>
    <p:sldId id="261" r:id="rId4"/>
    <p:sldId id="262" r:id="rId5"/>
    <p:sldId id="263" r:id="rId6"/>
    <p:sldId id="264" r:id="rId7"/>
    <p:sldId id="265" r:id="rId8"/>
    <p:sldId id="266" r:id="rId9"/>
    <p:sldId id="267"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5A7093-D21D-4BF1-9504-612716F19EF7}" type="datetimeFigureOut">
              <a:rPr lang="en-US" smtClean="0"/>
              <a:t>9/19/2021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A2B0D1-F703-48B6-B810-7084620E3449}" type="slidenum">
              <a:rPr lang="en-US" smtClean="0"/>
              <a:t>‹#›</a:t>
            </a:fld>
            <a:endParaRPr lang="en-US"/>
          </a:p>
        </p:txBody>
      </p:sp>
    </p:spTree>
    <p:extLst>
      <p:ext uri="{BB962C8B-B14F-4D97-AF65-F5344CB8AC3E}">
        <p14:creationId xmlns:p14="http://schemas.microsoft.com/office/powerpoint/2010/main" val="2664431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77510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BA02C6-C00D-4822-881D-D4FEC2C58FF4}"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FEF8B4-14DF-4405-94C8-B6A95AB4A7C3}" type="slidenum">
              <a:rPr lang="en-US" smtClean="0"/>
              <a:t>‹#›</a:t>
            </a:fld>
            <a:endParaRPr lang="en-US"/>
          </a:p>
        </p:txBody>
      </p:sp>
    </p:spTree>
    <p:extLst>
      <p:ext uri="{BB962C8B-B14F-4D97-AF65-F5344CB8AC3E}">
        <p14:creationId xmlns:p14="http://schemas.microsoft.com/office/powerpoint/2010/main" val="1020198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BA02C6-C00D-4822-881D-D4FEC2C58FF4}"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FEF8B4-14DF-4405-94C8-B6A95AB4A7C3}" type="slidenum">
              <a:rPr lang="en-US" smtClean="0"/>
              <a:t>‹#›</a:t>
            </a:fld>
            <a:endParaRPr lang="en-US"/>
          </a:p>
        </p:txBody>
      </p:sp>
    </p:spTree>
    <p:extLst>
      <p:ext uri="{BB962C8B-B14F-4D97-AF65-F5344CB8AC3E}">
        <p14:creationId xmlns:p14="http://schemas.microsoft.com/office/powerpoint/2010/main" val="324521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BA02C6-C00D-4822-881D-D4FEC2C58FF4}"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FEF8B4-14DF-4405-94C8-B6A95AB4A7C3}" type="slidenum">
              <a:rPr lang="en-US" smtClean="0"/>
              <a:t>‹#›</a:t>
            </a:fld>
            <a:endParaRPr lang="en-US"/>
          </a:p>
        </p:txBody>
      </p:sp>
    </p:spTree>
    <p:extLst>
      <p:ext uri="{BB962C8B-B14F-4D97-AF65-F5344CB8AC3E}">
        <p14:creationId xmlns:p14="http://schemas.microsoft.com/office/powerpoint/2010/main" val="924355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8E52D1F-F2CA-4B43-B505-E498EE7BD0AC}" type="slidenum">
              <a:rPr lang="en-US"/>
              <a:pPr>
                <a:defRPr/>
              </a:pPr>
              <a:t>‹#›</a:t>
            </a:fld>
            <a:endParaRPr lang="en-US"/>
          </a:p>
        </p:txBody>
      </p:sp>
    </p:spTree>
    <p:extLst>
      <p:ext uri="{BB962C8B-B14F-4D97-AF65-F5344CB8AC3E}">
        <p14:creationId xmlns:p14="http://schemas.microsoft.com/office/powerpoint/2010/main" val="1513287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BA02C6-C00D-4822-881D-D4FEC2C58FF4}"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FEF8B4-14DF-4405-94C8-B6A95AB4A7C3}" type="slidenum">
              <a:rPr lang="en-US" smtClean="0"/>
              <a:t>‹#›</a:t>
            </a:fld>
            <a:endParaRPr lang="en-US"/>
          </a:p>
        </p:txBody>
      </p:sp>
    </p:spTree>
    <p:extLst>
      <p:ext uri="{BB962C8B-B14F-4D97-AF65-F5344CB8AC3E}">
        <p14:creationId xmlns:p14="http://schemas.microsoft.com/office/powerpoint/2010/main" val="2301879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BA02C6-C00D-4822-881D-D4FEC2C58FF4}"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FEF8B4-14DF-4405-94C8-B6A95AB4A7C3}" type="slidenum">
              <a:rPr lang="en-US" smtClean="0"/>
              <a:t>‹#›</a:t>
            </a:fld>
            <a:endParaRPr lang="en-US"/>
          </a:p>
        </p:txBody>
      </p:sp>
    </p:spTree>
    <p:extLst>
      <p:ext uri="{BB962C8B-B14F-4D97-AF65-F5344CB8AC3E}">
        <p14:creationId xmlns:p14="http://schemas.microsoft.com/office/powerpoint/2010/main" val="2846230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BA02C6-C00D-4822-881D-D4FEC2C58FF4}" type="datetimeFigureOut">
              <a:rPr lang="en-US" smtClean="0"/>
              <a:t>9/19/2021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FEF8B4-14DF-4405-94C8-B6A95AB4A7C3}" type="slidenum">
              <a:rPr lang="en-US" smtClean="0"/>
              <a:t>‹#›</a:t>
            </a:fld>
            <a:endParaRPr lang="en-US"/>
          </a:p>
        </p:txBody>
      </p:sp>
    </p:spTree>
    <p:extLst>
      <p:ext uri="{BB962C8B-B14F-4D97-AF65-F5344CB8AC3E}">
        <p14:creationId xmlns:p14="http://schemas.microsoft.com/office/powerpoint/2010/main" val="1535412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BA02C6-C00D-4822-881D-D4FEC2C58FF4}" type="datetimeFigureOut">
              <a:rPr lang="en-US" smtClean="0"/>
              <a:t>9/19/2021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FEF8B4-14DF-4405-94C8-B6A95AB4A7C3}" type="slidenum">
              <a:rPr lang="en-US" smtClean="0"/>
              <a:t>‹#›</a:t>
            </a:fld>
            <a:endParaRPr lang="en-US"/>
          </a:p>
        </p:txBody>
      </p:sp>
    </p:spTree>
    <p:extLst>
      <p:ext uri="{BB962C8B-B14F-4D97-AF65-F5344CB8AC3E}">
        <p14:creationId xmlns:p14="http://schemas.microsoft.com/office/powerpoint/2010/main" val="3481866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BA02C6-C00D-4822-881D-D4FEC2C58FF4}" type="datetimeFigureOut">
              <a:rPr lang="en-US" smtClean="0"/>
              <a:t>9/19/2021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FEF8B4-14DF-4405-94C8-B6A95AB4A7C3}" type="slidenum">
              <a:rPr lang="en-US" smtClean="0"/>
              <a:t>‹#›</a:t>
            </a:fld>
            <a:endParaRPr lang="en-US"/>
          </a:p>
        </p:txBody>
      </p:sp>
    </p:spTree>
    <p:extLst>
      <p:ext uri="{BB962C8B-B14F-4D97-AF65-F5344CB8AC3E}">
        <p14:creationId xmlns:p14="http://schemas.microsoft.com/office/powerpoint/2010/main" val="3370763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BA02C6-C00D-4822-881D-D4FEC2C58FF4}" type="datetimeFigureOut">
              <a:rPr lang="en-US" smtClean="0"/>
              <a:t>9/19/2021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FEF8B4-14DF-4405-94C8-B6A95AB4A7C3}" type="slidenum">
              <a:rPr lang="en-US" smtClean="0"/>
              <a:t>‹#›</a:t>
            </a:fld>
            <a:endParaRPr lang="en-US"/>
          </a:p>
        </p:txBody>
      </p:sp>
    </p:spTree>
    <p:extLst>
      <p:ext uri="{BB962C8B-B14F-4D97-AF65-F5344CB8AC3E}">
        <p14:creationId xmlns:p14="http://schemas.microsoft.com/office/powerpoint/2010/main" val="1216473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BA02C6-C00D-4822-881D-D4FEC2C58FF4}" type="datetimeFigureOut">
              <a:rPr lang="en-US" smtClean="0"/>
              <a:t>9/19/2021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FEF8B4-14DF-4405-94C8-B6A95AB4A7C3}" type="slidenum">
              <a:rPr lang="en-US" smtClean="0"/>
              <a:t>‹#›</a:t>
            </a:fld>
            <a:endParaRPr lang="en-US"/>
          </a:p>
        </p:txBody>
      </p:sp>
    </p:spTree>
    <p:extLst>
      <p:ext uri="{BB962C8B-B14F-4D97-AF65-F5344CB8AC3E}">
        <p14:creationId xmlns:p14="http://schemas.microsoft.com/office/powerpoint/2010/main" val="248493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BA02C6-C00D-4822-881D-D4FEC2C58FF4}" type="datetimeFigureOut">
              <a:rPr lang="en-US" smtClean="0"/>
              <a:t>9/19/2021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FEF8B4-14DF-4405-94C8-B6A95AB4A7C3}" type="slidenum">
              <a:rPr lang="en-US" smtClean="0"/>
              <a:t>‹#›</a:t>
            </a:fld>
            <a:endParaRPr lang="en-US"/>
          </a:p>
        </p:txBody>
      </p:sp>
    </p:spTree>
    <p:extLst>
      <p:ext uri="{BB962C8B-B14F-4D97-AF65-F5344CB8AC3E}">
        <p14:creationId xmlns:p14="http://schemas.microsoft.com/office/powerpoint/2010/main" val="761367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BA02C6-C00D-4822-881D-D4FEC2C58FF4}" type="datetimeFigureOut">
              <a:rPr lang="en-US" smtClean="0"/>
              <a:t>9/19/2021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FEF8B4-14DF-4405-94C8-B6A95AB4A7C3}" type="slidenum">
              <a:rPr lang="en-US" smtClean="0"/>
              <a:t>‹#›</a:t>
            </a:fld>
            <a:endParaRPr lang="en-US"/>
          </a:p>
        </p:txBody>
      </p:sp>
    </p:spTree>
    <p:extLst>
      <p:ext uri="{BB962C8B-B14F-4D97-AF65-F5344CB8AC3E}">
        <p14:creationId xmlns:p14="http://schemas.microsoft.com/office/powerpoint/2010/main" val="177804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ctrTitle"/>
          </p:nvPr>
        </p:nvSpPr>
        <p:spPr>
          <a:xfrm>
            <a:off x="457200" y="1934754"/>
            <a:ext cx="8335368" cy="1470025"/>
          </a:xfrm>
          <a:ln/>
        </p:spPr>
        <p:style>
          <a:lnRef idx="0">
            <a:schemeClr val="accent1"/>
          </a:lnRef>
          <a:fillRef idx="3">
            <a:schemeClr val="accent1"/>
          </a:fillRef>
          <a:effectRef idx="3">
            <a:schemeClr val="accent1"/>
          </a:effectRef>
          <a:fontRef idx="minor">
            <a:schemeClr val="lt1"/>
          </a:fontRef>
        </p:style>
        <p:txBody>
          <a:bodyPr>
            <a:normAutofit/>
          </a:bodyPr>
          <a:lstStyle/>
          <a:p>
            <a:r>
              <a:rPr lang="vi-VN" sz="4000" b="1">
                <a:solidFill>
                  <a:srgbClr val="FF0000"/>
                </a:solidFill>
              </a:rPr>
              <a:t>CHƯƠNG TRÌNH MÁY TÍNH VÀ DỮ LIỆU</a:t>
            </a:r>
            <a:endParaRPr lang="en-US" sz="4000" b="1" dirty="0" smtClean="0">
              <a:solidFill>
                <a:srgbClr val="FF0000"/>
              </a:solidFill>
            </a:endParaRPr>
          </a:p>
        </p:txBody>
      </p:sp>
      <p:sp>
        <p:nvSpPr>
          <p:cNvPr id="7" name="Rectangle 4"/>
          <p:cNvSpPr txBox="1">
            <a:spLocks noChangeArrowheads="1"/>
          </p:cNvSpPr>
          <p:nvPr/>
        </p:nvSpPr>
        <p:spPr bwMode="auto">
          <a:xfrm>
            <a:off x="457200" y="1199741"/>
            <a:ext cx="1676400" cy="735013"/>
          </a:xfrm>
          <a:prstGeom prst="rect">
            <a:avLst/>
          </a:prstGeom>
          <a:ln/>
          <a:extLst/>
        </p:spPr>
        <p:style>
          <a:lnRef idx="0">
            <a:schemeClr val="accent2"/>
          </a:lnRef>
          <a:fillRef idx="3">
            <a:schemeClr val="accent2"/>
          </a:fillRef>
          <a:effectRef idx="3">
            <a:schemeClr val="accent2"/>
          </a:effectRef>
          <a:fontRef idx="minor">
            <a:schemeClr val="lt1"/>
          </a:fontRef>
        </p:style>
        <p:txBody>
          <a:bodyPr vert="horz" wrap="square" lIns="90840" tIns="44623" rIns="90840" bIns="44623" numCol="1" anchor="b" anchorCtr="0" compatLnSpc="1">
            <a:prstTxWarp prst="textNoShape">
              <a:avLst/>
            </a:prstTxWarp>
          </a:bodyPr>
          <a:lstStyle>
            <a:lvl1pPr algn="l" defTabSz="917575" rtl="0" eaLnBrk="0" fontAlgn="base" hangingPunct="0">
              <a:spcBef>
                <a:spcPct val="0"/>
              </a:spcBef>
              <a:spcAft>
                <a:spcPct val="0"/>
              </a:spcAft>
              <a:defRPr sz="4000">
                <a:solidFill>
                  <a:schemeClr val="tx2"/>
                </a:solidFill>
                <a:latin typeface="Tahoma" charset="0"/>
                <a:ea typeface="+mj-ea"/>
                <a:cs typeface="+mj-cs"/>
              </a:defRPr>
            </a:lvl1pPr>
            <a:lvl2pPr algn="l" defTabSz="917575" rtl="0" eaLnBrk="0" fontAlgn="base" hangingPunct="0">
              <a:spcBef>
                <a:spcPct val="0"/>
              </a:spcBef>
              <a:spcAft>
                <a:spcPct val="0"/>
              </a:spcAft>
              <a:defRPr sz="4400">
                <a:solidFill>
                  <a:schemeClr val="tx2"/>
                </a:solidFill>
                <a:latin typeface="Times" charset="0"/>
              </a:defRPr>
            </a:lvl2pPr>
            <a:lvl3pPr algn="l" defTabSz="917575" rtl="0" eaLnBrk="0" fontAlgn="base" hangingPunct="0">
              <a:spcBef>
                <a:spcPct val="0"/>
              </a:spcBef>
              <a:spcAft>
                <a:spcPct val="0"/>
              </a:spcAft>
              <a:defRPr sz="4400">
                <a:solidFill>
                  <a:schemeClr val="tx2"/>
                </a:solidFill>
                <a:latin typeface="Times" charset="0"/>
              </a:defRPr>
            </a:lvl3pPr>
            <a:lvl4pPr algn="l" defTabSz="917575" rtl="0" eaLnBrk="0" fontAlgn="base" hangingPunct="0">
              <a:spcBef>
                <a:spcPct val="0"/>
              </a:spcBef>
              <a:spcAft>
                <a:spcPct val="0"/>
              </a:spcAft>
              <a:defRPr sz="4400">
                <a:solidFill>
                  <a:schemeClr val="tx2"/>
                </a:solidFill>
                <a:latin typeface="Times" charset="0"/>
              </a:defRPr>
            </a:lvl4pPr>
            <a:lvl5pPr algn="l" defTabSz="917575" rtl="0" eaLnBrk="0" fontAlgn="base" hangingPunct="0">
              <a:spcBef>
                <a:spcPct val="0"/>
              </a:spcBef>
              <a:spcAft>
                <a:spcPct val="0"/>
              </a:spcAft>
              <a:defRPr sz="4400">
                <a:solidFill>
                  <a:schemeClr val="tx2"/>
                </a:solidFill>
                <a:latin typeface="Times" charset="0"/>
              </a:defRPr>
            </a:lvl5pPr>
            <a:lvl6pPr marL="457200" algn="l" defTabSz="917575" rtl="0" eaLnBrk="0" fontAlgn="base" hangingPunct="0">
              <a:spcBef>
                <a:spcPct val="0"/>
              </a:spcBef>
              <a:spcAft>
                <a:spcPct val="0"/>
              </a:spcAft>
              <a:defRPr sz="4400">
                <a:solidFill>
                  <a:schemeClr val="tx2"/>
                </a:solidFill>
                <a:latin typeface="Times" charset="0"/>
              </a:defRPr>
            </a:lvl6pPr>
            <a:lvl7pPr marL="914400" algn="l" defTabSz="917575" rtl="0" eaLnBrk="0" fontAlgn="base" hangingPunct="0">
              <a:spcBef>
                <a:spcPct val="0"/>
              </a:spcBef>
              <a:spcAft>
                <a:spcPct val="0"/>
              </a:spcAft>
              <a:defRPr sz="4400">
                <a:solidFill>
                  <a:schemeClr val="tx2"/>
                </a:solidFill>
                <a:latin typeface="Times" charset="0"/>
              </a:defRPr>
            </a:lvl7pPr>
            <a:lvl8pPr marL="1371600" algn="l" defTabSz="917575" rtl="0" eaLnBrk="0" fontAlgn="base" hangingPunct="0">
              <a:spcBef>
                <a:spcPct val="0"/>
              </a:spcBef>
              <a:spcAft>
                <a:spcPct val="0"/>
              </a:spcAft>
              <a:defRPr sz="4400">
                <a:solidFill>
                  <a:schemeClr val="tx2"/>
                </a:solidFill>
                <a:latin typeface="Times" charset="0"/>
              </a:defRPr>
            </a:lvl8pPr>
            <a:lvl9pPr marL="1828800" algn="l" defTabSz="917575" rtl="0" eaLnBrk="0" fontAlgn="base" hangingPunct="0">
              <a:spcBef>
                <a:spcPct val="0"/>
              </a:spcBef>
              <a:spcAft>
                <a:spcPct val="0"/>
              </a:spcAft>
              <a:defRPr sz="4400">
                <a:solidFill>
                  <a:schemeClr val="tx2"/>
                </a:solidFill>
                <a:latin typeface="Times" charset="0"/>
              </a:defRPr>
            </a:lvl9pPr>
          </a:lstStyle>
          <a:p>
            <a:pPr algn="ctr"/>
            <a:r>
              <a:rPr lang="en-US" b="1" err="1" smtClean="0">
                <a:solidFill>
                  <a:schemeClr val="bg1"/>
                </a:solidFill>
              </a:rPr>
              <a:t>Bài</a:t>
            </a:r>
            <a:r>
              <a:rPr lang="en-US" b="1" smtClean="0">
                <a:solidFill>
                  <a:schemeClr val="bg1"/>
                </a:solidFill>
              </a:rPr>
              <a:t> 3</a:t>
            </a:r>
          </a:p>
        </p:txBody>
      </p:sp>
    </p:spTree>
    <p:extLst>
      <p:ext uri="{BB962C8B-B14F-4D97-AF65-F5344CB8AC3E}">
        <p14:creationId xmlns:p14="http://schemas.microsoft.com/office/powerpoint/2010/main" val="29340714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par>
                          <p:cTn id="8" fill="hold">
                            <p:stCondLst>
                              <p:cond delay="2000"/>
                            </p:stCondLst>
                            <p:childTnLst>
                              <p:par>
                                <p:cTn id="9" presetID="16" presetClass="entr" presetSubtype="21" fill="hold" grpId="0" nodeType="afterEffect">
                                  <p:stCondLst>
                                    <p:cond delay="0"/>
                                  </p:stCondLst>
                                  <p:childTnLst>
                                    <p:set>
                                      <p:cBhvr>
                                        <p:cTn id="10" dur="1" fill="hold">
                                          <p:stCondLst>
                                            <p:cond delay="0"/>
                                          </p:stCondLst>
                                        </p:cTn>
                                        <p:tgtEl>
                                          <p:spTgt spid="8194"/>
                                        </p:tgtEl>
                                        <p:attrNameLst>
                                          <p:attrName>style.visibility</p:attrName>
                                        </p:attrNameLst>
                                      </p:cBhvr>
                                      <p:to>
                                        <p:strVal val="visible"/>
                                      </p:to>
                                    </p:set>
                                    <p:animEffect transition="in" filter="barn(inVertical)">
                                      <p:cBhvr>
                                        <p:cTn id="11" dur="500"/>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6"/>
          <p:cNvSpPr txBox="1">
            <a:spLocks noChangeArrowheads="1"/>
          </p:cNvSpPr>
          <p:nvPr/>
        </p:nvSpPr>
        <p:spPr bwMode="auto">
          <a:xfrm>
            <a:off x="228600" y="1066800"/>
            <a:ext cx="8569325" cy="1384995"/>
          </a:xfrm>
          <a:prstGeom prst="rect">
            <a:avLst/>
          </a:prstGeom>
          <a:ln/>
          <a:extLst/>
        </p:spPr>
        <p:style>
          <a:lnRef idx="0">
            <a:schemeClr val="accent1"/>
          </a:lnRef>
          <a:fillRef idx="3">
            <a:schemeClr val="accent1"/>
          </a:fillRef>
          <a:effectRef idx="3">
            <a:schemeClr val="accent1"/>
          </a:effectRef>
          <a:fontRef idx="minor">
            <a:schemeClr val="lt1"/>
          </a:fontRef>
        </p:style>
        <p:txBody>
          <a:bodyPr>
            <a:spAutoFit/>
          </a:bodyPr>
          <a:lstStyle/>
          <a:p>
            <a:pPr eaLnBrk="0" hangingPunct="0">
              <a:spcBef>
                <a:spcPct val="50000"/>
              </a:spcBef>
            </a:pPr>
            <a:r>
              <a:rPr lang="en-US" sz="2800">
                <a:solidFill>
                  <a:schemeClr val="bg1"/>
                </a:solidFill>
                <a:latin typeface="Arial" pitchFamily="34" charset="0"/>
                <a:cs typeface="Arial" pitchFamily="34" charset="0"/>
              </a:rPr>
              <a:t>Khi viết chương trình, để so sánh dữ liệu </a:t>
            </a:r>
            <a:r>
              <a:rPr lang="en-US" sz="2800" i="1">
                <a:solidFill>
                  <a:schemeClr val="bg1"/>
                </a:solidFill>
                <a:latin typeface="Arial" pitchFamily="34" charset="0"/>
                <a:cs typeface="Arial" pitchFamily="34" charset="0"/>
              </a:rPr>
              <a:t>(số, biểu thức, …)</a:t>
            </a:r>
            <a:r>
              <a:rPr lang="en-US" sz="2800">
                <a:solidFill>
                  <a:schemeClr val="bg1"/>
                </a:solidFill>
                <a:latin typeface="Arial" pitchFamily="34" charset="0"/>
                <a:cs typeface="Arial" pitchFamily="34" charset="0"/>
              </a:rPr>
              <a:t> ta sử dụng các kí hiệu do ngôn ngữ lập trình quy định.</a:t>
            </a:r>
          </a:p>
        </p:txBody>
      </p:sp>
      <p:graphicFrame>
        <p:nvGraphicFramePr>
          <p:cNvPr id="5" name="Group 54"/>
          <p:cNvGraphicFramePr>
            <a:graphicFrameLocks noGrp="1"/>
          </p:cNvGraphicFramePr>
          <p:nvPr>
            <p:ph/>
            <p:extLst>
              <p:ext uri="{D42A27DB-BD31-4B8C-83A1-F6EECF244321}">
                <p14:modId xmlns:p14="http://schemas.microsoft.com/office/powerpoint/2010/main" val="2931018337"/>
              </p:ext>
            </p:extLst>
          </p:nvPr>
        </p:nvGraphicFramePr>
        <p:xfrm>
          <a:off x="381000" y="2676842"/>
          <a:ext cx="8534400" cy="3647758"/>
        </p:xfrm>
        <a:graphic>
          <a:graphicData uri="http://schemas.openxmlformats.org/drawingml/2006/table">
            <a:tbl>
              <a:tblPr/>
              <a:tblGrid>
                <a:gridCol w="2640013"/>
                <a:gridCol w="2770187"/>
                <a:gridCol w="3124200"/>
              </a:tblGrid>
              <a:tr h="630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cs typeface="Arial" pitchFamily="34" charset="0"/>
                        </a:rPr>
                        <a:t>Kí hiệu trong Pascal</a:t>
                      </a:r>
                    </a:p>
                  </a:txBody>
                  <a:tcPr anchor="ct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cs typeface="Arial" pitchFamily="34" charset="0"/>
                        </a:rPr>
                        <a:t>Phép so sánh</a:t>
                      </a:r>
                    </a:p>
                  </a:txBody>
                  <a:tcPr anchor="ct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cs typeface="Arial" pitchFamily="34" charset="0"/>
                        </a:rPr>
                        <a:t>Kí hiệu trong toán học</a:t>
                      </a:r>
                    </a:p>
                  </a:txBody>
                  <a:tcPr anchor="ct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r>
              <a:tr h="327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FF33CC"/>
                          </a:solidFill>
                          <a:effectLst/>
                          <a:latin typeface="Times New Roman" pitchFamily="18"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Times New Roman" pitchFamily="18" charset="0"/>
                        </a:rPr>
                        <a:t>Bằng</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FF33CC"/>
                          </a:solidFill>
                          <a:effectLst/>
                          <a:latin typeface="Times New Roman" pitchFamily="18"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r>
              <a:tr h="328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FF33CC"/>
                          </a:solidFill>
                          <a:effectLst/>
                          <a:latin typeface="Times New Roman" pitchFamily="18" charset="0"/>
                        </a:rPr>
                        <a:t>&lt;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Times New Roman" pitchFamily="18" charset="0"/>
                        </a:rPr>
                        <a:t>Nhỏ hơn</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FF33CC"/>
                          </a:solidFill>
                          <a:effectLst/>
                          <a:latin typeface="Times New Roman" pitchFamily="18" charset="0"/>
                        </a:rPr>
                        <a:t>&lt;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r>
              <a:tr h="327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FF33CC"/>
                          </a:solidFill>
                          <a:effectLst/>
                          <a:latin typeface="Times New Roman" pitchFamily="18" charset="0"/>
                        </a:rPr>
                        <a:t>&gt;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Times New Roman" pitchFamily="18" charset="0"/>
                        </a:rPr>
                        <a:t>Lớn hơn</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FF33CC"/>
                          </a:solidFill>
                          <a:effectLst/>
                          <a:latin typeface="Times New Roman" pitchFamily="18" charset="0"/>
                        </a:rPr>
                        <a:t>&gt;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r>
              <a:tr h="328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FF33CC"/>
                          </a:solidFill>
                          <a:effectLst/>
                          <a:latin typeface="Times New Roman" pitchFamily="18" charset="0"/>
                          <a:cs typeface="Arial" charset="0"/>
                        </a:rPr>
                        <a:t>&lt;&gt;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Times New Roman" pitchFamily="18" charset="0"/>
                        </a:rPr>
                        <a:t>Khác</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cs typeface="Arial" charset="0"/>
                        </a:rPr>
                        <a:t>≠</a:t>
                      </a:r>
                      <a:endParaRPr kumimoji="0" lang="en-US" sz="2300" b="1" i="0" u="none" strike="noStrike" cap="none" normalizeH="0" baseline="0" smtClean="0">
                        <a:ln>
                          <a:noFill/>
                        </a:ln>
                        <a:solidFill>
                          <a:srgbClr val="FF33CC"/>
                        </a:solidFill>
                        <a:effectLst/>
                        <a:latin typeface="Times New Roman" pitchFamily="18" charset="0"/>
                        <a:cs typeface="Arial" charset="0"/>
                      </a:endParaRP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r>
              <a:tr h="5222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FF33CC"/>
                          </a:solidFill>
                          <a:effectLst/>
                          <a:latin typeface="Times New Roman" pitchFamily="18" charset="0"/>
                          <a:cs typeface="Arial" charset="0"/>
                        </a:rPr>
                        <a:t>&lt;=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Times New Roman" pitchFamily="18" charset="0"/>
                        </a:rPr>
                        <a:t>Nhỏ hơn hoặc bằng</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cs typeface="Arial"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r>
              <a:tr h="5222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FF33CC"/>
                          </a:solidFill>
                          <a:effectLst/>
                          <a:latin typeface="Times New Roman" pitchFamily="18" charset="0"/>
                          <a:cs typeface="Arial" charset="0"/>
                        </a:rPr>
                        <a:t>&gt;=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Times New Roman" pitchFamily="18" charset="0"/>
                        </a:rPr>
                        <a:t>Lớn hơn hoặc bằng</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cs typeface="Arial"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chemeClr val="bg1"/>
                    </a:solidFill>
                  </a:tcPr>
                </a:tc>
              </a:tr>
            </a:tbl>
          </a:graphicData>
        </a:graphic>
      </p:graphicFrame>
      <p:sp>
        <p:nvSpPr>
          <p:cNvPr id="7" name="Rectangle 6"/>
          <p:cNvSpPr/>
          <p:nvPr/>
        </p:nvSpPr>
        <p:spPr bwMode="auto">
          <a:xfrm>
            <a:off x="990599" y="3362642"/>
            <a:ext cx="1219201" cy="3048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8" name="Rectangle 7"/>
          <p:cNvSpPr/>
          <p:nvPr/>
        </p:nvSpPr>
        <p:spPr bwMode="auto">
          <a:xfrm>
            <a:off x="1006521" y="3896042"/>
            <a:ext cx="1219201" cy="3048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9" name="Rectangle 8"/>
          <p:cNvSpPr/>
          <p:nvPr/>
        </p:nvSpPr>
        <p:spPr bwMode="auto">
          <a:xfrm>
            <a:off x="1143000" y="4353242"/>
            <a:ext cx="1219201" cy="3048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0" name="Rectangle 9"/>
          <p:cNvSpPr/>
          <p:nvPr/>
        </p:nvSpPr>
        <p:spPr bwMode="auto">
          <a:xfrm>
            <a:off x="1158921" y="4810442"/>
            <a:ext cx="1219201" cy="3048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1" name="Rectangle 10"/>
          <p:cNvSpPr/>
          <p:nvPr/>
        </p:nvSpPr>
        <p:spPr bwMode="auto">
          <a:xfrm>
            <a:off x="1158921" y="5420042"/>
            <a:ext cx="1219201" cy="3048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2" name="Rectangle 11"/>
          <p:cNvSpPr/>
          <p:nvPr/>
        </p:nvSpPr>
        <p:spPr bwMode="auto">
          <a:xfrm>
            <a:off x="1158921" y="5877242"/>
            <a:ext cx="1219201" cy="3048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3" name="Rectangle 12"/>
          <p:cNvSpPr/>
          <p:nvPr/>
        </p:nvSpPr>
        <p:spPr bwMode="auto">
          <a:xfrm>
            <a:off x="6781799" y="3362642"/>
            <a:ext cx="1219201" cy="3048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4" name="Rectangle 13"/>
          <p:cNvSpPr/>
          <p:nvPr/>
        </p:nvSpPr>
        <p:spPr bwMode="auto">
          <a:xfrm>
            <a:off x="6705599" y="3896042"/>
            <a:ext cx="1219201" cy="3048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5" name="Rectangle 14"/>
          <p:cNvSpPr/>
          <p:nvPr/>
        </p:nvSpPr>
        <p:spPr bwMode="auto">
          <a:xfrm>
            <a:off x="6705599" y="4353242"/>
            <a:ext cx="1219201" cy="3048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6" name="Rectangle 15"/>
          <p:cNvSpPr/>
          <p:nvPr/>
        </p:nvSpPr>
        <p:spPr bwMode="auto">
          <a:xfrm>
            <a:off x="6705599" y="4810442"/>
            <a:ext cx="1219201" cy="3810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7" name="Rectangle 16"/>
          <p:cNvSpPr/>
          <p:nvPr/>
        </p:nvSpPr>
        <p:spPr bwMode="auto">
          <a:xfrm>
            <a:off x="6705599" y="5343842"/>
            <a:ext cx="1219201" cy="3048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8" name="Rectangle 17"/>
          <p:cNvSpPr/>
          <p:nvPr/>
        </p:nvSpPr>
        <p:spPr bwMode="auto">
          <a:xfrm>
            <a:off x="6705599" y="5877242"/>
            <a:ext cx="1219201" cy="304800"/>
          </a:xfrm>
          <a:prstGeom prst="rect">
            <a:avLst/>
          </a:prstGeom>
          <a:solidFill>
            <a:schemeClr val="bg1"/>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9" name="Rectangle 3"/>
          <p:cNvSpPr txBox="1">
            <a:spLocks noChangeArrowheads="1"/>
          </p:cNvSpPr>
          <p:nvPr/>
        </p:nvSpPr>
        <p:spPr bwMode="auto">
          <a:xfrm>
            <a:off x="228600" y="4572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a:solidFill>
                  <a:srgbClr val="FF0000"/>
                </a:solidFill>
                <a:latin typeface="Arial" pitchFamily="34" charset="0"/>
                <a:cs typeface="Arial" pitchFamily="34" charset="0"/>
              </a:rPr>
              <a:t>3</a:t>
            </a:r>
            <a:r>
              <a:rPr lang="en-US" sz="2800" b="1" smtClean="0">
                <a:solidFill>
                  <a:srgbClr val="FF0000"/>
                </a:solidFill>
                <a:latin typeface="Arial" pitchFamily="34" charset="0"/>
                <a:cs typeface="Arial" pitchFamily="34" charset="0"/>
              </a:rPr>
              <a:t>. Các phép so sánh</a:t>
            </a:r>
          </a:p>
        </p:txBody>
      </p:sp>
    </p:spTree>
    <p:extLst>
      <p:ext uri="{BB962C8B-B14F-4D97-AF65-F5344CB8AC3E}">
        <p14:creationId xmlns:p14="http://schemas.microsoft.com/office/powerpoint/2010/main" val="2184946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1" presetClass="entr" presetSubtype="0" fill="hold" grpId="0" nodeType="with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18"/>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5"/>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1" nodeType="clickEffect">
                                  <p:stCondLst>
                                    <p:cond delay="0"/>
                                  </p:stCondLst>
                                  <p:childTnLst>
                                    <p:set>
                                      <p:cBhvr>
                                        <p:cTn id="41" dur="1" fill="hold">
                                          <p:stCondLst>
                                            <p:cond delay="0"/>
                                          </p:stCondLst>
                                        </p:cTn>
                                        <p:tgtEl>
                                          <p:spTgt spid="13"/>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 presetClass="exit" presetSubtype="0" fill="hold" grpId="1" nodeType="clickEffect">
                                  <p:stCondLst>
                                    <p:cond delay="0"/>
                                  </p:stCondLst>
                                  <p:childTnLst>
                                    <p:set>
                                      <p:cBhvr>
                                        <p:cTn id="45" dur="1" fill="hold">
                                          <p:stCondLst>
                                            <p:cond delay="0"/>
                                          </p:stCondLst>
                                        </p:cTn>
                                        <p:tgtEl>
                                          <p:spTgt spid="7"/>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 presetClass="exit" presetSubtype="0" fill="hold" grpId="1" nodeType="clickEffect">
                                  <p:stCondLst>
                                    <p:cond delay="0"/>
                                  </p:stCondLst>
                                  <p:childTnLst>
                                    <p:set>
                                      <p:cBhvr>
                                        <p:cTn id="49" dur="1" fill="hold">
                                          <p:stCondLst>
                                            <p:cond delay="0"/>
                                          </p:stCondLst>
                                        </p:cTn>
                                        <p:tgtEl>
                                          <p:spTgt spid="14"/>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8"/>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1" presetClass="exit" presetSubtype="0" fill="hold" grpId="1" nodeType="clickEffect">
                                  <p:stCondLst>
                                    <p:cond delay="0"/>
                                  </p:stCondLst>
                                  <p:childTnLst>
                                    <p:set>
                                      <p:cBhvr>
                                        <p:cTn id="57" dur="1" fill="hold">
                                          <p:stCondLst>
                                            <p:cond delay="0"/>
                                          </p:stCondLst>
                                        </p:cTn>
                                        <p:tgtEl>
                                          <p:spTgt spid="15"/>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1" presetClass="exit" presetSubtype="0" fill="hold" grpId="1" nodeType="clickEffect">
                                  <p:stCondLst>
                                    <p:cond delay="0"/>
                                  </p:stCondLst>
                                  <p:childTnLst>
                                    <p:set>
                                      <p:cBhvr>
                                        <p:cTn id="61" dur="1" fill="hold">
                                          <p:stCondLst>
                                            <p:cond delay="0"/>
                                          </p:stCondLst>
                                        </p:cTn>
                                        <p:tgtEl>
                                          <p:spTgt spid="9"/>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 presetClass="exit" presetSubtype="0" fill="hold" grpId="1" nodeType="clickEffect">
                                  <p:stCondLst>
                                    <p:cond delay="0"/>
                                  </p:stCondLst>
                                  <p:childTnLst>
                                    <p:set>
                                      <p:cBhvr>
                                        <p:cTn id="65" dur="1" fill="hold">
                                          <p:stCondLst>
                                            <p:cond delay="0"/>
                                          </p:stCondLst>
                                        </p:cTn>
                                        <p:tgtEl>
                                          <p:spTgt spid="16"/>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1" presetClass="exit" presetSubtype="0" fill="hold" grpId="1" nodeType="clickEffect">
                                  <p:stCondLst>
                                    <p:cond delay="0"/>
                                  </p:stCondLst>
                                  <p:childTnLst>
                                    <p:set>
                                      <p:cBhvr>
                                        <p:cTn id="69" dur="1" fill="hold">
                                          <p:stCondLst>
                                            <p:cond delay="0"/>
                                          </p:stCondLst>
                                        </p:cTn>
                                        <p:tgtEl>
                                          <p:spTgt spid="10"/>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1" presetClass="exit" presetSubtype="0" fill="hold" grpId="1" nodeType="clickEffect">
                                  <p:stCondLst>
                                    <p:cond delay="0"/>
                                  </p:stCondLst>
                                  <p:childTnLst>
                                    <p:set>
                                      <p:cBhvr>
                                        <p:cTn id="73" dur="1" fill="hold">
                                          <p:stCondLst>
                                            <p:cond delay="0"/>
                                          </p:stCondLst>
                                        </p:cTn>
                                        <p:tgtEl>
                                          <p:spTgt spid="17"/>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1" presetClass="exit" presetSubtype="0" fill="hold" grpId="1" nodeType="clickEffect">
                                  <p:stCondLst>
                                    <p:cond delay="0"/>
                                  </p:stCondLst>
                                  <p:childTnLst>
                                    <p:set>
                                      <p:cBhvr>
                                        <p:cTn id="77" dur="1" fill="hold">
                                          <p:stCondLst>
                                            <p:cond delay="0"/>
                                          </p:stCondLst>
                                        </p:cTn>
                                        <p:tgtEl>
                                          <p:spTgt spid="11"/>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1" presetClass="exit" presetSubtype="0" fill="hold" grpId="1" nodeType="clickEffect">
                                  <p:stCondLst>
                                    <p:cond delay="0"/>
                                  </p:stCondLst>
                                  <p:childTnLst>
                                    <p:set>
                                      <p:cBhvr>
                                        <p:cTn id="81" dur="1" fill="hold">
                                          <p:stCondLst>
                                            <p:cond delay="0"/>
                                          </p:stCondLst>
                                        </p:cTn>
                                        <p:tgtEl>
                                          <p:spTgt spid="18"/>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1" presetClass="exit" presetSubtype="0" fill="hold" grpId="1" nodeType="clickEffect">
                                  <p:stCondLst>
                                    <p:cond delay="0"/>
                                  </p:stCondLst>
                                  <p:childTnLst>
                                    <p:set>
                                      <p:cBhvr>
                                        <p:cTn id="85"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6"/>
          <p:cNvSpPr txBox="1">
            <a:spLocks noChangeArrowheads="1"/>
          </p:cNvSpPr>
          <p:nvPr/>
        </p:nvSpPr>
        <p:spPr bwMode="auto">
          <a:xfrm>
            <a:off x="1143000" y="1524000"/>
            <a:ext cx="6934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p>
        </p:txBody>
      </p:sp>
      <p:sp>
        <p:nvSpPr>
          <p:cNvPr id="5" name="Text Box 7"/>
          <p:cNvSpPr txBox="1">
            <a:spLocks noChangeArrowheads="1"/>
          </p:cNvSpPr>
          <p:nvPr/>
        </p:nvSpPr>
        <p:spPr bwMode="auto">
          <a:xfrm>
            <a:off x="381000" y="1371600"/>
            <a:ext cx="815340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sz="2600">
                <a:latin typeface="Arial" pitchFamily="34" charset="0"/>
                <a:cs typeface="Arial" pitchFamily="34" charset="0"/>
              </a:rPr>
              <a:t>Để so sánh giá trị của hai biểu thức, chúng ta sử dụng các kí hiệu nói trên.</a:t>
            </a:r>
          </a:p>
        </p:txBody>
      </p:sp>
      <p:sp>
        <p:nvSpPr>
          <p:cNvPr id="6" name="Text Box 8"/>
          <p:cNvSpPr txBox="1">
            <a:spLocks noChangeArrowheads="1"/>
          </p:cNvSpPr>
          <p:nvPr/>
        </p:nvSpPr>
        <p:spPr bwMode="auto">
          <a:xfrm>
            <a:off x="381000" y="2286000"/>
            <a:ext cx="24765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800" b="1" u="sng">
                <a:latin typeface="Arial" pitchFamily="34" charset="0"/>
                <a:cs typeface="Arial" pitchFamily="34" charset="0"/>
              </a:rPr>
              <a:t>Ví dụ 1</a:t>
            </a:r>
            <a:r>
              <a:rPr lang="en-US" sz="2800" b="1">
                <a:latin typeface="Arial" pitchFamily="34" charset="0"/>
                <a:cs typeface="Arial" pitchFamily="34" charset="0"/>
              </a:rPr>
              <a:t>:</a:t>
            </a:r>
          </a:p>
        </p:txBody>
      </p:sp>
      <p:graphicFrame>
        <p:nvGraphicFramePr>
          <p:cNvPr id="7" name="Group 9"/>
          <p:cNvGraphicFramePr>
            <a:graphicFrameLocks noGrp="1"/>
          </p:cNvGraphicFramePr>
          <p:nvPr>
            <p:ph/>
            <p:extLst>
              <p:ext uri="{D42A27DB-BD31-4B8C-83A1-F6EECF244321}">
                <p14:modId xmlns:p14="http://schemas.microsoft.com/office/powerpoint/2010/main" val="166186458"/>
              </p:ext>
            </p:extLst>
          </p:nvPr>
        </p:nvGraphicFramePr>
        <p:xfrm>
          <a:off x="1028700" y="2956422"/>
          <a:ext cx="7467600" cy="2849563"/>
        </p:xfrm>
        <a:graphic>
          <a:graphicData uri="http://schemas.openxmlformats.org/drawingml/2006/table">
            <a:tbl>
              <a:tblPr/>
              <a:tblGrid>
                <a:gridCol w="3733800"/>
                <a:gridCol w="3733800"/>
              </a:tblGrid>
              <a:tr h="7302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rgbClr val="990000"/>
                          </a:solidFill>
                          <a:effectLst/>
                          <a:latin typeface="Arial" pitchFamily="34" charset="0"/>
                          <a:cs typeface="Arial" pitchFamily="34" charset="0"/>
                        </a:rPr>
                        <a:t>Biểu thức so sánh</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rgbClr val="990000"/>
                          </a:solidFill>
                          <a:effectLst/>
                          <a:latin typeface="Arial" pitchFamily="34" charset="0"/>
                          <a:cs typeface="Arial" pitchFamily="34" charset="0"/>
                        </a:rPr>
                        <a:t>Kết quả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568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2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200" b="1"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4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2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200" b="1"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66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2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200" b="1"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Rectangle 27"/>
          <p:cNvSpPr>
            <a:spLocks noChangeArrowheads="1"/>
          </p:cNvSpPr>
          <p:nvPr/>
        </p:nvSpPr>
        <p:spPr bwMode="auto">
          <a:xfrm>
            <a:off x="2362200" y="37338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800" b="1"/>
              <a:t>7  </a:t>
            </a:r>
            <a:r>
              <a:rPr lang="en-US" sz="2800" b="1">
                <a:solidFill>
                  <a:srgbClr val="FF3300"/>
                </a:solidFill>
              </a:rPr>
              <a:t>=</a:t>
            </a:r>
            <a:r>
              <a:rPr lang="en-US" sz="2800" b="1"/>
              <a:t>  7  </a:t>
            </a:r>
            <a:endParaRPr lang="vi-VN" sz="2800" b="1"/>
          </a:p>
        </p:txBody>
      </p:sp>
      <p:sp>
        <p:nvSpPr>
          <p:cNvPr id="9" name="Rectangle 28"/>
          <p:cNvSpPr>
            <a:spLocks noChangeArrowheads="1"/>
          </p:cNvSpPr>
          <p:nvPr/>
        </p:nvSpPr>
        <p:spPr bwMode="auto">
          <a:xfrm>
            <a:off x="5867400" y="3758821"/>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a:spcBef>
                <a:spcPct val="20000"/>
              </a:spcBef>
            </a:pPr>
            <a:r>
              <a:rPr lang="en-US" sz="2400" b="1"/>
              <a:t>Đúng</a:t>
            </a:r>
            <a:endParaRPr lang="vi-VN" sz="2400" b="1"/>
          </a:p>
        </p:txBody>
      </p:sp>
      <p:sp>
        <p:nvSpPr>
          <p:cNvPr id="10" name="Rectangle 29"/>
          <p:cNvSpPr>
            <a:spLocks noChangeArrowheads="1"/>
          </p:cNvSpPr>
          <p:nvPr/>
        </p:nvSpPr>
        <p:spPr bwMode="auto">
          <a:xfrm>
            <a:off x="2057400" y="4267200"/>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800" b="1"/>
              <a:t>10+1  </a:t>
            </a:r>
            <a:r>
              <a:rPr lang="en-US" sz="3200" b="1">
                <a:solidFill>
                  <a:srgbClr val="FF33CC"/>
                </a:solidFill>
              </a:rPr>
              <a:t>&gt;</a:t>
            </a:r>
            <a:r>
              <a:rPr lang="en-US" sz="2800" b="1"/>
              <a:t> 7*2  </a:t>
            </a:r>
            <a:endParaRPr lang="vi-VN" sz="2800" b="1"/>
          </a:p>
        </p:txBody>
      </p:sp>
      <p:sp>
        <p:nvSpPr>
          <p:cNvPr id="11" name="Rectangle 30"/>
          <p:cNvSpPr>
            <a:spLocks noChangeArrowheads="1"/>
          </p:cNvSpPr>
          <p:nvPr/>
        </p:nvSpPr>
        <p:spPr bwMode="auto">
          <a:xfrm>
            <a:off x="6096000" y="4311444"/>
            <a:ext cx="83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800" b="1"/>
              <a:t>Sai </a:t>
            </a:r>
            <a:endParaRPr lang="vi-VN" sz="2800" b="1"/>
          </a:p>
        </p:txBody>
      </p:sp>
      <p:sp>
        <p:nvSpPr>
          <p:cNvPr id="12" name="Rectangle 31"/>
          <p:cNvSpPr>
            <a:spLocks noChangeArrowheads="1"/>
          </p:cNvSpPr>
          <p:nvPr/>
        </p:nvSpPr>
        <p:spPr bwMode="auto">
          <a:xfrm>
            <a:off x="2133600" y="50292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latin typeface=".VnHelvetIns" pitchFamily="34" charset="0"/>
              </a:rPr>
              <a:t>8 - X  </a:t>
            </a:r>
            <a:r>
              <a:rPr lang="en-US" sz="2800" b="1">
                <a:solidFill>
                  <a:srgbClr val="FF33CC"/>
                </a:solidFill>
              </a:rPr>
              <a:t>&gt;</a:t>
            </a:r>
            <a:r>
              <a:rPr lang="en-US" sz="2400">
                <a:latin typeface=".VnHelvetIns" pitchFamily="34" charset="0"/>
              </a:rPr>
              <a:t>  2  </a:t>
            </a:r>
            <a:endParaRPr lang="vi-VN" sz="2400">
              <a:latin typeface=".VnHelvetIns" pitchFamily="34" charset="0"/>
            </a:endParaRPr>
          </a:p>
        </p:txBody>
      </p:sp>
      <p:sp>
        <p:nvSpPr>
          <p:cNvPr id="13" name="Rectangle 32"/>
          <p:cNvSpPr>
            <a:spLocks noChangeArrowheads="1"/>
          </p:cNvSpPr>
          <p:nvPr/>
        </p:nvSpPr>
        <p:spPr bwMode="auto">
          <a:xfrm>
            <a:off x="4876800" y="4953000"/>
            <a:ext cx="350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115888" indent="-115888" algn="ctr">
              <a:lnSpc>
                <a:spcPct val="110000"/>
              </a:lnSpc>
              <a:spcBef>
                <a:spcPct val="20000"/>
              </a:spcBef>
            </a:pPr>
            <a:r>
              <a:rPr lang="en-US" sz="2400" b="1"/>
              <a:t>Đúng</a:t>
            </a:r>
            <a:r>
              <a:rPr lang="en-US" sz="2400"/>
              <a:t> hay </a:t>
            </a:r>
            <a:r>
              <a:rPr lang="en-US" sz="2400" b="1"/>
              <a:t>Sai</a:t>
            </a:r>
            <a:r>
              <a:rPr lang="en-US" sz="2400"/>
              <a:t> phụ thuộc vào giá trị cụ thể của X</a:t>
            </a:r>
            <a:endParaRPr lang="vi-VN" sz="2400"/>
          </a:p>
        </p:txBody>
      </p:sp>
      <p:sp>
        <p:nvSpPr>
          <p:cNvPr id="14" name="Rectangle 3"/>
          <p:cNvSpPr txBox="1">
            <a:spLocks noChangeArrowheads="1"/>
          </p:cNvSpPr>
          <p:nvPr/>
        </p:nvSpPr>
        <p:spPr bwMode="auto">
          <a:xfrm>
            <a:off x="228600" y="4572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a:solidFill>
                  <a:srgbClr val="FF0000"/>
                </a:solidFill>
                <a:latin typeface="Arial" pitchFamily="34" charset="0"/>
                <a:cs typeface="Arial" pitchFamily="34" charset="0"/>
              </a:rPr>
              <a:t>3</a:t>
            </a:r>
            <a:r>
              <a:rPr lang="en-US" sz="2800" b="1" smtClean="0">
                <a:solidFill>
                  <a:srgbClr val="FF0000"/>
                </a:solidFill>
                <a:latin typeface="Arial" pitchFamily="34" charset="0"/>
                <a:cs typeface="Arial" pitchFamily="34" charset="0"/>
              </a:rPr>
              <a:t>. Các phép so sánh</a:t>
            </a:r>
          </a:p>
        </p:txBody>
      </p:sp>
    </p:spTree>
    <p:extLst>
      <p:ext uri="{BB962C8B-B14F-4D97-AF65-F5344CB8AC3E}">
        <p14:creationId xmlns:p14="http://schemas.microsoft.com/office/powerpoint/2010/main" val="2942745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childTnLst>
                          </p:cTn>
                        </p:par>
                        <p:par>
                          <p:cTn id="15" fill="hold">
                            <p:stCondLst>
                              <p:cond delay="500"/>
                            </p:stCondLst>
                            <p:childTnLst>
                              <p:par>
                                <p:cTn id="16" presetID="53" presetClass="entr" presetSubtype="16" fill="hold" nodeType="after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p:cTn id="18" dur="500" fill="hold"/>
                                        <p:tgtEl>
                                          <p:spTgt spid="7"/>
                                        </p:tgtEl>
                                        <p:attrNameLst>
                                          <p:attrName>ppt_w</p:attrName>
                                        </p:attrNameLst>
                                      </p:cBhvr>
                                      <p:tavLst>
                                        <p:tav tm="0">
                                          <p:val>
                                            <p:fltVal val="0"/>
                                          </p:val>
                                        </p:tav>
                                        <p:tav tm="100000">
                                          <p:val>
                                            <p:strVal val="#ppt_w"/>
                                          </p:val>
                                        </p:tav>
                                      </p:tavLst>
                                    </p:anim>
                                    <p:anim calcmode="lin" valueType="num">
                                      <p:cBhvr>
                                        <p:cTn id="19" dur="500" fill="hold"/>
                                        <p:tgtEl>
                                          <p:spTgt spid="7"/>
                                        </p:tgtEl>
                                        <p:attrNameLst>
                                          <p:attrName>ppt_h</p:attrName>
                                        </p:attrNameLst>
                                      </p:cBhvr>
                                      <p:tavLst>
                                        <p:tav tm="0">
                                          <p:val>
                                            <p:fltVal val="0"/>
                                          </p:val>
                                        </p:tav>
                                        <p:tav tm="100000">
                                          <p:val>
                                            <p:strVal val="#ppt_h"/>
                                          </p:val>
                                        </p:tav>
                                      </p:tavLst>
                                    </p:anim>
                                    <p:animEffect transition="in" filter="fade">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P spid="10" grpId="0"/>
      <p:bldP spid="11" grpId="0"/>
      <p:bldP spid="12"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54"/>
          <p:cNvGraphicFramePr>
            <a:graphicFrameLocks noGrp="1"/>
          </p:cNvGraphicFramePr>
          <p:nvPr>
            <p:ph/>
            <p:extLst>
              <p:ext uri="{D42A27DB-BD31-4B8C-83A1-F6EECF244321}">
                <p14:modId xmlns:p14="http://schemas.microsoft.com/office/powerpoint/2010/main" val="3835046399"/>
              </p:ext>
            </p:extLst>
          </p:nvPr>
        </p:nvGraphicFramePr>
        <p:xfrm>
          <a:off x="1600200" y="2393862"/>
          <a:ext cx="6096000" cy="3564574"/>
        </p:xfrm>
        <a:graphic>
          <a:graphicData uri="http://schemas.openxmlformats.org/drawingml/2006/table">
            <a:tbl>
              <a:tblPr>
                <a:tableStyleId>{5DA37D80-6434-44D0-A028-1B22A696006F}</a:tableStyleId>
              </a:tblPr>
              <a:tblGrid>
                <a:gridCol w="3021013"/>
                <a:gridCol w="3074987"/>
              </a:tblGrid>
              <a:tr h="630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u="none" strike="noStrike" cap="none" normalizeH="0" baseline="0" smtClean="0">
                          <a:ln>
                            <a:noFill/>
                          </a:ln>
                          <a:solidFill>
                            <a:srgbClr val="000099"/>
                          </a:solidFill>
                          <a:effectLst/>
                          <a:latin typeface="Arial" pitchFamily="34" charset="0"/>
                          <a:cs typeface="Arial" pitchFamily="34" charset="0"/>
                        </a:rPr>
                        <a:t>Kí hiệu trong Pascal</a:t>
                      </a:r>
                      <a:endParaRPr kumimoji="0" lang="en-US" sz="2000" b="1" i="0" u="none" strike="noStrike" cap="none" normalizeH="0" baseline="0" smtClean="0">
                        <a:ln>
                          <a:noFill/>
                        </a:ln>
                        <a:solidFill>
                          <a:srgbClr val="000099"/>
                        </a:solidFill>
                        <a:effectLst/>
                        <a:latin typeface="Arial" pitchFamily="34" charset="0"/>
                        <a:cs typeface="Arial" pitchFamily="34" charset="0"/>
                      </a:endParaRPr>
                    </a:p>
                  </a:txBody>
                  <a:tcPr anchor="ct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rgbClr val="FF0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u="none" strike="noStrike" cap="none" normalizeH="0" baseline="0" smtClean="0">
                          <a:ln>
                            <a:noFill/>
                          </a:ln>
                          <a:solidFill>
                            <a:srgbClr val="000099"/>
                          </a:solidFill>
                          <a:effectLst/>
                          <a:latin typeface="Arial" pitchFamily="34" charset="0"/>
                          <a:cs typeface="Arial" pitchFamily="34" charset="0"/>
                        </a:rPr>
                        <a:t>Phép so sánh</a:t>
                      </a:r>
                      <a:endParaRPr kumimoji="0" lang="en-US" sz="2000" b="1" i="0" u="none" strike="noStrike" cap="none" normalizeH="0" baseline="0" smtClean="0">
                        <a:ln>
                          <a:noFill/>
                        </a:ln>
                        <a:solidFill>
                          <a:srgbClr val="000099"/>
                        </a:solidFill>
                        <a:effectLst/>
                        <a:latin typeface="Arial" pitchFamily="34" charset="0"/>
                        <a:cs typeface="Arial" pitchFamily="34" charset="0"/>
                      </a:endParaRPr>
                    </a:p>
                  </a:txBody>
                  <a:tcPr anchor="ct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rgbClr val="FF0000"/>
                    </a:solidFill>
                  </a:tcPr>
                </a:tc>
              </a:tr>
              <a:tr h="327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Bằng</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r>
              <a:tr h="328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&lt;</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Nhỏ hơn</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r>
              <a:tr h="327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&gt;</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Lớn hơn</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r>
              <a:tr h="328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&lt;&gt;</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Khác</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r>
              <a:tr h="5222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&lt;=</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Nhỏ hơn hoặc bằng</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r>
              <a:tr h="5222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&gt;=</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u="none" strike="noStrike" cap="none" normalizeH="0" baseline="0" smtClean="0">
                          <a:ln>
                            <a:noFill/>
                          </a:ln>
                          <a:solidFill>
                            <a:srgbClr val="000099"/>
                          </a:solidFill>
                          <a:effectLst/>
                          <a:latin typeface="Arial" pitchFamily="34" charset="0"/>
                          <a:cs typeface="Arial" pitchFamily="34" charset="0"/>
                        </a:rPr>
                        <a:t>Lớn hơn hoặc bằng</a:t>
                      </a:r>
                      <a:endParaRPr kumimoji="0" lang="en-US" sz="2500" b="0" i="0" u="none" strike="noStrike" cap="none" normalizeH="0" baseline="0" smtClean="0">
                        <a:ln>
                          <a:noFill/>
                        </a:ln>
                        <a:solidFill>
                          <a:srgbClr val="000099"/>
                        </a:solidFill>
                        <a:effectLst/>
                        <a:latin typeface="Arial" pitchFamily="34" charset="0"/>
                        <a:cs typeface="Arial" pitchFamily="34" charset="0"/>
                      </a:endParaRPr>
                    </a:p>
                  </a:txBody>
                  <a:tcPr horzOverflow="overflow">
                    <a:lnL w="38100" cap="flat" cmpd="sng" algn="ctr">
                      <a:solidFill>
                        <a:srgbClr val="C00000"/>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lumMod val="95000"/>
                      </a:schemeClr>
                    </a:solidFill>
                  </a:tcPr>
                </a:tc>
              </a:tr>
            </a:tbl>
          </a:graphicData>
        </a:graphic>
      </p:graphicFrame>
      <p:sp>
        <p:nvSpPr>
          <p:cNvPr id="6" name="Rectangle 5"/>
          <p:cNvSpPr/>
          <p:nvPr/>
        </p:nvSpPr>
        <p:spPr>
          <a:xfrm>
            <a:off x="364228" y="1676400"/>
            <a:ext cx="736099" cy="707886"/>
          </a:xfrm>
          <a:prstGeom prst="rect">
            <a:avLst/>
          </a:prstGeom>
          <a:solidFill>
            <a:srgbClr val="000099"/>
          </a:solidFill>
        </p:spPr>
        <p:txBody>
          <a:bodyPr wrap="none">
            <a:spAutoFit/>
          </a:bodyPr>
          <a:lstStyle/>
          <a:p>
            <a:pPr algn="just"/>
            <a:r>
              <a:rPr lang="en-US" sz="4000">
                <a:solidFill>
                  <a:schemeClr val="bg1"/>
                </a:solidFill>
                <a:latin typeface="Arial" pitchFamily="34" charset="0"/>
                <a:cs typeface="Arial" pitchFamily="34" charset="0"/>
                <a:sym typeface="Wingdings" pitchFamily="2" charset="2"/>
              </a:rPr>
              <a:t></a:t>
            </a:r>
            <a:r>
              <a:rPr lang="en-US">
                <a:solidFill>
                  <a:schemeClr val="bg1"/>
                </a:solidFill>
                <a:latin typeface="Arial" pitchFamily="34" charset="0"/>
                <a:cs typeface="Arial" pitchFamily="34" charset="0"/>
                <a:sym typeface="Wingdings" pitchFamily="2" charset="2"/>
              </a:rPr>
              <a:t> </a:t>
            </a:r>
          </a:p>
        </p:txBody>
      </p:sp>
      <p:sp>
        <p:nvSpPr>
          <p:cNvPr id="5" name="Rectangle 3"/>
          <p:cNvSpPr txBox="1">
            <a:spLocks noChangeArrowheads="1"/>
          </p:cNvSpPr>
          <p:nvPr/>
        </p:nvSpPr>
        <p:spPr bwMode="auto">
          <a:xfrm>
            <a:off x="228600" y="4572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a:solidFill>
                  <a:srgbClr val="FF0000"/>
                </a:solidFill>
                <a:latin typeface="Arial" pitchFamily="34" charset="0"/>
                <a:cs typeface="Arial" pitchFamily="34" charset="0"/>
              </a:rPr>
              <a:t>3</a:t>
            </a:r>
            <a:r>
              <a:rPr lang="en-US" sz="2800" b="1" smtClean="0">
                <a:solidFill>
                  <a:srgbClr val="FF0000"/>
                </a:solidFill>
                <a:latin typeface="Arial" pitchFamily="34" charset="0"/>
                <a:cs typeface="Arial" pitchFamily="34" charset="0"/>
              </a:rPr>
              <a:t>. Các phép so sánh</a:t>
            </a:r>
          </a:p>
        </p:txBody>
      </p:sp>
    </p:spTree>
    <p:extLst>
      <p:ext uri="{BB962C8B-B14F-4D97-AF65-F5344CB8AC3E}">
        <p14:creationId xmlns:p14="http://schemas.microsoft.com/office/powerpoint/2010/main" val="4156282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750" fill="hold"/>
                                        <p:tgtEl>
                                          <p:spTgt spid="3"/>
                                        </p:tgtEl>
                                        <p:attrNameLst>
                                          <p:attrName>ppt_w</p:attrName>
                                        </p:attrNameLst>
                                      </p:cBhvr>
                                      <p:tavLst>
                                        <p:tav tm="0">
                                          <p:val>
                                            <p:fltVal val="0"/>
                                          </p:val>
                                        </p:tav>
                                        <p:tav tm="100000">
                                          <p:val>
                                            <p:strVal val="#ppt_w"/>
                                          </p:val>
                                        </p:tav>
                                      </p:tavLst>
                                    </p:anim>
                                    <p:anim calcmode="lin" valueType="num">
                                      <p:cBhvr>
                                        <p:cTn id="8" dur="750" fill="hold"/>
                                        <p:tgtEl>
                                          <p:spTgt spid="3"/>
                                        </p:tgtEl>
                                        <p:attrNameLst>
                                          <p:attrName>ppt_h</p:attrName>
                                        </p:attrNameLst>
                                      </p:cBhvr>
                                      <p:tavLst>
                                        <p:tav tm="0">
                                          <p:val>
                                            <p:fltVal val="0"/>
                                          </p:val>
                                        </p:tav>
                                        <p:tav tm="100000">
                                          <p:val>
                                            <p:strVal val="#ppt_h"/>
                                          </p:val>
                                        </p:tav>
                                      </p:tavLst>
                                    </p:anim>
                                    <p:anim calcmode="lin" valueType="num">
                                      <p:cBhvr>
                                        <p:cTn id="9" dur="750" fill="hold"/>
                                        <p:tgtEl>
                                          <p:spTgt spid="3"/>
                                        </p:tgtEl>
                                        <p:attrNameLst>
                                          <p:attrName>style.rotation</p:attrName>
                                        </p:attrNameLst>
                                      </p:cBhvr>
                                      <p:tavLst>
                                        <p:tav tm="0">
                                          <p:val>
                                            <p:fltVal val="90"/>
                                          </p:val>
                                        </p:tav>
                                        <p:tav tm="100000">
                                          <p:val>
                                            <p:fltVal val="0"/>
                                          </p:val>
                                        </p:tav>
                                      </p:tavLst>
                                    </p:anim>
                                    <p:animEffect transition="in" filter="fade">
                                      <p:cBhvr>
                                        <p:cTn id="10"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228600" y="3048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4. Giao tiếp người – máy tính</a:t>
            </a:r>
          </a:p>
        </p:txBody>
      </p:sp>
      <p:sp>
        <p:nvSpPr>
          <p:cNvPr id="5" name="Text Box 6"/>
          <p:cNvSpPr txBox="1">
            <a:spLocks noChangeArrowheads="1"/>
          </p:cNvSpPr>
          <p:nvPr/>
        </p:nvSpPr>
        <p:spPr bwMode="auto">
          <a:xfrm>
            <a:off x="533400" y="1182707"/>
            <a:ext cx="65532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2800">
              <a:latin typeface="Arial" pitchFamily="34" charset="0"/>
              <a:cs typeface="Arial" pitchFamily="34" charset="0"/>
            </a:endParaRPr>
          </a:p>
        </p:txBody>
      </p:sp>
      <p:sp>
        <p:nvSpPr>
          <p:cNvPr id="6" name="Text Box 7"/>
          <p:cNvSpPr txBox="1">
            <a:spLocks noChangeArrowheads="1"/>
          </p:cNvSpPr>
          <p:nvPr/>
        </p:nvSpPr>
        <p:spPr bwMode="auto">
          <a:xfrm>
            <a:off x="381000" y="1066800"/>
            <a:ext cx="85344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sz="2800">
                <a:latin typeface="Arial" pitchFamily="34" charset="0"/>
                <a:cs typeface="Arial" pitchFamily="34" charset="0"/>
              </a:rPr>
              <a:t>Là quá trình trao đổi hai chiều giữa con người và máy tính khi thực hiện chương trình</a:t>
            </a:r>
          </a:p>
        </p:txBody>
      </p:sp>
      <p:sp>
        <p:nvSpPr>
          <p:cNvPr id="7" name="Rectangle 8"/>
          <p:cNvSpPr>
            <a:spLocks noChangeArrowheads="1"/>
          </p:cNvSpPr>
          <p:nvPr/>
        </p:nvSpPr>
        <p:spPr bwMode="auto">
          <a:xfrm>
            <a:off x="304800" y="1932557"/>
            <a:ext cx="8610600" cy="1126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7663" indent="-347663" algn="just" eaLnBrk="0" hangingPunct="0">
              <a:lnSpc>
                <a:spcPct val="120000"/>
              </a:lnSpc>
              <a:buSzPct val="65000"/>
              <a:buFontTx/>
              <a:buBlip>
                <a:blip r:embed="rId3"/>
              </a:buBlip>
            </a:pPr>
            <a:r>
              <a:rPr lang="en-US" sz="2800">
                <a:solidFill>
                  <a:srgbClr val="0000FF"/>
                </a:solidFill>
                <a:latin typeface="Arial" pitchFamily="34" charset="0"/>
                <a:cs typeface="Arial" pitchFamily="34" charset="0"/>
              </a:rPr>
              <a:t>Con người: Thực hiện kiểm tra, điều chỉnh, bổ sung,…</a:t>
            </a:r>
          </a:p>
        </p:txBody>
      </p:sp>
      <p:sp>
        <p:nvSpPr>
          <p:cNvPr id="8" name="Rectangle 9"/>
          <p:cNvSpPr>
            <a:spLocks noChangeArrowheads="1"/>
          </p:cNvSpPr>
          <p:nvPr/>
        </p:nvSpPr>
        <p:spPr bwMode="auto">
          <a:xfrm>
            <a:off x="304800" y="2983022"/>
            <a:ext cx="8382000" cy="561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347663" indent="-347663" algn="just" eaLnBrk="0" hangingPunct="0">
              <a:lnSpc>
                <a:spcPct val="120000"/>
              </a:lnSpc>
              <a:buSzPct val="65000"/>
              <a:buFontTx/>
              <a:buBlip>
                <a:blip r:embed="rId3"/>
              </a:buBlip>
            </a:pPr>
            <a:r>
              <a:rPr lang="en-US" sz="2800">
                <a:solidFill>
                  <a:srgbClr val="0000FF"/>
                </a:solidFill>
                <a:latin typeface="Arial" pitchFamily="34" charset="0"/>
                <a:cs typeface="Arial" pitchFamily="34" charset="0"/>
              </a:rPr>
              <a:t>Máy tính: Đưa thông báo, kết quả,…</a:t>
            </a:r>
          </a:p>
        </p:txBody>
      </p:sp>
      <p:sp>
        <p:nvSpPr>
          <p:cNvPr id="11" name="Text Box 12"/>
          <p:cNvSpPr txBox="1">
            <a:spLocks noChangeArrowheads="1"/>
          </p:cNvSpPr>
          <p:nvPr/>
        </p:nvSpPr>
        <p:spPr bwMode="auto">
          <a:xfrm>
            <a:off x="381000" y="3531512"/>
            <a:ext cx="8534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sz="2800">
                <a:latin typeface="Arial" pitchFamily="34" charset="0"/>
                <a:cs typeface="Arial" pitchFamily="34" charset="0"/>
              </a:rPr>
              <a:t>Tương tác giữa người – máy tính là do người lập trình tạo ra và thường thực hiện nhờ các thiết bị chuột, bàn phím, màn hình. </a:t>
            </a:r>
          </a:p>
        </p:txBody>
      </p:sp>
      <p:grpSp>
        <p:nvGrpSpPr>
          <p:cNvPr id="12" name="Group 14"/>
          <p:cNvGrpSpPr>
            <a:grpSpLocks/>
          </p:cNvGrpSpPr>
          <p:nvPr/>
        </p:nvGrpSpPr>
        <p:grpSpPr bwMode="auto">
          <a:xfrm>
            <a:off x="1501552" y="5020476"/>
            <a:ext cx="2781300" cy="990600"/>
            <a:chOff x="0" y="2928"/>
            <a:chExt cx="2064" cy="672"/>
          </a:xfrm>
        </p:grpSpPr>
        <p:pic>
          <p:nvPicPr>
            <p:cNvPr id="13" name="Picture 15" descr="chuo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1483" y="3067"/>
              <a:ext cx="672" cy="394"/>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6" descr="H4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4" y="2976"/>
              <a:ext cx="1584" cy="588"/>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7"/>
            <p:cNvSpPr>
              <a:spLocks noChangeArrowheads="1"/>
            </p:cNvSpPr>
            <p:nvPr/>
          </p:nvSpPr>
          <p:spPr bwMode="auto">
            <a:xfrm>
              <a:off x="0" y="2928"/>
              <a:ext cx="2064" cy="67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727DE0"/>
                  </a:solidFill>
                </a14:hiddenFill>
              </a:ext>
              <a:ext uri="{AF507438-7753-43E0-B8FC-AC1667EBCBE1}">
                <a14:hiddenEffects xmlns:a14="http://schemas.microsoft.com/office/drawing/2010/main">
                  <a:effectLst>
                    <a:outerShdw dist="35921" dir="2700000" algn="ctr" rotWithShape="0">
                      <a:srgbClr val="786950"/>
                    </a:outerShdw>
                  </a:effectLst>
                </a14:hiddenEffects>
              </a:ext>
            </a:extLst>
          </p:spPr>
          <p:txBody>
            <a:bodyPr anchor="ctr"/>
            <a:lstStyle/>
            <a:p>
              <a:endParaRPr lang="en-US"/>
            </a:p>
          </p:txBody>
        </p:sp>
      </p:grpSp>
      <p:pic>
        <p:nvPicPr>
          <p:cNvPr id="16" name="Picture 23" descr="may_tinh"/>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81600" y="4922657"/>
            <a:ext cx="1660137" cy="1182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031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0-#ppt_w/2"/>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0-#ppt_w/2"/>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0-#ppt_w/2"/>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par>
                                <p:cTn id="27" presetID="2" presetClass="entr" presetSubtype="12" fill="hold" nodeType="with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0-#ppt_w/2"/>
                                          </p:val>
                                        </p:tav>
                                        <p:tav tm="100000">
                                          <p:val>
                                            <p:strVal val="#ppt_x"/>
                                          </p:val>
                                        </p:tav>
                                      </p:tavLst>
                                    </p:anim>
                                    <p:anim calcmode="lin" valueType="num">
                                      <p:cBhvr additive="base">
                                        <p:cTn id="30" dur="500" fill="hold"/>
                                        <p:tgtEl>
                                          <p:spTgt spid="12"/>
                                        </p:tgtEl>
                                        <p:attrNameLst>
                                          <p:attrName>ppt_y</p:attrName>
                                        </p:attrNameLst>
                                      </p:cBhvr>
                                      <p:tavLst>
                                        <p:tav tm="0">
                                          <p:val>
                                            <p:strVal val="1+#ppt_h/2"/>
                                          </p:val>
                                        </p:tav>
                                        <p:tav tm="100000">
                                          <p:val>
                                            <p:strVal val="#ppt_y"/>
                                          </p:val>
                                        </p:tav>
                                      </p:tavLst>
                                    </p:anim>
                                  </p:childTnLst>
                                </p:cTn>
                              </p:par>
                              <p:par>
                                <p:cTn id="31" presetID="2" presetClass="entr" presetSubtype="12"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anim calcmode="lin" valueType="num">
                                      <p:cBhvr additive="base">
                                        <p:cTn id="33" dur="500" fill="hold"/>
                                        <p:tgtEl>
                                          <p:spTgt spid="16"/>
                                        </p:tgtEl>
                                        <p:attrNameLst>
                                          <p:attrName>ppt_x</p:attrName>
                                        </p:attrNameLst>
                                      </p:cBhvr>
                                      <p:tavLst>
                                        <p:tav tm="0">
                                          <p:val>
                                            <p:strVal val="0-#ppt_w/2"/>
                                          </p:val>
                                        </p:tav>
                                        <p:tav tm="100000">
                                          <p:val>
                                            <p:strVal val="#ppt_x"/>
                                          </p:val>
                                        </p:tav>
                                      </p:tavLst>
                                    </p:anim>
                                    <p:anim calcmode="lin" valueType="num">
                                      <p:cBhvr additive="base">
                                        <p:cTn id="3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6"/>
          <p:cNvSpPr txBox="1">
            <a:spLocks noChangeArrowheads="1"/>
          </p:cNvSpPr>
          <p:nvPr/>
        </p:nvSpPr>
        <p:spPr bwMode="auto">
          <a:xfrm>
            <a:off x="508377" y="1219200"/>
            <a:ext cx="726402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3200" b="1">
                <a:solidFill>
                  <a:srgbClr val="CC3399"/>
                </a:solidFill>
                <a:latin typeface="Arial" pitchFamily="34" charset="0"/>
                <a:cs typeface="Arial" pitchFamily="34" charset="0"/>
              </a:rPr>
              <a:t>a</a:t>
            </a:r>
            <a:r>
              <a:rPr lang="en-US" sz="3200" b="1" smtClean="0">
                <a:solidFill>
                  <a:srgbClr val="CC3399"/>
                </a:solidFill>
                <a:latin typeface="Arial" pitchFamily="34" charset="0"/>
                <a:cs typeface="Arial" pitchFamily="34" charset="0"/>
              </a:rPr>
              <a:t>. </a:t>
            </a:r>
            <a:r>
              <a:rPr lang="en-US" sz="3200" b="1">
                <a:solidFill>
                  <a:srgbClr val="CC3399"/>
                </a:solidFill>
                <a:latin typeface="Arial" pitchFamily="34" charset="0"/>
                <a:cs typeface="Arial" pitchFamily="34" charset="0"/>
              </a:rPr>
              <a:t>Thông báo kết quả tính toán</a:t>
            </a:r>
          </a:p>
        </p:txBody>
      </p:sp>
      <p:sp>
        <p:nvSpPr>
          <p:cNvPr id="5" name="Text Box 8"/>
          <p:cNvSpPr txBox="1">
            <a:spLocks noChangeArrowheads="1"/>
          </p:cNvSpPr>
          <p:nvPr/>
        </p:nvSpPr>
        <p:spPr bwMode="auto">
          <a:xfrm>
            <a:off x="508377" y="1940257"/>
            <a:ext cx="8178423" cy="523220"/>
          </a:xfrm>
          <a:prstGeom prst="rect">
            <a:avLst/>
          </a:prstGeom>
          <a:noFill/>
          <a:ln>
            <a:noFill/>
          </a:ln>
          <a:effectLst>
            <a:prstShdw prst="shdw17" dist="17961" dir="2700000">
              <a:srgbClr val="FFFF99">
                <a:gamma/>
                <a:shade val="60000"/>
                <a:invGamma/>
              </a:srgbClr>
            </a:prstShdw>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pPr eaLnBrk="0" hangingPunct="0">
              <a:spcBef>
                <a:spcPct val="50000"/>
              </a:spcBef>
              <a:buFontTx/>
              <a:buChar char="•"/>
            </a:pPr>
            <a:r>
              <a:rPr lang="en-US" sz="2800">
                <a:solidFill>
                  <a:srgbClr val="000099"/>
                </a:solidFill>
                <a:latin typeface="Arial" pitchFamily="34" charset="0"/>
                <a:cs typeface="Arial" pitchFamily="34" charset="0"/>
              </a:rPr>
              <a:t> Là yêu cầu đầu tiên đối với mọi chương trình</a:t>
            </a:r>
          </a:p>
        </p:txBody>
      </p:sp>
      <p:sp>
        <p:nvSpPr>
          <p:cNvPr id="6" name="Rectangle 3"/>
          <p:cNvSpPr txBox="1">
            <a:spLocks noChangeArrowheads="1"/>
          </p:cNvSpPr>
          <p:nvPr/>
        </p:nvSpPr>
        <p:spPr bwMode="auto">
          <a:xfrm>
            <a:off x="228600" y="3048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4. Giao tiếp người – máy tính</a:t>
            </a:r>
          </a:p>
        </p:txBody>
      </p:sp>
    </p:spTree>
    <p:extLst>
      <p:ext uri="{BB962C8B-B14F-4D97-AF65-F5344CB8AC3E}">
        <p14:creationId xmlns:p14="http://schemas.microsoft.com/office/powerpoint/2010/main" val="2380046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anim calcmode="discrete" valueType="clr">
                                      <p:cBhvr override="childStyle">
                                        <p:cTn id="7"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
                                        </p:tgtEl>
                                        <p:attrNameLst>
                                          <p:attrName>fillcolor</p:attrName>
                                        </p:attrNameLst>
                                      </p:cBhvr>
                                      <p:tavLst>
                                        <p:tav tm="0">
                                          <p:val>
                                            <p:clrVal>
                                              <a:schemeClr val="accent2"/>
                                            </p:clrVal>
                                          </p:val>
                                        </p:tav>
                                        <p:tav tm="50000">
                                          <p:val>
                                            <p:clrVal>
                                              <a:schemeClr val="hlink"/>
                                            </p:clrVal>
                                          </p:val>
                                        </p:tav>
                                      </p:tavLst>
                                    </p:anim>
                                    <p:set>
                                      <p:cBhvr>
                                        <p:cTn id="9" dur="80"/>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228600" y="10668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4. Giao tiếp người – máy tính</a:t>
            </a:r>
          </a:p>
        </p:txBody>
      </p:sp>
      <p:sp>
        <p:nvSpPr>
          <p:cNvPr id="2" name="Rectangle 1"/>
          <p:cNvSpPr/>
          <p:nvPr/>
        </p:nvSpPr>
        <p:spPr bwMode="auto">
          <a:xfrm>
            <a:off x="0" y="0"/>
            <a:ext cx="9144000" cy="6858000"/>
          </a:xfrm>
          <a:prstGeom prst="rect">
            <a:avLst/>
          </a:prstGeom>
          <a:solidFill>
            <a:schemeClr val="bg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6" name="Text Box 16"/>
          <p:cNvSpPr txBox="1">
            <a:spLocks noChangeArrowheads="1"/>
          </p:cNvSpPr>
          <p:nvPr/>
        </p:nvSpPr>
        <p:spPr bwMode="auto">
          <a:xfrm>
            <a:off x="304800" y="104775"/>
            <a:ext cx="1295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u="sng">
                <a:latin typeface="Arial" pitchFamily="34" charset="0"/>
                <a:cs typeface="Arial" pitchFamily="34" charset="0"/>
              </a:rPr>
              <a:t>Ví dụ:</a:t>
            </a:r>
          </a:p>
        </p:txBody>
      </p:sp>
      <p:sp>
        <p:nvSpPr>
          <p:cNvPr id="17" name="Text Box 17"/>
          <p:cNvSpPr txBox="1">
            <a:spLocks noChangeArrowheads="1"/>
          </p:cNvSpPr>
          <p:nvPr/>
        </p:nvSpPr>
        <p:spPr bwMode="auto">
          <a:xfrm>
            <a:off x="239972" y="604188"/>
            <a:ext cx="882782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sz="2400">
                <a:solidFill>
                  <a:srgbClr val="FF0000"/>
                </a:solidFill>
                <a:latin typeface="Arial" pitchFamily="34" charset="0"/>
                <a:cs typeface="Arial" pitchFamily="34" charset="0"/>
              </a:rPr>
              <a:t>Tính diện tích hình tròn, biết bán kính được nhập từ bàn phím.</a:t>
            </a:r>
          </a:p>
        </p:txBody>
      </p:sp>
      <p:pic>
        <p:nvPicPr>
          <p:cNvPr id="14" name="Picture 9"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299949"/>
            <a:ext cx="7848600" cy="388620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0" descr="1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5338549"/>
            <a:ext cx="7848600" cy="76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7578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randombar(horizontal)">
                                      <p:cBhvr>
                                        <p:cTn id="7" dur="25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additive="base">
                                        <p:cTn id="12" dur="500" fill="hold"/>
                                        <p:tgtEl>
                                          <p:spTgt spid="17"/>
                                        </p:tgtEl>
                                        <p:attrNameLst>
                                          <p:attrName>ppt_x</p:attrName>
                                        </p:attrNameLst>
                                      </p:cBhvr>
                                      <p:tavLst>
                                        <p:tav tm="0">
                                          <p:val>
                                            <p:strVal val="#ppt_x"/>
                                          </p:val>
                                        </p:tav>
                                        <p:tav tm="100000">
                                          <p:val>
                                            <p:strVal val="#ppt_x"/>
                                          </p:val>
                                        </p:tav>
                                      </p:tavLst>
                                    </p:anim>
                                    <p:anim calcmode="lin" valueType="num">
                                      <p:cBhvr additive="base">
                                        <p:cTn id="13"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p:cTn id="18" dur="500" fill="hold"/>
                                        <p:tgtEl>
                                          <p:spTgt spid="14"/>
                                        </p:tgtEl>
                                        <p:attrNameLst>
                                          <p:attrName>ppt_w</p:attrName>
                                        </p:attrNameLst>
                                      </p:cBhvr>
                                      <p:tavLst>
                                        <p:tav tm="0">
                                          <p:val>
                                            <p:fltVal val="0"/>
                                          </p:val>
                                        </p:tav>
                                        <p:tav tm="100000">
                                          <p:val>
                                            <p:strVal val="#ppt_w"/>
                                          </p:val>
                                        </p:tav>
                                      </p:tavLst>
                                    </p:anim>
                                    <p:anim calcmode="lin" valueType="num">
                                      <p:cBhvr>
                                        <p:cTn id="19" dur="500" fill="hold"/>
                                        <p:tgtEl>
                                          <p:spTgt spid="14"/>
                                        </p:tgtEl>
                                        <p:attrNameLst>
                                          <p:attrName>ppt_h</p:attrName>
                                        </p:attrNameLst>
                                      </p:cBhvr>
                                      <p:tavLst>
                                        <p:tav tm="0">
                                          <p:val>
                                            <p:fltVal val="0"/>
                                          </p:val>
                                        </p:tav>
                                        <p:tav tm="100000">
                                          <p:val>
                                            <p:strVal val="#ppt_h"/>
                                          </p:val>
                                        </p:tav>
                                      </p:tavLst>
                                    </p:anim>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additive="base">
                                        <p:cTn id="25" dur="500" fill="hold"/>
                                        <p:tgtEl>
                                          <p:spTgt spid="20"/>
                                        </p:tgtEl>
                                        <p:attrNameLst>
                                          <p:attrName>ppt_x</p:attrName>
                                        </p:attrNameLst>
                                      </p:cBhvr>
                                      <p:tavLst>
                                        <p:tav tm="0">
                                          <p:val>
                                            <p:strVal val="#ppt_x"/>
                                          </p:val>
                                        </p:tav>
                                        <p:tav tm="100000">
                                          <p:val>
                                            <p:strVal val="#ppt_x"/>
                                          </p:val>
                                        </p:tav>
                                      </p:tavLst>
                                    </p:anim>
                                    <p:anim calcmode="lin" valueType="num">
                                      <p:cBhvr additive="base">
                                        <p:cTn id="2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8"/>
          <p:cNvSpPr txBox="1">
            <a:spLocks noChangeArrowheads="1"/>
          </p:cNvSpPr>
          <p:nvPr/>
        </p:nvSpPr>
        <p:spPr bwMode="auto">
          <a:xfrm>
            <a:off x="381000" y="1219200"/>
            <a:ext cx="4419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smtClean="0">
                <a:solidFill>
                  <a:srgbClr val="CC3399"/>
                </a:solidFill>
                <a:latin typeface="Arial" pitchFamily="34" charset="0"/>
                <a:cs typeface="Arial" pitchFamily="34" charset="0"/>
              </a:rPr>
              <a:t>b. </a:t>
            </a:r>
            <a:r>
              <a:rPr lang="en-US" sz="2800" b="1">
                <a:solidFill>
                  <a:srgbClr val="CC3399"/>
                </a:solidFill>
                <a:latin typeface="Arial" pitchFamily="34" charset="0"/>
                <a:cs typeface="Arial" pitchFamily="34" charset="0"/>
              </a:rPr>
              <a:t>Nhập dữ liệu</a:t>
            </a:r>
          </a:p>
        </p:txBody>
      </p:sp>
      <p:sp>
        <p:nvSpPr>
          <p:cNvPr id="8" name="Text Box 12"/>
          <p:cNvSpPr txBox="1">
            <a:spLocks noChangeArrowheads="1"/>
          </p:cNvSpPr>
          <p:nvPr/>
        </p:nvSpPr>
        <p:spPr bwMode="auto">
          <a:xfrm>
            <a:off x="762000" y="1892300"/>
            <a:ext cx="79248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0" hangingPunct="0">
              <a:spcBef>
                <a:spcPct val="50000"/>
              </a:spcBef>
              <a:buFontTx/>
              <a:buChar char="•"/>
            </a:pPr>
            <a:r>
              <a:rPr lang="en-US" sz="2800">
                <a:solidFill>
                  <a:srgbClr val="000099"/>
                </a:solidFill>
                <a:latin typeface="Arial" pitchFamily="34" charset="0"/>
                <a:cs typeface="Arial" pitchFamily="34" charset="0"/>
              </a:rPr>
              <a:t> Là một trong những tương tác thường gặp là chương trình yêu cầu nhập dữ liệu</a:t>
            </a:r>
            <a:r>
              <a:rPr lang="en-US" sz="2800" smtClean="0">
                <a:solidFill>
                  <a:srgbClr val="000099"/>
                </a:solidFill>
                <a:latin typeface="Arial" pitchFamily="34" charset="0"/>
                <a:cs typeface="Arial" pitchFamily="34" charset="0"/>
              </a:rPr>
              <a:t>.</a:t>
            </a:r>
            <a:endParaRPr lang="en-US" sz="2800">
              <a:solidFill>
                <a:srgbClr val="000099"/>
              </a:solidFill>
              <a:latin typeface="Arial" pitchFamily="34" charset="0"/>
              <a:cs typeface="Arial" pitchFamily="34" charset="0"/>
            </a:endParaRPr>
          </a:p>
        </p:txBody>
      </p:sp>
      <p:sp>
        <p:nvSpPr>
          <p:cNvPr id="5" name="Rectangle 3"/>
          <p:cNvSpPr txBox="1">
            <a:spLocks noChangeArrowheads="1"/>
          </p:cNvSpPr>
          <p:nvPr/>
        </p:nvSpPr>
        <p:spPr bwMode="auto">
          <a:xfrm>
            <a:off x="228600" y="3048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4. Giao tiếp người – máy tính</a:t>
            </a:r>
          </a:p>
        </p:txBody>
      </p:sp>
    </p:spTree>
    <p:extLst>
      <p:ext uri="{BB962C8B-B14F-4D97-AF65-F5344CB8AC3E}">
        <p14:creationId xmlns:p14="http://schemas.microsoft.com/office/powerpoint/2010/main" val="3970235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228600" y="10668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4. Giao tiếp người – máy tính</a:t>
            </a:r>
          </a:p>
        </p:txBody>
      </p:sp>
      <p:sp>
        <p:nvSpPr>
          <p:cNvPr id="2" name="Rectangle 1"/>
          <p:cNvSpPr/>
          <p:nvPr/>
        </p:nvSpPr>
        <p:spPr bwMode="auto">
          <a:xfrm>
            <a:off x="0" y="0"/>
            <a:ext cx="9144000" cy="6858000"/>
          </a:xfrm>
          <a:prstGeom prst="rect">
            <a:avLst/>
          </a:prstGeom>
          <a:solidFill>
            <a:schemeClr val="bg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5" name="Rectangle 5"/>
          <p:cNvSpPr>
            <a:spLocks noChangeArrowheads="1"/>
          </p:cNvSpPr>
          <p:nvPr/>
        </p:nvSpPr>
        <p:spPr bwMode="auto">
          <a:xfrm>
            <a:off x="1210149" y="3276600"/>
            <a:ext cx="4359275" cy="304800"/>
          </a:xfrm>
          <a:prstGeom prst="rect">
            <a:avLst/>
          </a:prstGeom>
          <a:noFill/>
          <a:ln w="38100">
            <a:solidFill>
              <a:schemeClr val="bg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Text Box 16"/>
          <p:cNvSpPr txBox="1">
            <a:spLocks noChangeArrowheads="1"/>
          </p:cNvSpPr>
          <p:nvPr/>
        </p:nvSpPr>
        <p:spPr bwMode="auto">
          <a:xfrm>
            <a:off x="304800" y="104775"/>
            <a:ext cx="1295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u="sng">
                <a:latin typeface="Arial" pitchFamily="34" charset="0"/>
                <a:cs typeface="Arial" pitchFamily="34" charset="0"/>
              </a:rPr>
              <a:t>Ví dụ:</a:t>
            </a:r>
          </a:p>
        </p:txBody>
      </p:sp>
      <p:sp>
        <p:nvSpPr>
          <p:cNvPr id="17" name="Text Box 17"/>
          <p:cNvSpPr txBox="1">
            <a:spLocks noChangeArrowheads="1"/>
          </p:cNvSpPr>
          <p:nvPr/>
        </p:nvSpPr>
        <p:spPr bwMode="auto">
          <a:xfrm>
            <a:off x="239972" y="604188"/>
            <a:ext cx="882782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sz="2400">
                <a:solidFill>
                  <a:srgbClr val="FF0000"/>
                </a:solidFill>
                <a:latin typeface="Arial" pitchFamily="34" charset="0"/>
                <a:cs typeface="Arial" pitchFamily="34" charset="0"/>
              </a:rPr>
              <a:t>Tính diện tích hình tròn, biết bán kính được nhập từ bàn phím.</a:t>
            </a:r>
          </a:p>
        </p:txBody>
      </p:sp>
      <p:pic>
        <p:nvPicPr>
          <p:cNvPr id="18" name="Picture 1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983" y="1212376"/>
            <a:ext cx="8458200" cy="388620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9" descr="2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5424" y="5181600"/>
            <a:ext cx="8439150" cy="80010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21"/>
          <p:cNvSpPr>
            <a:spLocks noChangeArrowheads="1"/>
          </p:cNvSpPr>
          <p:nvPr/>
        </p:nvSpPr>
        <p:spPr bwMode="auto">
          <a:xfrm>
            <a:off x="678976" y="2680648"/>
            <a:ext cx="5181600" cy="177800"/>
          </a:xfrm>
          <a:prstGeom prst="rect">
            <a:avLst/>
          </a:prstGeom>
          <a:noFill/>
          <a:ln w="38100">
            <a:solidFill>
              <a:schemeClr val="bg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Text Box 22"/>
          <p:cNvSpPr txBox="1">
            <a:spLocks noChangeArrowheads="1"/>
          </p:cNvSpPr>
          <p:nvPr/>
        </p:nvSpPr>
        <p:spPr bwMode="auto">
          <a:xfrm>
            <a:off x="3969224" y="4419600"/>
            <a:ext cx="3810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p>
        </p:txBody>
      </p:sp>
      <p:sp>
        <p:nvSpPr>
          <p:cNvPr id="23" name="Text Box 23"/>
          <p:cNvSpPr txBox="1">
            <a:spLocks noChangeArrowheads="1"/>
          </p:cNvSpPr>
          <p:nvPr/>
        </p:nvSpPr>
        <p:spPr bwMode="auto">
          <a:xfrm>
            <a:off x="2667000" y="3771959"/>
            <a:ext cx="587422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a:solidFill>
                  <a:schemeClr val="bg1"/>
                </a:solidFill>
                <a:latin typeface="Arial" pitchFamily="34" charset="0"/>
                <a:cs typeface="Arial" pitchFamily="34" charset="0"/>
              </a:rPr>
              <a:t>Chương trình sẽ tạm ngừng để chờ người dùng </a:t>
            </a:r>
            <a:r>
              <a:rPr lang="en-US" smtClean="0">
                <a:solidFill>
                  <a:schemeClr val="bg1"/>
                </a:solidFill>
                <a:latin typeface="Arial" pitchFamily="34" charset="0"/>
                <a:cs typeface="Arial" pitchFamily="34" charset="0"/>
              </a:rPr>
              <a:t>“</a:t>
            </a:r>
            <a:r>
              <a:rPr lang="en-US">
                <a:solidFill>
                  <a:schemeClr val="bg1"/>
                </a:solidFill>
                <a:latin typeface="Arial" pitchFamily="34" charset="0"/>
                <a:cs typeface="Arial" pitchFamily="34" charset="0"/>
              </a:rPr>
              <a:t>nhập dữ </a:t>
            </a:r>
            <a:r>
              <a:rPr lang="en-US" smtClean="0">
                <a:solidFill>
                  <a:schemeClr val="bg1"/>
                </a:solidFill>
                <a:latin typeface="Arial" pitchFamily="34" charset="0"/>
                <a:cs typeface="Arial" pitchFamily="34" charset="0"/>
              </a:rPr>
              <a:t>liệu” </a:t>
            </a:r>
            <a:r>
              <a:rPr lang="en-US">
                <a:solidFill>
                  <a:schemeClr val="bg1"/>
                </a:solidFill>
                <a:latin typeface="Arial" pitchFamily="34" charset="0"/>
                <a:cs typeface="Arial" pitchFamily="34" charset="0"/>
              </a:rPr>
              <a:t>từ  bàn phím.</a:t>
            </a:r>
          </a:p>
        </p:txBody>
      </p:sp>
      <p:sp>
        <p:nvSpPr>
          <p:cNvPr id="24" name="Line 24"/>
          <p:cNvSpPr>
            <a:spLocks noChangeShapeType="1"/>
          </p:cNvSpPr>
          <p:nvPr/>
        </p:nvSpPr>
        <p:spPr bwMode="auto">
          <a:xfrm flipH="1">
            <a:off x="3054822" y="4602957"/>
            <a:ext cx="1412259" cy="978694"/>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Text Box 26"/>
          <p:cNvSpPr txBox="1">
            <a:spLocks noChangeArrowheads="1"/>
          </p:cNvSpPr>
          <p:nvPr/>
        </p:nvSpPr>
        <p:spPr bwMode="auto">
          <a:xfrm>
            <a:off x="228600" y="5943600"/>
            <a:ext cx="8686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sz="2400">
                <a:solidFill>
                  <a:srgbClr val="FF0000"/>
                </a:solidFill>
                <a:latin typeface="Arial" pitchFamily="34" charset="0"/>
                <a:cs typeface="Arial" pitchFamily="34" charset="0"/>
              </a:rPr>
              <a:t>Chương trình hoạt động tiếp theo tùy thuộc vào dữ liệu được nhập vào.</a:t>
            </a:r>
          </a:p>
        </p:txBody>
      </p:sp>
    </p:spTree>
    <p:extLst>
      <p:ext uri="{BB962C8B-B14F-4D97-AF65-F5344CB8AC3E}">
        <p14:creationId xmlns:p14="http://schemas.microsoft.com/office/powerpoint/2010/main" val="1890131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randombar(horizontal)">
                                      <p:cBhvr>
                                        <p:cTn id="7" dur="250"/>
                                        <p:tgtEl>
                                          <p:spTgt spid="16"/>
                                        </p:tgtEl>
                                      </p:cBhvr>
                                    </p:animEffect>
                                  </p:childTnLst>
                                </p:cTn>
                              </p:par>
                            </p:childTnLst>
                          </p:cTn>
                        </p:par>
                        <p:par>
                          <p:cTn id="8" fill="hold">
                            <p:stCondLst>
                              <p:cond delay="250"/>
                            </p:stCondLst>
                            <p:childTnLst>
                              <p:par>
                                <p:cTn id="9" presetID="2" presetClass="entr" presetSubtype="1" fill="hold" grpId="0" nodeType="after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500" fill="hold"/>
                                        <p:tgtEl>
                                          <p:spTgt spid="17"/>
                                        </p:tgtEl>
                                        <p:attrNameLst>
                                          <p:attrName>ppt_x</p:attrName>
                                        </p:attrNameLst>
                                      </p:cBhvr>
                                      <p:tavLst>
                                        <p:tav tm="0">
                                          <p:val>
                                            <p:strVal val="#ppt_x"/>
                                          </p:val>
                                        </p:tav>
                                        <p:tav tm="100000">
                                          <p:val>
                                            <p:strVal val="#ppt_x"/>
                                          </p:val>
                                        </p:tav>
                                      </p:tavLst>
                                    </p:anim>
                                    <p:anim calcmode="lin" valueType="num">
                                      <p:cBhvr additive="base">
                                        <p:cTn id="12"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p:cTn id="17" dur="500" fill="hold"/>
                                        <p:tgtEl>
                                          <p:spTgt spid="18"/>
                                        </p:tgtEl>
                                        <p:attrNameLst>
                                          <p:attrName>ppt_w</p:attrName>
                                        </p:attrNameLst>
                                      </p:cBhvr>
                                      <p:tavLst>
                                        <p:tav tm="0">
                                          <p:val>
                                            <p:fltVal val="0"/>
                                          </p:val>
                                        </p:tav>
                                        <p:tav tm="100000">
                                          <p:val>
                                            <p:strVal val="#ppt_w"/>
                                          </p:val>
                                        </p:tav>
                                      </p:tavLst>
                                    </p:anim>
                                    <p:anim calcmode="lin" valueType="num">
                                      <p:cBhvr>
                                        <p:cTn id="18" dur="500" fill="hold"/>
                                        <p:tgtEl>
                                          <p:spTgt spid="18"/>
                                        </p:tgtEl>
                                        <p:attrNameLst>
                                          <p:attrName>ppt_h</p:attrName>
                                        </p:attrNameLst>
                                      </p:cBhvr>
                                      <p:tavLst>
                                        <p:tav tm="0">
                                          <p:val>
                                            <p:fltVal val="0"/>
                                          </p:val>
                                        </p:tav>
                                        <p:tav tm="100000">
                                          <p:val>
                                            <p:strVal val="#ppt_h"/>
                                          </p:val>
                                        </p:tav>
                                      </p:tavLst>
                                    </p:anim>
                                    <p:animEffect transition="in" filter="fade">
                                      <p:cBhvr>
                                        <p:cTn id="19" dur="500"/>
                                        <p:tgtEl>
                                          <p:spTgt spid="18"/>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heel(1)">
                                      <p:cBhvr>
                                        <p:cTn id="24" dur="75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anim calcmode="lin" valueType="num">
                                      <p:cBhvr additive="base">
                                        <p:cTn id="29" dur="750" fill="hold"/>
                                        <p:tgtEl>
                                          <p:spTgt spid="19"/>
                                        </p:tgtEl>
                                        <p:attrNameLst>
                                          <p:attrName>ppt_x</p:attrName>
                                        </p:attrNameLst>
                                      </p:cBhvr>
                                      <p:tavLst>
                                        <p:tav tm="0">
                                          <p:val>
                                            <p:strVal val="#ppt_x"/>
                                          </p:val>
                                        </p:tav>
                                        <p:tav tm="100000">
                                          <p:val>
                                            <p:strVal val="#ppt_x"/>
                                          </p:val>
                                        </p:tav>
                                      </p:tavLst>
                                    </p:anim>
                                    <p:anim calcmode="lin" valueType="num">
                                      <p:cBhvr additive="base">
                                        <p:cTn id="30" dur="75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box(in)">
                                      <p:cBhvr>
                                        <p:cTn id="35" dur="750"/>
                                        <p:tgtEl>
                                          <p:spTgt spid="23"/>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box(in)">
                                      <p:cBhvr>
                                        <p:cTn id="38" dur="2000"/>
                                        <p:tgtEl>
                                          <p:spTgt spid="24"/>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750" fill="hold"/>
                                        <p:tgtEl>
                                          <p:spTgt spid="26"/>
                                        </p:tgtEl>
                                        <p:attrNameLst>
                                          <p:attrName>ppt_x</p:attrName>
                                        </p:attrNameLst>
                                      </p:cBhvr>
                                      <p:tavLst>
                                        <p:tav tm="0">
                                          <p:val>
                                            <p:strVal val="#ppt_x"/>
                                          </p:val>
                                        </p:tav>
                                        <p:tav tm="100000">
                                          <p:val>
                                            <p:strVal val="#ppt_x"/>
                                          </p:val>
                                        </p:tav>
                                      </p:tavLst>
                                    </p:anim>
                                    <p:anim calcmode="lin" valueType="num">
                                      <p:cBhvr additive="base">
                                        <p:cTn id="44" dur="75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21" grpId="0" animBg="1"/>
      <p:bldP spid="23" grpId="0"/>
      <p:bldP spid="24" grpId="0" animBg="1"/>
      <p:bldP spid="2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8"/>
          <p:cNvSpPr txBox="1">
            <a:spLocks noChangeArrowheads="1"/>
          </p:cNvSpPr>
          <p:nvPr/>
        </p:nvSpPr>
        <p:spPr bwMode="auto">
          <a:xfrm>
            <a:off x="381000" y="1295400"/>
            <a:ext cx="7391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800" b="1" smtClean="0">
                <a:solidFill>
                  <a:srgbClr val="CC3399"/>
                </a:solidFill>
                <a:latin typeface="Arial" pitchFamily="34" charset="0"/>
                <a:cs typeface="Arial" pitchFamily="34" charset="0"/>
              </a:rPr>
              <a:t>c. Tạm ngừng chương trình</a:t>
            </a:r>
            <a:endParaRPr lang="en-US" sz="2800" b="1">
              <a:solidFill>
                <a:srgbClr val="CC3399"/>
              </a:solidFill>
              <a:latin typeface="Arial" pitchFamily="34" charset="0"/>
              <a:cs typeface="Arial" pitchFamily="34" charset="0"/>
            </a:endParaRPr>
          </a:p>
        </p:txBody>
      </p:sp>
      <p:sp>
        <p:nvSpPr>
          <p:cNvPr id="5" name="Text Box 9"/>
          <p:cNvSpPr txBox="1">
            <a:spLocks noChangeArrowheads="1"/>
          </p:cNvSpPr>
          <p:nvPr/>
        </p:nvSpPr>
        <p:spPr bwMode="auto">
          <a:xfrm>
            <a:off x="228600" y="1905000"/>
            <a:ext cx="8763000" cy="535531"/>
          </a:xfrm>
          <a:prstGeom prst="rect">
            <a:avLst/>
          </a:prstGeom>
          <a:noFill/>
          <a:ln>
            <a:noFill/>
          </a:ln>
          <a:effectLst/>
          <a:extLst>
            <a:ext uri="{909E8E84-426E-40DD-AFC4-6F175D3DCCD1}">
              <a14:hiddenFill xmlns:a14="http://schemas.microsoft.com/office/drawing/2010/main">
                <a:gradFill rotWithShape="1">
                  <a:gsLst>
                    <a:gs pos="0">
                      <a:srgbClr val="66FFFF"/>
                    </a:gs>
                    <a:gs pos="50000">
                      <a:schemeClr val="bg1"/>
                    </a:gs>
                    <a:gs pos="100000">
                      <a:srgbClr val="66FFFF"/>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6400" indent="-406400">
              <a:defRPr>
                <a:solidFill>
                  <a:schemeClr val="tx1"/>
                </a:solidFill>
                <a:latin typeface="Arial" charset="0"/>
              </a:defRPr>
            </a:lvl1pPr>
            <a:lvl2pPr marL="579438">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lnSpc>
                <a:spcPct val="120000"/>
              </a:lnSpc>
              <a:spcBef>
                <a:spcPct val="50000"/>
              </a:spcBef>
              <a:buClr>
                <a:srgbClr val="FF3300"/>
              </a:buClr>
              <a:buFont typeface="Wingdings" pitchFamily="2" charset="2"/>
              <a:buChar char="v"/>
            </a:pPr>
            <a:r>
              <a:rPr lang="en-US" sz="2400">
                <a:latin typeface="Arial" pitchFamily="34" charset="0"/>
                <a:cs typeface="Arial" pitchFamily="34" charset="0"/>
              </a:rPr>
              <a:t>Thông báo tạm ngừng trong một khoảng thời gian nhất định.</a:t>
            </a:r>
          </a:p>
        </p:txBody>
      </p:sp>
      <p:pic>
        <p:nvPicPr>
          <p:cNvPr id="6" name="Picture 10" descr="3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1421" y="4318000"/>
            <a:ext cx="6781800" cy="13970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1"/>
          <p:cNvSpPr>
            <a:spLocks noChangeArrowheads="1"/>
          </p:cNvSpPr>
          <p:nvPr/>
        </p:nvSpPr>
        <p:spPr bwMode="auto">
          <a:xfrm>
            <a:off x="1803210" y="2849065"/>
            <a:ext cx="5308979" cy="1126462"/>
          </a:xfrm>
          <a:prstGeom prst="rect">
            <a:avLst/>
          </a:prstGeom>
          <a:solidFill>
            <a:srgbClr val="CC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hangingPunct="0">
              <a:lnSpc>
                <a:spcPct val="130000"/>
              </a:lnSpc>
              <a:spcAft>
                <a:spcPct val="20000"/>
              </a:spcAft>
            </a:pPr>
            <a:r>
              <a:rPr lang="en-US">
                <a:solidFill>
                  <a:srgbClr val="0000FF"/>
                </a:solidFill>
                <a:latin typeface="Arial" pitchFamily="34" charset="0"/>
                <a:cs typeface="Arial" pitchFamily="34" charset="0"/>
              </a:rPr>
              <a:t>Writeln(</a:t>
            </a:r>
            <a:r>
              <a:rPr lang="en-US" b="1">
                <a:solidFill>
                  <a:srgbClr val="0000FF"/>
                </a:solidFill>
                <a:latin typeface="Arial" pitchFamily="34" charset="0"/>
                <a:cs typeface="Arial" pitchFamily="34" charset="0"/>
              </a:rPr>
              <a:t>‘</a:t>
            </a:r>
            <a:r>
              <a:rPr lang="en-US">
                <a:solidFill>
                  <a:srgbClr val="0000FF"/>
                </a:solidFill>
                <a:latin typeface="Arial" pitchFamily="34" charset="0"/>
                <a:cs typeface="Arial" pitchFamily="34" charset="0"/>
              </a:rPr>
              <a:t>Cac ban cho 2 giay nhe…</a:t>
            </a:r>
            <a:r>
              <a:rPr lang="en-US" b="1">
                <a:solidFill>
                  <a:srgbClr val="0000FF"/>
                </a:solidFill>
                <a:latin typeface="Arial" pitchFamily="34" charset="0"/>
                <a:cs typeface="Arial" pitchFamily="34" charset="0"/>
              </a:rPr>
              <a:t>’</a:t>
            </a:r>
            <a:r>
              <a:rPr lang="en-US">
                <a:solidFill>
                  <a:srgbClr val="0000FF"/>
                </a:solidFill>
                <a:latin typeface="Arial" pitchFamily="34" charset="0"/>
                <a:cs typeface="Arial" pitchFamily="34" charset="0"/>
              </a:rPr>
              <a:t>);</a:t>
            </a:r>
          </a:p>
          <a:p>
            <a:pPr algn="just" eaLnBrk="0" hangingPunct="0">
              <a:lnSpc>
                <a:spcPct val="130000"/>
              </a:lnSpc>
              <a:spcAft>
                <a:spcPct val="20000"/>
              </a:spcAft>
            </a:pPr>
            <a:r>
              <a:rPr lang="en-US">
                <a:solidFill>
                  <a:srgbClr val="0000FF"/>
                </a:solidFill>
                <a:latin typeface="Arial" pitchFamily="34" charset="0"/>
                <a:cs typeface="Arial" pitchFamily="34" charset="0"/>
              </a:rPr>
              <a:t>Delay(2000);</a:t>
            </a:r>
          </a:p>
        </p:txBody>
      </p:sp>
      <p:sp>
        <p:nvSpPr>
          <p:cNvPr id="9" name="AutoShape 12"/>
          <p:cNvSpPr>
            <a:spLocks noChangeArrowheads="1"/>
          </p:cNvSpPr>
          <p:nvPr/>
        </p:nvSpPr>
        <p:spPr bwMode="auto">
          <a:xfrm>
            <a:off x="1396621" y="3505200"/>
            <a:ext cx="304800" cy="1524000"/>
          </a:xfrm>
          <a:prstGeom prst="curvedRightArrow">
            <a:avLst>
              <a:gd name="adj1" fmla="val 113333"/>
              <a:gd name="adj2" fmla="val 226667"/>
              <a:gd name="adj3"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Rectangle 13"/>
          <p:cNvSpPr>
            <a:spLocks noChangeArrowheads="1"/>
          </p:cNvSpPr>
          <p:nvPr/>
        </p:nvSpPr>
        <p:spPr bwMode="auto">
          <a:xfrm>
            <a:off x="228600" y="3886200"/>
            <a:ext cx="116802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hangingPunct="0"/>
            <a:r>
              <a:rPr lang="en-US" sz="2000" b="1" smtClean="0">
                <a:solidFill>
                  <a:srgbClr val="FF3300"/>
                </a:solidFill>
                <a:latin typeface="Arial" pitchFamily="34" charset="0"/>
                <a:cs typeface="Arial" pitchFamily="34" charset="0"/>
              </a:rPr>
              <a:t>Kết quả</a:t>
            </a:r>
            <a:endParaRPr lang="en-US" sz="2000" b="1">
              <a:solidFill>
                <a:srgbClr val="FF3300"/>
              </a:solidFill>
              <a:latin typeface="Arial" pitchFamily="34" charset="0"/>
              <a:cs typeface="Arial" pitchFamily="34" charset="0"/>
            </a:endParaRPr>
          </a:p>
        </p:txBody>
      </p:sp>
      <p:sp>
        <p:nvSpPr>
          <p:cNvPr id="12" name="Text Box 16"/>
          <p:cNvSpPr txBox="1">
            <a:spLocks noChangeArrowheads="1"/>
          </p:cNvSpPr>
          <p:nvPr/>
        </p:nvSpPr>
        <p:spPr bwMode="auto">
          <a:xfrm>
            <a:off x="320723" y="2440531"/>
            <a:ext cx="1295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u="sng">
                <a:latin typeface="Arial" pitchFamily="34" charset="0"/>
                <a:cs typeface="Arial" pitchFamily="34" charset="0"/>
              </a:rPr>
              <a:t>Ví dụ:</a:t>
            </a:r>
          </a:p>
        </p:txBody>
      </p:sp>
      <p:sp>
        <p:nvSpPr>
          <p:cNvPr id="11" name="Rectangle 3"/>
          <p:cNvSpPr txBox="1">
            <a:spLocks noChangeArrowheads="1"/>
          </p:cNvSpPr>
          <p:nvPr/>
        </p:nvSpPr>
        <p:spPr bwMode="auto">
          <a:xfrm>
            <a:off x="228600" y="3048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4. Giao tiếp người – máy tính</a:t>
            </a:r>
          </a:p>
        </p:txBody>
      </p:sp>
    </p:spTree>
    <p:extLst>
      <p:ext uri="{BB962C8B-B14F-4D97-AF65-F5344CB8AC3E}">
        <p14:creationId xmlns:p14="http://schemas.microsoft.com/office/powerpoint/2010/main" val="4225885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217">
                                          <p:stCondLst>
                                            <p:cond delay="0"/>
                                          </p:stCondLst>
                                        </p:cTn>
                                        <p:tgtEl>
                                          <p:spTgt spid="5"/>
                                        </p:tgtEl>
                                      </p:cBhvr>
                                    </p:animEffect>
                                    <p:anim calcmode="lin" valueType="num">
                                      <p:cBhvr>
                                        <p:cTn id="8" dur="683"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249"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249" tmFilter="0, 0; 0.125,0.2665; 0.25,0.4; 0.375,0.465; 0.5,0.5;  0.625,0.535; 0.75,0.6; 0.875,0.7335; 1,1">
                                          <p:stCondLst>
                                            <p:cond delay="249"/>
                                          </p:stCondLst>
                                        </p:cTn>
                                        <p:tgtEl>
                                          <p:spTgt spid="5"/>
                                        </p:tgtEl>
                                        <p:attrNameLst>
                                          <p:attrName>ppt_y</p:attrName>
                                        </p:attrNameLst>
                                      </p:cBhvr>
                                      <p:tavLst>
                                        <p:tav tm="0" fmla="#ppt_y-sin(pi*$)/9">
                                          <p:val>
                                            <p:fltVal val="0"/>
                                          </p:val>
                                        </p:tav>
                                        <p:tav tm="100000">
                                          <p:val>
                                            <p:fltVal val="1"/>
                                          </p:val>
                                        </p:tav>
                                      </p:tavLst>
                                    </p:anim>
                                    <p:anim calcmode="lin" valueType="num">
                                      <p:cBhvr>
                                        <p:cTn id="11" dur="124" tmFilter="0, 0; 0.125,0.2665; 0.25,0.4; 0.375,0.465; 0.5,0.5;  0.625,0.535; 0.75,0.6; 0.875,0.7335; 1,1">
                                          <p:stCondLst>
                                            <p:cond delay="497"/>
                                          </p:stCondLst>
                                        </p:cTn>
                                        <p:tgtEl>
                                          <p:spTgt spid="5"/>
                                        </p:tgtEl>
                                        <p:attrNameLst>
                                          <p:attrName>ppt_y</p:attrName>
                                        </p:attrNameLst>
                                      </p:cBhvr>
                                      <p:tavLst>
                                        <p:tav tm="0" fmla="#ppt_y-sin(pi*$)/27">
                                          <p:val>
                                            <p:fltVal val="0"/>
                                          </p:val>
                                        </p:tav>
                                        <p:tav tm="100000">
                                          <p:val>
                                            <p:fltVal val="1"/>
                                          </p:val>
                                        </p:tav>
                                      </p:tavLst>
                                    </p:anim>
                                    <p:anim calcmode="lin" valueType="num">
                                      <p:cBhvr>
                                        <p:cTn id="12" dur="62" tmFilter="0, 0; 0.125,0.2665; 0.25,0.4; 0.375,0.465; 0.5,0.5;  0.625,0.535; 0.75,0.6; 0.875,0.7335; 1,1">
                                          <p:stCondLst>
                                            <p:cond delay="621"/>
                                          </p:stCondLst>
                                        </p:cTn>
                                        <p:tgtEl>
                                          <p:spTgt spid="5"/>
                                        </p:tgtEl>
                                        <p:attrNameLst>
                                          <p:attrName>ppt_y</p:attrName>
                                        </p:attrNameLst>
                                      </p:cBhvr>
                                      <p:tavLst>
                                        <p:tav tm="0" fmla="#ppt_y-sin(pi*$)/81">
                                          <p:val>
                                            <p:fltVal val="0"/>
                                          </p:val>
                                        </p:tav>
                                        <p:tav tm="100000">
                                          <p:val>
                                            <p:fltVal val="1"/>
                                          </p:val>
                                        </p:tav>
                                      </p:tavLst>
                                    </p:anim>
                                    <p:animScale>
                                      <p:cBhvr>
                                        <p:cTn id="13" dur="10">
                                          <p:stCondLst>
                                            <p:cond delay="244"/>
                                          </p:stCondLst>
                                        </p:cTn>
                                        <p:tgtEl>
                                          <p:spTgt spid="5"/>
                                        </p:tgtEl>
                                      </p:cBhvr>
                                      <p:to x="100000" y="60000"/>
                                    </p:animScale>
                                    <p:animScale>
                                      <p:cBhvr>
                                        <p:cTn id="14" dur="62" decel="50000">
                                          <p:stCondLst>
                                            <p:cond delay="254"/>
                                          </p:stCondLst>
                                        </p:cTn>
                                        <p:tgtEl>
                                          <p:spTgt spid="5"/>
                                        </p:tgtEl>
                                      </p:cBhvr>
                                      <p:to x="100000" y="100000"/>
                                    </p:animScale>
                                    <p:animScale>
                                      <p:cBhvr>
                                        <p:cTn id="15" dur="10">
                                          <p:stCondLst>
                                            <p:cond delay="492"/>
                                          </p:stCondLst>
                                        </p:cTn>
                                        <p:tgtEl>
                                          <p:spTgt spid="5"/>
                                        </p:tgtEl>
                                      </p:cBhvr>
                                      <p:to x="100000" y="80000"/>
                                    </p:animScale>
                                    <p:animScale>
                                      <p:cBhvr>
                                        <p:cTn id="16" dur="62" decel="50000">
                                          <p:stCondLst>
                                            <p:cond delay="502"/>
                                          </p:stCondLst>
                                        </p:cTn>
                                        <p:tgtEl>
                                          <p:spTgt spid="5"/>
                                        </p:tgtEl>
                                      </p:cBhvr>
                                      <p:to x="100000" y="100000"/>
                                    </p:animScale>
                                    <p:animScale>
                                      <p:cBhvr>
                                        <p:cTn id="17" dur="10">
                                          <p:stCondLst>
                                            <p:cond delay="616"/>
                                          </p:stCondLst>
                                        </p:cTn>
                                        <p:tgtEl>
                                          <p:spTgt spid="5"/>
                                        </p:tgtEl>
                                      </p:cBhvr>
                                      <p:to x="100000" y="90000"/>
                                    </p:animScale>
                                    <p:animScale>
                                      <p:cBhvr>
                                        <p:cTn id="18" dur="62" decel="50000">
                                          <p:stCondLst>
                                            <p:cond delay="625"/>
                                          </p:stCondLst>
                                        </p:cTn>
                                        <p:tgtEl>
                                          <p:spTgt spid="5"/>
                                        </p:tgtEl>
                                      </p:cBhvr>
                                      <p:to x="100000" y="100000"/>
                                    </p:animScale>
                                    <p:animScale>
                                      <p:cBhvr>
                                        <p:cTn id="19" dur="10">
                                          <p:stCondLst>
                                            <p:cond delay="678"/>
                                          </p:stCondLst>
                                        </p:cTn>
                                        <p:tgtEl>
                                          <p:spTgt spid="5"/>
                                        </p:tgtEl>
                                      </p:cBhvr>
                                      <p:to x="100000" y="95000"/>
                                    </p:animScale>
                                    <p:animScale>
                                      <p:cBhvr>
                                        <p:cTn id="20" dur="62" decel="50000">
                                          <p:stCondLst>
                                            <p:cond delay="688"/>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p:cTn id="25" dur="500" fill="hold"/>
                                        <p:tgtEl>
                                          <p:spTgt spid="12"/>
                                        </p:tgtEl>
                                        <p:attrNameLst>
                                          <p:attrName>ppt_w</p:attrName>
                                        </p:attrNameLst>
                                      </p:cBhvr>
                                      <p:tavLst>
                                        <p:tav tm="0">
                                          <p:val>
                                            <p:fltVal val="0"/>
                                          </p:val>
                                        </p:tav>
                                        <p:tav tm="100000">
                                          <p:val>
                                            <p:strVal val="#ppt_w"/>
                                          </p:val>
                                        </p:tav>
                                      </p:tavLst>
                                    </p:anim>
                                    <p:anim calcmode="lin" valueType="num">
                                      <p:cBhvr>
                                        <p:cTn id="26" dur="500" fill="hold"/>
                                        <p:tgtEl>
                                          <p:spTgt spid="12"/>
                                        </p:tgtEl>
                                        <p:attrNameLst>
                                          <p:attrName>ppt_h</p:attrName>
                                        </p:attrNameLst>
                                      </p:cBhvr>
                                      <p:tavLst>
                                        <p:tav tm="0">
                                          <p:val>
                                            <p:fltVal val="0"/>
                                          </p:val>
                                        </p:tav>
                                        <p:tav tm="100000">
                                          <p:val>
                                            <p:strVal val="#ppt_h"/>
                                          </p:val>
                                        </p:tav>
                                      </p:tavLst>
                                    </p:anim>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500"/>
                                        <p:tgtEl>
                                          <p:spTgt spid="10"/>
                                        </p:tgtEl>
                                      </p:cBhvr>
                                    </p:animEffect>
                                  </p:childTnLst>
                                </p:cTn>
                              </p:par>
                              <p:par>
                                <p:cTn id="37" presetID="14" presetClass="entr" presetSubtype="1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randombar(horizontal)">
                                      <p:cBhvr>
                                        <p:cTn id="39" dur="500"/>
                                        <p:tgtEl>
                                          <p:spTgt spid="9"/>
                                        </p:tgtEl>
                                      </p:cBhvr>
                                    </p:animEffect>
                                  </p:childTnLst>
                                </p:cTn>
                              </p:par>
                            </p:childTnLst>
                          </p:cTn>
                        </p:par>
                        <p:par>
                          <p:cTn id="40" fill="hold">
                            <p:stCondLst>
                              <p:cond delay="500"/>
                            </p:stCondLst>
                            <p:childTnLst>
                              <p:par>
                                <p:cTn id="41" presetID="2" presetClass="entr" presetSubtype="4" fill="hold" nodeType="after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750" fill="hold"/>
                                        <p:tgtEl>
                                          <p:spTgt spid="6"/>
                                        </p:tgtEl>
                                        <p:attrNameLst>
                                          <p:attrName>ppt_x</p:attrName>
                                        </p:attrNameLst>
                                      </p:cBhvr>
                                      <p:tavLst>
                                        <p:tav tm="0">
                                          <p:val>
                                            <p:strVal val="#ppt_x"/>
                                          </p:val>
                                        </p:tav>
                                        <p:tav tm="100000">
                                          <p:val>
                                            <p:strVal val="#ppt_x"/>
                                          </p:val>
                                        </p:tav>
                                      </p:tavLst>
                                    </p:anim>
                                    <p:anim calcmode="lin" valueType="num">
                                      <p:cBhvr additive="base">
                                        <p:cTn id="44" dur="75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P spid="9" grpId="0" animBg="1"/>
      <p:bldP spid="10"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8"/>
          <p:cNvSpPr txBox="1">
            <a:spLocks noChangeArrowheads="1"/>
          </p:cNvSpPr>
          <p:nvPr/>
        </p:nvSpPr>
        <p:spPr bwMode="auto">
          <a:xfrm>
            <a:off x="381000" y="1143000"/>
            <a:ext cx="7391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800" b="1" smtClean="0">
                <a:solidFill>
                  <a:srgbClr val="CC3399"/>
                </a:solidFill>
                <a:latin typeface="Arial" pitchFamily="34" charset="0"/>
                <a:cs typeface="Arial" pitchFamily="34" charset="0"/>
              </a:rPr>
              <a:t>c. Tạm ngừng chương trình</a:t>
            </a:r>
            <a:endParaRPr lang="en-US" sz="2800" b="1">
              <a:solidFill>
                <a:srgbClr val="CC3399"/>
              </a:solidFill>
              <a:latin typeface="Arial" pitchFamily="34" charset="0"/>
              <a:cs typeface="Arial" pitchFamily="34" charset="0"/>
            </a:endParaRPr>
          </a:p>
        </p:txBody>
      </p:sp>
      <p:pic>
        <p:nvPicPr>
          <p:cNvPr id="13" name="Picture 8" descr="2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8287" y="4343400"/>
            <a:ext cx="6705600" cy="1371600"/>
          </a:xfrm>
          <a:prstGeom prst="rect">
            <a:avLst/>
          </a:prstGeom>
          <a:noFill/>
          <a:extLst>
            <a:ext uri="{909E8E84-426E-40DD-AFC4-6F175D3DCCD1}">
              <a14:hiddenFill xmlns:a14="http://schemas.microsoft.com/office/drawing/2010/main">
                <a:solidFill>
                  <a:srgbClr val="FFFFFF"/>
                </a:solidFill>
              </a14:hiddenFill>
            </a:ext>
          </a:extLst>
        </p:spPr>
      </p:pic>
      <p:sp>
        <p:nvSpPr>
          <p:cNvPr id="18" name="Text Box 9"/>
          <p:cNvSpPr txBox="1">
            <a:spLocks noChangeArrowheads="1"/>
          </p:cNvSpPr>
          <p:nvPr/>
        </p:nvSpPr>
        <p:spPr bwMode="auto">
          <a:xfrm>
            <a:off x="228600" y="1867449"/>
            <a:ext cx="8763000" cy="494751"/>
          </a:xfrm>
          <a:prstGeom prst="rect">
            <a:avLst/>
          </a:prstGeom>
          <a:noFill/>
          <a:ln>
            <a:noFill/>
          </a:ln>
          <a:effectLst/>
          <a:extLst>
            <a:ext uri="{909E8E84-426E-40DD-AFC4-6F175D3DCCD1}">
              <a14:hiddenFill xmlns:a14="http://schemas.microsoft.com/office/drawing/2010/main">
                <a:gradFill rotWithShape="1">
                  <a:gsLst>
                    <a:gs pos="0">
                      <a:srgbClr val="66FFFF"/>
                    </a:gs>
                    <a:gs pos="50000">
                      <a:schemeClr val="bg1"/>
                    </a:gs>
                    <a:gs pos="100000">
                      <a:srgbClr val="66FFFF"/>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6400" indent="-406400">
              <a:defRPr>
                <a:solidFill>
                  <a:schemeClr val="tx1"/>
                </a:solidFill>
                <a:latin typeface="Arial" charset="0"/>
              </a:defRPr>
            </a:lvl1pPr>
            <a:lvl2pPr marL="579438">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lnSpc>
                <a:spcPct val="120000"/>
              </a:lnSpc>
              <a:spcBef>
                <a:spcPct val="50000"/>
              </a:spcBef>
              <a:buClr>
                <a:srgbClr val="FF3300"/>
              </a:buClr>
              <a:buFont typeface="Wingdings" pitchFamily="2" charset="2"/>
              <a:buChar char="v"/>
            </a:pPr>
            <a:r>
              <a:rPr lang="vi-VN" sz="2400">
                <a:latin typeface="Arial" pitchFamily="34" charset="0"/>
                <a:cs typeface="Arial" pitchFamily="34" charset="0"/>
              </a:rPr>
              <a:t>Thông báo tạm ngừng cho đến khi người dùng nhấn phím.</a:t>
            </a:r>
          </a:p>
        </p:txBody>
      </p:sp>
      <p:sp>
        <p:nvSpPr>
          <p:cNvPr id="19" name="Text Box 16"/>
          <p:cNvSpPr txBox="1">
            <a:spLocks noChangeArrowheads="1"/>
          </p:cNvSpPr>
          <p:nvPr/>
        </p:nvSpPr>
        <p:spPr bwMode="auto">
          <a:xfrm>
            <a:off x="320723" y="2821531"/>
            <a:ext cx="1295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u="sng">
                <a:latin typeface="Arial" pitchFamily="34" charset="0"/>
                <a:cs typeface="Arial" pitchFamily="34" charset="0"/>
              </a:rPr>
              <a:t>Ví dụ</a:t>
            </a:r>
            <a:r>
              <a:rPr lang="en-US" sz="2400" b="1">
                <a:latin typeface="Arial" pitchFamily="34" charset="0"/>
                <a:cs typeface="Arial" pitchFamily="34" charset="0"/>
              </a:rPr>
              <a:t>:</a:t>
            </a:r>
          </a:p>
        </p:txBody>
      </p:sp>
      <p:sp>
        <p:nvSpPr>
          <p:cNvPr id="20" name="Rectangle 11"/>
          <p:cNvSpPr>
            <a:spLocks noChangeArrowheads="1"/>
          </p:cNvSpPr>
          <p:nvPr/>
        </p:nvSpPr>
        <p:spPr bwMode="auto">
          <a:xfrm>
            <a:off x="1803210" y="3313736"/>
            <a:ext cx="6426390" cy="522451"/>
          </a:xfrm>
          <a:prstGeom prst="rect">
            <a:avLst/>
          </a:prstGeom>
          <a:solidFill>
            <a:srgbClr val="CC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lnSpc>
                <a:spcPct val="130000"/>
              </a:lnSpc>
              <a:spcAft>
                <a:spcPct val="20000"/>
              </a:spcAft>
            </a:pPr>
            <a:r>
              <a:rPr lang="en-US" sz="2400">
                <a:solidFill>
                  <a:srgbClr val="0000FF"/>
                </a:solidFill>
                <a:latin typeface="Arial" pitchFamily="34" charset="0"/>
                <a:cs typeface="Arial" pitchFamily="34" charset="0"/>
              </a:rPr>
              <a:t>Writeln(‘nhap ban kinh hinh tron r: ’); readln(r);</a:t>
            </a:r>
          </a:p>
        </p:txBody>
      </p:sp>
      <p:sp>
        <p:nvSpPr>
          <p:cNvPr id="21" name="AutoShape 12"/>
          <p:cNvSpPr>
            <a:spLocks noChangeArrowheads="1"/>
          </p:cNvSpPr>
          <p:nvPr/>
        </p:nvSpPr>
        <p:spPr bwMode="auto">
          <a:xfrm>
            <a:off x="1415387" y="3505200"/>
            <a:ext cx="304800" cy="1524000"/>
          </a:xfrm>
          <a:prstGeom prst="curvedRightArrow">
            <a:avLst>
              <a:gd name="adj1" fmla="val 113333"/>
              <a:gd name="adj2" fmla="val 226667"/>
              <a:gd name="adj3"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a:p>
        </p:txBody>
      </p:sp>
      <p:sp>
        <p:nvSpPr>
          <p:cNvPr id="22" name="Rectangle 13"/>
          <p:cNvSpPr>
            <a:spLocks noChangeArrowheads="1"/>
          </p:cNvSpPr>
          <p:nvPr/>
        </p:nvSpPr>
        <p:spPr bwMode="auto">
          <a:xfrm>
            <a:off x="228600" y="4267200"/>
            <a:ext cx="116802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hangingPunct="0"/>
            <a:r>
              <a:rPr lang="en-US" sz="2400" b="1" smtClean="0">
                <a:solidFill>
                  <a:srgbClr val="FF3300"/>
                </a:solidFill>
                <a:latin typeface="Arial" pitchFamily="34" charset="0"/>
                <a:cs typeface="Arial" pitchFamily="34" charset="0"/>
              </a:rPr>
              <a:t>Kết quả</a:t>
            </a:r>
            <a:endParaRPr lang="en-US" sz="2400" b="1">
              <a:solidFill>
                <a:srgbClr val="FF3300"/>
              </a:solidFill>
              <a:latin typeface="Arial" pitchFamily="34" charset="0"/>
              <a:cs typeface="Arial" pitchFamily="34" charset="0"/>
            </a:endParaRPr>
          </a:p>
        </p:txBody>
      </p:sp>
      <p:sp>
        <p:nvSpPr>
          <p:cNvPr id="10" name="Rectangle 3"/>
          <p:cNvSpPr txBox="1">
            <a:spLocks noChangeArrowheads="1"/>
          </p:cNvSpPr>
          <p:nvPr/>
        </p:nvSpPr>
        <p:spPr bwMode="auto">
          <a:xfrm>
            <a:off x="228600" y="3048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4. Giao tiếp người – máy tính</a:t>
            </a:r>
          </a:p>
        </p:txBody>
      </p:sp>
    </p:spTree>
    <p:extLst>
      <p:ext uri="{BB962C8B-B14F-4D97-AF65-F5344CB8AC3E}">
        <p14:creationId xmlns:p14="http://schemas.microsoft.com/office/powerpoint/2010/main" val="3149046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217">
                                          <p:stCondLst>
                                            <p:cond delay="0"/>
                                          </p:stCondLst>
                                        </p:cTn>
                                        <p:tgtEl>
                                          <p:spTgt spid="18"/>
                                        </p:tgtEl>
                                      </p:cBhvr>
                                    </p:animEffect>
                                    <p:anim calcmode="lin" valueType="num">
                                      <p:cBhvr>
                                        <p:cTn id="8" dur="683"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9" dur="249"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0" dur="249" tmFilter="0, 0; 0.125,0.2665; 0.25,0.4; 0.375,0.465; 0.5,0.5;  0.625,0.535; 0.75,0.6; 0.875,0.7335; 1,1">
                                          <p:stCondLst>
                                            <p:cond delay="249"/>
                                          </p:stCondLst>
                                        </p:cTn>
                                        <p:tgtEl>
                                          <p:spTgt spid="18"/>
                                        </p:tgtEl>
                                        <p:attrNameLst>
                                          <p:attrName>ppt_y</p:attrName>
                                        </p:attrNameLst>
                                      </p:cBhvr>
                                      <p:tavLst>
                                        <p:tav tm="0" fmla="#ppt_y-sin(pi*$)/9">
                                          <p:val>
                                            <p:fltVal val="0"/>
                                          </p:val>
                                        </p:tav>
                                        <p:tav tm="100000">
                                          <p:val>
                                            <p:fltVal val="1"/>
                                          </p:val>
                                        </p:tav>
                                      </p:tavLst>
                                    </p:anim>
                                    <p:anim calcmode="lin" valueType="num">
                                      <p:cBhvr>
                                        <p:cTn id="11" dur="124" tmFilter="0, 0; 0.125,0.2665; 0.25,0.4; 0.375,0.465; 0.5,0.5;  0.625,0.535; 0.75,0.6; 0.875,0.7335; 1,1">
                                          <p:stCondLst>
                                            <p:cond delay="497"/>
                                          </p:stCondLst>
                                        </p:cTn>
                                        <p:tgtEl>
                                          <p:spTgt spid="18"/>
                                        </p:tgtEl>
                                        <p:attrNameLst>
                                          <p:attrName>ppt_y</p:attrName>
                                        </p:attrNameLst>
                                      </p:cBhvr>
                                      <p:tavLst>
                                        <p:tav tm="0" fmla="#ppt_y-sin(pi*$)/27">
                                          <p:val>
                                            <p:fltVal val="0"/>
                                          </p:val>
                                        </p:tav>
                                        <p:tav tm="100000">
                                          <p:val>
                                            <p:fltVal val="1"/>
                                          </p:val>
                                        </p:tav>
                                      </p:tavLst>
                                    </p:anim>
                                    <p:anim calcmode="lin" valueType="num">
                                      <p:cBhvr>
                                        <p:cTn id="12" dur="62" tmFilter="0, 0; 0.125,0.2665; 0.25,0.4; 0.375,0.465; 0.5,0.5;  0.625,0.535; 0.75,0.6; 0.875,0.7335; 1,1">
                                          <p:stCondLst>
                                            <p:cond delay="621"/>
                                          </p:stCondLst>
                                        </p:cTn>
                                        <p:tgtEl>
                                          <p:spTgt spid="18"/>
                                        </p:tgtEl>
                                        <p:attrNameLst>
                                          <p:attrName>ppt_y</p:attrName>
                                        </p:attrNameLst>
                                      </p:cBhvr>
                                      <p:tavLst>
                                        <p:tav tm="0" fmla="#ppt_y-sin(pi*$)/81">
                                          <p:val>
                                            <p:fltVal val="0"/>
                                          </p:val>
                                        </p:tav>
                                        <p:tav tm="100000">
                                          <p:val>
                                            <p:fltVal val="1"/>
                                          </p:val>
                                        </p:tav>
                                      </p:tavLst>
                                    </p:anim>
                                    <p:animScale>
                                      <p:cBhvr>
                                        <p:cTn id="13" dur="10">
                                          <p:stCondLst>
                                            <p:cond delay="244"/>
                                          </p:stCondLst>
                                        </p:cTn>
                                        <p:tgtEl>
                                          <p:spTgt spid="18"/>
                                        </p:tgtEl>
                                      </p:cBhvr>
                                      <p:to x="100000" y="60000"/>
                                    </p:animScale>
                                    <p:animScale>
                                      <p:cBhvr>
                                        <p:cTn id="14" dur="62" decel="50000">
                                          <p:stCondLst>
                                            <p:cond delay="254"/>
                                          </p:stCondLst>
                                        </p:cTn>
                                        <p:tgtEl>
                                          <p:spTgt spid="18"/>
                                        </p:tgtEl>
                                      </p:cBhvr>
                                      <p:to x="100000" y="100000"/>
                                    </p:animScale>
                                    <p:animScale>
                                      <p:cBhvr>
                                        <p:cTn id="15" dur="10">
                                          <p:stCondLst>
                                            <p:cond delay="492"/>
                                          </p:stCondLst>
                                        </p:cTn>
                                        <p:tgtEl>
                                          <p:spTgt spid="18"/>
                                        </p:tgtEl>
                                      </p:cBhvr>
                                      <p:to x="100000" y="80000"/>
                                    </p:animScale>
                                    <p:animScale>
                                      <p:cBhvr>
                                        <p:cTn id="16" dur="62" decel="50000">
                                          <p:stCondLst>
                                            <p:cond delay="502"/>
                                          </p:stCondLst>
                                        </p:cTn>
                                        <p:tgtEl>
                                          <p:spTgt spid="18"/>
                                        </p:tgtEl>
                                      </p:cBhvr>
                                      <p:to x="100000" y="100000"/>
                                    </p:animScale>
                                    <p:animScale>
                                      <p:cBhvr>
                                        <p:cTn id="17" dur="10">
                                          <p:stCondLst>
                                            <p:cond delay="616"/>
                                          </p:stCondLst>
                                        </p:cTn>
                                        <p:tgtEl>
                                          <p:spTgt spid="18"/>
                                        </p:tgtEl>
                                      </p:cBhvr>
                                      <p:to x="100000" y="90000"/>
                                    </p:animScale>
                                    <p:animScale>
                                      <p:cBhvr>
                                        <p:cTn id="18" dur="62" decel="50000">
                                          <p:stCondLst>
                                            <p:cond delay="625"/>
                                          </p:stCondLst>
                                        </p:cTn>
                                        <p:tgtEl>
                                          <p:spTgt spid="18"/>
                                        </p:tgtEl>
                                      </p:cBhvr>
                                      <p:to x="100000" y="100000"/>
                                    </p:animScale>
                                    <p:animScale>
                                      <p:cBhvr>
                                        <p:cTn id="19" dur="10">
                                          <p:stCondLst>
                                            <p:cond delay="678"/>
                                          </p:stCondLst>
                                        </p:cTn>
                                        <p:tgtEl>
                                          <p:spTgt spid="18"/>
                                        </p:tgtEl>
                                      </p:cBhvr>
                                      <p:to x="100000" y="95000"/>
                                    </p:animScale>
                                    <p:animScale>
                                      <p:cBhvr>
                                        <p:cTn id="20" dur="62" decel="50000">
                                          <p:stCondLst>
                                            <p:cond delay="688"/>
                                          </p:stCondLst>
                                        </p:cTn>
                                        <p:tgtEl>
                                          <p:spTgt spid="1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p:cTn id="25" dur="500" fill="hold"/>
                                        <p:tgtEl>
                                          <p:spTgt spid="19"/>
                                        </p:tgtEl>
                                        <p:attrNameLst>
                                          <p:attrName>ppt_w</p:attrName>
                                        </p:attrNameLst>
                                      </p:cBhvr>
                                      <p:tavLst>
                                        <p:tav tm="0">
                                          <p:val>
                                            <p:fltVal val="0"/>
                                          </p:val>
                                        </p:tav>
                                        <p:tav tm="100000">
                                          <p:val>
                                            <p:strVal val="#ppt_w"/>
                                          </p:val>
                                        </p:tav>
                                      </p:tavLst>
                                    </p:anim>
                                    <p:anim calcmode="lin" valueType="num">
                                      <p:cBhvr>
                                        <p:cTn id="26" dur="500" fill="hold"/>
                                        <p:tgtEl>
                                          <p:spTgt spid="19"/>
                                        </p:tgtEl>
                                        <p:attrNameLst>
                                          <p:attrName>ppt_h</p:attrName>
                                        </p:attrNameLst>
                                      </p:cBhvr>
                                      <p:tavLst>
                                        <p:tav tm="0">
                                          <p:val>
                                            <p:fltVal val="0"/>
                                          </p:val>
                                        </p:tav>
                                        <p:tav tm="100000">
                                          <p:val>
                                            <p:strVal val="#ppt_h"/>
                                          </p:val>
                                        </p:tav>
                                      </p:tavLst>
                                    </p:anim>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fade">
                                      <p:cBhvr>
                                        <p:cTn id="36" dur="500"/>
                                        <p:tgtEl>
                                          <p:spTgt spid="22"/>
                                        </p:tgtEl>
                                      </p:cBhvr>
                                    </p:animEffect>
                                  </p:childTnLst>
                                </p:cTn>
                              </p:par>
                              <p:par>
                                <p:cTn id="37" presetID="14" presetClass="entr" presetSubtype="1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randombar(horizontal)">
                                      <p:cBhvr>
                                        <p:cTn id="39" dur="500"/>
                                        <p:tgtEl>
                                          <p:spTgt spid="21"/>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nodeType="clickEffect">
                                  <p:stCondLst>
                                    <p:cond delay="0"/>
                                  </p:stCondLst>
                                  <p:childTnLst>
                                    <p:set>
                                      <p:cBhvr>
                                        <p:cTn id="43" dur="1" fill="hold">
                                          <p:stCondLst>
                                            <p:cond delay="0"/>
                                          </p:stCondLst>
                                        </p:cTn>
                                        <p:tgtEl>
                                          <p:spTgt spid="13"/>
                                        </p:tgtEl>
                                        <p:attrNameLst>
                                          <p:attrName>style.visibility</p:attrName>
                                        </p:attrNameLst>
                                      </p:cBhvr>
                                      <p:to>
                                        <p:strVal val="visible"/>
                                      </p:to>
                                    </p:set>
                                    <p:anim calcmode="lin" valueType="num">
                                      <p:cBhvr>
                                        <p:cTn id="44" dur="500" fill="hold"/>
                                        <p:tgtEl>
                                          <p:spTgt spid="13"/>
                                        </p:tgtEl>
                                        <p:attrNameLst>
                                          <p:attrName>ppt_w</p:attrName>
                                        </p:attrNameLst>
                                      </p:cBhvr>
                                      <p:tavLst>
                                        <p:tav tm="0">
                                          <p:val>
                                            <p:fltVal val="0"/>
                                          </p:val>
                                        </p:tav>
                                        <p:tav tm="100000">
                                          <p:val>
                                            <p:strVal val="#ppt_w"/>
                                          </p:val>
                                        </p:tav>
                                      </p:tavLst>
                                    </p:anim>
                                    <p:anim calcmode="lin" valueType="num">
                                      <p:cBhvr>
                                        <p:cTn id="45" dur="500" fill="hold"/>
                                        <p:tgtEl>
                                          <p:spTgt spid="13"/>
                                        </p:tgtEl>
                                        <p:attrNameLst>
                                          <p:attrName>ppt_h</p:attrName>
                                        </p:attrNameLst>
                                      </p:cBhvr>
                                      <p:tavLst>
                                        <p:tav tm="0">
                                          <p:val>
                                            <p:fltVal val="0"/>
                                          </p:val>
                                        </p:tav>
                                        <p:tav tm="100000">
                                          <p:val>
                                            <p:strVal val="#ppt_h"/>
                                          </p:val>
                                        </p:tav>
                                      </p:tavLst>
                                    </p:anim>
                                    <p:animEffect transition="in" filter="fade">
                                      <p:cBhvr>
                                        <p:cTn id="4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animBg="1"/>
      <p:bldP spid="21" grpId="0" animBg="1"/>
      <p:bldP spid="2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38200"/>
            <a:ext cx="8229600" cy="830997"/>
          </a:xfrm>
          <a:prstGeom prst="rect">
            <a:avLst/>
          </a:prstGeom>
        </p:spPr>
        <p:txBody>
          <a:bodyPr wrap="square">
            <a:spAutoFit/>
          </a:bodyPr>
          <a:lstStyle/>
          <a:p>
            <a:r>
              <a:rPr lang="vi-VN" sz="2400" b="1"/>
              <a:t>Các ngôn ngữ lập trình định nghĩa sẵn một số kiểu dữ liệu cơ bản thường dùng sau:</a:t>
            </a:r>
          </a:p>
        </p:txBody>
      </p:sp>
      <p:sp>
        <p:nvSpPr>
          <p:cNvPr id="5" name="Text Box 10"/>
          <p:cNvSpPr txBox="1">
            <a:spLocks noChangeArrowheads="1"/>
          </p:cNvSpPr>
          <p:nvPr/>
        </p:nvSpPr>
        <p:spPr bwMode="auto">
          <a:xfrm>
            <a:off x="533400" y="2514600"/>
            <a:ext cx="5562600" cy="461665"/>
          </a:xfrm>
          <a:prstGeom prst="rect">
            <a:avLst/>
          </a:prstGeom>
          <a:noFill/>
          <a:ln>
            <a:noFill/>
          </a:ln>
          <a:effectLst/>
          <a:extLst>
            <a:ext uri="{909E8E84-426E-40DD-AFC4-6F175D3DCCD1}">
              <a14:hiddenFill xmlns:a14="http://schemas.microsoft.com/office/drawing/2010/main">
                <a:gradFill rotWithShape="1">
                  <a:gsLst>
                    <a:gs pos="0">
                      <a:srgbClr val="66FFFF"/>
                    </a:gs>
                    <a:gs pos="50000">
                      <a:schemeClr val="bg1"/>
                    </a:gs>
                    <a:gs pos="100000">
                      <a:srgbClr val="66FFFF"/>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6400" indent="-406400">
              <a:defRPr>
                <a:solidFill>
                  <a:schemeClr val="tx1"/>
                </a:solidFill>
                <a:latin typeface="Arial" charset="0"/>
              </a:defRPr>
            </a:lvl1pPr>
            <a:lvl2pPr marL="579438">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r>
              <a:rPr lang="en-US" sz="2400" b="1" i="1"/>
              <a:t>Ví dụ:</a:t>
            </a:r>
            <a:r>
              <a:rPr lang="en-US" sz="2400"/>
              <a:t> số học sinh, số quyển sách,…</a:t>
            </a:r>
          </a:p>
        </p:txBody>
      </p:sp>
      <p:sp>
        <p:nvSpPr>
          <p:cNvPr id="3" name="Rectangle 2"/>
          <p:cNvSpPr/>
          <p:nvPr/>
        </p:nvSpPr>
        <p:spPr>
          <a:xfrm>
            <a:off x="382137" y="1905000"/>
            <a:ext cx="2651358" cy="461665"/>
          </a:xfrm>
          <a:prstGeom prst="rect">
            <a:avLst/>
          </a:prstGeom>
        </p:spPr>
        <p:txBody>
          <a:bodyPr wrap="square">
            <a:spAutoFit/>
          </a:bodyPr>
          <a:lstStyle/>
          <a:p>
            <a:pPr marL="342900" indent="-342900">
              <a:buFont typeface="Wingdings" pitchFamily="2" charset="2"/>
              <a:buChar char="v"/>
            </a:pPr>
            <a:r>
              <a:rPr lang="en-US" sz="2400" b="1" smtClean="0">
                <a:solidFill>
                  <a:srgbClr val="000099"/>
                </a:solidFill>
                <a:latin typeface="Arial" pitchFamily="34" charset="0"/>
                <a:cs typeface="Arial" pitchFamily="34" charset="0"/>
              </a:rPr>
              <a:t>Số nguyên:</a:t>
            </a:r>
            <a:endParaRPr lang="en-US" sz="2400" b="1">
              <a:solidFill>
                <a:srgbClr val="000099"/>
              </a:solidFill>
              <a:latin typeface="Arial" pitchFamily="34" charset="0"/>
              <a:cs typeface="Arial" pitchFamily="34" charset="0"/>
            </a:endParaRPr>
          </a:p>
        </p:txBody>
      </p:sp>
      <p:sp>
        <p:nvSpPr>
          <p:cNvPr id="7" name="Text Box 10"/>
          <p:cNvSpPr txBox="1">
            <a:spLocks noChangeArrowheads="1"/>
          </p:cNvSpPr>
          <p:nvPr/>
        </p:nvSpPr>
        <p:spPr bwMode="auto">
          <a:xfrm>
            <a:off x="495868" y="3581400"/>
            <a:ext cx="6819331" cy="461665"/>
          </a:xfrm>
          <a:prstGeom prst="rect">
            <a:avLst/>
          </a:prstGeom>
          <a:noFill/>
          <a:ln>
            <a:noFill/>
          </a:ln>
          <a:effectLst/>
          <a:extLst>
            <a:ext uri="{909E8E84-426E-40DD-AFC4-6F175D3DCCD1}">
              <a14:hiddenFill xmlns:a14="http://schemas.microsoft.com/office/drawing/2010/main">
                <a:gradFill rotWithShape="1">
                  <a:gsLst>
                    <a:gs pos="0">
                      <a:srgbClr val="66FFFF"/>
                    </a:gs>
                    <a:gs pos="50000">
                      <a:schemeClr val="bg1"/>
                    </a:gs>
                    <a:gs pos="100000">
                      <a:srgbClr val="66FFFF"/>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6400" indent="-406400">
              <a:defRPr>
                <a:solidFill>
                  <a:schemeClr val="tx1"/>
                </a:solidFill>
                <a:latin typeface="Arial" charset="0"/>
              </a:defRPr>
            </a:lvl1pPr>
            <a:lvl2pPr marL="579438">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r>
              <a:rPr lang="en-US" sz="2400" b="1" i="1"/>
              <a:t>Ví dụ:</a:t>
            </a:r>
            <a:r>
              <a:rPr lang="en-US" sz="2400"/>
              <a:t> </a:t>
            </a:r>
            <a:r>
              <a:rPr lang="vi-VN" sz="2400"/>
              <a:t>điểm TB môn văn, chu vi đường tròn,…</a:t>
            </a:r>
          </a:p>
        </p:txBody>
      </p:sp>
      <p:sp>
        <p:nvSpPr>
          <p:cNvPr id="8" name="Rectangle 7"/>
          <p:cNvSpPr/>
          <p:nvPr/>
        </p:nvSpPr>
        <p:spPr>
          <a:xfrm>
            <a:off x="344606" y="3048000"/>
            <a:ext cx="2651358" cy="461665"/>
          </a:xfrm>
          <a:prstGeom prst="rect">
            <a:avLst/>
          </a:prstGeom>
        </p:spPr>
        <p:txBody>
          <a:bodyPr wrap="square">
            <a:spAutoFit/>
          </a:bodyPr>
          <a:lstStyle/>
          <a:p>
            <a:pPr marL="342900" indent="-342900">
              <a:buFont typeface="Wingdings" pitchFamily="2" charset="2"/>
              <a:buChar char="v"/>
            </a:pPr>
            <a:r>
              <a:rPr lang="en-US" sz="2400" b="1" smtClean="0">
                <a:solidFill>
                  <a:srgbClr val="000099"/>
                </a:solidFill>
                <a:latin typeface="Arial" pitchFamily="34" charset="0"/>
                <a:cs typeface="Arial" pitchFamily="34" charset="0"/>
              </a:rPr>
              <a:t>Số thực:</a:t>
            </a:r>
            <a:endParaRPr lang="en-US" sz="2400" b="1">
              <a:solidFill>
                <a:srgbClr val="000099"/>
              </a:solidFill>
              <a:latin typeface="Arial" pitchFamily="34" charset="0"/>
              <a:cs typeface="Arial" pitchFamily="34" charset="0"/>
            </a:endParaRPr>
          </a:p>
        </p:txBody>
      </p:sp>
      <p:sp>
        <p:nvSpPr>
          <p:cNvPr id="9" name="Text Box 10"/>
          <p:cNvSpPr txBox="1">
            <a:spLocks noChangeArrowheads="1"/>
          </p:cNvSpPr>
          <p:nvPr/>
        </p:nvSpPr>
        <p:spPr bwMode="auto">
          <a:xfrm>
            <a:off x="533400" y="4724400"/>
            <a:ext cx="8229600" cy="523220"/>
          </a:xfrm>
          <a:prstGeom prst="rect">
            <a:avLst/>
          </a:prstGeom>
          <a:noFill/>
          <a:ln>
            <a:noFill/>
          </a:ln>
          <a:effectLst/>
          <a:extLst>
            <a:ext uri="{909E8E84-426E-40DD-AFC4-6F175D3DCCD1}">
              <a14:hiddenFill xmlns:a14="http://schemas.microsoft.com/office/drawing/2010/main">
                <a:gradFill rotWithShape="1">
                  <a:gsLst>
                    <a:gs pos="0">
                      <a:srgbClr val="66FFFF"/>
                    </a:gs>
                    <a:gs pos="50000">
                      <a:schemeClr val="bg1"/>
                    </a:gs>
                    <a:gs pos="100000">
                      <a:srgbClr val="66FFFF"/>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6400" indent="-406400">
              <a:defRPr>
                <a:solidFill>
                  <a:schemeClr val="tx1"/>
                </a:solidFill>
                <a:latin typeface="Arial" charset="0"/>
              </a:defRPr>
            </a:lvl1pPr>
            <a:lvl2pPr marL="579438">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r>
              <a:rPr lang="en-US" sz="2400" b="1" i="1" dirty="0" err="1"/>
              <a:t>Ví</a:t>
            </a:r>
            <a:r>
              <a:rPr lang="en-US" sz="2400" b="1" i="1" dirty="0"/>
              <a:t> </a:t>
            </a:r>
            <a:r>
              <a:rPr lang="en-US" sz="2400" b="1" i="1" dirty="0" err="1"/>
              <a:t>dụ</a:t>
            </a:r>
            <a:r>
              <a:rPr lang="en-US" sz="2400" b="1" i="1" dirty="0" smtClean="0"/>
              <a:t>:</a:t>
            </a:r>
            <a:r>
              <a:rPr lang="pt-BR" sz="2400" b="1" dirty="0" smtClean="0"/>
              <a:t> </a:t>
            </a:r>
            <a:r>
              <a:rPr lang="pt-BR" sz="2800" b="1" dirty="0" smtClean="0"/>
              <a:t>‘a’, ‘A</a:t>
            </a:r>
            <a:r>
              <a:rPr lang="pt-BR" sz="2800" b="1" dirty="0" smtClean="0"/>
              <a:t>’, ‘6’, ‘0’…</a:t>
            </a:r>
            <a:endParaRPr lang="pt-BR" sz="2800" b="1" dirty="0"/>
          </a:p>
        </p:txBody>
      </p:sp>
      <p:sp>
        <p:nvSpPr>
          <p:cNvPr id="10" name="Rectangle 9"/>
          <p:cNvSpPr/>
          <p:nvPr/>
        </p:nvSpPr>
        <p:spPr>
          <a:xfrm>
            <a:off x="382138" y="4191000"/>
            <a:ext cx="8761862" cy="461665"/>
          </a:xfrm>
          <a:prstGeom prst="rect">
            <a:avLst/>
          </a:prstGeom>
        </p:spPr>
        <p:txBody>
          <a:bodyPr wrap="square">
            <a:spAutoFit/>
          </a:bodyPr>
          <a:lstStyle/>
          <a:p>
            <a:pPr marL="342900" indent="-342900">
              <a:buFont typeface="Wingdings" pitchFamily="2" charset="2"/>
              <a:buChar char="v"/>
            </a:pPr>
            <a:r>
              <a:rPr lang="en-US" sz="2400" b="1" smtClean="0">
                <a:solidFill>
                  <a:srgbClr val="000099"/>
                </a:solidFill>
                <a:latin typeface="Arial" pitchFamily="34" charset="0"/>
                <a:cs typeface="Arial" pitchFamily="34" charset="0"/>
              </a:rPr>
              <a:t>Kí tự: </a:t>
            </a:r>
            <a:r>
              <a:rPr lang="en-US" sz="2400" b="1"/>
              <a:t>là </a:t>
            </a:r>
            <a:r>
              <a:rPr lang="en-US" sz="2400" b="1" smtClean="0"/>
              <a:t>một chữ, chữ số hay kí hiệu đặc biệt khác.</a:t>
            </a:r>
            <a:endParaRPr lang="en-US" sz="2400"/>
          </a:p>
        </p:txBody>
      </p:sp>
      <p:sp>
        <p:nvSpPr>
          <p:cNvPr id="11" name="Text Box 10"/>
          <p:cNvSpPr txBox="1">
            <a:spLocks noChangeArrowheads="1"/>
          </p:cNvSpPr>
          <p:nvPr/>
        </p:nvSpPr>
        <p:spPr bwMode="auto">
          <a:xfrm>
            <a:off x="505700" y="5867400"/>
            <a:ext cx="8229600" cy="523220"/>
          </a:xfrm>
          <a:prstGeom prst="rect">
            <a:avLst/>
          </a:prstGeom>
          <a:noFill/>
          <a:ln>
            <a:noFill/>
          </a:ln>
          <a:effectLst/>
          <a:extLst>
            <a:ext uri="{909E8E84-426E-40DD-AFC4-6F175D3DCCD1}">
              <a14:hiddenFill xmlns:a14="http://schemas.microsoft.com/office/drawing/2010/main">
                <a:gradFill rotWithShape="1">
                  <a:gsLst>
                    <a:gs pos="0">
                      <a:srgbClr val="66FFFF"/>
                    </a:gs>
                    <a:gs pos="50000">
                      <a:schemeClr val="bg1"/>
                    </a:gs>
                    <a:gs pos="100000">
                      <a:srgbClr val="66FFFF"/>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6400" indent="-406400">
              <a:defRPr>
                <a:solidFill>
                  <a:schemeClr val="tx1"/>
                </a:solidFill>
                <a:latin typeface="Arial" charset="0"/>
              </a:defRPr>
            </a:lvl1pPr>
            <a:lvl2pPr marL="579438">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r>
              <a:rPr lang="en-US" sz="2400" b="1" i="1"/>
              <a:t>Ví dụ</a:t>
            </a:r>
            <a:r>
              <a:rPr lang="en-US" sz="2400" b="1" i="1" smtClean="0"/>
              <a:t>:</a:t>
            </a:r>
            <a:r>
              <a:rPr lang="pt-BR" sz="2400" smtClean="0"/>
              <a:t> </a:t>
            </a:r>
            <a:r>
              <a:rPr lang="pt-BR" sz="2800" b="1"/>
              <a:t>‘</a:t>
            </a:r>
            <a:r>
              <a:rPr lang="pt-BR" sz="2400" b="1"/>
              <a:t>CHAO CAC BAN’</a:t>
            </a:r>
            <a:r>
              <a:rPr lang="pt-BR" sz="2400"/>
              <a:t>, </a:t>
            </a:r>
            <a:r>
              <a:rPr lang="pt-BR" sz="2400" b="1"/>
              <a:t>‘8A1’, ‘5/ 9/ 2008’</a:t>
            </a:r>
            <a:r>
              <a:rPr lang="pt-BR" sz="2400"/>
              <a:t>,…</a:t>
            </a:r>
          </a:p>
        </p:txBody>
      </p:sp>
      <p:sp>
        <p:nvSpPr>
          <p:cNvPr id="12" name="Rectangle 11"/>
          <p:cNvSpPr/>
          <p:nvPr/>
        </p:nvSpPr>
        <p:spPr>
          <a:xfrm>
            <a:off x="354438" y="5257800"/>
            <a:ext cx="8761862" cy="461665"/>
          </a:xfrm>
          <a:prstGeom prst="rect">
            <a:avLst/>
          </a:prstGeom>
        </p:spPr>
        <p:txBody>
          <a:bodyPr wrap="square">
            <a:spAutoFit/>
          </a:bodyPr>
          <a:lstStyle/>
          <a:p>
            <a:pPr marL="342900" indent="-342900">
              <a:buFont typeface="Wingdings" pitchFamily="2" charset="2"/>
              <a:buChar char="v"/>
            </a:pPr>
            <a:r>
              <a:rPr lang="en-US" sz="2400" b="1" smtClean="0">
                <a:solidFill>
                  <a:srgbClr val="000099"/>
                </a:solidFill>
                <a:latin typeface="Arial" pitchFamily="34" charset="0"/>
                <a:cs typeface="Arial" pitchFamily="34" charset="0"/>
              </a:rPr>
              <a:t>Xâu kí tự: </a:t>
            </a:r>
            <a:r>
              <a:rPr lang="en-US" sz="2400" b="1"/>
              <a:t>là dãy các kí tự lấy từ bảng chữ cái của </a:t>
            </a:r>
            <a:r>
              <a:rPr lang="en-US" sz="2400" b="1" smtClean="0"/>
              <a:t>NNLT.</a:t>
            </a:r>
            <a:endParaRPr lang="en-US" sz="2400"/>
          </a:p>
        </p:txBody>
      </p:sp>
      <p:sp>
        <p:nvSpPr>
          <p:cNvPr id="13" name="Rectangle 3"/>
          <p:cNvSpPr txBox="1">
            <a:spLocks noChangeArrowheads="1"/>
          </p:cNvSpPr>
          <p:nvPr/>
        </p:nvSpPr>
        <p:spPr bwMode="auto">
          <a:xfrm>
            <a:off x="228600" y="2286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1. Dữ liệu và kiểu dữ liệu</a:t>
            </a:r>
          </a:p>
        </p:txBody>
      </p:sp>
    </p:spTree>
    <p:extLst>
      <p:ext uri="{BB962C8B-B14F-4D97-AF65-F5344CB8AC3E}">
        <p14:creationId xmlns:p14="http://schemas.microsoft.com/office/powerpoint/2010/main" val="749424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par>
                          <p:cTn id="15" fill="hold">
                            <p:stCondLst>
                              <p:cond delay="500"/>
                            </p:stCondLst>
                            <p:childTnLst>
                              <p:par>
                                <p:cTn id="16" presetID="6" presetClass="entr" presetSubtype="16"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75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00"/>
                                        <p:tgtEl>
                                          <p:spTgt spid="8"/>
                                        </p:tgtEl>
                                      </p:cBhvr>
                                    </p:animEffect>
                                  </p:childTnLst>
                                </p:cTn>
                              </p:par>
                            </p:childTnLst>
                          </p:cTn>
                        </p:par>
                        <p:par>
                          <p:cTn id="24" fill="hold">
                            <p:stCondLst>
                              <p:cond delay="500"/>
                            </p:stCondLst>
                            <p:childTnLst>
                              <p:par>
                                <p:cTn id="25" presetID="6" presetClass="entr" presetSubtype="16" fill="hold" grpId="0"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75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par>
                          <p:cTn id="33" fill="hold">
                            <p:stCondLst>
                              <p:cond delay="500"/>
                            </p:stCondLst>
                            <p:childTnLst>
                              <p:par>
                                <p:cTn id="34" presetID="6" presetClass="entr" presetSubtype="16" fill="hold" grpId="0" nodeType="after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circle(in)">
                                      <p:cBhvr>
                                        <p:cTn id="36" dur="75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ipe(down)">
                                      <p:cBhvr>
                                        <p:cTn id="41" dur="500"/>
                                        <p:tgtEl>
                                          <p:spTgt spid="12"/>
                                        </p:tgtEl>
                                      </p:cBhvr>
                                    </p:animEffect>
                                  </p:childTnLst>
                                </p:cTn>
                              </p:par>
                            </p:childTnLst>
                          </p:cTn>
                        </p:par>
                        <p:par>
                          <p:cTn id="42" fill="hold">
                            <p:stCondLst>
                              <p:cond delay="500"/>
                            </p:stCondLst>
                            <p:childTnLst>
                              <p:par>
                                <p:cTn id="43" presetID="6" presetClass="entr" presetSubtype="16" fill="hold" grpId="0" nodeType="after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circle(in)">
                                      <p:cBhvr>
                                        <p:cTn id="45" dur="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3" grpId="0"/>
      <p:bldP spid="7" grpId="0"/>
      <p:bldP spid="8" grpId="0"/>
      <p:bldP spid="9" grpId="0"/>
      <p:bldP spid="10" grpId="0"/>
      <p:bldP spid="11" grpId="0"/>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8"/>
          <p:cNvSpPr txBox="1">
            <a:spLocks noChangeArrowheads="1"/>
          </p:cNvSpPr>
          <p:nvPr/>
        </p:nvSpPr>
        <p:spPr bwMode="auto">
          <a:xfrm>
            <a:off x="381000" y="1066800"/>
            <a:ext cx="7391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800" b="1" smtClean="0">
                <a:solidFill>
                  <a:srgbClr val="CC3399"/>
                </a:solidFill>
                <a:latin typeface="Arial" pitchFamily="34" charset="0"/>
                <a:cs typeface="Arial" pitchFamily="34" charset="0"/>
              </a:rPr>
              <a:t>d. Hộp thoại</a:t>
            </a:r>
            <a:endParaRPr lang="en-US" sz="2800" b="1">
              <a:solidFill>
                <a:srgbClr val="CC3399"/>
              </a:solidFill>
              <a:latin typeface="Arial" pitchFamily="34" charset="0"/>
              <a:cs typeface="Arial" pitchFamily="34" charset="0"/>
            </a:endParaRPr>
          </a:p>
        </p:txBody>
      </p:sp>
      <p:sp>
        <p:nvSpPr>
          <p:cNvPr id="18" name="Text Box 9"/>
          <p:cNvSpPr txBox="1">
            <a:spLocks noChangeArrowheads="1"/>
          </p:cNvSpPr>
          <p:nvPr/>
        </p:nvSpPr>
        <p:spPr bwMode="auto">
          <a:xfrm>
            <a:off x="228600" y="1752600"/>
            <a:ext cx="8763000" cy="1078950"/>
          </a:xfrm>
          <a:prstGeom prst="rect">
            <a:avLst/>
          </a:prstGeom>
          <a:noFill/>
          <a:ln>
            <a:noFill/>
          </a:ln>
          <a:effectLst/>
          <a:extLst>
            <a:ext uri="{909E8E84-426E-40DD-AFC4-6F175D3DCCD1}">
              <a14:hiddenFill xmlns:a14="http://schemas.microsoft.com/office/drawing/2010/main">
                <a:gradFill rotWithShape="1">
                  <a:gsLst>
                    <a:gs pos="0">
                      <a:srgbClr val="66FFFF"/>
                    </a:gs>
                    <a:gs pos="50000">
                      <a:schemeClr val="bg1"/>
                    </a:gs>
                    <a:gs pos="100000">
                      <a:srgbClr val="66FFFF"/>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06400" indent="-406400">
              <a:defRPr>
                <a:solidFill>
                  <a:schemeClr val="tx1"/>
                </a:solidFill>
                <a:latin typeface="Arial" charset="0"/>
              </a:defRPr>
            </a:lvl1pPr>
            <a:lvl2pPr marL="579438">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lgn="just">
              <a:lnSpc>
                <a:spcPct val="120000"/>
              </a:lnSpc>
              <a:spcBef>
                <a:spcPct val="50000"/>
              </a:spcBef>
              <a:buClr>
                <a:srgbClr val="FF3300"/>
              </a:buClr>
              <a:buFont typeface="Wingdings" pitchFamily="2" charset="2"/>
              <a:buChar char="v"/>
            </a:pPr>
            <a:r>
              <a:rPr lang="vi-VN" sz="2800">
                <a:latin typeface="Arial" pitchFamily="34" charset="0"/>
                <a:cs typeface="Arial" pitchFamily="34" charset="0"/>
              </a:rPr>
              <a:t>Hộp thoại được sử dụng như một công việc giao tiếp người – máy tính trong khi chạy chương trình.</a:t>
            </a:r>
          </a:p>
        </p:txBody>
      </p:sp>
      <p:sp>
        <p:nvSpPr>
          <p:cNvPr id="19" name="Text Box 16"/>
          <p:cNvSpPr txBox="1">
            <a:spLocks noChangeArrowheads="1"/>
          </p:cNvSpPr>
          <p:nvPr/>
        </p:nvSpPr>
        <p:spPr bwMode="auto">
          <a:xfrm>
            <a:off x="228600" y="2967335"/>
            <a:ext cx="1295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b="1" u="sng">
                <a:latin typeface="Arial" pitchFamily="34" charset="0"/>
                <a:cs typeface="Arial" pitchFamily="34" charset="0"/>
              </a:rPr>
              <a:t>Ví dụ</a:t>
            </a:r>
            <a:r>
              <a:rPr lang="en-US" sz="2800" b="1">
                <a:latin typeface="Arial" pitchFamily="34" charset="0"/>
                <a:cs typeface="Arial" pitchFamily="34" charset="0"/>
              </a:rPr>
              <a:t>:</a:t>
            </a:r>
          </a:p>
        </p:txBody>
      </p:sp>
      <p:sp>
        <p:nvSpPr>
          <p:cNvPr id="10" name="Text Box 11"/>
          <p:cNvSpPr txBox="1">
            <a:spLocks noChangeArrowheads="1"/>
          </p:cNvSpPr>
          <p:nvPr/>
        </p:nvSpPr>
        <p:spPr bwMode="auto">
          <a:xfrm>
            <a:off x="1295400" y="2971800"/>
            <a:ext cx="76962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spcBef>
                <a:spcPct val="50000"/>
              </a:spcBef>
            </a:pPr>
            <a:r>
              <a:rPr lang="en-US" sz="2800">
                <a:latin typeface="Arial" pitchFamily="34" charset="0"/>
                <a:cs typeface="Arial" pitchFamily="34" charset="0"/>
              </a:rPr>
              <a:t>Hộp thoại sau có thể xuất hiện khi người dùng thực hiện thao tác kết thúc chương trình.</a:t>
            </a:r>
          </a:p>
        </p:txBody>
      </p:sp>
      <p:pic>
        <p:nvPicPr>
          <p:cNvPr id="1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4038600"/>
            <a:ext cx="47244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3"/>
          <p:cNvSpPr txBox="1">
            <a:spLocks noChangeArrowheads="1"/>
          </p:cNvSpPr>
          <p:nvPr/>
        </p:nvSpPr>
        <p:spPr bwMode="auto">
          <a:xfrm>
            <a:off x="228600" y="3048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4. Giao tiếp người – máy tính</a:t>
            </a:r>
          </a:p>
        </p:txBody>
      </p:sp>
    </p:spTree>
    <p:extLst>
      <p:ext uri="{BB962C8B-B14F-4D97-AF65-F5344CB8AC3E}">
        <p14:creationId xmlns:p14="http://schemas.microsoft.com/office/powerpoint/2010/main" val="4040814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217">
                                          <p:stCondLst>
                                            <p:cond delay="0"/>
                                          </p:stCondLst>
                                        </p:cTn>
                                        <p:tgtEl>
                                          <p:spTgt spid="18"/>
                                        </p:tgtEl>
                                      </p:cBhvr>
                                    </p:animEffect>
                                    <p:anim calcmode="lin" valueType="num">
                                      <p:cBhvr>
                                        <p:cTn id="8" dur="683"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9" dur="249"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0" dur="249" tmFilter="0, 0; 0.125,0.2665; 0.25,0.4; 0.375,0.465; 0.5,0.5;  0.625,0.535; 0.75,0.6; 0.875,0.7335; 1,1">
                                          <p:stCondLst>
                                            <p:cond delay="249"/>
                                          </p:stCondLst>
                                        </p:cTn>
                                        <p:tgtEl>
                                          <p:spTgt spid="18"/>
                                        </p:tgtEl>
                                        <p:attrNameLst>
                                          <p:attrName>ppt_y</p:attrName>
                                        </p:attrNameLst>
                                      </p:cBhvr>
                                      <p:tavLst>
                                        <p:tav tm="0" fmla="#ppt_y-sin(pi*$)/9">
                                          <p:val>
                                            <p:fltVal val="0"/>
                                          </p:val>
                                        </p:tav>
                                        <p:tav tm="100000">
                                          <p:val>
                                            <p:fltVal val="1"/>
                                          </p:val>
                                        </p:tav>
                                      </p:tavLst>
                                    </p:anim>
                                    <p:anim calcmode="lin" valueType="num">
                                      <p:cBhvr>
                                        <p:cTn id="11" dur="124" tmFilter="0, 0; 0.125,0.2665; 0.25,0.4; 0.375,0.465; 0.5,0.5;  0.625,0.535; 0.75,0.6; 0.875,0.7335; 1,1">
                                          <p:stCondLst>
                                            <p:cond delay="497"/>
                                          </p:stCondLst>
                                        </p:cTn>
                                        <p:tgtEl>
                                          <p:spTgt spid="18"/>
                                        </p:tgtEl>
                                        <p:attrNameLst>
                                          <p:attrName>ppt_y</p:attrName>
                                        </p:attrNameLst>
                                      </p:cBhvr>
                                      <p:tavLst>
                                        <p:tav tm="0" fmla="#ppt_y-sin(pi*$)/27">
                                          <p:val>
                                            <p:fltVal val="0"/>
                                          </p:val>
                                        </p:tav>
                                        <p:tav tm="100000">
                                          <p:val>
                                            <p:fltVal val="1"/>
                                          </p:val>
                                        </p:tav>
                                      </p:tavLst>
                                    </p:anim>
                                    <p:anim calcmode="lin" valueType="num">
                                      <p:cBhvr>
                                        <p:cTn id="12" dur="62" tmFilter="0, 0; 0.125,0.2665; 0.25,0.4; 0.375,0.465; 0.5,0.5;  0.625,0.535; 0.75,0.6; 0.875,0.7335; 1,1">
                                          <p:stCondLst>
                                            <p:cond delay="621"/>
                                          </p:stCondLst>
                                        </p:cTn>
                                        <p:tgtEl>
                                          <p:spTgt spid="18"/>
                                        </p:tgtEl>
                                        <p:attrNameLst>
                                          <p:attrName>ppt_y</p:attrName>
                                        </p:attrNameLst>
                                      </p:cBhvr>
                                      <p:tavLst>
                                        <p:tav tm="0" fmla="#ppt_y-sin(pi*$)/81">
                                          <p:val>
                                            <p:fltVal val="0"/>
                                          </p:val>
                                        </p:tav>
                                        <p:tav tm="100000">
                                          <p:val>
                                            <p:fltVal val="1"/>
                                          </p:val>
                                        </p:tav>
                                      </p:tavLst>
                                    </p:anim>
                                    <p:animScale>
                                      <p:cBhvr>
                                        <p:cTn id="13" dur="10">
                                          <p:stCondLst>
                                            <p:cond delay="244"/>
                                          </p:stCondLst>
                                        </p:cTn>
                                        <p:tgtEl>
                                          <p:spTgt spid="18"/>
                                        </p:tgtEl>
                                      </p:cBhvr>
                                      <p:to x="100000" y="60000"/>
                                    </p:animScale>
                                    <p:animScale>
                                      <p:cBhvr>
                                        <p:cTn id="14" dur="62" decel="50000">
                                          <p:stCondLst>
                                            <p:cond delay="254"/>
                                          </p:stCondLst>
                                        </p:cTn>
                                        <p:tgtEl>
                                          <p:spTgt spid="18"/>
                                        </p:tgtEl>
                                      </p:cBhvr>
                                      <p:to x="100000" y="100000"/>
                                    </p:animScale>
                                    <p:animScale>
                                      <p:cBhvr>
                                        <p:cTn id="15" dur="10">
                                          <p:stCondLst>
                                            <p:cond delay="492"/>
                                          </p:stCondLst>
                                        </p:cTn>
                                        <p:tgtEl>
                                          <p:spTgt spid="18"/>
                                        </p:tgtEl>
                                      </p:cBhvr>
                                      <p:to x="100000" y="80000"/>
                                    </p:animScale>
                                    <p:animScale>
                                      <p:cBhvr>
                                        <p:cTn id="16" dur="62" decel="50000">
                                          <p:stCondLst>
                                            <p:cond delay="502"/>
                                          </p:stCondLst>
                                        </p:cTn>
                                        <p:tgtEl>
                                          <p:spTgt spid="18"/>
                                        </p:tgtEl>
                                      </p:cBhvr>
                                      <p:to x="100000" y="100000"/>
                                    </p:animScale>
                                    <p:animScale>
                                      <p:cBhvr>
                                        <p:cTn id="17" dur="10">
                                          <p:stCondLst>
                                            <p:cond delay="616"/>
                                          </p:stCondLst>
                                        </p:cTn>
                                        <p:tgtEl>
                                          <p:spTgt spid="18"/>
                                        </p:tgtEl>
                                      </p:cBhvr>
                                      <p:to x="100000" y="90000"/>
                                    </p:animScale>
                                    <p:animScale>
                                      <p:cBhvr>
                                        <p:cTn id="18" dur="62" decel="50000">
                                          <p:stCondLst>
                                            <p:cond delay="625"/>
                                          </p:stCondLst>
                                        </p:cTn>
                                        <p:tgtEl>
                                          <p:spTgt spid="18"/>
                                        </p:tgtEl>
                                      </p:cBhvr>
                                      <p:to x="100000" y="100000"/>
                                    </p:animScale>
                                    <p:animScale>
                                      <p:cBhvr>
                                        <p:cTn id="19" dur="10">
                                          <p:stCondLst>
                                            <p:cond delay="678"/>
                                          </p:stCondLst>
                                        </p:cTn>
                                        <p:tgtEl>
                                          <p:spTgt spid="18"/>
                                        </p:tgtEl>
                                      </p:cBhvr>
                                      <p:to x="100000" y="95000"/>
                                    </p:animScale>
                                    <p:animScale>
                                      <p:cBhvr>
                                        <p:cTn id="20" dur="62" decel="50000">
                                          <p:stCondLst>
                                            <p:cond delay="688"/>
                                          </p:stCondLst>
                                        </p:cTn>
                                        <p:tgtEl>
                                          <p:spTgt spid="1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p:cTn id="25" dur="500" fill="hold"/>
                                        <p:tgtEl>
                                          <p:spTgt spid="19"/>
                                        </p:tgtEl>
                                        <p:attrNameLst>
                                          <p:attrName>ppt_w</p:attrName>
                                        </p:attrNameLst>
                                      </p:cBhvr>
                                      <p:tavLst>
                                        <p:tav tm="0">
                                          <p:val>
                                            <p:fltVal val="0"/>
                                          </p:val>
                                        </p:tav>
                                        <p:tav tm="100000">
                                          <p:val>
                                            <p:strVal val="#ppt_w"/>
                                          </p:val>
                                        </p:tav>
                                      </p:tavLst>
                                    </p:anim>
                                    <p:anim calcmode="lin" valueType="num">
                                      <p:cBhvr>
                                        <p:cTn id="26" dur="500" fill="hold"/>
                                        <p:tgtEl>
                                          <p:spTgt spid="19"/>
                                        </p:tgtEl>
                                        <p:attrNameLst>
                                          <p:attrName>ppt_h</p:attrName>
                                        </p:attrNameLst>
                                      </p:cBhvr>
                                      <p:tavLst>
                                        <p:tav tm="0">
                                          <p:val>
                                            <p:fltVal val="0"/>
                                          </p:val>
                                        </p:tav>
                                        <p:tav tm="100000">
                                          <p:val>
                                            <p:strVal val="#ppt_h"/>
                                          </p:val>
                                        </p:tav>
                                      </p:tavLst>
                                    </p:anim>
                                    <p:animEffect transition="in" filter="fade">
                                      <p:cBhvr>
                                        <p:cTn id="27" dur="500"/>
                                        <p:tgtEl>
                                          <p:spTgt spid="19"/>
                                        </p:tgtEl>
                                      </p:cBhvr>
                                    </p:animEffect>
                                  </p:childTnLst>
                                </p:cTn>
                              </p:par>
                            </p:childTnLst>
                          </p:cTn>
                        </p:par>
                        <p:par>
                          <p:cTn id="28" fill="hold">
                            <p:stCondLst>
                              <p:cond delay="500"/>
                            </p:stCondLst>
                            <p:childTnLst>
                              <p:par>
                                <p:cTn id="29" presetID="16" presetClass="entr" presetSubtype="21"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Vertical)">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9155" y="1295400"/>
            <a:ext cx="8305800" cy="584775"/>
          </a:xfrm>
          <a:prstGeom prst="rect">
            <a:avLst/>
          </a:prstGeom>
          <a:solidFill>
            <a:srgbClr val="000099"/>
          </a:solidFill>
        </p:spPr>
        <p:txBody>
          <a:bodyPr wrap="square">
            <a:spAutoFit/>
          </a:bodyPr>
          <a:lstStyle/>
          <a:p>
            <a:pPr algn="just"/>
            <a:r>
              <a:rPr lang="en-US" sz="3200" smtClean="0">
                <a:solidFill>
                  <a:schemeClr val="bg1"/>
                </a:solidFill>
                <a:latin typeface="Arial" pitchFamily="34" charset="0"/>
                <a:cs typeface="Arial" pitchFamily="34" charset="0"/>
                <a:sym typeface="Wingdings" pitchFamily="2" charset="2"/>
              </a:rPr>
              <a:t> </a:t>
            </a:r>
            <a:r>
              <a:rPr lang="en-US" sz="2800" b="1" smtClean="0">
                <a:solidFill>
                  <a:schemeClr val="bg1"/>
                </a:solidFill>
                <a:latin typeface="Arial" pitchFamily="34" charset="0"/>
                <a:cs typeface="Arial" pitchFamily="34" charset="0"/>
              </a:rPr>
              <a:t>SGK/23</a:t>
            </a:r>
            <a:endParaRPr lang="vi-VN" sz="2800" b="1">
              <a:solidFill>
                <a:schemeClr val="bg1"/>
              </a:solidFill>
              <a:latin typeface="Arial" pitchFamily="34" charset="0"/>
              <a:cs typeface="Arial" pitchFamily="34" charset="0"/>
            </a:endParaRPr>
          </a:p>
        </p:txBody>
      </p:sp>
      <p:sp>
        <p:nvSpPr>
          <p:cNvPr id="5" name="Rectangle 3"/>
          <p:cNvSpPr txBox="1">
            <a:spLocks noChangeArrowheads="1"/>
          </p:cNvSpPr>
          <p:nvPr/>
        </p:nvSpPr>
        <p:spPr bwMode="auto">
          <a:xfrm>
            <a:off x="228600" y="3048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4. Giao tiếp người – máy tính</a:t>
            </a:r>
          </a:p>
        </p:txBody>
      </p:sp>
    </p:spTree>
    <p:extLst>
      <p:ext uri="{BB962C8B-B14F-4D97-AF65-F5344CB8AC3E}">
        <p14:creationId xmlns:p14="http://schemas.microsoft.com/office/powerpoint/2010/main" val="3648047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22679" y="2057400"/>
            <a:ext cx="7620000" cy="954107"/>
          </a:xfrm>
          <a:prstGeom prst="rect">
            <a:avLst/>
          </a:prstGeom>
        </p:spPr>
        <p:txBody>
          <a:bodyPr wrap="square">
            <a:spAutoFit/>
          </a:bodyPr>
          <a:lstStyle/>
          <a:p>
            <a:pPr algn="just">
              <a:buFontTx/>
              <a:buChar char="-"/>
            </a:pPr>
            <a:r>
              <a:rPr lang="en-US" sz="2800">
                <a:latin typeface="Arial" pitchFamily="34" charset="0"/>
                <a:cs typeface="Arial" pitchFamily="34" charset="0"/>
              </a:rPr>
              <a:t> Về học </a:t>
            </a:r>
            <a:r>
              <a:rPr lang="en-US" sz="2800" smtClean="0">
                <a:latin typeface="Arial" pitchFamily="34" charset="0"/>
                <a:cs typeface="Arial" pitchFamily="34" charset="0"/>
              </a:rPr>
              <a:t>phần 1, 2, 3.</a:t>
            </a:r>
            <a:endParaRPr lang="en-US" sz="2800">
              <a:latin typeface="Arial" pitchFamily="34" charset="0"/>
              <a:cs typeface="Arial" pitchFamily="34" charset="0"/>
            </a:endParaRPr>
          </a:p>
          <a:p>
            <a:pPr algn="just">
              <a:buFontTx/>
              <a:buChar char="-"/>
            </a:pPr>
            <a:r>
              <a:rPr lang="en-US" sz="2800">
                <a:latin typeface="Arial" pitchFamily="34" charset="0"/>
                <a:cs typeface="Arial" pitchFamily="34" charset="0"/>
              </a:rPr>
              <a:t> Trả lời các câu hỏi và bài tập trang </a:t>
            </a:r>
            <a:r>
              <a:rPr lang="en-US" sz="2800" smtClean="0">
                <a:latin typeface="Arial" pitchFamily="34" charset="0"/>
                <a:cs typeface="Arial" pitchFamily="34" charset="0"/>
              </a:rPr>
              <a:t>24 </a:t>
            </a:r>
            <a:r>
              <a:rPr lang="en-US" sz="2800">
                <a:latin typeface="Arial" pitchFamily="34" charset="0"/>
                <a:cs typeface="Arial" pitchFamily="34" charset="0"/>
              </a:rPr>
              <a:t>SGK</a:t>
            </a:r>
            <a:r>
              <a:rPr lang="en-US" sz="2800" smtClean="0">
                <a:latin typeface="Arial" pitchFamily="34" charset="0"/>
                <a:cs typeface="Arial" pitchFamily="34" charset="0"/>
              </a:rPr>
              <a:t>.</a:t>
            </a:r>
            <a:endParaRPr lang="en-US" sz="2800">
              <a:latin typeface="Arial" pitchFamily="34" charset="0"/>
              <a:cs typeface="Arial" pitchFamily="34" charset="0"/>
            </a:endParaRPr>
          </a:p>
        </p:txBody>
      </p:sp>
      <p:sp>
        <p:nvSpPr>
          <p:cNvPr id="9" name="Rectangle 2"/>
          <p:cNvSpPr txBox="1">
            <a:spLocks noChangeArrowheads="1"/>
          </p:cNvSpPr>
          <p:nvPr/>
        </p:nvSpPr>
        <p:spPr bwMode="auto">
          <a:xfrm>
            <a:off x="952500" y="762000"/>
            <a:ext cx="7010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marL="0" indent="0" algn="ctr" eaLnBrk="1" hangingPunct="1">
              <a:buNone/>
            </a:pPr>
            <a:r>
              <a:rPr lang="en-US" sz="4400" b="1" smtClean="0">
                <a:solidFill>
                  <a:srgbClr val="FF0000"/>
                </a:solidFill>
                <a:latin typeface="Arial" pitchFamily="34" charset="0"/>
                <a:cs typeface="Arial" pitchFamily="34" charset="0"/>
              </a:rPr>
              <a:t>DẶN DÒ</a:t>
            </a:r>
          </a:p>
        </p:txBody>
      </p:sp>
    </p:spTree>
    <p:extLst>
      <p:ext uri="{BB962C8B-B14F-4D97-AF65-F5344CB8AC3E}">
        <p14:creationId xmlns:p14="http://schemas.microsoft.com/office/powerpoint/2010/main" val="3900708041"/>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26"/>
          <p:cNvGraphicFramePr>
            <a:graphicFrameLocks noGrp="1"/>
          </p:cNvGraphicFramePr>
          <p:nvPr>
            <p:extLst>
              <p:ext uri="{D42A27DB-BD31-4B8C-83A1-F6EECF244321}">
                <p14:modId xmlns:p14="http://schemas.microsoft.com/office/powerpoint/2010/main" val="801731991"/>
              </p:ext>
            </p:extLst>
          </p:nvPr>
        </p:nvGraphicFramePr>
        <p:xfrm>
          <a:off x="475284" y="2209164"/>
          <a:ext cx="8363916" cy="3886836"/>
        </p:xfrm>
        <a:graphic>
          <a:graphicData uri="http://schemas.openxmlformats.org/drawingml/2006/table">
            <a:tbl>
              <a:tblPr>
                <a:tableStyleId>{616DA210-FB5B-4158-B5E0-FEB733F419BA}</a:tableStyleId>
              </a:tblPr>
              <a:tblGrid>
                <a:gridCol w="1429716"/>
                <a:gridCol w="6934200"/>
              </a:tblGrid>
              <a:tr h="71247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u="none" strike="noStrike" cap="none" normalizeH="0" baseline="0" smtClean="0">
                          <a:ln>
                            <a:noFill/>
                          </a:ln>
                          <a:effectLst/>
                        </a:rPr>
                        <a:t>Tên kiểu</a:t>
                      </a:r>
                      <a:endParaRPr kumimoji="0" lang="en-US" sz="2500" b="1" i="0" u="none" strike="noStrike" cap="none" normalizeH="0" baseline="0" smtClean="0">
                        <a:ln>
                          <a:noFill/>
                        </a:ln>
                        <a:solidFill>
                          <a:srgbClr val="CC3399"/>
                        </a:solidFill>
                        <a:effectLst/>
                        <a:latin typeface="Arial" charset="0"/>
                      </a:endParaRPr>
                    </a:p>
                  </a:txBody>
                  <a:tcPr anchor="ctr" horzOverflow="overflow">
                    <a:solidFill>
                      <a:srgbClr val="E001C5"/>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u="none" strike="noStrike" cap="none" normalizeH="0" baseline="0" smtClean="0">
                          <a:ln>
                            <a:noFill/>
                          </a:ln>
                          <a:effectLst/>
                        </a:rPr>
                        <a:t>Phạm vi giá trị</a:t>
                      </a:r>
                      <a:endParaRPr kumimoji="0" lang="en-US" sz="2500" b="1" i="0" u="none" strike="noStrike" cap="none" normalizeH="0" baseline="0" smtClean="0">
                        <a:ln>
                          <a:noFill/>
                        </a:ln>
                        <a:solidFill>
                          <a:srgbClr val="CC3399"/>
                        </a:solidFill>
                        <a:effectLst/>
                        <a:latin typeface="Arial" charset="0"/>
                      </a:endParaRPr>
                    </a:p>
                  </a:txBody>
                  <a:tcPr anchor="ctr" horzOverflow="overflow">
                    <a:solidFill>
                      <a:srgbClr val="E001C5"/>
                    </a:solidFill>
                  </a:tcPr>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900" u="none" strike="noStrike" kern="1200" cap="none" normalizeH="0" baseline="0" smtClean="0">
                          <a:ln>
                            <a:noFill/>
                          </a:ln>
                          <a:solidFill>
                            <a:srgbClr val="000099"/>
                          </a:solidFill>
                          <a:effectLst/>
                          <a:latin typeface="+mn-lt"/>
                          <a:ea typeface="+mn-ea"/>
                          <a:cs typeface="+mn-cs"/>
                        </a:rPr>
                        <a:t>Byte</a:t>
                      </a: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u="none" strike="noStrike" kern="1200" cap="none" normalizeH="0" baseline="0" smtClean="0">
                          <a:ln>
                            <a:noFill/>
                          </a:ln>
                          <a:solidFill>
                            <a:schemeClr val="tx1"/>
                          </a:solidFill>
                          <a:effectLst/>
                          <a:latin typeface="+mn-lt"/>
                          <a:ea typeface="+mn-ea"/>
                          <a:cs typeface="+mn-cs"/>
                        </a:rPr>
                        <a:t>Các số nguyên từ 0 đến 255</a:t>
                      </a:r>
                    </a:p>
                  </a:txBody>
                  <a:tcPr horzOverflow="overflow"/>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900" u="none" strike="noStrike" cap="none" normalizeH="0" baseline="0" smtClean="0">
                          <a:ln>
                            <a:noFill/>
                          </a:ln>
                          <a:solidFill>
                            <a:srgbClr val="000099"/>
                          </a:solidFill>
                          <a:effectLst/>
                        </a:rPr>
                        <a:t>Integer</a:t>
                      </a:r>
                      <a:endParaRPr kumimoji="0" lang="en-US" sz="2900" b="0" i="0" u="none" strike="noStrike" cap="none" normalizeH="0" baseline="0" smtClean="0">
                        <a:ln>
                          <a:noFill/>
                        </a:ln>
                        <a:solidFill>
                          <a:srgbClr val="000099"/>
                        </a:solidFill>
                        <a:effectLst/>
                        <a:latin typeface="Arial"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u="none" strike="noStrike" cap="none" normalizeH="0" baseline="0" smtClean="0">
                          <a:ln>
                            <a:noFill/>
                          </a:ln>
                          <a:effectLst/>
                        </a:rPr>
                        <a:t>Số nguyên trong khoảng -32768 đến 32767</a:t>
                      </a:r>
                      <a:endParaRPr kumimoji="0" lang="en-US" sz="2500" b="0" i="0" u="none" strike="noStrike" cap="none" normalizeH="0" baseline="0" smtClean="0">
                        <a:ln>
                          <a:noFill/>
                        </a:ln>
                        <a:solidFill>
                          <a:srgbClr val="CC3399"/>
                        </a:solidFill>
                        <a:effectLst/>
                        <a:latin typeface="Arial" charset="0"/>
                      </a:endParaRPr>
                    </a:p>
                  </a:txBody>
                  <a:tcPr horzOverflow="overflow"/>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900" u="none" strike="noStrike" cap="none" normalizeH="0" baseline="0" smtClean="0">
                          <a:ln>
                            <a:noFill/>
                          </a:ln>
                          <a:solidFill>
                            <a:srgbClr val="000099"/>
                          </a:solidFill>
                          <a:effectLst/>
                        </a:rPr>
                        <a:t>Real</a:t>
                      </a:r>
                      <a:endParaRPr kumimoji="0" lang="en-US" sz="2900" b="0" i="0" u="none" strike="noStrike" cap="none" normalizeH="0" baseline="0" smtClean="0">
                        <a:ln>
                          <a:noFill/>
                        </a:ln>
                        <a:solidFill>
                          <a:srgbClr val="000099"/>
                        </a:solidFill>
                        <a:effectLst/>
                        <a:latin typeface="Arial"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u="none" strike="noStrike" cap="none" normalizeH="0" baseline="0" smtClean="0">
                          <a:ln>
                            <a:noFill/>
                          </a:ln>
                          <a:effectLst/>
                        </a:rPr>
                        <a:t>Số thực có giá trị tuyệt đối trong khoảng 1,5x10</a:t>
                      </a:r>
                      <a:r>
                        <a:rPr kumimoji="0" lang="en-US" sz="2500" u="none" strike="noStrike" cap="none" normalizeH="0" baseline="30000" smtClean="0">
                          <a:ln>
                            <a:noFill/>
                          </a:ln>
                          <a:effectLst/>
                        </a:rPr>
                        <a:t>-45</a:t>
                      </a:r>
                      <a:r>
                        <a:rPr kumimoji="0" lang="en-US" sz="2500" u="none" strike="noStrike" cap="none" normalizeH="0" baseline="0" smtClean="0">
                          <a:ln>
                            <a:noFill/>
                          </a:ln>
                          <a:effectLst/>
                        </a:rPr>
                        <a:t> đến 3,4x10</a:t>
                      </a:r>
                      <a:r>
                        <a:rPr kumimoji="0" lang="en-US" sz="2500" u="none" strike="noStrike" cap="none" normalizeH="0" baseline="30000" smtClean="0">
                          <a:ln>
                            <a:noFill/>
                          </a:ln>
                          <a:effectLst/>
                        </a:rPr>
                        <a:t>38</a:t>
                      </a:r>
                      <a:r>
                        <a:rPr kumimoji="0" lang="en-US" sz="2500" u="none" strike="noStrike" cap="none" normalizeH="0" baseline="0" smtClean="0">
                          <a:ln>
                            <a:noFill/>
                          </a:ln>
                          <a:effectLst/>
                        </a:rPr>
                        <a:t> và số 0</a:t>
                      </a:r>
                      <a:endParaRPr kumimoji="0" lang="en-US" sz="2500" b="0" i="0" u="none" strike="noStrike" cap="none" normalizeH="0" baseline="0" smtClean="0">
                        <a:ln>
                          <a:noFill/>
                        </a:ln>
                        <a:solidFill>
                          <a:srgbClr val="CC3399"/>
                        </a:solidFill>
                        <a:effectLst/>
                        <a:latin typeface="Arial" charset="0"/>
                      </a:endParaRPr>
                    </a:p>
                  </a:txBody>
                  <a:tcPr horzOverflow="overflow"/>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900" u="none" strike="noStrike" cap="none" normalizeH="0" baseline="0" smtClean="0">
                          <a:ln>
                            <a:noFill/>
                          </a:ln>
                          <a:solidFill>
                            <a:srgbClr val="000099"/>
                          </a:solidFill>
                          <a:effectLst/>
                        </a:rPr>
                        <a:t>Char</a:t>
                      </a:r>
                      <a:endParaRPr kumimoji="0" lang="en-US" sz="2900" b="0" i="0" u="none" strike="noStrike" cap="none" normalizeH="0" baseline="0" smtClean="0">
                        <a:ln>
                          <a:noFill/>
                        </a:ln>
                        <a:solidFill>
                          <a:srgbClr val="000099"/>
                        </a:solidFill>
                        <a:effectLst/>
                        <a:latin typeface="Arial"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u="none" strike="noStrike" cap="none" normalizeH="0" baseline="0" smtClean="0">
                          <a:ln>
                            <a:noFill/>
                          </a:ln>
                          <a:effectLst/>
                        </a:rPr>
                        <a:t>Một kí tự trong bảng chữ cái</a:t>
                      </a:r>
                      <a:endParaRPr kumimoji="0" lang="en-US" sz="2500" b="0" i="0" u="none" strike="noStrike" cap="none" normalizeH="0" baseline="0" smtClean="0">
                        <a:ln>
                          <a:noFill/>
                        </a:ln>
                        <a:solidFill>
                          <a:srgbClr val="CC3399"/>
                        </a:solidFill>
                        <a:effectLst/>
                        <a:latin typeface="Arial" charset="0"/>
                      </a:endParaRPr>
                    </a:p>
                  </a:txBody>
                  <a:tcPr horzOverflow="overflow"/>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900" u="none" strike="noStrike" cap="none" normalizeH="0" baseline="0" smtClean="0">
                          <a:ln>
                            <a:noFill/>
                          </a:ln>
                          <a:solidFill>
                            <a:srgbClr val="000099"/>
                          </a:solidFill>
                          <a:effectLst/>
                        </a:rPr>
                        <a:t>String</a:t>
                      </a:r>
                      <a:endParaRPr kumimoji="0" lang="en-US" sz="2900" b="0" i="0" u="none" strike="noStrike" cap="none" normalizeH="0" baseline="0" smtClean="0">
                        <a:ln>
                          <a:noFill/>
                        </a:ln>
                        <a:solidFill>
                          <a:srgbClr val="000099"/>
                        </a:solidFill>
                        <a:effectLst/>
                        <a:latin typeface="Arial" charset="0"/>
                        <a:cs typeface="Arial" charset="0"/>
                      </a:endParaRPr>
                    </a:p>
                  </a:txBody>
                  <a:tcPr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u="none" strike="noStrike" cap="none" normalizeH="0" baseline="0" smtClean="0">
                          <a:ln>
                            <a:noFill/>
                          </a:ln>
                          <a:effectLst/>
                        </a:rPr>
                        <a:t>Xâu kí tự, tối đa gồm 255 kí tự</a:t>
                      </a:r>
                      <a:endParaRPr kumimoji="0" lang="en-US" sz="2500" b="0" i="0" u="none" strike="noStrike" cap="none" normalizeH="0" baseline="0" smtClean="0">
                        <a:ln>
                          <a:noFill/>
                        </a:ln>
                        <a:solidFill>
                          <a:srgbClr val="CC3399"/>
                        </a:solidFill>
                        <a:effectLst/>
                        <a:latin typeface="Arial" charset="0"/>
                      </a:endParaRPr>
                    </a:p>
                  </a:txBody>
                  <a:tcPr horzOverflow="overflow"/>
                </a:tc>
              </a:tr>
            </a:tbl>
          </a:graphicData>
        </a:graphic>
      </p:graphicFrame>
      <p:sp>
        <p:nvSpPr>
          <p:cNvPr id="6" name="Text Box 22"/>
          <p:cNvSpPr txBox="1">
            <a:spLocks noChangeArrowheads="1"/>
          </p:cNvSpPr>
          <p:nvPr/>
        </p:nvSpPr>
        <p:spPr bwMode="auto">
          <a:xfrm>
            <a:off x="475284" y="1066800"/>
            <a:ext cx="7964831" cy="954107"/>
          </a:xfrm>
          <a:prstGeom prst="rect">
            <a:avLst/>
          </a:prstGeom>
          <a:ln>
            <a:headEnd/>
            <a:tailEnd/>
          </a:ln>
          <a:extLst/>
        </p:spPr>
        <p:style>
          <a:lnRef idx="0">
            <a:schemeClr val="accent1"/>
          </a:lnRef>
          <a:fillRef idx="3">
            <a:schemeClr val="accent1"/>
          </a:fillRef>
          <a:effectRef idx="3">
            <a:schemeClr val="accent1"/>
          </a:effectRef>
          <a:fontRef idx="minor">
            <a:schemeClr val="lt1"/>
          </a:fontRef>
        </p:style>
        <p:txBody>
          <a:bodyPr wrap="square">
            <a:spAutoFit/>
          </a:bodyPr>
          <a:lstStyle/>
          <a:p>
            <a:r>
              <a:rPr lang="en-US" sz="2800" b="1">
                <a:solidFill>
                  <a:schemeClr val="bg1"/>
                </a:solidFill>
                <a:latin typeface="Arial" charset="0"/>
              </a:rPr>
              <a:t>Kiểu dữ liệu cơ bản trong ngôn ngữ lập trình Pascal</a:t>
            </a:r>
          </a:p>
        </p:txBody>
      </p:sp>
      <p:sp>
        <p:nvSpPr>
          <p:cNvPr id="7" name="Rectangle 3"/>
          <p:cNvSpPr txBox="1">
            <a:spLocks noChangeArrowheads="1"/>
          </p:cNvSpPr>
          <p:nvPr/>
        </p:nvSpPr>
        <p:spPr bwMode="auto">
          <a:xfrm>
            <a:off x="228600" y="2286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1. Dữ liệu và kiểu dữ liệu</a:t>
            </a:r>
          </a:p>
        </p:txBody>
      </p:sp>
    </p:spTree>
    <p:extLst>
      <p:ext uri="{BB962C8B-B14F-4D97-AF65-F5344CB8AC3E}">
        <p14:creationId xmlns:p14="http://schemas.microsoft.com/office/powerpoint/2010/main" val="242912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3"/>
          <p:cNvSpPr txBox="1">
            <a:spLocks noChangeArrowheads="1"/>
          </p:cNvSpPr>
          <p:nvPr/>
        </p:nvSpPr>
        <p:spPr bwMode="auto">
          <a:xfrm>
            <a:off x="386686" y="1447800"/>
            <a:ext cx="8071513" cy="1384995"/>
          </a:xfrm>
          <a:prstGeom prst="rect">
            <a:avLst/>
          </a:prstGeom>
          <a:ln>
            <a:headEnd/>
            <a:tailEnd/>
          </a:ln>
          <a:extLst/>
        </p:spPr>
        <p:style>
          <a:lnRef idx="0">
            <a:schemeClr val="accent3"/>
          </a:lnRef>
          <a:fillRef idx="3">
            <a:schemeClr val="accent3"/>
          </a:fillRef>
          <a:effectRef idx="3">
            <a:schemeClr val="accent3"/>
          </a:effectRef>
          <a:fontRef idx="minor">
            <a:schemeClr val="lt1"/>
          </a:fontRef>
        </p:style>
        <p:txBody>
          <a:bodyPr wrap="square">
            <a:spAutoFit/>
          </a:bodyPr>
          <a:lstStyle/>
          <a:p>
            <a:pPr algn="just"/>
            <a:r>
              <a:rPr lang="en-US" sz="2800">
                <a:solidFill>
                  <a:srgbClr val="000099"/>
                </a:solidFill>
                <a:latin typeface="Arial" charset="0"/>
              </a:rPr>
              <a:t>Trong Pascal, để cho chương trình dịch hiểu dãy chữ số là kiểu xâu. Ta phải đặt dãy số đó trong </a:t>
            </a:r>
            <a:r>
              <a:rPr lang="en-US" sz="2800">
                <a:solidFill>
                  <a:srgbClr val="FF0000"/>
                </a:solidFill>
                <a:latin typeface="Arial" charset="0"/>
              </a:rPr>
              <a:t>cặp dấu nháy đơn</a:t>
            </a:r>
          </a:p>
        </p:txBody>
      </p:sp>
      <p:sp>
        <p:nvSpPr>
          <p:cNvPr id="8" name="Text Box 24"/>
          <p:cNvSpPr txBox="1">
            <a:spLocks noChangeArrowheads="1"/>
          </p:cNvSpPr>
          <p:nvPr/>
        </p:nvSpPr>
        <p:spPr bwMode="auto">
          <a:xfrm>
            <a:off x="533400" y="3124200"/>
            <a:ext cx="540083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i="1">
                <a:solidFill>
                  <a:srgbClr val="000099"/>
                </a:solidFill>
                <a:latin typeface="Arial" charset="0"/>
              </a:rPr>
              <a:t>Ví dụ: ‘Chao cac ban’; ‘5324’</a:t>
            </a:r>
          </a:p>
        </p:txBody>
      </p:sp>
      <p:sp>
        <p:nvSpPr>
          <p:cNvPr id="5" name="Rectangle 3"/>
          <p:cNvSpPr txBox="1">
            <a:spLocks noChangeArrowheads="1"/>
          </p:cNvSpPr>
          <p:nvPr/>
        </p:nvSpPr>
        <p:spPr bwMode="auto">
          <a:xfrm>
            <a:off x="228600" y="2286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1. Dữ liệu và kiểu dữ liệu</a:t>
            </a:r>
          </a:p>
        </p:txBody>
      </p:sp>
    </p:spTree>
    <p:extLst>
      <p:ext uri="{BB962C8B-B14F-4D97-AF65-F5344CB8AC3E}">
        <p14:creationId xmlns:p14="http://schemas.microsoft.com/office/powerpoint/2010/main" val="315521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1+#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15119" y="878443"/>
            <a:ext cx="8305800" cy="5755422"/>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just"/>
            <a:r>
              <a:rPr lang="en-US" sz="3200" smtClean="0">
                <a:solidFill>
                  <a:schemeClr val="bg1"/>
                </a:solidFill>
                <a:latin typeface="Arial" pitchFamily="34" charset="0"/>
                <a:cs typeface="Arial" pitchFamily="34" charset="0"/>
                <a:sym typeface="Wingdings" pitchFamily="2" charset="2"/>
              </a:rPr>
              <a:t> </a:t>
            </a:r>
          </a:p>
          <a:p>
            <a:pPr marL="457200" indent="-457200" algn="just">
              <a:lnSpc>
                <a:spcPct val="150000"/>
              </a:lnSpc>
              <a:buFontTx/>
              <a:buChar char="-"/>
            </a:pPr>
            <a:r>
              <a:rPr lang="vi-VN" sz="2800" b="1">
                <a:solidFill>
                  <a:schemeClr val="bg1"/>
                </a:solidFill>
                <a:latin typeface="Arial" pitchFamily="34" charset="0"/>
                <a:cs typeface="Arial" pitchFamily="34" charset="0"/>
              </a:rPr>
              <a:t>Các ngôn ngữ lập trình thường phân chia dữ liệu cần xử lí theo các kiểu khác nhau, với các phép toán có thể thực hiện trên từng kiểu dữ liệu đó.</a:t>
            </a:r>
          </a:p>
          <a:p>
            <a:pPr marL="457200" indent="-457200" algn="just">
              <a:lnSpc>
                <a:spcPct val="150000"/>
              </a:lnSpc>
              <a:buFontTx/>
              <a:buChar char="-"/>
            </a:pPr>
            <a:r>
              <a:rPr lang="en-US" sz="2800" b="1" smtClean="0">
                <a:solidFill>
                  <a:schemeClr val="bg1"/>
                </a:solidFill>
                <a:latin typeface="Arial" pitchFamily="34" charset="0"/>
                <a:cs typeface="Arial" pitchFamily="34" charset="0"/>
              </a:rPr>
              <a:t>Một số kiểu dữ liệu cơ bản của ngôn ngữ lập trình Pascal là: Số nguyên (Byte, </a:t>
            </a:r>
            <a:r>
              <a:rPr lang="en-US" sz="2800" b="1">
                <a:solidFill>
                  <a:schemeClr val="bg1"/>
                </a:solidFill>
                <a:latin typeface="Arial" pitchFamily="34" charset="0"/>
                <a:cs typeface="Arial" pitchFamily="34" charset="0"/>
              </a:rPr>
              <a:t>Integer); Số thực </a:t>
            </a:r>
            <a:r>
              <a:rPr lang="en-US" sz="2800" b="1" smtClean="0">
                <a:solidFill>
                  <a:schemeClr val="bg1"/>
                </a:solidFill>
                <a:latin typeface="Arial" pitchFamily="34" charset="0"/>
                <a:cs typeface="Arial" pitchFamily="34" charset="0"/>
              </a:rPr>
              <a:t>(Real</a:t>
            </a:r>
            <a:r>
              <a:rPr lang="en-US" sz="2800" b="1">
                <a:solidFill>
                  <a:schemeClr val="bg1"/>
                </a:solidFill>
                <a:latin typeface="Arial" pitchFamily="34" charset="0"/>
                <a:cs typeface="Arial" pitchFamily="34" charset="0"/>
              </a:rPr>
              <a:t>); </a:t>
            </a:r>
            <a:r>
              <a:rPr lang="en-US" sz="2800" b="1" smtClean="0">
                <a:solidFill>
                  <a:schemeClr val="bg1"/>
                </a:solidFill>
                <a:latin typeface="Arial" pitchFamily="34" charset="0"/>
                <a:cs typeface="Arial" pitchFamily="34" charset="0"/>
              </a:rPr>
              <a:t>Một kí tự trong bảng chữ </a:t>
            </a:r>
            <a:r>
              <a:rPr lang="en-US" sz="2800" b="1">
                <a:solidFill>
                  <a:schemeClr val="bg1"/>
                </a:solidFill>
                <a:latin typeface="Arial" pitchFamily="34" charset="0"/>
                <a:cs typeface="Arial" pitchFamily="34" charset="0"/>
              </a:rPr>
              <a:t>cái </a:t>
            </a:r>
            <a:r>
              <a:rPr lang="en-US" sz="2800" b="1" smtClean="0">
                <a:solidFill>
                  <a:schemeClr val="bg1"/>
                </a:solidFill>
                <a:latin typeface="Arial" pitchFamily="34" charset="0"/>
                <a:cs typeface="Arial" pitchFamily="34" charset="0"/>
              </a:rPr>
              <a:t>(Char); Xâu kí </a:t>
            </a:r>
            <a:r>
              <a:rPr lang="en-US" sz="2800" b="1">
                <a:solidFill>
                  <a:schemeClr val="bg1"/>
                </a:solidFill>
                <a:latin typeface="Arial" pitchFamily="34" charset="0"/>
                <a:cs typeface="Arial" pitchFamily="34" charset="0"/>
              </a:rPr>
              <a:t>tự </a:t>
            </a:r>
            <a:r>
              <a:rPr lang="en-US" sz="2800" b="1" smtClean="0">
                <a:solidFill>
                  <a:schemeClr val="bg1"/>
                </a:solidFill>
                <a:latin typeface="Arial" pitchFamily="34" charset="0"/>
                <a:cs typeface="Arial" pitchFamily="34" charset="0"/>
              </a:rPr>
              <a:t>(String).</a:t>
            </a:r>
            <a:endParaRPr lang="vi-VN" sz="2800" b="1">
              <a:solidFill>
                <a:schemeClr val="bg1"/>
              </a:solidFill>
              <a:latin typeface="Arial" pitchFamily="34" charset="0"/>
              <a:cs typeface="Arial" pitchFamily="34" charset="0"/>
            </a:endParaRPr>
          </a:p>
        </p:txBody>
      </p:sp>
      <p:sp>
        <p:nvSpPr>
          <p:cNvPr id="5" name="Rectangle 3"/>
          <p:cNvSpPr txBox="1">
            <a:spLocks noChangeArrowheads="1"/>
          </p:cNvSpPr>
          <p:nvPr/>
        </p:nvSpPr>
        <p:spPr bwMode="auto">
          <a:xfrm>
            <a:off x="228600" y="2286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1. Dữ liệu và kiểu dữ liệu</a:t>
            </a:r>
          </a:p>
        </p:txBody>
      </p:sp>
    </p:spTree>
    <p:extLst>
      <p:ext uri="{BB962C8B-B14F-4D97-AF65-F5344CB8AC3E}">
        <p14:creationId xmlns:p14="http://schemas.microsoft.com/office/powerpoint/2010/main" val="2840412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228600" y="3810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2. Các phép toán với dữ liệu kiểu số</a:t>
            </a:r>
          </a:p>
        </p:txBody>
      </p:sp>
      <p:graphicFrame>
        <p:nvGraphicFramePr>
          <p:cNvPr id="3" name="Group 44"/>
          <p:cNvGraphicFramePr>
            <a:graphicFrameLocks noGrp="1"/>
          </p:cNvGraphicFramePr>
          <p:nvPr>
            <p:extLst>
              <p:ext uri="{D42A27DB-BD31-4B8C-83A1-F6EECF244321}">
                <p14:modId xmlns:p14="http://schemas.microsoft.com/office/powerpoint/2010/main" val="608001947"/>
              </p:ext>
            </p:extLst>
          </p:nvPr>
        </p:nvGraphicFramePr>
        <p:xfrm>
          <a:off x="228600" y="2667000"/>
          <a:ext cx="8366125" cy="3917951"/>
        </p:xfrm>
        <a:graphic>
          <a:graphicData uri="http://schemas.openxmlformats.org/drawingml/2006/table">
            <a:tbl>
              <a:tblPr/>
              <a:tblGrid>
                <a:gridCol w="1435100"/>
                <a:gridCol w="3640138"/>
                <a:gridCol w="3290887"/>
              </a:tblGrid>
              <a:tr h="5286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000099"/>
                          </a:solidFill>
                          <a:effectLst/>
                          <a:latin typeface="Arial" charset="0"/>
                        </a:rPr>
                        <a:t>Kí hiệu</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000099"/>
                          </a:solidFill>
                          <a:effectLst/>
                          <a:latin typeface="Arial" charset="0"/>
                        </a:rPr>
                        <a:t>Phép toán</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000099"/>
                          </a:solidFill>
                          <a:effectLst/>
                          <a:latin typeface="Arial" charset="0"/>
                        </a:rPr>
                        <a:t>Kiểu dữ liệu</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79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Cộng</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accent2"/>
                          </a:solidFill>
                          <a:effectLst/>
                          <a:latin typeface="Arial" charset="0"/>
                        </a:rPr>
                        <a:t>Số nguyên, số thực</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81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Trừ</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accent2"/>
                          </a:solidFill>
                          <a:effectLst/>
                          <a:latin typeface="Arial" charset="0"/>
                        </a:rPr>
                        <a:t>Số nguyên, số thực</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81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Nhân</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accent2"/>
                          </a:solidFill>
                          <a:effectLst/>
                          <a:latin typeface="Arial" charset="0"/>
                        </a:rPr>
                        <a:t>Số nguyên, số thực</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81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cs typeface="Arial"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Chia</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accent2"/>
                          </a:solidFill>
                          <a:effectLst/>
                          <a:latin typeface="Arial" charset="0"/>
                        </a:rPr>
                        <a:t>Số nguyên, số thực</a:t>
                      </a:r>
                      <a:endParaRPr kumimoji="0" lang="en-US" sz="2800" b="0" i="0" u="none" strike="noStrike" cap="none" normalizeH="0" baseline="0" smtClean="0">
                        <a:ln>
                          <a:noFill/>
                        </a:ln>
                        <a:solidFill>
                          <a:schemeClr val="accent2"/>
                        </a:solidFill>
                        <a:effectLst/>
                        <a:latin typeface="Arial" charset="0"/>
                        <a:cs typeface="Arial" charset="0"/>
                      </a:endParaRP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286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cs typeface="Arial" charset="0"/>
                        </a:rPr>
                        <a:t>div</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Chia lấy phần nguyên</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accent2"/>
                          </a:solidFill>
                          <a:effectLst/>
                          <a:latin typeface="Arial" charset="0"/>
                        </a:rPr>
                        <a:t>Số nguyên</a:t>
                      </a:r>
                      <a:endParaRPr kumimoji="0" lang="en-US" sz="2800" b="0" i="0" u="none" strike="noStrike" cap="none" normalizeH="0" baseline="0" smtClean="0">
                        <a:ln>
                          <a:noFill/>
                        </a:ln>
                        <a:solidFill>
                          <a:schemeClr val="accent2"/>
                        </a:solidFill>
                        <a:effectLst/>
                        <a:latin typeface="Arial" charset="0"/>
                        <a:cs typeface="Arial" charset="0"/>
                      </a:endParaRP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286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cs typeface="Arial" charset="0"/>
                        </a:rPr>
                        <a:t>mod</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Chia lấy phần dư</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accent2"/>
                          </a:solidFill>
                          <a:effectLst/>
                          <a:latin typeface="Arial" charset="0"/>
                        </a:rPr>
                        <a:t>Số nguyên</a:t>
                      </a:r>
                      <a:endParaRPr kumimoji="0" lang="en-US" sz="2800" b="0" i="0" u="none" strike="noStrike" cap="none" normalizeH="0" baseline="0" smtClean="0">
                        <a:ln>
                          <a:noFill/>
                        </a:ln>
                        <a:solidFill>
                          <a:schemeClr val="accent2"/>
                        </a:solidFill>
                        <a:effectLst/>
                        <a:latin typeface="Arial" charset="0"/>
                        <a:cs typeface="Arial" charset="0"/>
                      </a:endParaRP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bl>
          </a:graphicData>
        </a:graphic>
      </p:graphicFrame>
      <p:sp>
        <p:nvSpPr>
          <p:cNvPr id="5" name="Text Box 37"/>
          <p:cNvSpPr txBox="1">
            <a:spLocks noChangeArrowheads="1"/>
          </p:cNvSpPr>
          <p:nvPr/>
        </p:nvSpPr>
        <p:spPr bwMode="auto">
          <a:xfrm>
            <a:off x="419100" y="1143000"/>
            <a:ext cx="8077200" cy="954107"/>
          </a:xfrm>
          <a:prstGeom prst="rect">
            <a:avLst/>
          </a:prstGeom>
          <a:ln>
            <a:headEnd/>
            <a:tailEnd/>
          </a:ln>
          <a:extLst/>
        </p:spPr>
        <p:style>
          <a:lnRef idx="0">
            <a:schemeClr val="accent1"/>
          </a:lnRef>
          <a:fillRef idx="3">
            <a:schemeClr val="accent1"/>
          </a:fillRef>
          <a:effectRef idx="3">
            <a:schemeClr val="accent1"/>
          </a:effectRef>
          <a:fontRef idx="minor">
            <a:schemeClr val="lt1"/>
          </a:fontRef>
        </p:style>
        <p:txBody>
          <a:bodyPr wrap="square">
            <a:spAutoFit/>
          </a:bodyPr>
          <a:lstStyle/>
          <a:p>
            <a:r>
              <a:rPr lang="en-US" sz="2800" b="1">
                <a:solidFill>
                  <a:schemeClr val="bg1"/>
                </a:solidFill>
                <a:latin typeface="Arial" charset="0"/>
              </a:rPr>
              <a:t>Kí hiệu các phép toán số học trong ngôn ngữ Pascal</a:t>
            </a:r>
          </a:p>
        </p:txBody>
      </p:sp>
      <p:sp>
        <p:nvSpPr>
          <p:cNvPr id="2" name="Rectangle 1"/>
          <p:cNvSpPr/>
          <p:nvPr/>
        </p:nvSpPr>
        <p:spPr bwMode="auto">
          <a:xfrm>
            <a:off x="1717344" y="3262952"/>
            <a:ext cx="3352800"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6" name="Rectangle 5"/>
          <p:cNvSpPr/>
          <p:nvPr/>
        </p:nvSpPr>
        <p:spPr bwMode="auto">
          <a:xfrm>
            <a:off x="1717344" y="3831608"/>
            <a:ext cx="3352800"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7" name="Rectangle 6"/>
          <p:cNvSpPr/>
          <p:nvPr/>
        </p:nvSpPr>
        <p:spPr bwMode="auto">
          <a:xfrm>
            <a:off x="1717344" y="4419600"/>
            <a:ext cx="3352800"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8" name="Rectangle 7"/>
          <p:cNvSpPr/>
          <p:nvPr/>
        </p:nvSpPr>
        <p:spPr bwMode="auto">
          <a:xfrm>
            <a:off x="1717344" y="5015552"/>
            <a:ext cx="3352800"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9" name="Rectangle 8"/>
          <p:cNvSpPr/>
          <p:nvPr/>
        </p:nvSpPr>
        <p:spPr bwMode="auto">
          <a:xfrm>
            <a:off x="1717344" y="5562600"/>
            <a:ext cx="3352800"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0" name="Rectangle 9"/>
          <p:cNvSpPr/>
          <p:nvPr/>
        </p:nvSpPr>
        <p:spPr bwMode="auto">
          <a:xfrm>
            <a:off x="1730992" y="6096000"/>
            <a:ext cx="3352800"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1" name="Rectangle 10"/>
          <p:cNvSpPr/>
          <p:nvPr/>
        </p:nvSpPr>
        <p:spPr bwMode="auto">
          <a:xfrm>
            <a:off x="5410200" y="3259539"/>
            <a:ext cx="3105436"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2" name="Rectangle 11"/>
          <p:cNvSpPr/>
          <p:nvPr/>
        </p:nvSpPr>
        <p:spPr bwMode="auto">
          <a:xfrm>
            <a:off x="5361296" y="3831608"/>
            <a:ext cx="3154340"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3" name="Rectangle 12"/>
          <p:cNvSpPr/>
          <p:nvPr/>
        </p:nvSpPr>
        <p:spPr bwMode="auto">
          <a:xfrm>
            <a:off x="5390864" y="4419600"/>
            <a:ext cx="3105436"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4" name="Rectangle 13"/>
          <p:cNvSpPr/>
          <p:nvPr/>
        </p:nvSpPr>
        <p:spPr bwMode="auto">
          <a:xfrm>
            <a:off x="5410200" y="5001904"/>
            <a:ext cx="3105436"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5" name="Rectangle 14"/>
          <p:cNvSpPr/>
          <p:nvPr/>
        </p:nvSpPr>
        <p:spPr bwMode="auto">
          <a:xfrm>
            <a:off x="5382904" y="5562600"/>
            <a:ext cx="3105436"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16" name="Rectangle 15"/>
          <p:cNvSpPr/>
          <p:nvPr/>
        </p:nvSpPr>
        <p:spPr bwMode="auto">
          <a:xfrm>
            <a:off x="5361296" y="6074392"/>
            <a:ext cx="3105436" cy="457200"/>
          </a:xfrm>
          <a:prstGeom prst="rect">
            <a:avLst/>
          </a:prstGeom>
          <a:solidFill>
            <a:srgbClr val="FCF8A2"/>
          </a:solidFill>
          <a:ln w="1270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Tree>
    <p:extLst>
      <p:ext uri="{BB962C8B-B14F-4D97-AF65-F5344CB8AC3E}">
        <p14:creationId xmlns:p14="http://schemas.microsoft.com/office/powerpoint/2010/main" val="1717298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12" fill="hold" grpId="1"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fill="hold"/>
                                        <p:tgtEl>
                                          <p:spTgt spid="2"/>
                                        </p:tgtEl>
                                        <p:attrNameLst>
                                          <p:attrName>ppt_x</p:attrName>
                                        </p:attrNameLst>
                                      </p:cBhvr>
                                      <p:tavLst>
                                        <p:tav tm="0">
                                          <p:val>
                                            <p:strVal val="0-#ppt_w/2"/>
                                          </p:val>
                                        </p:tav>
                                        <p:tav tm="100000">
                                          <p:val>
                                            <p:strVal val="#ppt_x"/>
                                          </p:val>
                                        </p:tav>
                                      </p:tavLst>
                                    </p:anim>
                                    <p:anim calcmode="lin" valueType="num">
                                      <p:cBhvr additive="base">
                                        <p:cTn id="15" dur="500" fill="hold"/>
                                        <p:tgtEl>
                                          <p:spTgt spid="2"/>
                                        </p:tgtEl>
                                        <p:attrNameLst>
                                          <p:attrName>ppt_y</p:attrName>
                                        </p:attrNameLst>
                                      </p:cBhvr>
                                      <p:tavLst>
                                        <p:tav tm="0">
                                          <p:val>
                                            <p:strVal val="1+#ppt_h/2"/>
                                          </p:val>
                                        </p:tav>
                                        <p:tav tm="100000">
                                          <p:val>
                                            <p:strVal val="#ppt_y"/>
                                          </p:val>
                                        </p:tav>
                                      </p:tavLst>
                                    </p:anim>
                                  </p:childTnLst>
                                </p:cTn>
                              </p:par>
                              <p:par>
                                <p:cTn id="16" presetID="2" presetClass="entr" presetSubtype="12" fill="hold" grpId="1" nodeType="with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0-#ppt_w/2"/>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par>
                                <p:cTn id="20" presetID="2" presetClass="entr" presetSubtype="12" fill="hold" grpId="1"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0-#ppt_w/2"/>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par>
                                <p:cTn id="24" presetID="2" presetClass="entr" presetSubtype="12" fill="hold" grpId="1"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0-#ppt_w/2"/>
                                          </p:val>
                                        </p:tav>
                                        <p:tav tm="100000">
                                          <p:val>
                                            <p:strVal val="#ppt_x"/>
                                          </p:val>
                                        </p:tav>
                                      </p:tavLst>
                                    </p:anim>
                                    <p:anim calcmode="lin" valueType="num">
                                      <p:cBhvr additive="base">
                                        <p:cTn id="27" dur="500" fill="hold"/>
                                        <p:tgtEl>
                                          <p:spTgt spid="8"/>
                                        </p:tgtEl>
                                        <p:attrNameLst>
                                          <p:attrName>ppt_y</p:attrName>
                                        </p:attrNameLst>
                                      </p:cBhvr>
                                      <p:tavLst>
                                        <p:tav tm="0">
                                          <p:val>
                                            <p:strVal val="1+#ppt_h/2"/>
                                          </p:val>
                                        </p:tav>
                                        <p:tav tm="100000">
                                          <p:val>
                                            <p:strVal val="#ppt_y"/>
                                          </p:val>
                                        </p:tav>
                                      </p:tavLst>
                                    </p:anim>
                                  </p:childTnLst>
                                </p:cTn>
                              </p:par>
                              <p:par>
                                <p:cTn id="28" presetID="2" presetClass="entr" presetSubtype="12" fill="hold" grpId="1" nodeType="with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additive="base">
                                        <p:cTn id="30" dur="500" fill="hold"/>
                                        <p:tgtEl>
                                          <p:spTgt spid="9"/>
                                        </p:tgtEl>
                                        <p:attrNameLst>
                                          <p:attrName>ppt_x</p:attrName>
                                        </p:attrNameLst>
                                      </p:cBhvr>
                                      <p:tavLst>
                                        <p:tav tm="0">
                                          <p:val>
                                            <p:strVal val="0-#ppt_w/2"/>
                                          </p:val>
                                        </p:tav>
                                        <p:tav tm="100000">
                                          <p:val>
                                            <p:strVal val="#ppt_x"/>
                                          </p:val>
                                        </p:tav>
                                      </p:tavLst>
                                    </p:anim>
                                    <p:anim calcmode="lin" valueType="num">
                                      <p:cBhvr additive="base">
                                        <p:cTn id="31" dur="500" fill="hold"/>
                                        <p:tgtEl>
                                          <p:spTgt spid="9"/>
                                        </p:tgtEl>
                                        <p:attrNameLst>
                                          <p:attrName>ppt_y</p:attrName>
                                        </p:attrNameLst>
                                      </p:cBhvr>
                                      <p:tavLst>
                                        <p:tav tm="0">
                                          <p:val>
                                            <p:strVal val="1+#ppt_h/2"/>
                                          </p:val>
                                        </p:tav>
                                        <p:tav tm="100000">
                                          <p:val>
                                            <p:strVal val="#ppt_y"/>
                                          </p:val>
                                        </p:tav>
                                      </p:tavLst>
                                    </p:anim>
                                  </p:childTnLst>
                                </p:cTn>
                              </p:par>
                              <p:par>
                                <p:cTn id="32" presetID="2" presetClass="entr" presetSubtype="12" fill="hold" grpId="1" nodeType="withEffect">
                                  <p:stCondLst>
                                    <p:cond delay="0"/>
                                  </p:stCondLst>
                                  <p:childTnLst>
                                    <p:set>
                                      <p:cBhvr>
                                        <p:cTn id="33" dur="1" fill="hold">
                                          <p:stCondLst>
                                            <p:cond delay="0"/>
                                          </p:stCondLst>
                                        </p:cTn>
                                        <p:tgtEl>
                                          <p:spTgt spid="10"/>
                                        </p:tgtEl>
                                        <p:attrNameLst>
                                          <p:attrName>style.visibility</p:attrName>
                                        </p:attrNameLst>
                                      </p:cBhvr>
                                      <p:to>
                                        <p:strVal val="visible"/>
                                      </p:to>
                                    </p:set>
                                    <p:anim calcmode="lin" valueType="num">
                                      <p:cBhvr additive="base">
                                        <p:cTn id="34" dur="500" fill="hold"/>
                                        <p:tgtEl>
                                          <p:spTgt spid="10"/>
                                        </p:tgtEl>
                                        <p:attrNameLst>
                                          <p:attrName>ppt_x</p:attrName>
                                        </p:attrNameLst>
                                      </p:cBhvr>
                                      <p:tavLst>
                                        <p:tav tm="0">
                                          <p:val>
                                            <p:strVal val="0-#ppt_w/2"/>
                                          </p:val>
                                        </p:tav>
                                        <p:tav tm="100000">
                                          <p:val>
                                            <p:strVal val="#ppt_x"/>
                                          </p:val>
                                        </p:tav>
                                      </p:tavLst>
                                    </p:anim>
                                    <p:anim calcmode="lin" valueType="num">
                                      <p:cBhvr additive="base">
                                        <p:cTn id="35" dur="500" fill="hold"/>
                                        <p:tgtEl>
                                          <p:spTgt spid="10"/>
                                        </p:tgtEl>
                                        <p:attrNameLst>
                                          <p:attrName>ppt_y</p:attrName>
                                        </p:attrNameLst>
                                      </p:cBhvr>
                                      <p:tavLst>
                                        <p:tav tm="0">
                                          <p:val>
                                            <p:strVal val="1+#ppt_h/2"/>
                                          </p:val>
                                        </p:tav>
                                        <p:tav tm="100000">
                                          <p:val>
                                            <p:strVal val="#ppt_y"/>
                                          </p:val>
                                        </p:tav>
                                      </p:tavLst>
                                    </p:anim>
                                  </p:childTnLst>
                                </p:cTn>
                              </p:par>
                              <p:par>
                                <p:cTn id="36" presetID="2" presetClass="entr" presetSubtype="12" fill="hold" grpId="1" nodeType="withEffect">
                                  <p:stCondLst>
                                    <p:cond delay="0"/>
                                  </p:stCondLst>
                                  <p:childTnLst>
                                    <p:set>
                                      <p:cBhvr>
                                        <p:cTn id="37" dur="1" fill="hold">
                                          <p:stCondLst>
                                            <p:cond delay="0"/>
                                          </p:stCondLst>
                                        </p:cTn>
                                        <p:tgtEl>
                                          <p:spTgt spid="11"/>
                                        </p:tgtEl>
                                        <p:attrNameLst>
                                          <p:attrName>style.visibility</p:attrName>
                                        </p:attrNameLst>
                                      </p:cBhvr>
                                      <p:to>
                                        <p:strVal val="visible"/>
                                      </p:to>
                                    </p:set>
                                    <p:anim calcmode="lin" valueType="num">
                                      <p:cBhvr additive="base">
                                        <p:cTn id="38" dur="500" fill="hold"/>
                                        <p:tgtEl>
                                          <p:spTgt spid="11"/>
                                        </p:tgtEl>
                                        <p:attrNameLst>
                                          <p:attrName>ppt_x</p:attrName>
                                        </p:attrNameLst>
                                      </p:cBhvr>
                                      <p:tavLst>
                                        <p:tav tm="0">
                                          <p:val>
                                            <p:strVal val="0-#ppt_w/2"/>
                                          </p:val>
                                        </p:tav>
                                        <p:tav tm="100000">
                                          <p:val>
                                            <p:strVal val="#ppt_x"/>
                                          </p:val>
                                        </p:tav>
                                      </p:tavLst>
                                    </p:anim>
                                    <p:anim calcmode="lin" valueType="num">
                                      <p:cBhvr additive="base">
                                        <p:cTn id="39" dur="500" fill="hold"/>
                                        <p:tgtEl>
                                          <p:spTgt spid="11"/>
                                        </p:tgtEl>
                                        <p:attrNameLst>
                                          <p:attrName>ppt_y</p:attrName>
                                        </p:attrNameLst>
                                      </p:cBhvr>
                                      <p:tavLst>
                                        <p:tav tm="0">
                                          <p:val>
                                            <p:strVal val="1+#ppt_h/2"/>
                                          </p:val>
                                        </p:tav>
                                        <p:tav tm="100000">
                                          <p:val>
                                            <p:strVal val="#ppt_y"/>
                                          </p:val>
                                        </p:tav>
                                      </p:tavLst>
                                    </p:anim>
                                  </p:childTnLst>
                                </p:cTn>
                              </p:par>
                              <p:par>
                                <p:cTn id="40" presetID="2" presetClass="entr" presetSubtype="12" fill="hold" grpId="1" nodeType="with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additive="base">
                                        <p:cTn id="42" dur="500" fill="hold"/>
                                        <p:tgtEl>
                                          <p:spTgt spid="12"/>
                                        </p:tgtEl>
                                        <p:attrNameLst>
                                          <p:attrName>ppt_x</p:attrName>
                                        </p:attrNameLst>
                                      </p:cBhvr>
                                      <p:tavLst>
                                        <p:tav tm="0">
                                          <p:val>
                                            <p:strVal val="0-#ppt_w/2"/>
                                          </p:val>
                                        </p:tav>
                                        <p:tav tm="100000">
                                          <p:val>
                                            <p:strVal val="#ppt_x"/>
                                          </p:val>
                                        </p:tav>
                                      </p:tavLst>
                                    </p:anim>
                                    <p:anim calcmode="lin" valueType="num">
                                      <p:cBhvr additive="base">
                                        <p:cTn id="43" dur="500" fill="hold"/>
                                        <p:tgtEl>
                                          <p:spTgt spid="12"/>
                                        </p:tgtEl>
                                        <p:attrNameLst>
                                          <p:attrName>ppt_y</p:attrName>
                                        </p:attrNameLst>
                                      </p:cBhvr>
                                      <p:tavLst>
                                        <p:tav tm="0">
                                          <p:val>
                                            <p:strVal val="1+#ppt_h/2"/>
                                          </p:val>
                                        </p:tav>
                                        <p:tav tm="100000">
                                          <p:val>
                                            <p:strVal val="#ppt_y"/>
                                          </p:val>
                                        </p:tav>
                                      </p:tavLst>
                                    </p:anim>
                                  </p:childTnLst>
                                </p:cTn>
                              </p:par>
                              <p:par>
                                <p:cTn id="44" presetID="2" presetClass="entr" presetSubtype="12" fill="hold" grpId="1" nodeType="withEffect">
                                  <p:stCondLst>
                                    <p:cond delay="0"/>
                                  </p:stCondLst>
                                  <p:childTnLst>
                                    <p:set>
                                      <p:cBhvr>
                                        <p:cTn id="45" dur="1" fill="hold">
                                          <p:stCondLst>
                                            <p:cond delay="0"/>
                                          </p:stCondLst>
                                        </p:cTn>
                                        <p:tgtEl>
                                          <p:spTgt spid="13"/>
                                        </p:tgtEl>
                                        <p:attrNameLst>
                                          <p:attrName>style.visibility</p:attrName>
                                        </p:attrNameLst>
                                      </p:cBhvr>
                                      <p:to>
                                        <p:strVal val="visible"/>
                                      </p:to>
                                    </p:set>
                                    <p:anim calcmode="lin" valueType="num">
                                      <p:cBhvr additive="base">
                                        <p:cTn id="46" dur="500" fill="hold"/>
                                        <p:tgtEl>
                                          <p:spTgt spid="13"/>
                                        </p:tgtEl>
                                        <p:attrNameLst>
                                          <p:attrName>ppt_x</p:attrName>
                                        </p:attrNameLst>
                                      </p:cBhvr>
                                      <p:tavLst>
                                        <p:tav tm="0">
                                          <p:val>
                                            <p:strVal val="0-#ppt_w/2"/>
                                          </p:val>
                                        </p:tav>
                                        <p:tav tm="100000">
                                          <p:val>
                                            <p:strVal val="#ppt_x"/>
                                          </p:val>
                                        </p:tav>
                                      </p:tavLst>
                                    </p:anim>
                                    <p:anim calcmode="lin" valueType="num">
                                      <p:cBhvr additive="base">
                                        <p:cTn id="47" dur="500" fill="hold"/>
                                        <p:tgtEl>
                                          <p:spTgt spid="13"/>
                                        </p:tgtEl>
                                        <p:attrNameLst>
                                          <p:attrName>ppt_y</p:attrName>
                                        </p:attrNameLst>
                                      </p:cBhvr>
                                      <p:tavLst>
                                        <p:tav tm="0">
                                          <p:val>
                                            <p:strVal val="1+#ppt_h/2"/>
                                          </p:val>
                                        </p:tav>
                                        <p:tav tm="100000">
                                          <p:val>
                                            <p:strVal val="#ppt_y"/>
                                          </p:val>
                                        </p:tav>
                                      </p:tavLst>
                                    </p:anim>
                                  </p:childTnLst>
                                </p:cTn>
                              </p:par>
                              <p:par>
                                <p:cTn id="48" presetID="2" presetClass="entr" presetSubtype="12" fill="hold" grpId="1" nodeType="with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additive="base">
                                        <p:cTn id="50" dur="500" fill="hold"/>
                                        <p:tgtEl>
                                          <p:spTgt spid="14"/>
                                        </p:tgtEl>
                                        <p:attrNameLst>
                                          <p:attrName>ppt_x</p:attrName>
                                        </p:attrNameLst>
                                      </p:cBhvr>
                                      <p:tavLst>
                                        <p:tav tm="0">
                                          <p:val>
                                            <p:strVal val="0-#ppt_w/2"/>
                                          </p:val>
                                        </p:tav>
                                        <p:tav tm="100000">
                                          <p:val>
                                            <p:strVal val="#ppt_x"/>
                                          </p:val>
                                        </p:tav>
                                      </p:tavLst>
                                    </p:anim>
                                    <p:anim calcmode="lin" valueType="num">
                                      <p:cBhvr additive="base">
                                        <p:cTn id="51" dur="500" fill="hold"/>
                                        <p:tgtEl>
                                          <p:spTgt spid="14"/>
                                        </p:tgtEl>
                                        <p:attrNameLst>
                                          <p:attrName>ppt_y</p:attrName>
                                        </p:attrNameLst>
                                      </p:cBhvr>
                                      <p:tavLst>
                                        <p:tav tm="0">
                                          <p:val>
                                            <p:strVal val="1+#ppt_h/2"/>
                                          </p:val>
                                        </p:tav>
                                        <p:tav tm="100000">
                                          <p:val>
                                            <p:strVal val="#ppt_y"/>
                                          </p:val>
                                        </p:tav>
                                      </p:tavLst>
                                    </p:anim>
                                  </p:childTnLst>
                                </p:cTn>
                              </p:par>
                              <p:par>
                                <p:cTn id="52" presetID="2" presetClass="entr" presetSubtype="12" fill="hold" grpId="1" nodeType="with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additive="base">
                                        <p:cTn id="54" dur="500" fill="hold"/>
                                        <p:tgtEl>
                                          <p:spTgt spid="15"/>
                                        </p:tgtEl>
                                        <p:attrNameLst>
                                          <p:attrName>ppt_x</p:attrName>
                                        </p:attrNameLst>
                                      </p:cBhvr>
                                      <p:tavLst>
                                        <p:tav tm="0">
                                          <p:val>
                                            <p:strVal val="0-#ppt_w/2"/>
                                          </p:val>
                                        </p:tav>
                                        <p:tav tm="100000">
                                          <p:val>
                                            <p:strVal val="#ppt_x"/>
                                          </p:val>
                                        </p:tav>
                                      </p:tavLst>
                                    </p:anim>
                                    <p:anim calcmode="lin" valueType="num">
                                      <p:cBhvr additive="base">
                                        <p:cTn id="55" dur="500" fill="hold"/>
                                        <p:tgtEl>
                                          <p:spTgt spid="15"/>
                                        </p:tgtEl>
                                        <p:attrNameLst>
                                          <p:attrName>ppt_y</p:attrName>
                                        </p:attrNameLst>
                                      </p:cBhvr>
                                      <p:tavLst>
                                        <p:tav tm="0">
                                          <p:val>
                                            <p:strVal val="1+#ppt_h/2"/>
                                          </p:val>
                                        </p:tav>
                                        <p:tav tm="100000">
                                          <p:val>
                                            <p:strVal val="#ppt_y"/>
                                          </p:val>
                                        </p:tav>
                                      </p:tavLst>
                                    </p:anim>
                                  </p:childTnLst>
                                </p:cTn>
                              </p:par>
                              <p:par>
                                <p:cTn id="56" presetID="2" presetClass="entr" presetSubtype="12" fill="hold" grpId="1" nodeType="withEffect">
                                  <p:stCondLst>
                                    <p:cond delay="0"/>
                                  </p:stCondLst>
                                  <p:childTnLst>
                                    <p:set>
                                      <p:cBhvr>
                                        <p:cTn id="57" dur="1" fill="hold">
                                          <p:stCondLst>
                                            <p:cond delay="0"/>
                                          </p:stCondLst>
                                        </p:cTn>
                                        <p:tgtEl>
                                          <p:spTgt spid="16"/>
                                        </p:tgtEl>
                                        <p:attrNameLst>
                                          <p:attrName>style.visibility</p:attrName>
                                        </p:attrNameLst>
                                      </p:cBhvr>
                                      <p:to>
                                        <p:strVal val="visible"/>
                                      </p:to>
                                    </p:set>
                                    <p:anim calcmode="lin" valueType="num">
                                      <p:cBhvr additive="base">
                                        <p:cTn id="58" dur="500" fill="hold"/>
                                        <p:tgtEl>
                                          <p:spTgt spid="16"/>
                                        </p:tgtEl>
                                        <p:attrNameLst>
                                          <p:attrName>ppt_x</p:attrName>
                                        </p:attrNameLst>
                                      </p:cBhvr>
                                      <p:tavLst>
                                        <p:tav tm="0">
                                          <p:val>
                                            <p:strVal val="0-#ppt_w/2"/>
                                          </p:val>
                                        </p:tav>
                                        <p:tav tm="100000">
                                          <p:val>
                                            <p:strVal val="#ppt_x"/>
                                          </p:val>
                                        </p:tav>
                                      </p:tavLst>
                                    </p:anim>
                                    <p:anim calcmode="lin" valueType="num">
                                      <p:cBhvr additive="base">
                                        <p:cTn id="59" dur="500" fill="hold"/>
                                        <p:tgtEl>
                                          <p:spTgt spid="16"/>
                                        </p:tgtEl>
                                        <p:attrNameLst>
                                          <p:attrName>ppt_y</p:attrName>
                                        </p:attrNameLst>
                                      </p:cBhvr>
                                      <p:tavLst>
                                        <p:tav tm="0">
                                          <p:val>
                                            <p:strVal val="1+#ppt_h/2"/>
                                          </p:val>
                                        </p:tav>
                                        <p:tav tm="100000">
                                          <p:val>
                                            <p:strVal val="#ppt_y"/>
                                          </p:val>
                                        </p:tav>
                                      </p:tavLst>
                                    </p:anim>
                                  </p:childTnLst>
                                </p:cTn>
                              </p:par>
                              <p:par>
                                <p:cTn id="60" presetID="2" presetClass="entr" presetSubtype="12" fill="hold" nodeType="withEffect">
                                  <p:stCondLst>
                                    <p:cond delay="0"/>
                                  </p:stCondLst>
                                  <p:childTnLst>
                                    <p:set>
                                      <p:cBhvr>
                                        <p:cTn id="61" dur="1" fill="hold">
                                          <p:stCondLst>
                                            <p:cond delay="0"/>
                                          </p:stCondLst>
                                        </p:cTn>
                                        <p:tgtEl>
                                          <p:spTgt spid="3"/>
                                        </p:tgtEl>
                                        <p:attrNameLst>
                                          <p:attrName>style.visibility</p:attrName>
                                        </p:attrNameLst>
                                      </p:cBhvr>
                                      <p:to>
                                        <p:strVal val="visible"/>
                                      </p:to>
                                    </p:set>
                                    <p:anim calcmode="lin" valueType="num">
                                      <p:cBhvr additive="base">
                                        <p:cTn id="62" dur="500" fill="hold"/>
                                        <p:tgtEl>
                                          <p:spTgt spid="3"/>
                                        </p:tgtEl>
                                        <p:attrNameLst>
                                          <p:attrName>ppt_x</p:attrName>
                                        </p:attrNameLst>
                                      </p:cBhvr>
                                      <p:tavLst>
                                        <p:tav tm="0">
                                          <p:val>
                                            <p:strVal val="0-#ppt_w/2"/>
                                          </p:val>
                                        </p:tav>
                                        <p:tav tm="100000">
                                          <p:val>
                                            <p:strVal val="#ppt_x"/>
                                          </p:val>
                                        </p:tav>
                                      </p:tavLst>
                                    </p:anim>
                                    <p:anim calcmode="lin" valueType="num">
                                      <p:cBhvr additive="base">
                                        <p:cTn id="6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1" presetClass="exit" presetSubtype="0" fill="hold" grpId="0" nodeType="clickEffect">
                                  <p:stCondLst>
                                    <p:cond delay="0"/>
                                  </p:stCondLst>
                                  <p:childTnLst>
                                    <p:set>
                                      <p:cBhvr>
                                        <p:cTn id="67" dur="1" fill="hold">
                                          <p:stCondLst>
                                            <p:cond delay="0"/>
                                          </p:stCondLst>
                                        </p:cTn>
                                        <p:tgtEl>
                                          <p:spTgt spid="2"/>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6"/>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1" presetClass="exit" presetSubtype="0" fill="hold" grpId="0" nodeType="clickEffect">
                                  <p:stCondLst>
                                    <p:cond delay="0"/>
                                  </p:stCondLst>
                                  <p:childTnLst>
                                    <p:set>
                                      <p:cBhvr>
                                        <p:cTn id="75" dur="1" fill="hold">
                                          <p:stCondLst>
                                            <p:cond delay="0"/>
                                          </p:stCondLst>
                                        </p:cTn>
                                        <p:tgtEl>
                                          <p:spTgt spid="7"/>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1" presetClass="exit" presetSubtype="0" fill="hold" grpId="0" nodeType="clickEffect">
                                  <p:stCondLst>
                                    <p:cond delay="0"/>
                                  </p:stCondLst>
                                  <p:childTnLst>
                                    <p:set>
                                      <p:cBhvr>
                                        <p:cTn id="79" dur="1" fill="hold">
                                          <p:stCondLst>
                                            <p:cond delay="0"/>
                                          </p:stCondLst>
                                        </p:cTn>
                                        <p:tgtEl>
                                          <p:spTgt spid="8"/>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1" presetClass="exit" presetSubtype="0" fill="hold" grpId="0" nodeType="clickEffect">
                                  <p:stCondLst>
                                    <p:cond delay="0"/>
                                  </p:stCondLst>
                                  <p:childTnLst>
                                    <p:set>
                                      <p:cBhvr>
                                        <p:cTn id="83" dur="1" fill="hold">
                                          <p:stCondLst>
                                            <p:cond delay="0"/>
                                          </p:stCondLst>
                                        </p:cTn>
                                        <p:tgtEl>
                                          <p:spTgt spid="9"/>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1" presetClass="exit" presetSubtype="0" fill="hold" grpId="0" nodeType="clickEffect">
                                  <p:stCondLst>
                                    <p:cond delay="0"/>
                                  </p:stCondLst>
                                  <p:childTnLst>
                                    <p:set>
                                      <p:cBhvr>
                                        <p:cTn id="87" dur="1" fill="hold">
                                          <p:stCondLst>
                                            <p:cond delay="0"/>
                                          </p:stCondLst>
                                        </p:cTn>
                                        <p:tgtEl>
                                          <p:spTgt spid="10"/>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1"/>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1" presetClass="exit" presetSubtype="0" fill="hold" grpId="0" nodeType="clickEffect">
                                  <p:stCondLst>
                                    <p:cond delay="0"/>
                                  </p:stCondLst>
                                  <p:childTnLst>
                                    <p:set>
                                      <p:cBhvr>
                                        <p:cTn id="95" dur="1" fill="hold">
                                          <p:stCondLst>
                                            <p:cond delay="0"/>
                                          </p:stCondLst>
                                        </p:cTn>
                                        <p:tgtEl>
                                          <p:spTgt spid="12"/>
                                        </p:tgtEl>
                                        <p:attrNameLst>
                                          <p:attrName>style.visibility</p:attrName>
                                        </p:attrNameLst>
                                      </p:cBhvr>
                                      <p:to>
                                        <p:strVal val="hidden"/>
                                      </p:to>
                                    </p:set>
                                  </p:childTnLst>
                                </p:cTn>
                              </p:par>
                            </p:childTnLst>
                          </p:cTn>
                        </p:par>
                      </p:childTnLst>
                    </p:cTn>
                  </p:par>
                  <p:par>
                    <p:cTn id="96" fill="hold">
                      <p:stCondLst>
                        <p:cond delay="indefinite"/>
                      </p:stCondLst>
                      <p:childTnLst>
                        <p:par>
                          <p:cTn id="97" fill="hold">
                            <p:stCondLst>
                              <p:cond delay="0"/>
                            </p:stCondLst>
                            <p:childTnLst>
                              <p:par>
                                <p:cTn id="98" presetID="1" presetClass="exit" presetSubtype="0" fill="hold" grpId="0" nodeType="clickEffect">
                                  <p:stCondLst>
                                    <p:cond delay="0"/>
                                  </p:stCondLst>
                                  <p:childTnLst>
                                    <p:set>
                                      <p:cBhvr>
                                        <p:cTn id="99" dur="1" fill="hold">
                                          <p:stCondLst>
                                            <p:cond delay="0"/>
                                          </p:stCondLst>
                                        </p:cTn>
                                        <p:tgtEl>
                                          <p:spTgt spid="13"/>
                                        </p:tgtEl>
                                        <p:attrNameLst>
                                          <p:attrName>style.visibility</p:attrName>
                                        </p:attrNameLst>
                                      </p:cBhvr>
                                      <p:to>
                                        <p:strVal val="hidden"/>
                                      </p:to>
                                    </p:set>
                                  </p:childTnLst>
                                </p:cTn>
                              </p:par>
                            </p:childTnLst>
                          </p:cTn>
                        </p:par>
                      </p:childTnLst>
                    </p:cTn>
                  </p:par>
                  <p:par>
                    <p:cTn id="100" fill="hold">
                      <p:stCondLst>
                        <p:cond delay="indefinite"/>
                      </p:stCondLst>
                      <p:childTnLst>
                        <p:par>
                          <p:cTn id="101" fill="hold">
                            <p:stCondLst>
                              <p:cond delay="0"/>
                            </p:stCondLst>
                            <p:childTnLst>
                              <p:par>
                                <p:cTn id="102" presetID="1" presetClass="exit" presetSubtype="0" fill="hold" grpId="0" nodeType="clickEffect">
                                  <p:stCondLst>
                                    <p:cond delay="0"/>
                                  </p:stCondLst>
                                  <p:childTnLst>
                                    <p:set>
                                      <p:cBhvr>
                                        <p:cTn id="103" dur="1" fill="hold">
                                          <p:stCondLst>
                                            <p:cond delay="0"/>
                                          </p:stCondLst>
                                        </p:cTn>
                                        <p:tgtEl>
                                          <p:spTgt spid="14"/>
                                        </p:tgtEl>
                                        <p:attrNameLst>
                                          <p:attrName>style.visibility</p:attrName>
                                        </p:attrNameLst>
                                      </p:cBhvr>
                                      <p:to>
                                        <p:strVal val="hidden"/>
                                      </p:to>
                                    </p:set>
                                  </p:childTnLst>
                                </p:cTn>
                              </p:par>
                            </p:childTnLst>
                          </p:cTn>
                        </p:par>
                      </p:childTnLst>
                    </p:cTn>
                  </p:par>
                  <p:par>
                    <p:cTn id="104" fill="hold">
                      <p:stCondLst>
                        <p:cond delay="indefinite"/>
                      </p:stCondLst>
                      <p:childTnLst>
                        <p:par>
                          <p:cTn id="105" fill="hold">
                            <p:stCondLst>
                              <p:cond delay="0"/>
                            </p:stCondLst>
                            <p:childTnLst>
                              <p:par>
                                <p:cTn id="106" presetID="1" presetClass="exit" presetSubtype="0" fill="hold" grpId="0" nodeType="clickEffect">
                                  <p:stCondLst>
                                    <p:cond delay="0"/>
                                  </p:stCondLst>
                                  <p:childTnLst>
                                    <p:set>
                                      <p:cBhvr>
                                        <p:cTn id="107" dur="1" fill="hold">
                                          <p:stCondLst>
                                            <p:cond delay="0"/>
                                          </p:stCondLst>
                                        </p:cTn>
                                        <p:tgtEl>
                                          <p:spTgt spid="15"/>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1" presetClass="exit" presetSubtype="0" fill="hold" grpId="0" nodeType="clickEffect">
                                  <p:stCondLst>
                                    <p:cond delay="0"/>
                                  </p:stCondLst>
                                  <p:childTnLst>
                                    <p:set>
                                      <p:cBhvr>
                                        <p:cTn id="111" dur="1" fill="hold">
                                          <p:stCondLst>
                                            <p:cond delay="0"/>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P spid="2"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88"/>
          <p:cNvGraphicFramePr>
            <a:graphicFrameLocks noGrp="1"/>
          </p:cNvGraphicFramePr>
          <p:nvPr>
            <p:ph sz="half" idx="1"/>
            <p:extLst>
              <p:ext uri="{D42A27DB-BD31-4B8C-83A1-F6EECF244321}">
                <p14:modId xmlns:p14="http://schemas.microsoft.com/office/powerpoint/2010/main" val="3745585571"/>
              </p:ext>
            </p:extLst>
          </p:nvPr>
        </p:nvGraphicFramePr>
        <p:xfrm>
          <a:off x="533400" y="3407391"/>
          <a:ext cx="8077200" cy="2895600"/>
        </p:xfrm>
        <a:graphic>
          <a:graphicData uri="http://schemas.openxmlformats.org/drawingml/2006/table">
            <a:tbl>
              <a:tblPr/>
              <a:tblGrid>
                <a:gridCol w="3505200"/>
                <a:gridCol w="4572000"/>
              </a:tblGrid>
              <a:tr h="6096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rgbClr val="990000"/>
                          </a:solidFill>
                          <a:effectLst/>
                          <a:latin typeface="Arial" pitchFamily="34" charset="0"/>
                          <a:cs typeface="Arial" pitchFamily="34" charset="0"/>
                        </a:rPr>
                        <a:t>TRONG TOÁN HỌC</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FFFF99"/>
                        </a:gs>
                        <a:gs pos="50000">
                          <a:schemeClr val="bg1"/>
                        </a:gs>
                        <a:gs pos="100000">
                          <a:srgbClr val="FFFF99"/>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1" i="0" u="none" strike="noStrike" cap="none" normalizeH="0" baseline="0" smtClean="0">
                          <a:ln>
                            <a:noFill/>
                          </a:ln>
                          <a:solidFill>
                            <a:srgbClr val="990000"/>
                          </a:solidFill>
                          <a:effectLst/>
                          <a:latin typeface="Arial" pitchFamily="34" charset="0"/>
                          <a:cs typeface="Arial" pitchFamily="34" charset="0"/>
                        </a:rPr>
                        <a:t>TRONG PASCAL</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FFFF99"/>
                        </a:gs>
                        <a:gs pos="50000">
                          <a:schemeClr val="bg1"/>
                        </a:gs>
                        <a:gs pos="100000">
                          <a:srgbClr val="FFFF99"/>
                        </a:gs>
                      </a:gsLst>
                      <a:lin ang="5400000" scaled="1"/>
                    </a:gradFill>
                  </a:tcPr>
                </a:tc>
              </a:tr>
              <a:tr h="584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rgbClr val="FF3300"/>
                        </a:solidFill>
                        <a:effectLst/>
                        <a:latin typeface=".VnHelvetIns"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5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rgbClr val="FF3300"/>
                        </a:solidFill>
                        <a:effectLst/>
                        <a:latin typeface=".VnHelvetIns"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rgbClr val="FF3300"/>
                        </a:solidFill>
                        <a:effectLst/>
                        <a:latin typeface=".VnHelvetIns"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Rectangle 13"/>
          <p:cNvSpPr>
            <a:spLocks noChangeArrowheads="1"/>
          </p:cNvSpPr>
          <p:nvPr/>
        </p:nvSpPr>
        <p:spPr bwMode="auto">
          <a:xfrm>
            <a:off x="1981200" y="1578591"/>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latin typeface=".VnHelvetIns" pitchFamily="34" charset="0"/>
              </a:rPr>
              <a:t>7  </a:t>
            </a:r>
            <a:r>
              <a:rPr lang="en-US" sz="2400">
                <a:solidFill>
                  <a:srgbClr val="FF3300"/>
                </a:solidFill>
                <a:latin typeface=".VnHelvetIns" pitchFamily="34" charset="0"/>
              </a:rPr>
              <a:t>mod</a:t>
            </a:r>
            <a:r>
              <a:rPr lang="en-US" sz="2400">
                <a:latin typeface=".VnHelvetIns" pitchFamily="34" charset="0"/>
              </a:rPr>
              <a:t>  3 = </a:t>
            </a:r>
            <a:endParaRPr lang="vi-VN" sz="2400">
              <a:latin typeface=".VnHelvetIns" pitchFamily="34" charset="0"/>
            </a:endParaRPr>
          </a:p>
        </p:txBody>
      </p:sp>
      <p:sp>
        <p:nvSpPr>
          <p:cNvPr id="6" name="Rectangle 14"/>
          <p:cNvSpPr>
            <a:spLocks noChangeArrowheads="1"/>
          </p:cNvSpPr>
          <p:nvPr/>
        </p:nvSpPr>
        <p:spPr bwMode="auto">
          <a:xfrm>
            <a:off x="3581400" y="1578591"/>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latin typeface=".VnHelvetIns" pitchFamily="34" charset="0"/>
              </a:rPr>
              <a:t>1</a:t>
            </a:r>
            <a:r>
              <a:rPr lang="en-US" sz="2400">
                <a:solidFill>
                  <a:srgbClr val="3333FF"/>
                </a:solidFill>
                <a:latin typeface=".VnHelvetIns" pitchFamily="34" charset="0"/>
              </a:rPr>
              <a:t> </a:t>
            </a:r>
            <a:endParaRPr lang="vi-VN" sz="2400">
              <a:solidFill>
                <a:srgbClr val="3333FF"/>
              </a:solidFill>
              <a:latin typeface=".VnHelvetIns" pitchFamily="34" charset="0"/>
            </a:endParaRPr>
          </a:p>
        </p:txBody>
      </p:sp>
      <p:sp>
        <p:nvSpPr>
          <p:cNvPr id="7" name="Rectangle 15"/>
          <p:cNvSpPr>
            <a:spLocks noChangeArrowheads="1"/>
          </p:cNvSpPr>
          <p:nvPr/>
        </p:nvSpPr>
        <p:spPr bwMode="auto">
          <a:xfrm>
            <a:off x="1905000" y="2188191"/>
            <a:ext cx="1752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latin typeface=".VnHelvetIns" pitchFamily="34" charset="0"/>
              </a:rPr>
              <a:t>-5  </a:t>
            </a:r>
            <a:r>
              <a:rPr lang="en-US" sz="2400">
                <a:solidFill>
                  <a:srgbClr val="FF3300"/>
                </a:solidFill>
                <a:latin typeface=".VnHelvetIns" pitchFamily="34" charset="0"/>
              </a:rPr>
              <a:t>Mod</a:t>
            </a:r>
            <a:r>
              <a:rPr lang="en-US" sz="2400">
                <a:latin typeface=".VnHelvetIns" pitchFamily="34" charset="0"/>
              </a:rPr>
              <a:t>  3 = </a:t>
            </a:r>
            <a:endParaRPr lang="vi-VN" sz="2400">
              <a:latin typeface=".VnHelvetIns" pitchFamily="34" charset="0"/>
            </a:endParaRPr>
          </a:p>
        </p:txBody>
      </p:sp>
      <p:sp>
        <p:nvSpPr>
          <p:cNvPr id="8" name="Rectangle 16"/>
          <p:cNvSpPr>
            <a:spLocks noChangeArrowheads="1"/>
          </p:cNvSpPr>
          <p:nvPr/>
        </p:nvSpPr>
        <p:spPr bwMode="auto">
          <a:xfrm>
            <a:off x="3552825" y="2188191"/>
            <a:ext cx="561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latin typeface=".VnHelvetIns" pitchFamily="34" charset="0"/>
              </a:rPr>
              <a:t>-2 </a:t>
            </a:r>
            <a:endParaRPr lang="vi-VN" sz="2400">
              <a:latin typeface=".VnHelvetIns" pitchFamily="34" charset="0"/>
            </a:endParaRPr>
          </a:p>
        </p:txBody>
      </p:sp>
      <p:sp>
        <p:nvSpPr>
          <p:cNvPr id="9" name="Rectangle 17"/>
          <p:cNvSpPr>
            <a:spLocks noChangeArrowheads="1"/>
          </p:cNvSpPr>
          <p:nvPr/>
        </p:nvSpPr>
        <p:spPr bwMode="auto">
          <a:xfrm>
            <a:off x="6477000" y="1578591"/>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latin typeface=".VnHelvetIns" pitchFamily="34" charset="0"/>
              </a:rPr>
              <a:t>2 </a:t>
            </a:r>
            <a:endParaRPr lang="vi-VN" sz="2400">
              <a:latin typeface=".VnHelvetIns" pitchFamily="34" charset="0"/>
            </a:endParaRPr>
          </a:p>
        </p:txBody>
      </p:sp>
      <p:sp>
        <p:nvSpPr>
          <p:cNvPr id="10" name="Rectangle 18"/>
          <p:cNvSpPr>
            <a:spLocks noChangeArrowheads="1"/>
          </p:cNvSpPr>
          <p:nvPr/>
        </p:nvSpPr>
        <p:spPr bwMode="auto">
          <a:xfrm>
            <a:off x="6477000" y="2188191"/>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latin typeface=".VnHelvetIns" pitchFamily="34" charset="0"/>
              </a:rPr>
              <a:t>-1</a:t>
            </a:r>
            <a:endParaRPr lang="vi-VN" sz="2400">
              <a:latin typeface=".VnHelvetIns" pitchFamily="34" charset="0"/>
            </a:endParaRPr>
          </a:p>
        </p:txBody>
      </p:sp>
      <p:sp>
        <p:nvSpPr>
          <p:cNvPr id="11" name="Rectangle 19"/>
          <p:cNvSpPr>
            <a:spLocks noChangeArrowheads="1"/>
          </p:cNvSpPr>
          <p:nvPr/>
        </p:nvSpPr>
        <p:spPr bwMode="auto">
          <a:xfrm>
            <a:off x="5029200" y="1578591"/>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latin typeface=".VnHelvetIns" pitchFamily="34" charset="0"/>
              </a:rPr>
              <a:t>7  </a:t>
            </a:r>
            <a:r>
              <a:rPr lang="en-US" sz="2400">
                <a:solidFill>
                  <a:srgbClr val="0000FF"/>
                </a:solidFill>
                <a:latin typeface=".VnHelvetIns" pitchFamily="34" charset="0"/>
              </a:rPr>
              <a:t>div</a:t>
            </a:r>
            <a:r>
              <a:rPr lang="en-US" sz="2400">
                <a:latin typeface=".VnHelvetIns" pitchFamily="34" charset="0"/>
              </a:rPr>
              <a:t>  3 = </a:t>
            </a:r>
            <a:endParaRPr lang="vi-VN" sz="2400">
              <a:latin typeface=".VnHelvetIns" pitchFamily="34" charset="0"/>
            </a:endParaRPr>
          </a:p>
        </p:txBody>
      </p:sp>
      <p:sp>
        <p:nvSpPr>
          <p:cNvPr id="12" name="Rectangle 20"/>
          <p:cNvSpPr>
            <a:spLocks noChangeArrowheads="1"/>
          </p:cNvSpPr>
          <p:nvPr/>
        </p:nvSpPr>
        <p:spPr bwMode="auto">
          <a:xfrm>
            <a:off x="4953000" y="2188191"/>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latin typeface=".VnHelvetIns" pitchFamily="34" charset="0"/>
              </a:rPr>
              <a:t>-5  </a:t>
            </a:r>
            <a:r>
              <a:rPr lang="en-US" sz="2400">
                <a:solidFill>
                  <a:srgbClr val="0000FF"/>
                </a:solidFill>
                <a:latin typeface=".VnHelvetIns" pitchFamily="34" charset="0"/>
              </a:rPr>
              <a:t>Div</a:t>
            </a:r>
            <a:r>
              <a:rPr lang="en-US" sz="2400">
                <a:latin typeface=".VnHelvetIns" pitchFamily="34" charset="0"/>
              </a:rPr>
              <a:t>  3 = </a:t>
            </a:r>
            <a:endParaRPr lang="vi-VN" sz="2400">
              <a:latin typeface=".VnHelvetIns" pitchFamily="34" charset="0"/>
            </a:endParaRPr>
          </a:p>
        </p:txBody>
      </p:sp>
      <p:sp>
        <p:nvSpPr>
          <p:cNvPr id="13" name="Rectangle 22"/>
          <p:cNvSpPr>
            <a:spLocks noChangeArrowheads="1"/>
          </p:cNvSpPr>
          <p:nvPr/>
        </p:nvSpPr>
        <p:spPr bwMode="auto">
          <a:xfrm>
            <a:off x="533400" y="2769216"/>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600" b="1" i="1" smtClean="0">
                <a:solidFill>
                  <a:schemeClr val="accent2"/>
                </a:solidFill>
                <a:latin typeface="Arial" pitchFamily="34" charset="0"/>
                <a:cs typeface="Arial" pitchFamily="34" charset="0"/>
              </a:rPr>
              <a:t>Ví dụ 2:</a:t>
            </a:r>
            <a:endParaRPr lang="vi-VN" sz="2600" b="1" i="1">
              <a:solidFill>
                <a:schemeClr val="accent2"/>
              </a:solidFill>
              <a:latin typeface="Arial" pitchFamily="34" charset="0"/>
              <a:cs typeface="Arial" pitchFamily="34" charset="0"/>
            </a:endParaRPr>
          </a:p>
        </p:txBody>
      </p:sp>
      <p:sp>
        <p:nvSpPr>
          <p:cNvPr id="14" name="Rectangle 23"/>
          <p:cNvSpPr>
            <a:spLocks noChangeArrowheads="1"/>
          </p:cNvSpPr>
          <p:nvPr/>
        </p:nvSpPr>
        <p:spPr bwMode="auto">
          <a:xfrm>
            <a:off x="242888" y="11430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600" b="1" i="1" smtClean="0">
                <a:solidFill>
                  <a:schemeClr val="accent2"/>
                </a:solidFill>
                <a:latin typeface="Arial" pitchFamily="34" charset="0"/>
                <a:cs typeface="Arial" pitchFamily="34" charset="0"/>
              </a:rPr>
              <a:t>Ví dụ 1:</a:t>
            </a:r>
            <a:endParaRPr lang="vi-VN" sz="2600" b="1" i="1">
              <a:solidFill>
                <a:schemeClr val="accent2"/>
              </a:solidFill>
              <a:latin typeface="Arial" pitchFamily="34" charset="0"/>
              <a:cs typeface="Arial" pitchFamily="34" charset="0"/>
            </a:endParaRPr>
          </a:p>
        </p:txBody>
      </p:sp>
      <p:sp>
        <p:nvSpPr>
          <p:cNvPr id="15" name="Rectangle 24"/>
          <p:cNvSpPr>
            <a:spLocks noChangeArrowheads="1"/>
          </p:cNvSpPr>
          <p:nvPr/>
        </p:nvSpPr>
        <p:spPr bwMode="auto">
          <a:xfrm>
            <a:off x="1905000" y="2797791"/>
            <a:ext cx="678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b="1">
                <a:solidFill>
                  <a:srgbClr val="000099"/>
                </a:solidFill>
                <a:latin typeface="Arial" pitchFamily="34" charset="0"/>
                <a:cs typeface="Arial" pitchFamily="34" charset="0"/>
              </a:rPr>
              <a:t>Cách viết biểu thức số học trong Pascal</a:t>
            </a:r>
            <a:endParaRPr lang="vi-VN" b="1">
              <a:solidFill>
                <a:srgbClr val="000099"/>
              </a:solidFill>
              <a:latin typeface="Arial" pitchFamily="34" charset="0"/>
              <a:cs typeface="Arial" pitchFamily="34" charset="0"/>
            </a:endParaRPr>
          </a:p>
        </p:txBody>
      </p:sp>
      <p:sp>
        <p:nvSpPr>
          <p:cNvPr id="16" name="Rectangle 25"/>
          <p:cNvSpPr>
            <a:spLocks noChangeArrowheads="1"/>
          </p:cNvSpPr>
          <p:nvPr/>
        </p:nvSpPr>
        <p:spPr bwMode="auto">
          <a:xfrm>
            <a:off x="1219200" y="4112241"/>
            <a:ext cx="2286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SzPct val="80000"/>
            </a:pPr>
            <a:r>
              <a:rPr lang="en-US" sz="2400">
                <a:latin typeface=".VnHelvetIns" pitchFamily="34" charset="0"/>
              </a:rPr>
              <a:t>15a – 30b + 12</a:t>
            </a:r>
            <a:endParaRPr lang="vi-VN" sz="2400">
              <a:latin typeface=".VnHelvetIns" pitchFamily="34" charset="0"/>
            </a:endParaRPr>
          </a:p>
        </p:txBody>
      </p:sp>
      <p:sp>
        <p:nvSpPr>
          <p:cNvPr id="17" name="Rectangle 69"/>
          <p:cNvSpPr>
            <a:spLocks noChangeArrowheads="1"/>
          </p:cNvSpPr>
          <p:nvPr/>
        </p:nvSpPr>
        <p:spPr bwMode="auto">
          <a:xfrm>
            <a:off x="1004888" y="4702791"/>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latin typeface=".VnHelvetIns" pitchFamily="34" charset="0"/>
              </a:rPr>
              <a:t>(X</a:t>
            </a:r>
            <a:r>
              <a:rPr lang="en-US" sz="2400" baseline="30000">
                <a:latin typeface=".VnHelvetIns" pitchFamily="34" charset="0"/>
              </a:rPr>
              <a:t>2 </a:t>
            </a:r>
            <a:r>
              <a:rPr lang="en-US" sz="2400">
                <a:latin typeface=".VnHelvetIns" pitchFamily="34" charset="0"/>
              </a:rPr>
              <a:t>+ 2X +5) - 4XY</a:t>
            </a:r>
            <a:endParaRPr lang="vi-VN" sz="2400">
              <a:latin typeface=".VnHelvetIns" pitchFamily="34" charset="0"/>
            </a:endParaRPr>
          </a:p>
        </p:txBody>
      </p:sp>
      <p:graphicFrame>
        <p:nvGraphicFramePr>
          <p:cNvPr id="18" name="Object 78"/>
          <p:cNvGraphicFramePr>
            <a:graphicFrameLocks noChangeAspect="1"/>
          </p:cNvGraphicFramePr>
          <p:nvPr>
            <p:extLst>
              <p:ext uri="{D42A27DB-BD31-4B8C-83A1-F6EECF244321}">
                <p14:modId xmlns:p14="http://schemas.microsoft.com/office/powerpoint/2010/main" val="367175055"/>
              </p:ext>
            </p:extLst>
          </p:nvPr>
        </p:nvGraphicFramePr>
        <p:xfrm>
          <a:off x="1103313" y="5413991"/>
          <a:ext cx="2365375" cy="711200"/>
        </p:xfrm>
        <a:graphic>
          <a:graphicData uri="http://schemas.openxmlformats.org/presentationml/2006/ole">
            <mc:AlternateContent xmlns:mc="http://schemas.openxmlformats.org/markup-compatibility/2006">
              <mc:Choice xmlns:v="urn:schemas-microsoft-com:vml" Requires="v">
                <p:oleObj spid="_x0000_s6164" name="Equation" r:id="rId4" imgW="1688760" imgH="507960" progId="Equation.3">
                  <p:embed/>
                </p:oleObj>
              </mc:Choice>
              <mc:Fallback>
                <p:oleObj name="Equation" r:id="rId4" imgW="1688760" imgH="50796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3313" y="5413991"/>
                        <a:ext cx="2365375" cy="711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 name="Text Box 89"/>
          <p:cNvSpPr txBox="1">
            <a:spLocks noChangeArrowheads="1"/>
          </p:cNvSpPr>
          <p:nvPr/>
        </p:nvSpPr>
        <p:spPr bwMode="auto">
          <a:xfrm>
            <a:off x="5105400" y="4093191"/>
            <a:ext cx="259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latin typeface=".VnHelvetIns" pitchFamily="34" charset="0"/>
              </a:rPr>
              <a:t> </a:t>
            </a:r>
            <a:r>
              <a:rPr lang="en-US" sz="2400">
                <a:solidFill>
                  <a:srgbClr val="FF3300"/>
                </a:solidFill>
                <a:latin typeface=".VnHelvetIns" pitchFamily="34" charset="0"/>
              </a:rPr>
              <a:t>15*a - 30*b + 12</a:t>
            </a:r>
          </a:p>
        </p:txBody>
      </p:sp>
      <p:sp>
        <p:nvSpPr>
          <p:cNvPr id="20" name="Text Box 90"/>
          <p:cNvSpPr txBox="1">
            <a:spLocks noChangeArrowheads="1"/>
          </p:cNvSpPr>
          <p:nvPr/>
        </p:nvSpPr>
        <p:spPr bwMode="auto">
          <a:xfrm>
            <a:off x="4648200" y="4702791"/>
            <a:ext cx="3352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latin typeface=".VnHelvetIns" pitchFamily="34" charset="0"/>
              </a:rPr>
              <a:t> </a:t>
            </a:r>
            <a:r>
              <a:rPr lang="en-US" sz="2400">
                <a:solidFill>
                  <a:srgbClr val="FF3300"/>
                </a:solidFill>
                <a:latin typeface=".VnHelvetIns" pitchFamily="34" charset="0"/>
              </a:rPr>
              <a:t>(X*X + 2*X + 5) – 4*X*Y</a:t>
            </a:r>
          </a:p>
        </p:txBody>
      </p:sp>
      <p:sp>
        <p:nvSpPr>
          <p:cNvPr id="21" name="Text Box 91"/>
          <p:cNvSpPr txBox="1">
            <a:spLocks noChangeArrowheads="1"/>
          </p:cNvSpPr>
          <p:nvPr/>
        </p:nvSpPr>
        <p:spPr bwMode="auto">
          <a:xfrm>
            <a:off x="3962400" y="5545754"/>
            <a:ext cx="464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latin typeface=".VnHelvetIns" pitchFamily="34" charset="0"/>
              </a:rPr>
              <a:t> </a:t>
            </a:r>
            <a:r>
              <a:rPr lang="en-US" sz="2400">
                <a:solidFill>
                  <a:srgbClr val="FF3300"/>
                </a:solidFill>
                <a:latin typeface=".VnHelvetIns" pitchFamily="34" charset="0"/>
              </a:rPr>
              <a:t>(X+5)/(a+3) – y/(b+5)*(X+2)*(X+2)</a:t>
            </a:r>
          </a:p>
        </p:txBody>
      </p:sp>
      <p:sp>
        <p:nvSpPr>
          <p:cNvPr id="22" name="Rectangle 3"/>
          <p:cNvSpPr txBox="1">
            <a:spLocks noChangeArrowheads="1"/>
          </p:cNvSpPr>
          <p:nvPr/>
        </p:nvSpPr>
        <p:spPr bwMode="auto">
          <a:xfrm>
            <a:off x="228600" y="3810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2. Các phép toán với dữ liệu kiểu số</a:t>
            </a:r>
          </a:p>
        </p:txBody>
      </p:sp>
    </p:spTree>
    <p:extLst>
      <p:ext uri="{BB962C8B-B14F-4D97-AF65-F5344CB8AC3E}">
        <p14:creationId xmlns:p14="http://schemas.microsoft.com/office/powerpoint/2010/main" val="49219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8" presetClass="entr" presetSubtype="6"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strips(downRight)">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8" presetClass="entr" presetSubtype="6"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strips(downRight)">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8" presetClass="entr" presetSubtype="6"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strips(downRight)">
                                      <p:cBhvr>
                                        <p:cTn id="34" dur="5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par>
                          <p:cTn id="43" fill="hold">
                            <p:stCondLst>
                              <p:cond delay="0"/>
                            </p:stCondLst>
                            <p:childTnLst>
                              <p:par>
                                <p:cTn id="44" presetID="18" presetClass="entr" presetSubtype="6" fill="hold" grpId="0" nodeType="after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strips(downRight)">
                                      <p:cBhvr>
                                        <p:cTn id="46" dur="1000"/>
                                        <p:tgtEl>
                                          <p:spTgt spid="15"/>
                                        </p:tgtEl>
                                      </p:cBhvr>
                                    </p:animEffect>
                                  </p:childTnLst>
                                </p:cTn>
                              </p:par>
                            </p:childTnLst>
                          </p:cTn>
                        </p:par>
                        <p:par>
                          <p:cTn id="47" fill="hold">
                            <p:stCondLst>
                              <p:cond delay="1000"/>
                            </p:stCondLst>
                            <p:childTnLst>
                              <p:par>
                                <p:cTn id="48" presetID="53" presetClass="entr" presetSubtype="0" fill="hold" nodeType="afterEffect">
                                  <p:stCondLst>
                                    <p:cond delay="0"/>
                                  </p:stCondLst>
                                  <p:childTnLst>
                                    <p:set>
                                      <p:cBhvr>
                                        <p:cTn id="49" dur="1" fill="hold">
                                          <p:stCondLst>
                                            <p:cond delay="0"/>
                                          </p:stCondLst>
                                        </p:cTn>
                                        <p:tgtEl>
                                          <p:spTgt spid="3"/>
                                        </p:tgtEl>
                                        <p:attrNameLst>
                                          <p:attrName>style.visibility</p:attrName>
                                        </p:attrNameLst>
                                      </p:cBhvr>
                                      <p:to>
                                        <p:strVal val="visible"/>
                                      </p:to>
                                    </p:set>
                                    <p:anim calcmode="lin" valueType="num">
                                      <p:cBhvr>
                                        <p:cTn id="50" dur="1000" fill="hold"/>
                                        <p:tgtEl>
                                          <p:spTgt spid="3"/>
                                        </p:tgtEl>
                                        <p:attrNameLst>
                                          <p:attrName>ppt_w</p:attrName>
                                        </p:attrNameLst>
                                      </p:cBhvr>
                                      <p:tavLst>
                                        <p:tav tm="0">
                                          <p:val>
                                            <p:fltVal val="0"/>
                                          </p:val>
                                        </p:tav>
                                        <p:tav tm="100000">
                                          <p:val>
                                            <p:strVal val="#ppt_w"/>
                                          </p:val>
                                        </p:tav>
                                      </p:tavLst>
                                    </p:anim>
                                    <p:anim calcmode="lin" valueType="num">
                                      <p:cBhvr>
                                        <p:cTn id="51" dur="1000" fill="hold"/>
                                        <p:tgtEl>
                                          <p:spTgt spid="3"/>
                                        </p:tgtEl>
                                        <p:attrNameLst>
                                          <p:attrName>ppt_h</p:attrName>
                                        </p:attrNameLst>
                                      </p:cBhvr>
                                      <p:tavLst>
                                        <p:tav tm="0">
                                          <p:val>
                                            <p:fltVal val="0"/>
                                          </p:val>
                                        </p:tav>
                                        <p:tav tm="100000">
                                          <p:val>
                                            <p:strVal val="#ppt_h"/>
                                          </p:val>
                                        </p:tav>
                                      </p:tavLst>
                                    </p:anim>
                                    <p:animEffect transition="in" filter="fade">
                                      <p:cBhvr>
                                        <p:cTn id="52" dur="10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6"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strips(downRight)">
                                      <p:cBhvr>
                                        <p:cTn id="57" dur="10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27" presetClass="entr" presetSubtype="0" fill="hold" grpId="0" nodeType="clickEffect">
                                  <p:stCondLst>
                                    <p:cond delay="0"/>
                                  </p:stCondLst>
                                  <p:iterate type="lt">
                                    <p:tmPct val="50000"/>
                                  </p:iterate>
                                  <p:childTnLst>
                                    <p:set>
                                      <p:cBhvr>
                                        <p:cTn id="61" dur="1" fill="hold">
                                          <p:stCondLst>
                                            <p:cond delay="0"/>
                                          </p:stCondLst>
                                        </p:cTn>
                                        <p:tgtEl>
                                          <p:spTgt spid="19"/>
                                        </p:tgtEl>
                                        <p:attrNameLst>
                                          <p:attrName>style.visibility</p:attrName>
                                        </p:attrNameLst>
                                      </p:cBhvr>
                                      <p:to>
                                        <p:strVal val="visible"/>
                                      </p:to>
                                    </p:set>
                                    <p:anim calcmode="discrete" valueType="clr">
                                      <p:cBhvr override="childStyle">
                                        <p:cTn id="62" dur="80"/>
                                        <p:tgtEl>
                                          <p:spTgt spid="19"/>
                                        </p:tgtEl>
                                        <p:attrNameLst>
                                          <p:attrName>style.color</p:attrName>
                                        </p:attrNameLst>
                                      </p:cBhvr>
                                      <p:tavLst>
                                        <p:tav tm="0">
                                          <p:val>
                                            <p:clrVal>
                                              <a:schemeClr val="accent2"/>
                                            </p:clrVal>
                                          </p:val>
                                        </p:tav>
                                        <p:tav tm="50000">
                                          <p:val>
                                            <p:clrVal>
                                              <a:schemeClr val="hlink"/>
                                            </p:clrVal>
                                          </p:val>
                                        </p:tav>
                                      </p:tavLst>
                                    </p:anim>
                                    <p:anim calcmode="discrete" valueType="clr">
                                      <p:cBhvr>
                                        <p:cTn id="63" dur="80"/>
                                        <p:tgtEl>
                                          <p:spTgt spid="19"/>
                                        </p:tgtEl>
                                        <p:attrNameLst>
                                          <p:attrName>fillcolor</p:attrName>
                                        </p:attrNameLst>
                                      </p:cBhvr>
                                      <p:tavLst>
                                        <p:tav tm="0">
                                          <p:val>
                                            <p:clrVal>
                                              <a:schemeClr val="accent2"/>
                                            </p:clrVal>
                                          </p:val>
                                        </p:tav>
                                        <p:tav tm="50000">
                                          <p:val>
                                            <p:clrVal>
                                              <a:schemeClr val="hlink"/>
                                            </p:clrVal>
                                          </p:val>
                                        </p:tav>
                                      </p:tavLst>
                                    </p:anim>
                                    <p:set>
                                      <p:cBhvr>
                                        <p:cTn id="64" dur="80"/>
                                        <p:tgtEl>
                                          <p:spTgt spid="19"/>
                                        </p:tgtEl>
                                        <p:attrNameLst>
                                          <p:attrName>fill.type</p:attrName>
                                        </p:attrNameLst>
                                      </p:cBhvr>
                                      <p:to>
                                        <p:strVal val="solid"/>
                                      </p:to>
                                    </p:set>
                                  </p:childTnLst>
                                </p:cTn>
                              </p:par>
                            </p:childTnLst>
                          </p:cTn>
                        </p:par>
                        <p:par>
                          <p:cTn id="65" fill="hold">
                            <p:stCondLst>
                              <p:cond delay="520"/>
                            </p:stCondLst>
                            <p:childTnLst>
                              <p:par>
                                <p:cTn id="66" presetID="18" presetClass="entr" presetSubtype="6" fill="hold" grpId="0" nodeType="afterEffect">
                                  <p:stCondLst>
                                    <p:cond delay="500"/>
                                  </p:stCondLst>
                                  <p:childTnLst>
                                    <p:set>
                                      <p:cBhvr>
                                        <p:cTn id="67" dur="1" fill="hold">
                                          <p:stCondLst>
                                            <p:cond delay="0"/>
                                          </p:stCondLst>
                                        </p:cTn>
                                        <p:tgtEl>
                                          <p:spTgt spid="17"/>
                                        </p:tgtEl>
                                        <p:attrNameLst>
                                          <p:attrName>style.visibility</p:attrName>
                                        </p:attrNameLst>
                                      </p:cBhvr>
                                      <p:to>
                                        <p:strVal val="visible"/>
                                      </p:to>
                                    </p:set>
                                    <p:animEffect transition="in" filter="strips(downRight)">
                                      <p:cBhvr>
                                        <p:cTn id="68" dur="1000"/>
                                        <p:tgtEl>
                                          <p:spTgt spid="17"/>
                                        </p:tgtEl>
                                      </p:cBhvr>
                                    </p:animEffect>
                                  </p:childTnLst>
                                </p:cTn>
                              </p:par>
                            </p:childTnLst>
                          </p:cTn>
                        </p:par>
                      </p:childTnLst>
                    </p:cTn>
                  </p:par>
                  <p:par>
                    <p:cTn id="69" fill="hold">
                      <p:stCondLst>
                        <p:cond delay="indefinite"/>
                      </p:stCondLst>
                      <p:childTnLst>
                        <p:par>
                          <p:cTn id="70" fill="hold">
                            <p:stCondLst>
                              <p:cond delay="0"/>
                            </p:stCondLst>
                            <p:childTnLst>
                              <p:par>
                                <p:cTn id="71" presetID="27" presetClass="entr" presetSubtype="0" fill="hold" grpId="0" nodeType="clickEffect">
                                  <p:stCondLst>
                                    <p:cond delay="0"/>
                                  </p:stCondLst>
                                  <p:iterate type="lt">
                                    <p:tmPct val="50000"/>
                                  </p:iterate>
                                  <p:childTnLst>
                                    <p:set>
                                      <p:cBhvr>
                                        <p:cTn id="72" dur="1" fill="hold">
                                          <p:stCondLst>
                                            <p:cond delay="0"/>
                                          </p:stCondLst>
                                        </p:cTn>
                                        <p:tgtEl>
                                          <p:spTgt spid="20"/>
                                        </p:tgtEl>
                                        <p:attrNameLst>
                                          <p:attrName>style.visibility</p:attrName>
                                        </p:attrNameLst>
                                      </p:cBhvr>
                                      <p:to>
                                        <p:strVal val="visible"/>
                                      </p:to>
                                    </p:set>
                                    <p:anim calcmode="discrete" valueType="clr">
                                      <p:cBhvr override="childStyle">
                                        <p:cTn id="73" dur="80"/>
                                        <p:tgtEl>
                                          <p:spTgt spid="20"/>
                                        </p:tgtEl>
                                        <p:attrNameLst>
                                          <p:attrName>style.color</p:attrName>
                                        </p:attrNameLst>
                                      </p:cBhvr>
                                      <p:tavLst>
                                        <p:tav tm="0">
                                          <p:val>
                                            <p:clrVal>
                                              <a:schemeClr val="accent2"/>
                                            </p:clrVal>
                                          </p:val>
                                        </p:tav>
                                        <p:tav tm="50000">
                                          <p:val>
                                            <p:clrVal>
                                              <a:schemeClr val="hlink"/>
                                            </p:clrVal>
                                          </p:val>
                                        </p:tav>
                                      </p:tavLst>
                                    </p:anim>
                                    <p:anim calcmode="discrete" valueType="clr">
                                      <p:cBhvr>
                                        <p:cTn id="74" dur="80"/>
                                        <p:tgtEl>
                                          <p:spTgt spid="20"/>
                                        </p:tgtEl>
                                        <p:attrNameLst>
                                          <p:attrName>fillcolor</p:attrName>
                                        </p:attrNameLst>
                                      </p:cBhvr>
                                      <p:tavLst>
                                        <p:tav tm="0">
                                          <p:val>
                                            <p:clrVal>
                                              <a:schemeClr val="accent2"/>
                                            </p:clrVal>
                                          </p:val>
                                        </p:tav>
                                        <p:tav tm="50000">
                                          <p:val>
                                            <p:clrVal>
                                              <a:schemeClr val="hlink"/>
                                            </p:clrVal>
                                          </p:val>
                                        </p:tav>
                                      </p:tavLst>
                                    </p:anim>
                                    <p:set>
                                      <p:cBhvr>
                                        <p:cTn id="75" dur="80"/>
                                        <p:tgtEl>
                                          <p:spTgt spid="20"/>
                                        </p:tgtEl>
                                        <p:attrNameLst>
                                          <p:attrName>fill.type</p:attrName>
                                        </p:attrNameLst>
                                      </p:cBhvr>
                                      <p:to>
                                        <p:strVal val="solid"/>
                                      </p:to>
                                    </p:set>
                                  </p:childTnLst>
                                </p:cTn>
                              </p:par>
                            </p:childTnLst>
                          </p:cTn>
                        </p:par>
                        <p:par>
                          <p:cTn id="76" fill="hold">
                            <p:stCondLst>
                              <p:cond delay="720"/>
                            </p:stCondLst>
                            <p:childTnLst>
                              <p:par>
                                <p:cTn id="77" presetID="18" presetClass="entr" presetSubtype="6" fill="hold" nodeType="afterEffect">
                                  <p:stCondLst>
                                    <p:cond delay="500"/>
                                  </p:stCondLst>
                                  <p:childTnLst>
                                    <p:set>
                                      <p:cBhvr>
                                        <p:cTn id="78" dur="1" fill="hold">
                                          <p:stCondLst>
                                            <p:cond delay="0"/>
                                          </p:stCondLst>
                                        </p:cTn>
                                        <p:tgtEl>
                                          <p:spTgt spid="18"/>
                                        </p:tgtEl>
                                        <p:attrNameLst>
                                          <p:attrName>style.visibility</p:attrName>
                                        </p:attrNameLst>
                                      </p:cBhvr>
                                      <p:to>
                                        <p:strVal val="visible"/>
                                      </p:to>
                                    </p:set>
                                    <p:animEffect transition="in" filter="strips(downRight)">
                                      <p:cBhvr>
                                        <p:cTn id="79" dur="1000"/>
                                        <p:tgtEl>
                                          <p:spTgt spid="18"/>
                                        </p:tgtEl>
                                      </p:cBhvr>
                                    </p:animEffect>
                                  </p:childTnLst>
                                </p:cTn>
                              </p:par>
                            </p:childTnLst>
                          </p:cTn>
                        </p:par>
                      </p:childTnLst>
                    </p:cTn>
                  </p:par>
                  <p:par>
                    <p:cTn id="80" fill="hold">
                      <p:stCondLst>
                        <p:cond delay="indefinite"/>
                      </p:stCondLst>
                      <p:childTnLst>
                        <p:par>
                          <p:cTn id="81" fill="hold">
                            <p:stCondLst>
                              <p:cond delay="0"/>
                            </p:stCondLst>
                            <p:childTnLst>
                              <p:par>
                                <p:cTn id="82" presetID="27" presetClass="entr" presetSubtype="0" fill="hold" grpId="0" nodeType="clickEffect">
                                  <p:stCondLst>
                                    <p:cond delay="0"/>
                                  </p:stCondLst>
                                  <p:iterate type="lt">
                                    <p:tmPct val="50000"/>
                                  </p:iterate>
                                  <p:childTnLst>
                                    <p:set>
                                      <p:cBhvr>
                                        <p:cTn id="83" dur="1" fill="hold">
                                          <p:stCondLst>
                                            <p:cond delay="0"/>
                                          </p:stCondLst>
                                        </p:cTn>
                                        <p:tgtEl>
                                          <p:spTgt spid="21"/>
                                        </p:tgtEl>
                                        <p:attrNameLst>
                                          <p:attrName>style.visibility</p:attrName>
                                        </p:attrNameLst>
                                      </p:cBhvr>
                                      <p:to>
                                        <p:strVal val="visible"/>
                                      </p:to>
                                    </p:set>
                                    <p:anim calcmode="discrete" valueType="clr">
                                      <p:cBhvr override="childStyle">
                                        <p:cTn id="84" dur="80"/>
                                        <p:tgtEl>
                                          <p:spTgt spid="21"/>
                                        </p:tgtEl>
                                        <p:attrNameLst>
                                          <p:attrName>style.color</p:attrName>
                                        </p:attrNameLst>
                                      </p:cBhvr>
                                      <p:tavLst>
                                        <p:tav tm="0">
                                          <p:val>
                                            <p:clrVal>
                                              <a:schemeClr val="accent2"/>
                                            </p:clrVal>
                                          </p:val>
                                        </p:tav>
                                        <p:tav tm="50000">
                                          <p:val>
                                            <p:clrVal>
                                              <a:schemeClr val="hlink"/>
                                            </p:clrVal>
                                          </p:val>
                                        </p:tav>
                                      </p:tavLst>
                                    </p:anim>
                                    <p:anim calcmode="discrete" valueType="clr">
                                      <p:cBhvr>
                                        <p:cTn id="85" dur="80"/>
                                        <p:tgtEl>
                                          <p:spTgt spid="21"/>
                                        </p:tgtEl>
                                        <p:attrNameLst>
                                          <p:attrName>fillcolor</p:attrName>
                                        </p:attrNameLst>
                                      </p:cBhvr>
                                      <p:tavLst>
                                        <p:tav tm="0">
                                          <p:val>
                                            <p:clrVal>
                                              <a:schemeClr val="accent2"/>
                                            </p:clrVal>
                                          </p:val>
                                        </p:tav>
                                        <p:tav tm="50000">
                                          <p:val>
                                            <p:clrVal>
                                              <a:schemeClr val="hlink"/>
                                            </p:clrVal>
                                          </p:val>
                                        </p:tav>
                                      </p:tavLst>
                                    </p:anim>
                                    <p:set>
                                      <p:cBhvr>
                                        <p:cTn id="86" dur="80"/>
                                        <p:tgtEl>
                                          <p:spTgt spid="2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5" grpId="0"/>
      <p:bldP spid="16" grpId="0"/>
      <p:bldP spid="17" grpId="0"/>
      <p:bldP spid="19" grpId="0"/>
      <p:bldP spid="20" grpId="0"/>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609600" y="1295400"/>
            <a:ext cx="7924800" cy="457200"/>
          </a:xfrm>
          <a:prstGeom prst="rect">
            <a:avLst/>
          </a:prstGeom>
          <a:ln/>
          <a:extLst/>
        </p:spPr>
        <p:style>
          <a:lnRef idx="0">
            <a:schemeClr val="accent1"/>
          </a:lnRef>
          <a:fillRef idx="3">
            <a:schemeClr val="accent1"/>
          </a:fillRef>
          <a:effectRef idx="3">
            <a:schemeClr val="accent1"/>
          </a:effectRef>
          <a:fontRef idx="minor">
            <a:schemeClr val="lt1"/>
          </a:fontRef>
        </p:style>
        <p:txBody>
          <a:bodyPr/>
          <a:lstStyle/>
          <a:p>
            <a:pPr marL="342900" indent="-342900" algn="ctr">
              <a:spcBef>
                <a:spcPct val="20000"/>
              </a:spcBef>
            </a:pPr>
            <a:r>
              <a:rPr lang="en-US" sz="2800" b="1" smtClean="0">
                <a:solidFill>
                  <a:schemeClr val="accent2"/>
                </a:solidFill>
                <a:latin typeface="Arial" pitchFamily="34" charset="0"/>
                <a:cs typeface="Arial" pitchFamily="34" charset="0"/>
              </a:rPr>
              <a:t>QUY TẮC TÍNH CÁC BIỂU THỨC SỐ HỌC</a:t>
            </a:r>
            <a:endParaRPr lang="vi-VN" sz="2800" b="1">
              <a:solidFill>
                <a:schemeClr val="accent2"/>
              </a:solidFill>
              <a:latin typeface="Arial" pitchFamily="34" charset="0"/>
              <a:cs typeface="Arial" pitchFamily="34" charset="0"/>
            </a:endParaRPr>
          </a:p>
        </p:txBody>
      </p:sp>
      <p:sp>
        <p:nvSpPr>
          <p:cNvPr id="9" name="Text Box 2"/>
          <p:cNvSpPr txBox="1">
            <a:spLocks noChangeArrowheads="1"/>
          </p:cNvSpPr>
          <p:nvPr/>
        </p:nvSpPr>
        <p:spPr bwMode="auto">
          <a:xfrm>
            <a:off x="249072" y="1974026"/>
            <a:ext cx="8591550" cy="3893374"/>
          </a:xfrm>
          <a:prstGeom prst="rect">
            <a:avLst/>
          </a:prstGeom>
          <a:ln/>
          <a:extLst/>
        </p:spPr>
        <p:style>
          <a:lnRef idx="0">
            <a:schemeClr val="accent3"/>
          </a:lnRef>
          <a:fillRef idx="3">
            <a:schemeClr val="accent3"/>
          </a:fillRef>
          <a:effectRef idx="3">
            <a:schemeClr val="accent3"/>
          </a:effectRef>
          <a:fontRef idx="minor">
            <a:schemeClr val="lt1"/>
          </a:fontRef>
        </p:style>
        <p:txBody>
          <a:bodyPr wrap="square">
            <a:spAutoFit/>
          </a:bodyPr>
          <a:lstStyle/>
          <a:p>
            <a:pPr algn="just" eaLnBrk="0" hangingPunct="0">
              <a:spcBef>
                <a:spcPct val="50000"/>
              </a:spcBef>
              <a:buFontTx/>
              <a:buChar char="•"/>
            </a:pPr>
            <a:r>
              <a:rPr lang="en-US" sz="2600">
                <a:solidFill>
                  <a:srgbClr val="000099"/>
                </a:solidFill>
                <a:latin typeface="Arial" charset="0"/>
              </a:rPr>
              <a:t> Các phép toán trong ngoặc được thực hiện trước tiên.</a:t>
            </a:r>
          </a:p>
          <a:p>
            <a:pPr algn="just" eaLnBrk="0" hangingPunct="0">
              <a:spcBef>
                <a:spcPct val="50000"/>
              </a:spcBef>
              <a:buFontTx/>
              <a:buChar char="•"/>
            </a:pPr>
            <a:r>
              <a:rPr lang="en-US" sz="2600">
                <a:solidFill>
                  <a:srgbClr val="000099"/>
                </a:solidFill>
                <a:latin typeface="Arial" charset="0"/>
              </a:rPr>
              <a:t> Trong dãy các phép toán không có dấu ngoặc, các phép </a:t>
            </a:r>
            <a:r>
              <a:rPr lang="en-US" sz="2600" smtClean="0">
                <a:solidFill>
                  <a:srgbClr val="000099"/>
                </a:solidFill>
                <a:latin typeface="Arial" charset="0"/>
              </a:rPr>
              <a:t>nhân, phép chia lấy phần nguyên </a:t>
            </a:r>
            <a:r>
              <a:rPr lang="en-US" sz="2600" i="1" smtClean="0">
                <a:solidFill>
                  <a:srgbClr val="000099"/>
                </a:solidFill>
                <a:latin typeface="Arial" charset="0"/>
              </a:rPr>
              <a:t>(div)</a:t>
            </a:r>
            <a:r>
              <a:rPr lang="en-US" sz="2600" smtClean="0">
                <a:solidFill>
                  <a:srgbClr val="000099"/>
                </a:solidFill>
                <a:latin typeface="Arial" charset="0"/>
              </a:rPr>
              <a:t> </a:t>
            </a:r>
            <a:r>
              <a:rPr lang="en-US" sz="2600">
                <a:solidFill>
                  <a:srgbClr val="000099"/>
                </a:solidFill>
                <a:latin typeface="Arial" charset="0"/>
              </a:rPr>
              <a:t>và phép chia lấy phần dư </a:t>
            </a:r>
            <a:r>
              <a:rPr lang="en-US" sz="2600" i="1">
                <a:solidFill>
                  <a:srgbClr val="000099"/>
                </a:solidFill>
                <a:latin typeface="Arial" charset="0"/>
              </a:rPr>
              <a:t>(mod) </a:t>
            </a:r>
            <a:r>
              <a:rPr lang="en-US" sz="2600">
                <a:solidFill>
                  <a:srgbClr val="000099"/>
                </a:solidFill>
                <a:latin typeface="Arial" charset="0"/>
              </a:rPr>
              <a:t>được thực hiện trước.</a:t>
            </a:r>
          </a:p>
          <a:p>
            <a:pPr algn="just" eaLnBrk="0" hangingPunct="0">
              <a:spcBef>
                <a:spcPct val="50000"/>
              </a:spcBef>
              <a:buFontTx/>
              <a:buChar char="•"/>
            </a:pPr>
            <a:r>
              <a:rPr lang="en-US" sz="2600">
                <a:solidFill>
                  <a:srgbClr val="000099"/>
                </a:solidFill>
                <a:latin typeface="Arial" charset="0"/>
              </a:rPr>
              <a:t> Phép cộng và phép trừ được thực hiện theo thứ tự từ trái sang phải.</a:t>
            </a:r>
          </a:p>
          <a:p>
            <a:pPr algn="just" eaLnBrk="0" hangingPunct="0">
              <a:spcBef>
                <a:spcPct val="50000"/>
              </a:spcBef>
              <a:buFontTx/>
              <a:buChar char="•"/>
            </a:pPr>
            <a:r>
              <a:rPr lang="en-US" sz="2600">
                <a:solidFill>
                  <a:srgbClr val="000099"/>
                </a:solidFill>
                <a:latin typeface="Arial" charset="0"/>
              </a:rPr>
              <a:t> Trong ngôn ngữ lập trình chỉ được sử dụng dấu ngoặc </a:t>
            </a:r>
            <a:r>
              <a:rPr lang="en-US" sz="2600" smtClean="0">
                <a:solidFill>
                  <a:srgbClr val="000099"/>
                </a:solidFill>
                <a:latin typeface="Arial" charset="0"/>
              </a:rPr>
              <a:t>tròn </a:t>
            </a:r>
            <a:r>
              <a:rPr lang="en-US" sz="2600" smtClean="0">
                <a:solidFill>
                  <a:srgbClr val="CC0000"/>
                </a:solidFill>
                <a:latin typeface="Arial" charset="0"/>
              </a:rPr>
              <a:t>( )</a:t>
            </a:r>
            <a:endParaRPr lang="en-US" sz="2600">
              <a:solidFill>
                <a:srgbClr val="CC0000"/>
              </a:solidFill>
              <a:latin typeface="Arial" charset="0"/>
            </a:endParaRPr>
          </a:p>
        </p:txBody>
      </p:sp>
      <p:sp>
        <p:nvSpPr>
          <p:cNvPr id="6" name="Rectangle 3"/>
          <p:cNvSpPr txBox="1">
            <a:spLocks noChangeArrowheads="1"/>
          </p:cNvSpPr>
          <p:nvPr/>
        </p:nvSpPr>
        <p:spPr bwMode="auto">
          <a:xfrm>
            <a:off x="228600" y="3810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2. Các phép toán với dữ liệu kiểu số</a:t>
            </a:r>
          </a:p>
        </p:txBody>
      </p:sp>
    </p:spTree>
    <p:extLst>
      <p:ext uri="{BB962C8B-B14F-4D97-AF65-F5344CB8AC3E}">
        <p14:creationId xmlns:p14="http://schemas.microsoft.com/office/powerpoint/2010/main" val="249445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fltVal val="0"/>
                                          </p:val>
                                        </p:tav>
                                        <p:tav tm="100000">
                                          <p:val>
                                            <p:strVal val="#ppt_h"/>
                                          </p:val>
                                        </p:tav>
                                      </p:tavLst>
                                    </p:anim>
                                    <p:animEffect transition="in" filter="fade">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64228" y="1143000"/>
            <a:ext cx="736099" cy="707886"/>
          </a:xfrm>
          <a:prstGeom prst="rect">
            <a:avLst/>
          </a:prstGeom>
          <a:solidFill>
            <a:srgbClr val="000099"/>
          </a:solidFill>
        </p:spPr>
        <p:txBody>
          <a:bodyPr wrap="none">
            <a:spAutoFit/>
          </a:bodyPr>
          <a:lstStyle/>
          <a:p>
            <a:pPr algn="just"/>
            <a:r>
              <a:rPr lang="en-US" sz="4000">
                <a:solidFill>
                  <a:schemeClr val="bg1"/>
                </a:solidFill>
                <a:latin typeface="Arial" pitchFamily="34" charset="0"/>
                <a:cs typeface="Arial" pitchFamily="34" charset="0"/>
                <a:sym typeface="Wingdings" pitchFamily="2" charset="2"/>
              </a:rPr>
              <a:t></a:t>
            </a:r>
            <a:r>
              <a:rPr lang="en-US">
                <a:solidFill>
                  <a:schemeClr val="bg1"/>
                </a:solidFill>
                <a:latin typeface="Arial" pitchFamily="34" charset="0"/>
                <a:cs typeface="Arial" pitchFamily="34" charset="0"/>
                <a:sym typeface="Wingdings" pitchFamily="2" charset="2"/>
              </a:rPr>
              <a:t> </a:t>
            </a:r>
          </a:p>
        </p:txBody>
      </p:sp>
      <p:graphicFrame>
        <p:nvGraphicFramePr>
          <p:cNvPr id="6" name="Group 44"/>
          <p:cNvGraphicFramePr>
            <a:graphicFrameLocks noGrp="1"/>
          </p:cNvGraphicFramePr>
          <p:nvPr>
            <p:extLst>
              <p:ext uri="{D42A27DB-BD31-4B8C-83A1-F6EECF244321}">
                <p14:modId xmlns:p14="http://schemas.microsoft.com/office/powerpoint/2010/main" val="3966870688"/>
              </p:ext>
            </p:extLst>
          </p:nvPr>
        </p:nvGraphicFramePr>
        <p:xfrm>
          <a:off x="380150" y="1981200"/>
          <a:ext cx="8366125" cy="3917951"/>
        </p:xfrm>
        <a:graphic>
          <a:graphicData uri="http://schemas.openxmlformats.org/drawingml/2006/table">
            <a:tbl>
              <a:tblPr/>
              <a:tblGrid>
                <a:gridCol w="1435100"/>
                <a:gridCol w="3640138"/>
                <a:gridCol w="3290887"/>
              </a:tblGrid>
              <a:tr h="5286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000099"/>
                          </a:solidFill>
                          <a:effectLst/>
                          <a:latin typeface="Arial" charset="0"/>
                        </a:rPr>
                        <a:t>Kí hiệu</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000099"/>
                          </a:solidFill>
                          <a:effectLst/>
                          <a:latin typeface="Arial" charset="0"/>
                        </a:rPr>
                        <a:t>Phép toán</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smtClean="0">
                          <a:ln>
                            <a:noFill/>
                          </a:ln>
                          <a:solidFill>
                            <a:srgbClr val="000099"/>
                          </a:solidFill>
                          <a:effectLst/>
                          <a:latin typeface="Arial" charset="0"/>
                        </a:rPr>
                        <a:t>Kiểu dữ liệu</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794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Cộng</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row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accent2"/>
                          </a:solidFill>
                          <a:effectLst/>
                          <a:latin typeface="Arial" charset="0"/>
                        </a:rPr>
                        <a:t>Số nguyên, số thực</a:t>
                      </a:r>
                    </a:p>
                  </a:txBody>
                  <a:tcPr anchor="ct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81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Trừ</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accent2"/>
                        </a:solidFill>
                        <a:effectLst/>
                        <a:latin typeface="Arial" charset="0"/>
                      </a:endParaRP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81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Nhân</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accent2"/>
                        </a:solidFill>
                        <a:effectLst/>
                        <a:latin typeface="Arial" charset="0"/>
                      </a:endParaRP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81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cs typeface="Arial" charset="0"/>
                        </a:rPr>
                        <a:t>/</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Chia</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accent2"/>
                        </a:solidFill>
                        <a:effectLst/>
                        <a:latin typeface="Arial" charset="0"/>
                        <a:cs typeface="Arial" charset="0"/>
                      </a:endParaRP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286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cs typeface="Arial" charset="0"/>
                        </a:rPr>
                        <a:t>div</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Chia lấy phần nguyên</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accent2"/>
                          </a:solidFill>
                          <a:effectLst/>
                          <a:latin typeface="Arial" charset="0"/>
                        </a:rPr>
                        <a:t>Số nguyên</a:t>
                      </a:r>
                      <a:endParaRPr kumimoji="0" lang="en-US" sz="2800" b="0" i="0" u="none" strike="noStrike" cap="none" normalizeH="0" baseline="0" smtClean="0">
                        <a:ln>
                          <a:noFill/>
                        </a:ln>
                        <a:solidFill>
                          <a:schemeClr val="accent2"/>
                        </a:solidFill>
                        <a:effectLst/>
                        <a:latin typeface="Arial" charset="0"/>
                        <a:cs typeface="Arial" charset="0"/>
                      </a:endParaRPr>
                    </a:p>
                  </a:txBody>
                  <a:tcPr anchor="ct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r h="5286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900" b="0" i="0" u="none" strike="noStrike" cap="none" normalizeH="0" baseline="0" smtClean="0">
                          <a:ln>
                            <a:noFill/>
                          </a:ln>
                          <a:solidFill>
                            <a:srgbClr val="FF33CC"/>
                          </a:solidFill>
                          <a:effectLst/>
                          <a:latin typeface="Arial" charset="0"/>
                          <a:cs typeface="Arial" charset="0"/>
                        </a:rPr>
                        <a:t>mod</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500" b="0" i="0" u="none" strike="noStrike" cap="none" normalizeH="0" baseline="0" smtClean="0">
                          <a:ln>
                            <a:noFill/>
                          </a:ln>
                          <a:solidFill>
                            <a:srgbClr val="000099"/>
                          </a:solidFill>
                          <a:effectLst/>
                          <a:latin typeface="Arial" charset="0"/>
                        </a:rPr>
                        <a:t>Chia lấy phần dư</a:t>
                      </a:r>
                    </a:p>
                  </a:txBody>
                  <a:tcP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accent2"/>
                        </a:solidFill>
                        <a:effectLst/>
                        <a:latin typeface="Arial" charset="0"/>
                        <a:cs typeface="Arial" charset="0"/>
                      </a:endParaRPr>
                    </a:p>
                  </a:txBody>
                  <a:tcPr anchor="ctr" horzOverflow="overflow">
                    <a:lnL w="28575" cap="flat" cmpd="sng" algn="ctr">
                      <a:solidFill>
                        <a:srgbClr val="000099"/>
                      </a:solidFill>
                      <a:prstDash val="solid"/>
                      <a:round/>
                      <a:headEnd type="none" w="med" len="med"/>
                      <a:tailEnd type="none" w="med" len="med"/>
                    </a:lnL>
                    <a:lnR w="28575" cap="flat" cmpd="sng" algn="ctr">
                      <a:solidFill>
                        <a:srgbClr val="000099"/>
                      </a:solidFill>
                      <a:prstDash val="solid"/>
                      <a:round/>
                      <a:headEnd type="none" w="med" len="med"/>
                      <a:tailEnd type="none" w="med" len="med"/>
                    </a:lnR>
                    <a:lnT w="28575" cap="flat" cmpd="sng" algn="ctr">
                      <a:solidFill>
                        <a:srgbClr val="000099"/>
                      </a:solidFill>
                      <a:prstDash val="solid"/>
                      <a:round/>
                      <a:headEnd type="none" w="med" len="med"/>
                      <a:tailEnd type="none" w="med" len="med"/>
                    </a:lnT>
                    <a:lnB w="28575" cap="flat" cmpd="sng" algn="ctr">
                      <a:solidFill>
                        <a:srgbClr val="000099"/>
                      </a:solidFill>
                      <a:prstDash val="solid"/>
                      <a:round/>
                      <a:headEnd type="none" w="med" len="med"/>
                      <a:tailEnd type="none" w="med" len="med"/>
                    </a:lnB>
                    <a:lnTlToBr>
                      <a:noFill/>
                    </a:lnTlToBr>
                    <a:lnBlToTr>
                      <a:noFill/>
                    </a:lnBlToTr>
                    <a:solidFill>
                      <a:srgbClr val="FCF8A2"/>
                    </a:solidFill>
                  </a:tcPr>
                </a:tc>
              </a:tr>
            </a:tbl>
          </a:graphicData>
        </a:graphic>
      </p:graphicFrame>
      <p:sp>
        <p:nvSpPr>
          <p:cNvPr id="7" name="Rectangle 3"/>
          <p:cNvSpPr txBox="1">
            <a:spLocks noChangeArrowheads="1"/>
          </p:cNvSpPr>
          <p:nvPr/>
        </p:nvSpPr>
        <p:spPr bwMode="auto">
          <a:xfrm>
            <a:off x="228600" y="381000"/>
            <a:ext cx="845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840" tIns="44623" rIns="90840" bIns="44623" numCol="1" anchor="t" anchorCtr="0" compatLnSpc="1">
            <a:prstTxWarp prst="textNoShape">
              <a:avLst/>
            </a:prstTxWarp>
          </a:bodyPr>
          <a:lstStyle>
            <a:lvl1pPr marL="466725" indent="-466725" algn="l" defTabSz="917575" rtl="0" eaLnBrk="0" fontAlgn="base" hangingPunct="0">
              <a:spcBef>
                <a:spcPct val="20000"/>
              </a:spcBef>
              <a:spcAft>
                <a:spcPct val="0"/>
              </a:spcAft>
              <a:buClr>
                <a:schemeClr val="tx2"/>
              </a:buClr>
              <a:buSzPct val="50000"/>
              <a:buFont typeface="Zapf Dingbats" charset="2"/>
              <a:buChar char="l"/>
              <a:defRPr sz="3200">
                <a:solidFill>
                  <a:schemeClr val="tx1"/>
                </a:solidFill>
                <a:latin typeface="+mn-lt"/>
                <a:ea typeface="+mn-ea"/>
                <a:cs typeface="+mn-cs"/>
              </a:defRPr>
            </a:lvl1pPr>
            <a:lvl2pPr marL="1039813" indent="-458788" algn="l" defTabSz="917575" rtl="0" eaLnBrk="0" fontAlgn="base" hangingPunct="0">
              <a:spcBef>
                <a:spcPct val="20000"/>
              </a:spcBef>
              <a:spcAft>
                <a:spcPct val="0"/>
              </a:spcAft>
              <a:buClr>
                <a:schemeClr val="tx1"/>
              </a:buClr>
              <a:buSzPct val="50000"/>
              <a:buFont typeface="Wingdings" pitchFamily="2" charset="2"/>
              <a:buChar char="Ø"/>
              <a:defRPr sz="2800">
                <a:solidFill>
                  <a:schemeClr val="tx1"/>
                </a:solidFill>
                <a:latin typeface="+mn-lt"/>
              </a:defRPr>
            </a:lvl2pPr>
            <a:lvl3pPr marL="1382713" indent="-228600" algn="l" defTabSz="917575" rtl="0" eaLnBrk="0" fontAlgn="base" hangingPunct="0">
              <a:spcBef>
                <a:spcPct val="20000"/>
              </a:spcBef>
              <a:spcAft>
                <a:spcPct val="0"/>
              </a:spcAft>
              <a:buClr>
                <a:schemeClr val="tx1"/>
              </a:buClr>
              <a:buSzPct val="50000"/>
              <a:buFont typeface="Zapf Dingbats" charset="2"/>
              <a:buChar char="l"/>
              <a:defRPr>
                <a:solidFill>
                  <a:schemeClr val="tx1"/>
                </a:solidFill>
                <a:latin typeface="+mn-lt"/>
              </a:defRPr>
            </a:lvl3pPr>
            <a:lvl4pPr marL="1727200" indent="-228600" algn="l" defTabSz="917575" rtl="0" eaLnBrk="0" fontAlgn="base" hangingPunct="0">
              <a:spcBef>
                <a:spcPct val="20000"/>
              </a:spcBef>
              <a:spcAft>
                <a:spcPct val="0"/>
              </a:spcAft>
              <a:buClr>
                <a:schemeClr val="accent2"/>
              </a:buClr>
              <a:buSzPct val="65000"/>
              <a:buFont typeface="Monotype Sorts" charset="2"/>
              <a:buChar char=""/>
              <a:defRPr sz="2000">
                <a:solidFill>
                  <a:schemeClr val="tx1"/>
                </a:solidFill>
                <a:latin typeface="+mn-lt"/>
              </a:defRPr>
            </a:lvl4pPr>
            <a:lvl5pPr marL="20716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5pPr>
            <a:lvl6pPr marL="25288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6pPr>
            <a:lvl7pPr marL="29860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7pPr>
            <a:lvl8pPr marL="34432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8pPr>
            <a:lvl9pPr marL="3900488" indent="-228600" algn="l" defTabSz="9175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eaLnBrk="1" hangingPunct="1">
              <a:lnSpc>
                <a:spcPct val="90000"/>
              </a:lnSpc>
              <a:buFont typeface="Wingdings" pitchFamily="2" charset="2"/>
              <a:buNone/>
            </a:pPr>
            <a:r>
              <a:rPr lang="en-US" sz="2800" b="1" smtClean="0">
                <a:solidFill>
                  <a:srgbClr val="FF0000"/>
                </a:solidFill>
                <a:latin typeface="Arial" pitchFamily="34" charset="0"/>
                <a:cs typeface="Arial" pitchFamily="34" charset="0"/>
              </a:rPr>
              <a:t>2. Các phép toán với dữ liệu kiểu số</a:t>
            </a:r>
          </a:p>
        </p:txBody>
      </p:sp>
    </p:spTree>
    <p:extLst>
      <p:ext uri="{BB962C8B-B14F-4D97-AF65-F5344CB8AC3E}">
        <p14:creationId xmlns:p14="http://schemas.microsoft.com/office/powerpoint/2010/main" val="18200673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TotalTime>
  <Words>1221</Words>
  <Application>Microsoft Office PowerPoint</Application>
  <PresentationFormat>On-screen Show (4:3)</PresentationFormat>
  <Paragraphs>192</Paragraphs>
  <Slides>22</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Office Theme</vt:lpstr>
      <vt:lpstr>Equation</vt:lpstr>
      <vt:lpstr>CHƯƠNG TRÌNH MÁY TÍNH VÀ DỮ LIỆU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LÀM QUEN VỚI CHƯƠNG TRÌNH VÀ NGÔN NGỮ LẬP TRÌNH</dc:title>
  <dc:creator>Chau_HCE</dc:creator>
  <cp:lastModifiedBy>Admin</cp:lastModifiedBy>
  <cp:revision>37</cp:revision>
  <dcterms:created xsi:type="dcterms:W3CDTF">2018-08-27T07:29:59Z</dcterms:created>
  <dcterms:modified xsi:type="dcterms:W3CDTF">2021-09-19T00:59:20Z</dcterms:modified>
</cp:coreProperties>
</file>