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307" r:id="rId4"/>
    <p:sldId id="303" r:id="rId5"/>
    <p:sldId id="308" r:id="rId6"/>
    <p:sldId id="287" r:id="rId7"/>
    <p:sldId id="309" r:id="rId8"/>
    <p:sldId id="288" r:id="rId9"/>
    <p:sldId id="310" r:id="rId10"/>
    <p:sldId id="271" r:id="rId11"/>
    <p:sldId id="314" r:id="rId12"/>
    <p:sldId id="269" r:id="rId13"/>
    <p:sldId id="268" r:id="rId14"/>
    <p:sldId id="295" r:id="rId15"/>
    <p:sldId id="299" r:id="rId16"/>
    <p:sldId id="300" r:id="rId17"/>
    <p:sldId id="301" r:id="rId18"/>
    <p:sldId id="311" r:id="rId19"/>
    <p:sldId id="31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F50"/>
    <a:srgbClr val="FFFFFF"/>
    <a:srgbClr val="FCFBF6"/>
    <a:srgbClr val="5EA00E"/>
    <a:srgbClr val="E0F0E3"/>
    <a:srgbClr val="E1F0E3"/>
    <a:srgbClr val="ECF6EE"/>
    <a:srgbClr val="7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9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截图20190104102515"/>
          <p:cNvPicPr>
            <a:picLocks noChangeAspect="1"/>
          </p:cNvPicPr>
          <p:nvPr userDrawn="1"/>
        </p:nvPicPr>
        <p:blipFill>
          <a:blip r:embed="rId13"/>
          <a:srcRect t="794"/>
          <a:stretch>
            <a:fillRect/>
          </a:stretch>
        </p:blipFill>
        <p:spPr>
          <a:xfrm>
            <a:off x="635" y="5715"/>
            <a:ext cx="12190730" cy="684720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8" name="矩形 7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9050"/>
            <a:ext cx="12172950" cy="684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>
            <a:off x="10501333" y="2679832"/>
            <a:ext cx="1057910" cy="835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 flipH="1">
            <a:off x="3706495" y="3496945"/>
            <a:ext cx="670560" cy="529590"/>
          </a:xfrm>
          <a:prstGeom prst="rect">
            <a:avLst/>
          </a:prstGeom>
        </p:spPr>
      </p:pic>
      <p:pic>
        <p:nvPicPr>
          <p:cNvPr id="27" name="图片 26" descr="21"/>
          <p:cNvPicPr>
            <a:picLocks noChangeAspect="1"/>
          </p:cNvPicPr>
          <p:nvPr/>
        </p:nvPicPr>
        <p:blipFill>
          <a:blip r:embed="rId7"/>
          <a:srcRect l="52370"/>
          <a:stretch>
            <a:fillRect/>
          </a:stretch>
        </p:blipFill>
        <p:spPr>
          <a:xfrm>
            <a:off x="7184390" y="2874010"/>
            <a:ext cx="3187065" cy="179832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29" name="矩形 28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2497455" y="3497580"/>
            <a:ext cx="737870" cy="550545"/>
          </a:xfrm>
          <a:prstGeom prst="rect">
            <a:avLst/>
          </a:prstGeom>
        </p:spPr>
      </p:pic>
      <p:pic>
        <p:nvPicPr>
          <p:cNvPr id="34" name="图片 33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4440000">
            <a:off x="2802255" y="498475"/>
            <a:ext cx="1024255" cy="1406525"/>
          </a:xfrm>
          <a:prstGeom prst="rect">
            <a:avLst/>
          </a:prstGeom>
        </p:spPr>
      </p:pic>
      <p:pic>
        <p:nvPicPr>
          <p:cNvPr id="35" name="图片 34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10800000" flipH="1" flipV="1">
            <a:off x="2691765" y="1887855"/>
            <a:ext cx="1245870" cy="171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0" y="0"/>
            <a:ext cx="2934910" cy="3262745"/>
          </a:xfrm>
          <a:prstGeom prst="rect">
            <a:avLst/>
          </a:prstGeom>
        </p:spPr>
      </p:pic>
      <p:pic>
        <p:nvPicPr>
          <p:cNvPr id="41" name="图片 40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1563369" y="1826128"/>
            <a:ext cx="1128395" cy="842010"/>
          </a:xfrm>
          <a:prstGeom prst="rect">
            <a:avLst/>
          </a:prstGeom>
        </p:spPr>
      </p:pic>
      <p:pic>
        <p:nvPicPr>
          <p:cNvPr id="9" name="5c2e70c9d5c47">
            <a:hlinkClick r:id="" action="ppaction://media"/>
            <a:extLst>
              <a:ext uri="{FF2B5EF4-FFF2-40B4-BE49-F238E27FC236}">
                <a16:creationId xmlns:a16="http://schemas.microsoft.com/office/drawing/2014/main" id="{2F314ED2-7C90-468F-80A0-29A45A25A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667989" y="6553200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03228" y="570016"/>
            <a:ext cx="6246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F932B7-C436-4D8E-9D37-410693D2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17" y="232068"/>
            <a:ext cx="160020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0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10000" kern="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69276" y="406134"/>
            <a:ext cx="7883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 – 1b (SGK - tr33)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183" y="13092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Lao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206" y="1841626"/>
            <a:ext cx="11299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“Lao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104" y="2409662"/>
            <a:ext cx="1125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+ Hai câu mở bài nêu chủ đề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2634" y="3021068"/>
            <a:ext cx="11253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latin typeface="+mj-lt"/>
              </a:rPr>
              <a:t>Đoạn giữa: kho vàng chôn dưới đất và sức lao động của con người làm nên lúa tốt “vàng”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9412" y="4102095"/>
            <a:ext cx="7214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+ Đoạn kết: 4 câu kết: nhấn mạnh chủ đề thêm một lần nữa để khắc sâu</a:t>
            </a:r>
          </a:p>
        </p:txBody>
      </p:sp>
      <p:pic>
        <p:nvPicPr>
          <p:cNvPr id="12" name="图片 13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229" y="3646968"/>
            <a:ext cx="4174869" cy="3051116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9155875" y="4120738"/>
            <a:ext cx="2651488" cy="2333499"/>
            <a:chOff x="7265" y="3336"/>
            <a:chExt cx="4522" cy="427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" y="3336"/>
              <a:ext cx="2926" cy="427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" y="6274"/>
              <a:ext cx="916" cy="134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7" y="6617"/>
              <a:ext cx="681" cy="997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369276" y="406134"/>
            <a:ext cx="7883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(2) – 1b (SGK - tr33)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183" y="13092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206" y="1841626"/>
            <a:ext cx="11299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104" y="2409662"/>
            <a:ext cx="11253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quằn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nức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hi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2001" y="3393207"/>
            <a:ext cx="11253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LK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8146" y="5611918"/>
            <a:ext cx="11253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263" y="3346532"/>
            <a:ext cx="2256155" cy="33756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14353" y="1552376"/>
            <a:ext cx="8988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Việc thuật lại quá tỉ mỉ nguyên nhân dẫn đến cuộc chia tay của hai người lớn có thể làm cho ý tứ chủ đạo bị phân tán, không giữ được sự thống nhất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latin typeface="+mj-lt"/>
                <a:sym typeface="Wingdings" pitchFamily="2" charset="2"/>
              </a:rPr>
              <a:t>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vi-VN" sz="2800" dirty="0">
                <a:latin typeface="+mj-lt"/>
              </a:rPr>
              <a:t>àm mất sự mạch lạc của câu chuyện. </a:t>
            </a:r>
            <a:endParaRPr lang="en-US" sz="28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276" y="406134"/>
            <a:ext cx="5622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(SGK - tr34)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06725" y="3724961"/>
            <a:ext cx="805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Vì: Ý tứ chủ đạo của câu chuyện xoay quanh cuộc chia tay của hai đứa trẻ và hai con búp bê.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26" y="3088298"/>
            <a:ext cx="2746375" cy="2007235"/>
          </a:xfrm>
          <a:prstGeom prst="rect">
            <a:avLst/>
          </a:prstGeom>
        </p:spPr>
      </p:pic>
      <p:sp>
        <p:nvSpPr>
          <p:cNvPr id="7" name="Block Arc 6"/>
          <p:cNvSpPr/>
          <p:nvPr/>
        </p:nvSpPr>
        <p:spPr>
          <a:xfrm rot="5400000" flipH="1">
            <a:off x="4799465" y="2248582"/>
            <a:ext cx="3424342" cy="3424342"/>
          </a:xfrm>
          <a:prstGeom prst="blockArc">
            <a:avLst>
              <a:gd name="adj1" fmla="val 18691106"/>
              <a:gd name="adj2" fmla="val 15728904"/>
              <a:gd name="adj3" fmla="val 4250"/>
            </a:avLst>
          </a:prstGeom>
          <a:solidFill>
            <a:srgbClr val="7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5400000" flipH="1">
            <a:off x="4832998" y="2175250"/>
            <a:ext cx="3523504" cy="3523504"/>
          </a:xfrm>
          <a:prstGeom prst="blockArc">
            <a:avLst>
              <a:gd name="adj1" fmla="val 694495"/>
              <a:gd name="adj2" fmla="val 15873992"/>
              <a:gd name="adj3" fmla="val 7112"/>
            </a:avLst>
          </a:prstGeom>
          <a:solidFill>
            <a:srgbClr val="5E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5400000" flipH="1">
            <a:off x="4680217" y="2093719"/>
            <a:ext cx="3686567" cy="3686567"/>
          </a:xfrm>
          <a:prstGeom prst="blockArc">
            <a:avLst>
              <a:gd name="adj1" fmla="val 6352315"/>
              <a:gd name="adj2" fmla="val 16072419"/>
              <a:gd name="adj3" fmla="val 118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5400000" flipH="1">
            <a:off x="4515317" y="1821944"/>
            <a:ext cx="4087616" cy="4087616"/>
          </a:xfrm>
          <a:prstGeom prst="blockArc">
            <a:avLst>
              <a:gd name="adj1" fmla="val 9889163"/>
              <a:gd name="adj2" fmla="val 16249964"/>
              <a:gd name="adj3" fmla="val 17544"/>
            </a:avLst>
          </a:prstGeom>
          <a:solidFill>
            <a:srgbClr val="1D7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 rot="5400000" flipH="1">
            <a:off x="5071761" y="2889013"/>
            <a:ext cx="2285979" cy="2285979"/>
          </a:xfrm>
          <a:prstGeom prst="donut">
            <a:avLst>
              <a:gd name="adj" fmla="val 1069"/>
            </a:avLst>
          </a:prstGeom>
          <a:solidFill>
            <a:srgbClr val="76BC25"/>
          </a:solidFill>
          <a:ln>
            <a:solidFill>
              <a:srgbClr val="1D7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30212" y="2914215"/>
            <a:ext cx="1348342" cy="218005"/>
            <a:chOff x="3934014" y="2856701"/>
            <a:chExt cx="1348342" cy="218005"/>
          </a:xfrm>
        </p:grpSpPr>
        <p:sp>
          <p:nvSpPr>
            <p:cNvPr id="15" name="Freeform 14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V="1">
            <a:off x="3715054" y="5323808"/>
            <a:ext cx="1724974" cy="218005"/>
            <a:chOff x="3557382" y="2856701"/>
            <a:chExt cx="1724974" cy="218005"/>
          </a:xfrm>
        </p:grpSpPr>
        <p:sp>
          <p:nvSpPr>
            <p:cNvPr id="29" name="Freeform 28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6698710" y="2068893"/>
            <a:ext cx="1348342" cy="218005"/>
            <a:chOff x="3934014" y="2856701"/>
            <a:chExt cx="1348342" cy="218005"/>
          </a:xfrm>
        </p:grpSpPr>
        <p:sp>
          <p:nvSpPr>
            <p:cNvPr id="32" name="Freeform 31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flipH="1" flipV="1">
            <a:off x="7712482" y="5643370"/>
            <a:ext cx="1724974" cy="218005"/>
            <a:chOff x="3557382" y="2856701"/>
            <a:chExt cx="1724974" cy="218005"/>
          </a:xfrm>
        </p:grpSpPr>
        <p:sp>
          <p:nvSpPr>
            <p:cNvPr id="35" name="Freeform 34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98758" y="1923803"/>
            <a:ext cx="32657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Tượng trưng cho phần quan trọng nhất của văn bản, được thể hiện bằng các ý lớn trong phần Thân bài.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52945" y="410143"/>
            <a:ext cx="9979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Mạch lạc trong văn bản không có những tính chất nào trong các tính chất dưới đây :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8393874" y="1648692"/>
            <a:ext cx="2861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Thông suốt, liên tục, không đứt đoạn.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744185" y="4853050"/>
            <a:ext cx="26640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Tuần tự đi qua các phần, các đoạn trong văn bản.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12430" y="4862946"/>
            <a:ext cx="2664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Trôi chảy thành dòng, thành mạch.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5" grpId="0" bldLvl="0" animBg="1"/>
      <p:bldP spid="4" grpId="0" bldLvl="0" animBg="1"/>
      <p:bldP spid="12" grpId="0" animBg="1"/>
      <p:bldP spid="17409" grpId="0"/>
      <p:bldP spid="17409" grpId="1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90470" y="1720580"/>
            <a:ext cx="6049010" cy="4061460"/>
            <a:chOff x="-922" y="3542"/>
            <a:chExt cx="9526" cy="63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22" y="3542"/>
              <a:ext cx="9056" cy="639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0" y="7966"/>
              <a:ext cx="2457" cy="17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8" y="7214"/>
              <a:ext cx="1407" cy="99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467" y="5699"/>
              <a:ext cx="2278" cy="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1D7F5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4000">
                  <a:solidFill>
                    <a:srgbClr val="1D7F50"/>
                  </a:solidFill>
                  <a:latin typeface="义启紫水晶体" panose="02000500000000000000" charset="-128"/>
                  <a:ea typeface="义启紫水晶体" panose="02000500000000000000" charset="-128"/>
                  <a:cs typeface="义启紫水晶体" panose="02000500000000000000" charset="-128"/>
                </a:rPr>
                <a:t>标题文字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5624946" y="162555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Văn bản thiếu ý , các ý chồng chéo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58914" y="406137"/>
            <a:ext cx="957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 văn bản có bố cục không rành mạch sẽ ...?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06094" y="281110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Người đọc không nắm bắt được nội dung văn 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7865" y="40322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Khiến người viết không thể hiện được nội dung tư tưởng của 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5263" y="52297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Cả A,B,C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lowchart: Manual Input 10"/>
          <p:cNvSpPr/>
          <p:nvPr/>
        </p:nvSpPr>
        <p:spPr>
          <a:xfrm>
            <a:off x="1098616" y="1580664"/>
            <a:ext cx="2453373" cy="1525772"/>
          </a:xfrm>
          <a:prstGeom prst="flowChartManualInput">
            <a:avLst/>
          </a:prstGeom>
          <a:noFill/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Flowchart: Manual Input 11"/>
          <p:cNvSpPr/>
          <p:nvPr/>
        </p:nvSpPr>
        <p:spPr>
          <a:xfrm flipH="1">
            <a:off x="3612415" y="1556914"/>
            <a:ext cx="2453373" cy="1525772"/>
          </a:xfrm>
          <a:prstGeom prst="flowChartManualInput">
            <a:avLst/>
          </a:prstGeom>
          <a:solidFill>
            <a:srgbClr val="1D7F50"/>
          </a:solidFill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Flowchart: Manual Input 12"/>
          <p:cNvSpPr/>
          <p:nvPr/>
        </p:nvSpPr>
        <p:spPr>
          <a:xfrm>
            <a:off x="6126213" y="1580664"/>
            <a:ext cx="2453373" cy="1525772"/>
          </a:xfrm>
          <a:prstGeom prst="flowChartManualInput">
            <a:avLst/>
          </a:prstGeom>
          <a:noFill/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Flowchart: Manual Input 13"/>
          <p:cNvSpPr/>
          <p:nvPr/>
        </p:nvSpPr>
        <p:spPr>
          <a:xfrm flipH="1">
            <a:off x="8640013" y="1556914"/>
            <a:ext cx="2453373" cy="1525772"/>
          </a:xfrm>
          <a:prstGeom prst="flowChartManualInput">
            <a:avLst/>
          </a:prstGeom>
          <a:solidFill>
            <a:srgbClr val="1D7F50"/>
          </a:solidFill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385" y="1447775"/>
            <a:ext cx="3068320" cy="194437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775" y="1447775"/>
            <a:ext cx="3068320" cy="194437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235026" y="3240744"/>
            <a:ext cx="21613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Chỉ cần trình bày cặn kẽ phần Thân bài; Mở bài và Kết bài không cần thiết.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32074" y="477384"/>
            <a:ext cx="6785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 kiến nào dưới đây là đúng?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56" y="1848419"/>
            <a:ext cx="810707" cy="1186940"/>
          </a:xfrm>
          <a:prstGeom prst="rect">
            <a:avLst/>
          </a:prstGeom>
        </p:spPr>
      </p:pic>
      <p:pic>
        <p:nvPicPr>
          <p:cNvPr id="43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77" y="1800918"/>
            <a:ext cx="810707" cy="118694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906981" y="3226902"/>
            <a:ext cx="19831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Văn bản cốt yếu nhất là phần Mở bài, Thân bài; không cần có Kết bài.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12674" y="3284301"/>
            <a:ext cx="18881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Mỗi văn bản cần được trình bày theo bố cục gồm 3 phần: MB, TB, KB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84725" y="3306077"/>
            <a:ext cx="20623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MB là tóm tắt TB, KB là nhắc lại MB, do đó văn bản chỉ cần có TB là đủ.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  <p:bldP spid="89" grpId="0" bldLvl="0" animBg="1"/>
      <p:bldP spid="90" grpId="0" bldLvl="0" animBg="1"/>
      <p:bldP spid="91" grpId="0" bldLvl="0" animBg="1"/>
      <p:bldP spid="40" grpId="0"/>
      <p:bldP spid="44" grpId="0"/>
      <p:bldP spid="45" grpId="0"/>
      <p:bldP spid="45" grpId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69144" y="1973580"/>
            <a:ext cx="2853027" cy="3380431"/>
            <a:chOff x="7253" y="3087"/>
            <a:chExt cx="4179" cy="4951"/>
          </a:xfrm>
        </p:grpSpPr>
        <p:sp>
          <p:nvSpPr>
            <p:cNvPr id="4" name="L 形 3"/>
            <p:cNvSpPr/>
            <p:nvPr/>
          </p:nvSpPr>
          <p:spPr>
            <a:xfrm rot="2686645">
              <a:off x="7253" y="3799"/>
              <a:ext cx="2252" cy="2273"/>
            </a:xfrm>
            <a:prstGeom prst="corner">
              <a:avLst/>
            </a:prstGeom>
            <a:solidFill>
              <a:srgbClr val="1D7F50"/>
            </a:solidFill>
            <a:ln>
              <a:solidFill>
                <a:srgbClr val="1D7F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/>
            </a:p>
          </p:txBody>
        </p:sp>
        <p:sp>
          <p:nvSpPr>
            <p:cNvPr id="18" name="L 形 17"/>
            <p:cNvSpPr/>
            <p:nvPr/>
          </p:nvSpPr>
          <p:spPr>
            <a:xfrm rot="8086645">
              <a:off x="9164" y="3806"/>
              <a:ext cx="2237" cy="2193"/>
            </a:xfrm>
            <a:prstGeom prst="corner">
              <a:avLst/>
            </a:prstGeom>
            <a:solidFill>
              <a:srgbClr val="5EA00E"/>
            </a:solidFill>
            <a:ln>
              <a:solidFill>
                <a:srgbClr val="5EA00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0" name="L 形 19"/>
            <p:cNvSpPr/>
            <p:nvPr/>
          </p:nvSpPr>
          <p:spPr>
            <a:xfrm rot="13486645">
              <a:off x="9182" y="5686"/>
              <a:ext cx="2250" cy="2250"/>
            </a:xfrm>
            <a:prstGeom prst="corner">
              <a:avLst/>
            </a:prstGeom>
            <a:solidFill>
              <a:srgbClr val="1D7F50"/>
            </a:solidFill>
            <a:ln>
              <a:solidFill>
                <a:srgbClr val="1D7F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/>
            </a:p>
          </p:txBody>
        </p:sp>
        <p:sp>
          <p:nvSpPr>
            <p:cNvPr id="21" name="L 形 20"/>
            <p:cNvSpPr/>
            <p:nvPr/>
          </p:nvSpPr>
          <p:spPr>
            <a:xfrm rot="18886645">
              <a:off x="7292" y="5733"/>
              <a:ext cx="2250" cy="2250"/>
            </a:xfrm>
            <a:prstGeom prst="corner">
              <a:avLst/>
            </a:prstGeom>
            <a:solidFill>
              <a:srgbClr val="5EA00E"/>
            </a:solidFill>
            <a:ln>
              <a:solidFill>
                <a:srgbClr val="5EA00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96" y="3893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S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59" y="3087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w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525" y="5815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T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27" y="6451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o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99490" y="2101850"/>
            <a:ext cx="3634740" cy="1734185"/>
            <a:chOff x="1574" y="3310"/>
            <a:chExt cx="5724" cy="2731"/>
          </a:xfrm>
        </p:grpSpPr>
        <p:sp>
          <p:nvSpPr>
            <p:cNvPr id="30" name="文本框 29"/>
            <p:cNvSpPr txBox="1"/>
            <p:nvPr/>
          </p:nvSpPr>
          <p:spPr>
            <a:xfrm>
              <a:off x="1574" y="3375"/>
              <a:ext cx="4370" cy="266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6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A. Các phần, đoạn trong văn bản được liên kết với nhau liền mạch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图片 4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19440000">
              <a:off x="5922" y="3310"/>
              <a:ext cx="1376" cy="102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031240" y="4508500"/>
            <a:ext cx="3550285" cy="1080770"/>
            <a:chOff x="852" y="7217"/>
            <a:chExt cx="5591" cy="1702"/>
          </a:xfrm>
        </p:grpSpPr>
        <p:sp>
          <p:nvSpPr>
            <p:cNvPr id="41" name="文本框 40"/>
            <p:cNvSpPr txBox="1"/>
            <p:nvPr/>
          </p:nvSpPr>
          <p:spPr>
            <a:xfrm>
              <a:off x="852" y="7217"/>
              <a:ext cx="4035" cy="170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de-DE" sz="26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C. Có chủ đề thống nhất 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图片 6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19440000">
              <a:off x="5067" y="7452"/>
              <a:ext cx="1376" cy="102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484110" y="2117725"/>
            <a:ext cx="4264660" cy="2120900"/>
            <a:chOff x="12336" y="3269"/>
            <a:chExt cx="6716" cy="3340"/>
          </a:xfrm>
        </p:grpSpPr>
        <p:sp>
          <p:nvSpPr>
            <p:cNvPr id="36" name="文本框 35"/>
            <p:cNvSpPr txBox="1"/>
            <p:nvPr/>
          </p:nvSpPr>
          <p:spPr>
            <a:xfrm>
              <a:off x="13723" y="3269"/>
              <a:ext cx="5329" cy="334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de-DE" sz="26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B. Có nhiều chủ đề nhỏ nhưng thống nhất trong chủ đề chung của cả văn bản</a:t>
              </a:r>
              <a:endParaRPr lang="zh-CN" altLang="en-US" sz="2600" dirty="0">
                <a:latin typeface="Times New Roman" pitchFamily="18" charset="0"/>
                <a:ea typeface="小单纯体" panose="02010601030101010101" charset="-122"/>
                <a:cs typeface="Times New Roman" pitchFamily="18" charset="0"/>
              </a:endParaRPr>
            </a:p>
          </p:txBody>
        </p:sp>
        <p:pic>
          <p:nvPicPr>
            <p:cNvPr id="9" name="图片 8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2160000" flipH="1">
              <a:off x="12336" y="3309"/>
              <a:ext cx="1376" cy="102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684135" y="4554412"/>
            <a:ext cx="3894455" cy="1174115"/>
            <a:chOff x="12465" y="6602"/>
            <a:chExt cx="6133" cy="1849"/>
          </a:xfrm>
        </p:grpSpPr>
        <p:sp>
          <p:nvSpPr>
            <p:cNvPr id="46" name="文本框 45"/>
            <p:cNvSpPr txBox="1"/>
            <p:nvPr/>
          </p:nvSpPr>
          <p:spPr>
            <a:xfrm>
              <a:off x="13977" y="6667"/>
              <a:ext cx="4621" cy="1784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600" dirty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D. </a:t>
              </a:r>
              <a:r>
                <a:rPr lang="en-US" altLang="zh-CN" sz="2600" dirty="0" err="1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Tất</a:t>
              </a:r>
              <a:r>
                <a:rPr lang="en-US" altLang="zh-CN" sz="2600" dirty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cả</a:t>
              </a:r>
              <a:r>
                <a:rPr lang="en-US" altLang="zh-CN" sz="2600" dirty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các</a:t>
              </a:r>
              <a:r>
                <a:rPr lang="en-US" altLang="zh-CN" sz="2600" dirty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phương</a:t>
              </a:r>
              <a:r>
                <a:rPr lang="en-US" altLang="zh-CN" sz="2600" dirty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án</a:t>
              </a:r>
              <a:r>
                <a:rPr lang="en-US" altLang="zh-CN" sz="2600" dirty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trên</a:t>
              </a:r>
              <a:endParaRPr lang="zh-CN" altLang="en-US" sz="2600" dirty="0">
                <a:latin typeface="Times New Roman" pitchFamily="18" charset="0"/>
                <a:ea typeface="小单纯体" panose="02010601030101010101" charset="-122"/>
                <a:cs typeface="Times New Roman" pitchFamily="18" charset="0"/>
              </a:endParaRPr>
            </a:p>
          </p:txBody>
        </p:sp>
        <p:pic>
          <p:nvPicPr>
            <p:cNvPr id="11" name="图片 10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2160000" flipH="1">
              <a:off x="12465" y="6602"/>
              <a:ext cx="1376" cy="1027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138622" y="714890"/>
            <a:ext cx="7386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 văn bản có tính mạch lạc là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2" y="2210425"/>
            <a:ext cx="751534" cy="110030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005443" y="469513"/>
            <a:ext cx="10026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 nào sau đây không phù hợp khi so sánh với yếu tố mạch lạc trong một văn bản?</a:t>
            </a:r>
            <a:endParaRPr lang="en-US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14720" y="2234937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Mạch giao thông trên đường phố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3" y="4357880"/>
            <a:ext cx="751534" cy="110030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824620" y="4382391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Dòng nhựa sống trong một cái cây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01" y="2327199"/>
            <a:ext cx="751534" cy="110030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7049759" y="2351711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Mạch máu trong một cơ thể sống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2" y="4474654"/>
            <a:ext cx="751534" cy="110030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190284" y="4499165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Trang giấy trong một quyển vở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3" grpId="0"/>
      <p:bldP spid="55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05443" y="469513"/>
            <a:ext cx="10026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 Mở bài có vai trò như thế nào trong một văn bản?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14720" y="2234937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Giới thiệu các nội dung của văn bản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24620" y="4382391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Giới thiệu sự vật, sự việc, nhân vật.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49759" y="2266647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Nêu kết quả của sự việc, câu chuyện.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90284" y="4499165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Nêu diễn biến các sự việc, nhân vật.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61" y="2222205"/>
            <a:ext cx="1164195" cy="960548"/>
          </a:xfrm>
          <a:prstGeom prst="rect">
            <a:avLst/>
          </a:prstGeom>
        </p:spPr>
      </p:pic>
      <p:pic>
        <p:nvPicPr>
          <p:cNvPr id="12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165" y="4426689"/>
            <a:ext cx="1164195" cy="960548"/>
          </a:xfrm>
          <a:prstGeom prst="rect">
            <a:avLst/>
          </a:prstGeom>
        </p:spPr>
      </p:pic>
      <p:pic>
        <p:nvPicPr>
          <p:cNvPr id="13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9151" y="4483396"/>
            <a:ext cx="1164195" cy="960548"/>
          </a:xfrm>
          <a:prstGeom prst="rect">
            <a:avLst/>
          </a:prstGeom>
        </p:spPr>
      </p:pic>
      <p:pic>
        <p:nvPicPr>
          <p:cNvPr id="14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7003" y="2456121"/>
            <a:ext cx="1164195" cy="960548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3" grpId="0"/>
      <p:bldP spid="55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9050"/>
            <a:ext cx="12172950" cy="684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>
            <a:off x="10501333" y="2679832"/>
            <a:ext cx="1057910" cy="835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 flipH="1">
            <a:off x="3706495" y="3496945"/>
            <a:ext cx="670560" cy="529590"/>
          </a:xfrm>
          <a:prstGeom prst="rect">
            <a:avLst/>
          </a:prstGeom>
        </p:spPr>
      </p:pic>
      <p:pic>
        <p:nvPicPr>
          <p:cNvPr id="27" name="图片 26" descr="21"/>
          <p:cNvPicPr>
            <a:picLocks noChangeAspect="1"/>
          </p:cNvPicPr>
          <p:nvPr/>
        </p:nvPicPr>
        <p:blipFill>
          <a:blip r:embed="rId7"/>
          <a:srcRect l="52370"/>
          <a:stretch>
            <a:fillRect/>
          </a:stretch>
        </p:blipFill>
        <p:spPr>
          <a:xfrm>
            <a:off x="7184390" y="2874010"/>
            <a:ext cx="3187065" cy="1798320"/>
          </a:xfrm>
          <a:prstGeom prst="rect">
            <a:avLst/>
          </a:prstGeom>
        </p:spPr>
      </p:pic>
      <p:grpSp>
        <p:nvGrpSpPr>
          <p:cNvPr id="4" name="组合 27"/>
          <p:cNvGrpSpPr/>
          <p:nvPr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29" name="矩形 28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2497455" y="3497580"/>
            <a:ext cx="737870" cy="550545"/>
          </a:xfrm>
          <a:prstGeom prst="rect">
            <a:avLst/>
          </a:prstGeom>
        </p:spPr>
      </p:pic>
      <p:pic>
        <p:nvPicPr>
          <p:cNvPr id="34" name="图片 33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4440000">
            <a:off x="2802255" y="498475"/>
            <a:ext cx="1024255" cy="1406525"/>
          </a:xfrm>
          <a:prstGeom prst="rect">
            <a:avLst/>
          </a:prstGeom>
        </p:spPr>
      </p:pic>
      <p:pic>
        <p:nvPicPr>
          <p:cNvPr id="35" name="图片 34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10800000" flipH="1" flipV="1">
            <a:off x="2691765" y="1887855"/>
            <a:ext cx="1245870" cy="171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0" y="0"/>
            <a:ext cx="2934910" cy="3262745"/>
          </a:xfrm>
          <a:prstGeom prst="rect">
            <a:avLst/>
          </a:prstGeom>
        </p:spPr>
      </p:pic>
      <p:pic>
        <p:nvPicPr>
          <p:cNvPr id="41" name="图片 40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1563370" y="1535430"/>
            <a:ext cx="1128395" cy="842010"/>
          </a:xfrm>
          <a:prstGeom prst="rect">
            <a:avLst/>
          </a:prstGeom>
        </p:spPr>
      </p:pic>
      <p:pic>
        <p:nvPicPr>
          <p:cNvPr id="9" name="5c2e70c9d5c47">
            <a:hlinkClick r:id="" action="ppaction://media"/>
            <a:extLst>
              <a:ext uri="{FF2B5EF4-FFF2-40B4-BE49-F238E27FC236}">
                <a16:creationId xmlns:a16="http://schemas.microsoft.com/office/drawing/2014/main" id="{2F314ED2-7C90-468F-80A0-29A45A25A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667989" y="6553200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03228" y="570016"/>
            <a:ext cx="6246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940135" y="2048406"/>
            <a:ext cx="6341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VB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6185" y="1886843"/>
            <a:ext cx="5532183" cy="4450651"/>
            <a:chOff x="3525" y="3115"/>
            <a:chExt cx="6647" cy="4672"/>
          </a:xfrm>
        </p:grpSpPr>
        <p:grpSp>
          <p:nvGrpSpPr>
            <p:cNvPr id="11" name="组合 10"/>
            <p:cNvGrpSpPr/>
            <p:nvPr/>
          </p:nvGrpSpPr>
          <p:grpSpPr>
            <a:xfrm>
              <a:off x="4142" y="3115"/>
              <a:ext cx="6030" cy="4672"/>
              <a:chOff x="4014" y="3265"/>
              <a:chExt cx="6030" cy="467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5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8352" y="3265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521" y="3519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I.</a:t>
                </a:r>
              </a:p>
            </p:txBody>
          </p:sp>
        </p:grpSp>
        <p:pic>
          <p:nvPicPr>
            <p:cNvPr id="15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F748A89-71DE-49E1-9A8F-B686F4578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94" y="184362"/>
            <a:ext cx="160020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0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10000" kern="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1059" y="1752029"/>
            <a:ext cx="10822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vi-VN" sz="3200" b="1" i="1" dirty="0">
                <a:latin typeface="+mj-lt"/>
              </a:rPr>
              <a:t> </a:t>
            </a:r>
            <a:r>
              <a:rPr lang="en-US" sz="3200" b="1" i="1" dirty="0">
                <a:latin typeface="+mj-lt"/>
              </a:rPr>
              <a:t> </a:t>
            </a:r>
            <a:r>
              <a:rPr lang="vi-VN" sz="3200" b="1" i="1" dirty="0">
                <a:latin typeface="+mj-lt"/>
              </a:rPr>
              <a:t>Mạch lạc trong văn bản: Là sự tiếp nối của các câu, các ý theo một trình tự hợp lý.</a:t>
            </a:r>
            <a:endParaRPr lang="en-US" sz="3200" b="1" i="1" dirty="0">
              <a:latin typeface="+mj-lt"/>
            </a:endParaRPr>
          </a:p>
        </p:txBody>
      </p:sp>
      <p:sp>
        <p:nvSpPr>
          <p:cNvPr id="16" name="Cloud Callout 15"/>
          <p:cNvSpPr/>
          <p:nvPr/>
        </p:nvSpPr>
        <p:spPr>
          <a:xfrm rot="667556">
            <a:off x="3149270" y="2158451"/>
            <a:ext cx="5347856" cy="295049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thầm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phần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 (SGK-tr31)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mạch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lạc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văn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bản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gì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?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Nêu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những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chất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nó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?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37076"/>
            <a:ext cx="3158836" cy="32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731325" y="3347321"/>
            <a:ext cx="8930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+mj-lt"/>
              </a:rPr>
              <a:t>* Tính chất</a:t>
            </a:r>
          </a:p>
          <a:p>
            <a:pPr indent="569913" algn="just"/>
            <a:r>
              <a:rPr lang="vi-VN" sz="3200" b="1" i="1" dirty="0">
                <a:latin typeface="+mj-lt"/>
              </a:rPr>
              <a:t>- Thông suốt, liên</a:t>
            </a:r>
            <a:r>
              <a:rPr lang="en-US" sz="3200" b="1" i="1" dirty="0">
                <a:latin typeface="+mj-lt"/>
              </a:rPr>
              <a:t> </a:t>
            </a:r>
            <a:r>
              <a:rPr lang="vi-VN" sz="3200" b="1" i="1" dirty="0">
                <a:latin typeface="+mj-lt"/>
              </a:rPr>
              <a:t>tục, không đứt đoạn</a:t>
            </a:r>
          </a:p>
          <a:p>
            <a:pPr indent="569913" algn="just"/>
            <a:r>
              <a:rPr lang="vi-VN" sz="3200" b="1" i="1" dirty="0">
                <a:latin typeface="+mj-lt"/>
              </a:rPr>
              <a:t>- Tiếp nối các câu , các ý theo một trình tự hợp lí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664" y="556125"/>
            <a:ext cx="533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F355B-CF6B-4961-A43B-EFF5E159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35" y="256210"/>
            <a:ext cx="160020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0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10000" kern="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826327" y="2014020"/>
            <a:ext cx="5712030" cy="292132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Nhắc lại bố cục chính của văn bản “ Cuộc chia tay của những con búp bê”? Các sự việc được sắp xếp như thế nào?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408" y="1484380"/>
            <a:ext cx="984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1964" y="2303778"/>
            <a:ext cx="8597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Mẹ bắt hai anh em chia đồ chơi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Hai anh em rất thương nhau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Thành đưa em đến trường chào cô và các bạn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Hai anh em chia tay, Thuỷ 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con búp bê lại cho anh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664" y="437375"/>
            <a:ext cx="982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289464" y="2090057"/>
            <a:ext cx="5652655" cy="261257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Mặc dù nhiều sự việc nhưng nói chung các sự việc này đều xoay quanh nội dung, sự kiện chính là gì?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337" y="5450786"/>
            <a:ext cx="844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9" grpId="0"/>
      <p:bldP spid="12" grpId="0"/>
      <p:bldP spid="13" grpId="0" animBg="1"/>
      <p:bldP spid="13" grpId="1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3786" y="1256797"/>
            <a:ext cx="795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097478" y="223652"/>
            <a:ext cx="7459684" cy="26976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418607" y="938148"/>
            <a:ext cx="6891648" cy="264621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97480" y="2501736"/>
            <a:ext cx="7067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4202" y="5492339"/>
            <a:ext cx="706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mạch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820389" y="1031171"/>
            <a:ext cx="6891648" cy="264621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08862" y="4025735"/>
            <a:ext cx="75527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 gian, không gian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ý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6" grpId="0"/>
      <p:bldP spid="27" grpId="0"/>
      <p:bldP spid="11" grpId="0" animBg="1"/>
      <p:bldP spid="11" grpId="1" animBg="1"/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30B20C-8BAF-4C47-90BA-7E1F2BC1C352}"/>
              </a:ext>
            </a:extLst>
          </p:cNvPr>
          <p:cNvGrpSpPr/>
          <p:nvPr/>
        </p:nvGrpSpPr>
        <p:grpSpPr>
          <a:xfrm>
            <a:off x="1746108" y="2041913"/>
            <a:ext cx="2095645" cy="1895329"/>
            <a:chOff x="1627360" y="2041904"/>
            <a:chExt cx="2095645" cy="1895329"/>
          </a:xfrm>
        </p:grpSpPr>
        <p:pic>
          <p:nvPicPr>
            <p:cNvPr id="15" name="图片 14" descr="图片1"/>
            <p:cNvPicPr>
              <a:picLocks noChangeAspect="1"/>
            </p:cNvPicPr>
            <p:nvPr/>
          </p:nvPicPr>
          <p:blipFill>
            <a:blip r:embed="rId2" cstate="print"/>
            <a:srcRect l="13388" t="3038" r="15100" b="3909"/>
            <a:stretch>
              <a:fillRect/>
            </a:stretch>
          </p:blipFill>
          <p:spPr>
            <a:xfrm flipH="1">
              <a:off x="2993390" y="2771775"/>
              <a:ext cx="729615" cy="944245"/>
            </a:xfrm>
            <a:prstGeom prst="rect">
              <a:avLst/>
            </a:prstGeom>
          </p:spPr>
        </p:pic>
        <p:sp>
          <p:nvSpPr>
            <p:cNvPr id="18" name="Freeform: Shape 3"/>
            <p:cNvSpPr/>
            <p:nvPr/>
          </p:nvSpPr>
          <p:spPr>
            <a:xfrm>
              <a:off x="1627360" y="2041904"/>
              <a:ext cx="1895329" cy="1895329"/>
            </a:xfrm>
            <a:custGeom>
              <a:avLst/>
              <a:gdLst>
                <a:gd name="connsiteX0" fmla="*/ 1895329 w 3790658"/>
                <a:gd name="connsiteY0" fmla="*/ 0 h 3790658"/>
                <a:gd name="connsiteX1" fmla="*/ 3790658 w 3790658"/>
                <a:gd name="connsiteY1" fmla="*/ 1895329 h 3790658"/>
                <a:gd name="connsiteX2" fmla="*/ 3786865 w 3790658"/>
                <a:gd name="connsiteY2" fmla="*/ 1970445 h 3790658"/>
                <a:gd name="connsiteX3" fmla="*/ 3782488 w 3790658"/>
                <a:gd name="connsiteY3" fmla="*/ 1883759 h 3790658"/>
                <a:gd name="connsiteX4" fmla="*/ 2207974 w 3790658"/>
                <a:gd name="connsiteY4" fmla="*/ 462894 h 3790658"/>
                <a:gd name="connsiteX5" fmla="*/ 625289 w 3790658"/>
                <a:gd name="connsiteY5" fmla="*/ 2045579 h 3790658"/>
                <a:gd name="connsiteX6" fmla="*/ 2207974 w 3790658"/>
                <a:gd name="connsiteY6" fmla="*/ 3628264 h 3790658"/>
                <a:gd name="connsiteX7" fmla="*/ 3092869 w 3790658"/>
                <a:gd name="connsiteY7" fmla="*/ 3357967 h 3790658"/>
                <a:gd name="connsiteX8" fmla="*/ 3137700 w 3790658"/>
                <a:gd name="connsiteY8" fmla="*/ 3324442 h 3790658"/>
                <a:gd name="connsiteX9" fmla="*/ 3100934 w 3790658"/>
                <a:gd name="connsiteY9" fmla="*/ 3357857 h 3790658"/>
                <a:gd name="connsiteX10" fmla="*/ 1895329 w 3790658"/>
                <a:gd name="connsiteY10" fmla="*/ 3790658 h 3790658"/>
                <a:gd name="connsiteX11" fmla="*/ 0 w 3790658"/>
                <a:gd name="connsiteY11" fmla="*/ 1895329 h 3790658"/>
                <a:gd name="connsiteX12" fmla="*/ 1895329 w 3790658"/>
                <a:gd name="connsiteY12" fmla="*/ 0 h 37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0658" h="3790658">
                  <a:moveTo>
                    <a:pt x="1895329" y="0"/>
                  </a:moveTo>
                  <a:cubicBezTo>
                    <a:pt x="2942090" y="0"/>
                    <a:pt x="3790658" y="848568"/>
                    <a:pt x="3790658" y="1895329"/>
                  </a:cubicBezTo>
                  <a:lnTo>
                    <a:pt x="3786865" y="1970445"/>
                  </a:lnTo>
                  <a:lnTo>
                    <a:pt x="3782488" y="1883759"/>
                  </a:lnTo>
                  <a:cubicBezTo>
                    <a:pt x="3701439" y="1085680"/>
                    <a:pt x="3027436" y="462894"/>
                    <a:pt x="2207974" y="462894"/>
                  </a:cubicBezTo>
                  <a:cubicBezTo>
                    <a:pt x="1333881" y="462894"/>
                    <a:pt x="625289" y="1171486"/>
                    <a:pt x="625289" y="2045579"/>
                  </a:cubicBezTo>
                  <a:cubicBezTo>
                    <a:pt x="625289" y="2919672"/>
                    <a:pt x="1333881" y="3628264"/>
                    <a:pt x="2207974" y="3628264"/>
                  </a:cubicBezTo>
                  <a:cubicBezTo>
                    <a:pt x="2535759" y="3628264"/>
                    <a:pt x="2840270" y="3528618"/>
                    <a:pt x="3092869" y="3357967"/>
                  </a:cubicBezTo>
                  <a:lnTo>
                    <a:pt x="3137700" y="3324442"/>
                  </a:lnTo>
                  <a:lnTo>
                    <a:pt x="3100934" y="3357857"/>
                  </a:lnTo>
                  <a:cubicBezTo>
                    <a:pt x="2773310" y="3628237"/>
                    <a:pt x="2353287" y="3790658"/>
                    <a:pt x="1895329" y="3790658"/>
                  </a:cubicBezTo>
                  <a:cubicBezTo>
                    <a:pt x="848568" y="3790658"/>
                    <a:pt x="0" y="2942090"/>
                    <a:pt x="0" y="1895329"/>
                  </a:cubicBezTo>
                  <a:cubicBezTo>
                    <a:pt x="0" y="848568"/>
                    <a:pt x="848568" y="0"/>
                    <a:pt x="1895329" y="0"/>
                  </a:cubicBezTo>
                  <a:close/>
                </a:path>
              </a:pathLst>
            </a:custGeom>
            <a:solidFill>
              <a:srgbClr val="1D7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sp>
          <p:nvSpPr>
            <p:cNvPr id="45" name="Rectangle 26"/>
            <p:cNvSpPr/>
            <p:nvPr/>
          </p:nvSpPr>
          <p:spPr>
            <a:xfrm>
              <a:off x="1906905" y="2858135"/>
              <a:ext cx="133604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b="1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D759D27-8CF1-4B10-BA01-B97B06A812C9}"/>
              </a:ext>
            </a:extLst>
          </p:cNvPr>
          <p:cNvGrpSpPr/>
          <p:nvPr/>
        </p:nvGrpSpPr>
        <p:grpSpPr>
          <a:xfrm>
            <a:off x="7519269" y="2018162"/>
            <a:ext cx="2144998" cy="1895329"/>
            <a:chOff x="6379242" y="2041904"/>
            <a:chExt cx="2144998" cy="1895329"/>
          </a:xfrm>
        </p:grpSpPr>
        <p:sp>
          <p:nvSpPr>
            <p:cNvPr id="20" name="Freeform: Shape 5"/>
            <p:cNvSpPr/>
            <p:nvPr/>
          </p:nvSpPr>
          <p:spPr>
            <a:xfrm>
              <a:off x="6379242" y="2041904"/>
              <a:ext cx="1895329" cy="1895329"/>
            </a:xfrm>
            <a:custGeom>
              <a:avLst/>
              <a:gdLst>
                <a:gd name="connsiteX0" fmla="*/ 1895329 w 3790658"/>
                <a:gd name="connsiteY0" fmla="*/ 0 h 3790658"/>
                <a:gd name="connsiteX1" fmla="*/ 3790658 w 3790658"/>
                <a:gd name="connsiteY1" fmla="*/ 1895329 h 3790658"/>
                <a:gd name="connsiteX2" fmla="*/ 3786865 w 3790658"/>
                <a:gd name="connsiteY2" fmla="*/ 1970445 h 3790658"/>
                <a:gd name="connsiteX3" fmla="*/ 3782488 w 3790658"/>
                <a:gd name="connsiteY3" fmla="*/ 1883759 h 3790658"/>
                <a:gd name="connsiteX4" fmla="*/ 2207974 w 3790658"/>
                <a:gd name="connsiteY4" fmla="*/ 462894 h 3790658"/>
                <a:gd name="connsiteX5" fmla="*/ 625289 w 3790658"/>
                <a:gd name="connsiteY5" fmla="*/ 2045579 h 3790658"/>
                <a:gd name="connsiteX6" fmla="*/ 2207974 w 3790658"/>
                <a:gd name="connsiteY6" fmla="*/ 3628264 h 3790658"/>
                <a:gd name="connsiteX7" fmla="*/ 3092869 w 3790658"/>
                <a:gd name="connsiteY7" fmla="*/ 3357967 h 3790658"/>
                <a:gd name="connsiteX8" fmla="*/ 3137700 w 3790658"/>
                <a:gd name="connsiteY8" fmla="*/ 3324442 h 3790658"/>
                <a:gd name="connsiteX9" fmla="*/ 3100934 w 3790658"/>
                <a:gd name="connsiteY9" fmla="*/ 3357857 h 3790658"/>
                <a:gd name="connsiteX10" fmla="*/ 1895329 w 3790658"/>
                <a:gd name="connsiteY10" fmla="*/ 3790658 h 3790658"/>
                <a:gd name="connsiteX11" fmla="*/ 0 w 3790658"/>
                <a:gd name="connsiteY11" fmla="*/ 1895329 h 3790658"/>
                <a:gd name="connsiteX12" fmla="*/ 1895329 w 3790658"/>
                <a:gd name="connsiteY12" fmla="*/ 0 h 37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0658" h="3790658">
                  <a:moveTo>
                    <a:pt x="1895329" y="0"/>
                  </a:moveTo>
                  <a:cubicBezTo>
                    <a:pt x="2942090" y="0"/>
                    <a:pt x="3790658" y="848568"/>
                    <a:pt x="3790658" y="1895329"/>
                  </a:cubicBezTo>
                  <a:lnTo>
                    <a:pt x="3786865" y="1970445"/>
                  </a:lnTo>
                  <a:lnTo>
                    <a:pt x="3782488" y="1883759"/>
                  </a:lnTo>
                  <a:cubicBezTo>
                    <a:pt x="3701439" y="1085680"/>
                    <a:pt x="3027436" y="462894"/>
                    <a:pt x="2207974" y="462894"/>
                  </a:cubicBezTo>
                  <a:cubicBezTo>
                    <a:pt x="1333881" y="462894"/>
                    <a:pt x="625289" y="1171486"/>
                    <a:pt x="625289" y="2045579"/>
                  </a:cubicBezTo>
                  <a:cubicBezTo>
                    <a:pt x="625289" y="2919672"/>
                    <a:pt x="1333881" y="3628264"/>
                    <a:pt x="2207974" y="3628264"/>
                  </a:cubicBezTo>
                  <a:cubicBezTo>
                    <a:pt x="2535759" y="3628264"/>
                    <a:pt x="2840270" y="3528618"/>
                    <a:pt x="3092869" y="3357967"/>
                  </a:cubicBezTo>
                  <a:lnTo>
                    <a:pt x="3137700" y="3324442"/>
                  </a:lnTo>
                  <a:lnTo>
                    <a:pt x="3100934" y="3357857"/>
                  </a:lnTo>
                  <a:cubicBezTo>
                    <a:pt x="2773310" y="3628237"/>
                    <a:pt x="2353287" y="3790658"/>
                    <a:pt x="1895329" y="3790658"/>
                  </a:cubicBezTo>
                  <a:cubicBezTo>
                    <a:pt x="848568" y="3790658"/>
                    <a:pt x="0" y="2942090"/>
                    <a:pt x="0" y="1895329"/>
                  </a:cubicBezTo>
                  <a:cubicBezTo>
                    <a:pt x="0" y="848568"/>
                    <a:pt x="848568" y="0"/>
                    <a:pt x="1895329" y="0"/>
                  </a:cubicBezTo>
                  <a:close/>
                </a:path>
              </a:pathLst>
            </a:custGeom>
            <a:solidFill>
              <a:srgbClr val="7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sp>
          <p:nvSpPr>
            <p:cNvPr id="47" name="Rectangle 30"/>
            <p:cNvSpPr/>
            <p:nvPr/>
          </p:nvSpPr>
          <p:spPr>
            <a:xfrm>
              <a:off x="6919347" y="2771973"/>
              <a:ext cx="87478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3200" b="1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pic>
          <p:nvPicPr>
            <p:cNvPr id="5" name="图片 4" descr="图片1"/>
            <p:cNvPicPr>
              <a:picLocks noChangeAspect="1"/>
            </p:cNvPicPr>
            <p:nvPr/>
          </p:nvPicPr>
          <p:blipFill>
            <a:blip r:embed="rId2" cstate="print"/>
            <a:srcRect l="13388" t="3038" r="15100" b="3909"/>
            <a:stretch>
              <a:fillRect/>
            </a:stretch>
          </p:blipFill>
          <p:spPr>
            <a:xfrm flipH="1">
              <a:off x="7794625" y="2771775"/>
              <a:ext cx="729615" cy="944245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A4AC55C-ED14-40AB-97F0-A98DA335A8AA}"/>
              </a:ext>
            </a:extLst>
          </p:cNvPr>
          <p:cNvGrpSpPr/>
          <p:nvPr/>
        </p:nvGrpSpPr>
        <p:grpSpPr>
          <a:xfrm>
            <a:off x="1722086" y="313993"/>
            <a:ext cx="9203260" cy="1476903"/>
            <a:chOff x="1423" y="-487"/>
            <a:chExt cx="14495" cy="232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65ADDAA-1447-4CB3-8489-5FFC0D0A81FF}"/>
                </a:ext>
              </a:extLst>
            </p:cNvPr>
            <p:cNvSpPr txBox="1"/>
            <p:nvPr/>
          </p:nvSpPr>
          <p:spPr>
            <a:xfrm>
              <a:off x="1423" y="724"/>
              <a:ext cx="1449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Các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điều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kiện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để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văn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bản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có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tính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4000" dirty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endParaRPr lang="zh-CN" altLang="en-US" sz="4000" dirty="0">
                <a:solidFill>
                  <a:srgbClr val="FF0000"/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  <p:pic>
          <p:nvPicPr>
            <p:cNvPr id="35" name="图片 34" descr="5b4cccd3aa809">
              <a:extLst>
                <a:ext uri="{FF2B5EF4-FFF2-40B4-BE49-F238E27FC236}">
                  <a16:creationId xmlns:a16="http://schemas.microsoft.com/office/drawing/2014/main" id="{CC338CDC-B57A-4BE4-9591-0570665E9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5" y="-487"/>
              <a:ext cx="1991" cy="1405"/>
            </a:xfrm>
            <a:prstGeom prst="rect">
              <a:avLst/>
            </a:prstGeom>
          </p:spPr>
        </p:pic>
      </p:grp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47653" y="3898280"/>
            <a:ext cx="5842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ác phần, các đoạn, các câu trong VB được tiếp nối theo một trình tự rõ ràng, hợp lý, trước sau hô ứng nhằm làm cho chủ đề liền mạch.</a:t>
            </a:r>
            <a:endParaRPr kumimoji="0" 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86608" y="4241870"/>
            <a:ext cx="3478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sự việc đều bám sát đề tài, chủ đề, nhân vật chính.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7CB89-38F8-4B4A-A123-67986FB1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02" y="569559"/>
            <a:ext cx="160020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0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10000" kern="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123838" y="1116379"/>
            <a:ext cx="634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9151" y="1004193"/>
            <a:ext cx="5531597" cy="5340335"/>
            <a:chOff x="3525" y="1725"/>
            <a:chExt cx="6635" cy="6062"/>
          </a:xfrm>
        </p:grpSpPr>
        <p:grpSp>
          <p:nvGrpSpPr>
            <p:cNvPr id="3" name="组合 10"/>
            <p:cNvGrpSpPr/>
            <p:nvPr/>
          </p:nvGrpSpPr>
          <p:grpSpPr>
            <a:xfrm>
              <a:off x="4142" y="1725"/>
              <a:ext cx="6018" cy="6062"/>
              <a:chOff x="4014" y="1875"/>
              <a:chExt cx="6018" cy="6062"/>
            </a:xfrm>
          </p:grpSpPr>
          <p:grpSp>
            <p:nvGrpSpPr>
              <p:cNvPr id="4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6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5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8366" y="1875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509" y="2075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II.</a:t>
                </a:r>
              </a:p>
            </p:txBody>
          </p:sp>
        </p:grpSp>
        <p:pic>
          <p:nvPicPr>
            <p:cNvPr id="15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3645" y="3035300"/>
            <a:ext cx="2408555" cy="22536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324124" y="2224861"/>
            <a:ext cx="3668031" cy="3525878"/>
            <a:chOff x="8523969" y="3332122"/>
            <a:chExt cx="7336062" cy="7051756"/>
          </a:xfrm>
        </p:grpSpPr>
        <p:sp>
          <p:nvSpPr>
            <p:cNvPr id="4" name="koppt-线条"/>
            <p:cNvSpPr/>
            <p:nvPr/>
          </p:nvSpPr>
          <p:spPr bwMode="auto">
            <a:xfrm>
              <a:off x="9136056" y="6910105"/>
              <a:ext cx="3039589" cy="3039605"/>
            </a:xfrm>
            <a:custGeom>
              <a:avLst/>
              <a:gdLst>
                <a:gd name="T0" fmla="*/ 168 w 1187"/>
                <a:gd name="T1" fmla="*/ 0 h 1187"/>
                <a:gd name="T2" fmla="*/ 0 w 1187"/>
                <a:gd name="T3" fmla="*/ 0 h 1187"/>
                <a:gd name="T4" fmla="*/ 1187 w 1187"/>
                <a:gd name="T5" fmla="*/ 1187 h 1187"/>
                <a:gd name="T6" fmla="*/ 1187 w 1187"/>
                <a:gd name="T7" fmla="*/ 1019 h 1187"/>
                <a:gd name="T8" fmla="*/ 168 w 1187"/>
                <a:gd name="T9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6"/>
                    <a:pt x="531" y="1187"/>
                    <a:pt x="1187" y="1187"/>
                  </a:cubicBezTo>
                  <a:cubicBezTo>
                    <a:pt x="1187" y="1019"/>
                    <a:pt x="1187" y="1019"/>
                    <a:pt x="1187" y="1019"/>
                  </a:cubicBezTo>
                  <a:cubicBezTo>
                    <a:pt x="624" y="1019"/>
                    <a:pt x="168" y="563"/>
                    <a:pt x="168" y="0"/>
                  </a:cubicBezTo>
                  <a:close/>
                </a:path>
              </a:pathLst>
            </a:custGeom>
            <a:solidFill>
              <a:srgbClr val="5EA00E"/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koppt-线条"/>
            <p:cNvSpPr/>
            <p:nvPr/>
          </p:nvSpPr>
          <p:spPr bwMode="auto">
            <a:xfrm>
              <a:off x="9136056" y="3873734"/>
              <a:ext cx="3039589" cy="3039605"/>
            </a:xfrm>
            <a:custGeom>
              <a:avLst/>
              <a:gdLst>
                <a:gd name="T0" fmla="*/ 1187 w 1187"/>
                <a:gd name="T1" fmla="*/ 168 h 1187"/>
                <a:gd name="T2" fmla="*/ 1187 w 1187"/>
                <a:gd name="T3" fmla="*/ 0 h 1187"/>
                <a:gd name="T4" fmla="*/ 0 w 1187"/>
                <a:gd name="T5" fmla="*/ 1187 h 1187"/>
                <a:gd name="T6" fmla="*/ 168 w 1187"/>
                <a:gd name="T7" fmla="*/ 1187 h 1187"/>
                <a:gd name="T8" fmla="*/ 1187 w 1187"/>
                <a:gd name="T9" fmla="*/ 16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187" y="168"/>
                  </a:moveTo>
                  <a:cubicBezTo>
                    <a:pt x="1187" y="0"/>
                    <a:pt x="1187" y="0"/>
                    <a:pt x="1187" y="0"/>
                  </a:cubicBezTo>
                  <a:cubicBezTo>
                    <a:pt x="531" y="0"/>
                    <a:pt x="0" y="531"/>
                    <a:pt x="0" y="1187"/>
                  </a:cubicBezTo>
                  <a:cubicBezTo>
                    <a:pt x="168" y="1187"/>
                    <a:pt x="168" y="1187"/>
                    <a:pt x="168" y="1187"/>
                  </a:cubicBezTo>
                  <a:cubicBezTo>
                    <a:pt x="168" y="624"/>
                    <a:pt x="624" y="168"/>
                    <a:pt x="1187" y="16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koppt-线条"/>
            <p:cNvSpPr/>
            <p:nvPr/>
          </p:nvSpPr>
          <p:spPr bwMode="auto">
            <a:xfrm>
              <a:off x="12168684" y="3873734"/>
              <a:ext cx="3039589" cy="3039605"/>
            </a:xfrm>
            <a:custGeom>
              <a:avLst/>
              <a:gdLst>
                <a:gd name="T0" fmla="*/ 1019 w 1187"/>
                <a:gd name="T1" fmla="*/ 1187 h 1187"/>
                <a:gd name="T2" fmla="*/ 1187 w 1187"/>
                <a:gd name="T3" fmla="*/ 1187 h 1187"/>
                <a:gd name="T4" fmla="*/ 0 w 1187"/>
                <a:gd name="T5" fmla="*/ 0 h 1187"/>
                <a:gd name="T6" fmla="*/ 0 w 1187"/>
                <a:gd name="T7" fmla="*/ 168 h 1187"/>
                <a:gd name="T8" fmla="*/ 1019 w 1187"/>
                <a:gd name="T9" fmla="*/ 118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019" y="1187"/>
                  </a:moveTo>
                  <a:cubicBezTo>
                    <a:pt x="1187" y="1187"/>
                    <a:pt x="1187" y="1187"/>
                    <a:pt x="1187" y="1187"/>
                  </a:cubicBezTo>
                  <a:cubicBezTo>
                    <a:pt x="1187" y="531"/>
                    <a:pt x="656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563" y="168"/>
                    <a:pt x="1019" y="624"/>
                    <a:pt x="1019" y="11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koppt-线条"/>
            <p:cNvSpPr/>
            <p:nvPr/>
          </p:nvSpPr>
          <p:spPr bwMode="auto">
            <a:xfrm>
              <a:off x="12168684" y="6910105"/>
              <a:ext cx="3039589" cy="3039605"/>
            </a:xfrm>
            <a:custGeom>
              <a:avLst/>
              <a:gdLst>
                <a:gd name="T0" fmla="*/ 1187 w 1187"/>
                <a:gd name="T1" fmla="*/ 0 h 1187"/>
                <a:gd name="T2" fmla="*/ 1019 w 1187"/>
                <a:gd name="T3" fmla="*/ 0 h 1187"/>
                <a:gd name="T4" fmla="*/ 0 w 1187"/>
                <a:gd name="T5" fmla="*/ 1019 h 1187"/>
                <a:gd name="T6" fmla="*/ 0 w 1187"/>
                <a:gd name="T7" fmla="*/ 1187 h 1187"/>
                <a:gd name="T8" fmla="*/ 1187 w 1187"/>
                <a:gd name="T9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187" y="0"/>
                  </a:moveTo>
                  <a:cubicBezTo>
                    <a:pt x="1019" y="0"/>
                    <a:pt x="1019" y="0"/>
                    <a:pt x="1019" y="0"/>
                  </a:cubicBezTo>
                  <a:cubicBezTo>
                    <a:pt x="1019" y="563"/>
                    <a:pt x="563" y="1019"/>
                    <a:pt x="0" y="1019"/>
                  </a:cubicBezTo>
                  <a:cubicBezTo>
                    <a:pt x="0" y="1187"/>
                    <a:pt x="0" y="1187"/>
                    <a:pt x="0" y="1187"/>
                  </a:cubicBezTo>
                  <a:cubicBezTo>
                    <a:pt x="656" y="1187"/>
                    <a:pt x="1187" y="656"/>
                    <a:pt x="1187" y="0"/>
                  </a:cubicBezTo>
                  <a:close/>
                </a:path>
              </a:pathLst>
            </a:custGeom>
            <a:solidFill>
              <a:srgbClr val="76BC25"/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koppt-圆形"/>
            <p:cNvSpPr/>
            <p:nvPr/>
          </p:nvSpPr>
          <p:spPr>
            <a:xfrm>
              <a:off x="11462697" y="3332122"/>
              <a:ext cx="1418935" cy="14189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koppt-圆形"/>
            <p:cNvSpPr/>
            <p:nvPr/>
          </p:nvSpPr>
          <p:spPr>
            <a:xfrm>
              <a:off x="14441096" y="6266991"/>
              <a:ext cx="1418935" cy="1418935"/>
            </a:xfrm>
            <a:prstGeom prst="ellipse">
              <a:avLst/>
            </a:prstGeom>
            <a:solidFill>
              <a:srgbClr val="1D7F50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koppt-圆形"/>
            <p:cNvSpPr/>
            <p:nvPr/>
          </p:nvSpPr>
          <p:spPr>
            <a:xfrm>
              <a:off x="11462697" y="8964943"/>
              <a:ext cx="1418935" cy="1418935"/>
            </a:xfrm>
            <a:prstGeom prst="ellipse">
              <a:avLst/>
            </a:prstGeom>
            <a:solidFill>
              <a:srgbClr val="5EA00E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koppt-圆形"/>
            <p:cNvSpPr/>
            <p:nvPr/>
          </p:nvSpPr>
          <p:spPr>
            <a:xfrm>
              <a:off x="8523969" y="6266991"/>
              <a:ext cx="1418935" cy="1418935"/>
            </a:xfrm>
            <a:prstGeom prst="ellipse">
              <a:avLst/>
            </a:prstGeom>
            <a:solidFill>
              <a:srgbClr val="76BC25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AutoShape 28"/>
          <p:cNvSpPr/>
          <p:nvPr/>
        </p:nvSpPr>
        <p:spPr bwMode="auto">
          <a:xfrm>
            <a:off x="6029774" y="5289051"/>
            <a:ext cx="240377" cy="2403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2" name="Group 23"/>
          <p:cNvGrpSpPr/>
          <p:nvPr/>
        </p:nvGrpSpPr>
        <p:grpSpPr>
          <a:xfrm>
            <a:off x="7554971" y="3926841"/>
            <a:ext cx="164900" cy="240376"/>
            <a:chOff x="5429367" y="4908078"/>
            <a:chExt cx="319088" cy="465138"/>
          </a:xfrm>
          <a:solidFill>
            <a:schemeClr val="bg1"/>
          </a:solidFill>
        </p:grpSpPr>
        <p:sp>
          <p:nvSpPr>
            <p:cNvPr id="33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6" name="AutoShape 100"/>
          <p:cNvSpPr/>
          <p:nvPr/>
        </p:nvSpPr>
        <p:spPr bwMode="auto">
          <a:xfrm>
            <a:off x="6064014" y="2459407"/>
            <a:ext cx="210022" cy="2403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7" name="Group 28"/>
          <p:cNvGrpSpPr/>
          <p:nvPr/>
        </p:nvGrpSpPr>
        <p:grpSpPr>
          <a:xfrm>
            <a:off x="4558875" y="3908842"/>
            <a:ext cx="239966" cy="210022"/>
            <a:chOff x="6901062" y="7265588"/>
            <a:chExt cx="590152" cy="516509"/>
          </a:xfrm>
        </p:grpSpPr>
        <p:sp>
          <p:nvSpPr>
            <p:cNvPr id="38" name="AutoShape 101"/>
            <p:cNvSpPr/>
            <p:nvPr/>
          </p:nvSpPr>
          <p:spPr bwMode="auto">
            <a:xfrm>
              <a:off x="6901062" y="7265588"/>
              <a:ext cx="590152" cy="5165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9" name="AutoShape 102"/>
            <p:cNvSpPr/>
            <p:nvPr/>
          </p:nvSpPr>
          <p:spPr bwMode="auto">
            <a:xfrm>
              <a:off x="6971174" y="7357893"/>
              <a:ext cx="449928" cy="331898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076126" y="1917585"/>
            <a:ext cx="380167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1: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 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87096" y="3973789"/>
            <a:ext cx="344384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3: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1b,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văn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bản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(2)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92530" y="2696829"/>
            <a:ext cx="287607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2: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1b,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văn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bản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(1)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030682" y="5304410"/>
            <a:ext cx="32326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4: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41371" y="570015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2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69276" y="406134"/>
            <a:ext cx="11453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VB “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”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– mi – xi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183" y="13092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206" y="1841626"/>
            <a:ext cx="11299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”, “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”.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104" y="2837162"/>
            <a:ext cx="1125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21280" y="3500082"/>
            <a:ext cx="10745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33158" y="4186879"/>
            <a:ext cx="7802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057" y="5206176"/>
            <a:ext cx="7802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4829" y="5881091"/>
            <a:ext cx="7802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67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8" y="4069291"/>
            <a:ext cx="3379948" cy="2788709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1381</Words>
  <Application>Microsoft Office PowerPoint</Application>
  <PresentationFormat>Widescreen</PresentationFormat>
  <Paragraphs>103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微软雅黑</vt:lpstr>
      <vt:lpstr>Agency FB</vt:lpstr>
      <vt:lpstr>Arial</vt:lpstr>
      <vt:lpstr>等线 Light</vt:lpstr>
      <vt:lpstr>Gill Sans</vt:lpstr>
      <vt:lpstr>Times New Roman</vt:lpstr>
      <vt:lpstr>Wingdings</vt:lpstr>
      <vt:lpstr>义启紫水晶体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Nguyễn Hằng</cp:lastModifiedBy>
  <cp:revision>130</cp:revision>
  <dcterms:created xsi:type="dcterms:W3CDTF">2019-01-02T06:40:00Z</dcterms:created>
  <dcterms:modified xsi:type="dcterms:W3CDTF">2021-09-21T09:07:38Z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