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9" r:id="rId2"/>
    <p:sldId id="261" r:id="rId3"/>
    <p:sldId id="281" r:id="rId4"/>
    <p:sldId id="292" r:id="rId5"/>
    <p:sldId id="282" r:id="rId6"/>
    <p:sldId id="293" r:id="rId7"/>
    <p:sldId id="284" r:id="rId8"/>
    <p:sldId id="290" r:id="rId9"/>
    <p:sldId id="299" r:id="rId10"/>
    <p:sldId id="300" r:id="rId11"/>
    <p:sldId id="301" r:id="rId12"/>
    <p:sldId id="267" r:id="rId13"/>
    <p:sldId id="288" r:id="rId14"/>
    <p:sldId id="297" r:id="rId15"/>
    <p:sldId id="272" r:id="rId16"/>
    <p:sldId id="273" r:id="rId17"/>
    <p:sldId id="274" r:id="rId18"/>
    <p:sldId id="302" r:id="rId19"/>
    <p:sldId id="294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606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06FD-5ABE-41E9-B214-153D598FAAA7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8C1C2-0C4E-4727-B914-95CD5301AB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0153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BEA1C-3CA7-485C-8B63-B2318018A7EA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AFE83-A7F1-49AA-B651-9A61B5FEF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009B-5204-485C-9B5D-1985AADF871F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3E6A6-78EC-4E73-AA62-21465A8105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wmf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Butterfly"/>
          <p:cNvPicPr>
            <a:picLocks noChangeAspect="1" noChangeArrowheads="1" noCrop="1"/>
          </p:cNvPicPr>
          <p:nvPr/>
        </p:nvPicPr>
        <p:blipFill>
          <a:blip r:embed="rId4">
            <a:lum bright="-30000" contrast="12000"/>
          </a:blip>
          <a:srcRect/>
          <a:stretch>
            <a:fillRect/>
          </a:stretch>
        </p:blipFill>
        <p:spPr bwMode="auto">
          <a:xfrm rot="-16559002">
            <a:off x="192862" y="5998386"/>
            <a:ext cx="819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3d butterfly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8458200" y="6324600"/>
            <a:ext cx="4794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GEOMTR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4800600"/>
            <a:ext cx="1676400" cy="1089025"/>
          </a:xfrm>
          <a:prstGeom prst="rect">
            <a:avLst/>
          </a:prstGeom>
          <a:noFill/>
        </p:spPr>
      </p:pic>
      <p:pic>
        <p:nvPicPr>
          <p:cNvPr id="3078" name="Picture 6" descr="1012-042-10-1042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533400"/>
            <a:ext cx="838200" cy="838200"/>
          </a:xfrm>
          <a:prstGeom prst="rect">
            <a:avLst/>
          </a:prstGeom>
          <a:noFill/>
        </p:spPr>
      </p:pic>
      <p:pic>
        <p:nvPicPr>
          <p:cNvPr id="3094" name="Picture 22" descr="white_W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14800" y="4724400"/>
            <a:ext cx="609600" cy="566738"/>
          </a:xfrm>
          <a:prstGeom prst="rect">
            <a:avLst/>
          </a:prstGeom>
          <a:noFill/>
        </p:spPr>
      </p:pic>
      <p:sp>
        <p:nvSpPr>
          <p:cNvPr id="23" name="WordArt 11"/>
          <p:cNvSpPr>
            <a:spLocks noChangeArrowheads="1" noChangeShapeType="1" noTextEdit="1"/>
          </p:cNvSpPr>
          <p:nvPr/>
        </p:nvSpPr>
        <p:spPr bwMode="auto">
          <a:xfrm>
            <a:off x="357158" y="1928802"/>
            <a:ext cx="8534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79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XƯNG HÔ TRONG HỘI THOẠI</a:t>
            </a:r>
            <a:endParaRPr lang="en-US" sz="3600" b="1" kern="10" dirty="0">
              <a:ln w="9525">
                <a:solidFill>
                  <a:srgbClr val="9933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ChangeArrowheads="1"/>
          </p:cNvSpPr>
          <p:nvPr/>
        </p:nvSpPr>
        <p:spPr bwMode="auto">
          <a:xfrm>
            <a:off x="0" y="1143000"/>
            <a:ext cx="33970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 dirty="0">
                <a:latin typeface="Times New Roman" pitchFamily="18" charset="0"/>
              </a:rPr>
              <a:t>Bài tập </a:t>
            </a:r>
            <a:r>
              <a:rPr lang="en-US" sz="3200" b="1" u="sng" dirty="0" smtClean="0">
                <a:latin typeface="Times New Roman" pitchFamily="18" charset="0"/>
              </a:rPr>
              <a:t>1:SGK/39: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3" name="Rectangle 44"/>
          <p:cNvSpPr>
            <a:spLocks noChangeArrowheads="1"/>
          </p:cNvSpPr>
          <p:nvPr/>
        </p:nvSpPr>
        <p:spPr bwMode="auto">
          <a:xfrm>
            <a:off x="0" y="18288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9900CC"/>
                </a:solidFill>
                <a:latin typeface="Times New Roman" pitchFamily="18" charset="0"/>
              </a:rPr>
              <a:t>“</a:t>
            </a:r>
            <a:r>
              <a:rPr lang="en-US" sz="3200" b="1" i="1" dirty="0" err="1" smtClean="0">
                <a:solidFill>
                  <a:srgbClr val="9900CC"/>
                </a:solidFill>
                <a:latin typeface="Times New Roman" pitchFamily="18" charset="0"/>
              </a:rPr>
              <a:t>Ngày</a:t>
            </a:r>
            <a:r>
              <a:rPr lang="en-US" sz="3200" b="1" i="1" dirty="0" smtClean="0">
                <a:solidFill>
                  <a:srgbClr val="9900CC"/>
                </a:solidFill>
                <a:latin typeface="Times New Roman" pitchFamily="18" charset="0"/>
              </a:rPr>
              <a:t> </a:t>
            </a:r>
            <a:r>
              <a:rPr lang="en-US" sz="3200" b="1" i="1" dirty="0">
                <a:solidFill>
                  <a:srgbClr val="9900CC"/>
                </a:solidFill>
                <a:latin typeface="Times New Roman" pitchFamily="18" charset="0"/>
              </a:rPr>
              <a:t>mai chúng ta làm lễ thành hôn, mời thầy đến dự.”</a:t>
            </a:r>
          </a:p>
        </p:txBody>
      </p:sp>
      <p:sp>
        <p:nvSpPr>
          <p:cNvPr id="4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ectangle 53"/>
          <p:cNvSpPr>
            <a:spLocks noChangeArrowheads="1"/>
          </p:cNvSpPr>
          <p:nvPr/>
        </p:nvSpPr>
        <p:spPr bwMode="auto">
          <a:xfrm>
            <a:off x="0" y="2819400"/>
            <a:ext cx="89194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990033"/>
                </a:solidFill>
                <a:latin typeface="Times New Roman" pitchFamily="18" charset="0"/>
              </a:rPr>
              <a:t>Chúng</a:t>
            </a:r>
            <a:r>
              <a:rPr lang="en-US" sz="3200" b="1" i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33"/>
                </a:solidFill>
                <a:latin typeface="Times New Roman" pitchFamily="18" charset="0"/>
              </a:rPr>
              <a:t>ta</a:t>
            </a:r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</a:rPr>
              <a:t>Gồm người nói + </a:t>
            </a:r>
            <a:r>
              <a:rPr lang="en-US" sz="3200" b="1" dirty="0" err="1">
                <a:latin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nghe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gộp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</p:txBody>
      </p:sp>
      <p:sp>
        <p:nvSpPr>
          <p:cNvPr id="7" name="Text Box 54"/>
          <p:cNvSpPr txBox="1">
            <a:spLocks noChangeArrowheads="1"/>
          </p:cNvSpPr>
          <p:nvPr/>
        </p:nvSpPr>
        <p:spPr bwMode="auto">
          <a:xfrm>
            <a:off x="0" y="34290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=&gt;</a:t>
            </a:r>
            <a:r>
              <a:rPr lang="en-US" sz="3200" b="1" i="1" dirty="0" err="1" smtClean="0">
                <a:solidFill>
                  <a:srgbClr val="FF3300"/>
                </a:solidFill>
                <a:latin typeface="Times New Roman" pitchFamily="18" charset="0"/>
              </a:rPr>
              <a:t>Sửa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: </a:t>
            </a:r>
            <a:r>
              <a:rPr lang="en-US" sz="3200" b="1" i="1" dirty="0">
                <a:solidFill>
                  <a:srgbClr val="990033"/>
                </a:solidFill>
                <a:latin typeface="Times New Roman" pitchFamily="18" charset="0"/>
              </a:rPr>
              <a:t>Chúng tôi</a:t>
            </a:r>
            <a:r>
              <a:rPr lang="en-US" sz="3200" b="1" i="1" dirty="0" smtClean="0">
                <a:solidFill>
                  <a:srgbClr val="990033"/>
                </a:solidFill>
                <a:latin typeface="Times New Roman" pitchFamily="18" charset="0"/>
              </a:rPr>
              <a:t>, chúng </a:t>
            </a:r>
            <a:r>
              <a:rPr lang="en-US" sz="3200" b="1" i="1" dirty="0">
                <a:solidFill>
                  <a:srgbClr val="990033"/>
                </a:solidFill>
                <a:latin typeface="Times New Roman" pitchFamily="18" charset="0"/>
              </a:rPr>
              <a:t>em</a:t>
            </a:r>
            <a:r>
              <a:rPr lang="en-US" sz="3200" b="1" dirty="0">
                <a:solidFill>
                  <a:srgbClr val="990033"/>
                </a:solidFill>
                <a:latin typeface="Times New Roman" pitchFamily="18" charset="0"/>
              </a:rPr>
              <a:t>:</a:t>
            </a:r>
            <a:r>
              <a:rPr lang="en-US" sz="3200" b="1" dirty="0">
                <a:latin typeface="Times New Roman" pitchFamily="18" charset="0"/>
              </a:rPr>
              <a:t> Chỉ có người nói, không có người </a:t>
            </a:r>
            <a:r>
              <a:rPr lang="en-US" sz="3200" b="1" dirty="0" err="1" smtClean="0">
                <a:latin typeface="Times New Roman" pitchFamily="18" charset="0"/>
              </a:rPr>
              <a:t>nghe</a:t>
            </a:r>
            <a:r>
              <a:rPr lang="en-US" sz="3200" b="1" dirty="0" smtClean="0">
                <a:latin typeface="Times New Roman" pitchFamily="18" charset="0"/>
              </a:rPr>
              <a:t>.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057400" y="2362200"/>
            <a:ext cx="1447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61980" y="533400"/>
            <a:ext cx="472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I.Từ ngữ xưng hô và việc vận dụng từ ngữ xưng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pt-BR" sz="3200" b="1" i="1" u="sng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7158" y="2057400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- Ñaïi töø: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Toâi, tao, tôù… / chuùng toâi, chuùng tao, boïn tôù…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Maøy, caäu, baïn…/ chuùng maøy, caùc caäu, maáy baïn.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Noù, haén…/ boïn noù, tuïi haén.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90" y="3929066"/>
            <a:ext cx="85010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- Danh töø chæ hoï haøng, chức vụ, nghề nghiệp khi xöng hoâ ñöôïc duøng nhö ñaïi töø.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b="1" i="1" u="sng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Ví duï</a:t>
            </a:r>
            <a:r>
              <a:rPr lang="pt-BR" sz="3200" b="1" i="1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OÂng, baø, cha, meï, chò, hiệu trưởng, thầy, c</a:t>
            </a:r>
            <a:r>
              <a:rPr lang="pt-B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ô...</a:t>
            </a:r>
            <a:endParaRPr lang="pt-BR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142908" y="591605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  Hệ thống từ ngữ xưng hô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phong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phú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, tinh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tế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7158" y="500042"/>
            <a:ext cx="4648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</a:rPr>
              <a:t>I.Từ ngữ xưng hô và việc vận dụng từ ngữ xưng 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pt-BR" sz="3200" b="1" i="1" u="sng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42844" y="207167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pt-BR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Vieäc söû duïng</a:t>
            </a: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95244" y="2708972"/>
            <a:ext cx="463394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VD: </a:t>
            </a:r>
            <a:r>
              <a:rPr kumimoji="0" lang="en-US" sz="32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Sgk</a:t>
            </a:r>
            <a:r>
              <a:rPr kumimoji="0" lang="en-US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/38,39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51" name="Group 51"/>
          <p:cNvGraphicFramePr>
            <a:graphicFrameLocks noGrp="1"/>
          </p:cNvGraphicFramePr>
          <p:nvPr>
            <p:ph/>
          </p:nvPr>
        </p:nvGraphicFramePr>
        <p:xfrm>
          <a:off x="209576" y="214290"/>
          <a:ext cx="8763000" cy="4572000"/>
        </p:xfrm>
        <a:graphic>
          <a:graphicData uri="http://schemas.openxmlformats.org/drawingml/2006/table">
            <a:tbl>
              <a:tblPr/>
              <a:tblGrid>
                <a:gridCol w="1143000"/>
                <a:gridCol w="3705339"/>
                <a:gridCol w="3914661"/>
              </a:tblGrid>
              <a:tr h="5330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Đoạn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Times New Roman" pitchFamily="18" charset="0"/>
                        </a:rPr>
                        <a:t>Dế Choắt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Times New Roman" pitchFamily="18" charset="0"/>
                        </a:rPr>
                        <a:t>Dế Mèn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4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Đoạn (a)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Đoạn (b)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1647820" y="823890"/>
            <a:ext cx="289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Em - anh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76862" y="823890"/>
            <a:ext cx="3581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Ta – chú mày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5219728" y="1357290"/>
            <a:ext cx="403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à"/>
            </a:pPr>
            <a:r>
              <a:rPr lang="en-US" sz="3200" b="1" dirty="0">
                <a:latin typeface="Times New Roman" pitchFamily="18" charset="0"/>
                <a:sym typeface="Wingdings" pitchFamily="2" charset="2"/>
              </a:rPr>
              <a:t>Kiêu căng, hách dịch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1333496" y="1433490"/>
            <a:ext cx="3352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sym typeface="Wingdings" pitchFamily="2" charset="2"/>
              </a:rPr>
              <a:t>Yếu thế, nhún</a:t>
            </a:r>
          </a:p>
          <a:p>
            <a:r>
              <a:rPr lang="en-US" sz="3200" b="1" dirty="0">
                <a:latin typeface="Times New Roman" pitchFamily="18" charset="0"/>
                <a:sym typeface="Wingdings" pitchFamily="2" charset="2"/>
              </a:rPr>
              <a:t> nhường</a:t>
            </a:r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038468" y="2424090"/>
            <a:ext cx="3581400" cy="5847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 Bất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bình đẳng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371468" y="2957490"/>
            <a:ext cx="449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Tôi - anh</a:t>
            </a:r>
          </a:p>
        </p:txBody>
      </p:sp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5400668" y="2957490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Tôi - anh</a:t>
            </a:r>
          </a:p>
        </p:txBody>
      </p:sp>
      <p:sp>
        <p:nvSpPr>
          <p:cNvPr id="25647" name="Text Box 47"/>
          <p:cNvSpPr txBox="1">
            <a:spLocks noChangeArrowheads="1"/>
          </p:cNvSpPr>
          <p:nvPr/>
        </p:nvSpPr>
        <p:spPr bwMode="auto">
          <a:xfrm>
            <a:off x="1362068" y="3567090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sym typeface="Wingdings" pitchFamily="2" charset="2"/>
              </a:rPr>
              <a:t>    </a:t>
            </a:r>
            <a:r>
              <a:rPr lang="en-US" sz="3200" b="1" dirty="0" smtClean="0">
                <a:latin typeface="Times New Roman" pitchFamily="18" charset="0"/>
                <a:sym typeface="Wingdings" pitchFamily="2" charset="2"/>
              </a:rPr>
              <a:t>Bạn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5648" name="Text Box 48"/>
          <p:cNvSpPr txBox="1">
            <a:spLocks noChangeArrowheads="1"/>
          </p:cNvSpPr>
          <p:nvPr/>
        </p:nvSpPr>
        <p:spPr bwMode="auto">
          <a:xfrm>
            <a:off x="5476868" y="3567090"/>
            <a:ext cx="2057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sym typeface="Wingdings" pitchFamily="2" charset="2"/>
              </a:rPr>
              <a:t>    </a:t>
            </a:r>
            <a:r>
              <a:rPr lang="en-US" sz="3200" b="1" dirty="0" smtClean="0">
                <a:latin typeface="Times New Roman" pitchFamily="18" charset="0"/>
                <a:sym typeface="Wingdings" pitchFamily="2" charset="2"/>
              </a:rPr>
              <a:t>Bạn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3267068" y="4176690"/>
            <a:ext cx="3581400" cy="58477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B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ình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sym typeface="Wingdings" pitchFamily="2" charset="2"/>
              </a:rPr>
              <a:t>đẳng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5650" name="Text Box 50"/>
          <p:cNvSpPr txBox="1">
            <a:spLocks noChangeArrowheads="1"/>
          </p:cNvSpPr>
          <p:nvPr/>
        </p:nvSpPr>
        <p:spPr bwMode="auto">
          <a:xfrm>
            <a:off x="185766" y="485207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      </a:t>
            </a:r>
            <a:r>
              <a:rPr lang="en-US" sz="3200" b="1" i="1" dirty="0" err="1" smtClean="0">
                <a:latin typeface="Times New Roman" pitchFamily="18" charset="0"/>
              </a:rPr>
              <a:t>Tình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</a:rPr>
              <a:t>huống giao tiếp thay đổi, vị thế của hai nhân vật có sự thay đổi=&gt;Thay đổi cách xưng hô</a:t>
            </a:r>
          </a:p>
        </p:txBody>
      </p:sp>
      <p:sp>
        <p:nvSpPr>
          <p:cNvPr id="25652" name="Line 52"/>
          <p:cNvSpPr>
            <a:spLocks noChangeShapeType="1"/>
          </p:cNvSpPr>
          <p:nvPr/>
        </p:nvSpPr>
        <p:spPr bwMode="auto">
          <a:xfrm>
            <a:off x="142844" y="509109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7" grpId="0"/>
      <p:bldP spid="25638" grpId="0"/>
      <p:bldP spid="25640" grpId="0"/>
      <p:bldP spid="25641" grpId="0"/>
      <p:bldP spid="25642" grpId="0" animBg="1"/>
      <p:bldP spid="25643" grpId="0"/>
      <p:bldP spid="25646" grpId="0"/>
      <p:bldP spid="25647" grpId="0"/>
      <p:bldP spid="25648" grpId="0"/>
      <p:bldP spid="25649" grpId="0" animBg="1"/>
      <p:bldP spid="25650" grpId="0"/>
      <p:bldP spid="256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533400"/>
            <a:ext cx="4648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</a:rPr>
              <a:t>I.Từ ngữ xưng hô và việc vận dụng từ ngữ xưng </a:t>
            </a:r>
            <a:r>
              <a:rPr lang="en-US" sz="3200" b="1" i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  1. </a:t>
            </a:r>
            <a:r>
              <a:rPr lang="pt-BR" sz="3200" b="1" i="1" u="sng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4724400" y="609600"/>
            <a:ext cx="0" cy="624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2133600"/>
            <a:ext cx="4800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pt-BR" sz="32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Vieäc söû duïng</a:t>
            </a:r>
            <a:r>
              <a:rPr kumimoji="0" lang="pt-B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2857496"/>
            <a:ext cx="381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Luyện tập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2: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00600" y="1295400"/>
            <a:ext cx="40576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Trong các văn bản khoa học, nhiều khi tác giả của văn bản chỉ là một người nhưng vẫn xưng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 tôi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 không xưng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Giải thích vì sao.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929066"/>
            <a:ext cx="45720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002060"/>
                </a:solidFill>
                <a:latin typeface="VNI-Times" pitchFamily="2" charset="0"/>
              </a:rPr>
              <a:t>+ Muoán taêng tính khaùch quan cuûa ngöôøi vieát.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>
                <a:solidFill>
                  <a:srgbClr val="002060"/>
                </a:solidFill>
                <a:latin typeface="VNI-Times" pitchFamily="2" charset="0"/>
              </a:rPr>
              <a:t>+ Theå hieän söï khieâm toán cuûa taùc giaû.</a:t>
            </a:r>
            <a:endParaRPr lang="en-US" sz="3200" dirty="0">
              <a:solidFill>
                <a:srgbClr val="00206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13" grpId="0"/>
      <p:bldP spid="15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3644492"/>
            <a:ext cx="8839200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0070C0"/>
                </a:solidFill>
                <a:latin typeface="VNI-Times" pitchFamily="2" charset="0"/>
              </a:rPr>
              <a:t>* Phaân tích caùch xöng hoâ: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	+ </a:t>
            </a:r>
            <a:r>
              <a:rPr lang="en-US" sz="3200" b="1" dirty="0" err="1" smtClean="0">
                <a:solidFill>
                  <a:srgbClr val="002060"/>
                </a:solidFill>
                <a:latin typeface="VNI-Times" pitchFamily="2" charset="0"/>
              </a:rPr>
              <a:t>Caäu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 beù goïi ngöôøi sinh ra mình baèng </a:t>
            </a:r>
            <a:r>
              <a:rPr lang="en-US" sz="3200" b="1" i="1" dirty="0" smtClean="0">
                <a:solidFill>
                  <a:srgbClr val="002060"/>
                </a:solidFill>
                <a:latin typeface="VNI-Times" pitchFamily="2" charset="0"/>
              </a:rPr>
              <a:t>“meï”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  <a:sym typeface="Wingdings" pitchFamily="2" charset="2"/>
              </a:rPr>
              <a:t>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 Bình thöôøng.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	+ Caäu beù xöng hoâ vôùi söù giaû </a:t>
            </a:r>
            <a:r>
              <a:rPr lang="en-US" sz="3200" b="1" i="1" dirty="0" smtClean="0">
                <a:solidFill>
                  <a:srgbClr val="002060"/>
                </a:solidFill>
                <a:latin typeface="VNI-Times" pitchFamily="2" charset="0"/>
              </a:rPr>
              <a:t>“oâng – ta”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  <a:sym typeface="Wingdings" pitchFamily="2" charset="2"/>
              </a:rPr>
              <a:t></a:t>
            </a:r>
            <a:r>
              <a:rPr lang="en-US" sz="3200" b="1" dirty="0" smtClean="0">
                <a:solidFill>
                  <a:srgbClr val="002060"/>
                </a:solidFill>
                <a:latin typeface="VNI-Times" pitchFamily="2" charset="0"/>
              </a:rPr>
              <a:t> Theå hieän thaùi ñoä töï tin khaùc thöôøng, mang maøu saéc cuûa truyeàn thuyeát.</a:t>
            </a:r>
            <a:endParaRPr lang="en-US" sz="3200" b="1" dirty="0">
              <a:solidFill>
                <a:srgbClr val="002060"/>
              </a:solidFill>
              <a:latin typeface="VNI-Times" pitchFamily="2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6670" y="71414"/>
            <a:ext cx="885825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/>
            <a:r>
              <a:rPr lang="pt-B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3: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Đọc 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đoạn trích sau:</a:t>
            </a:r>
          </a:p>
          <a:p>
            <a:pPr indent="457200" eaLnBrk="1" hangingPunct="1"/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Đứa bé nghe tiếng rao, bỗng dưng cất tiếng nói: 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“</a:t>
            </a:r>
            <a:r>
              <a:rPr lang="en-US" sz="3600" b="1" u="none" dirty="0" err="1" smtClean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Mẹ</a:t>
            </a:r>
            <a:r>
              <a:rPr lang="en-US" sz="3600" u="none" dirty="0" smtClean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ra mời sứ giả vào </a:t>
            </a:r>
            <a:r>
              <a:rPr lang="en-US" sz="3600" u="none" dirty="0" err="1">
                <a:latin typeface="Times New Roman" pitchFamily="18" charset="0"/>
                <a:cs typeface="Calibri" pitchFamily="34" charset="0"/>
              </a:rPr>
              <a:t>đây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.” </a:t>
            </a:r>
            <a:r>
              <a:rPr lang="en-US" sz="3600" u="none" dirty="0" err="1" smtClean="0">
                <a:latin typeface="Times New Roman" pitchFamily="18" charset="0"/>
                <a:cs typeface="Calibri" pitchFamily="34" charset="0"/>
              </a:rPr>
              <a:t>Sứ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 err="1">
                <a:latin typeface="Times New Roman" pitchFamily="18" charset="0"/>
                <a:cs typeface="Calibri" pitchFamily="34" charset="0"/>
              </a:rPr>
              <a:t>giả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Calibri" pitchFamily="34" charset="0"/>
              </a:rPr>
              <a:t>vào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Đứa bé bảo: 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“</a:t>
            </a:r>
            <a:r>
              <a:rPr lang="en-US" sz="3600" b="1" u="none" dirty="0" err="1" smtClean="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Ông</a:t>
            </a:r>
            <a:r>
              <a:rPr lang="en-US" sz="3600" u="none" dirty="0" smtClean="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về tâu với vua sắm cho </a:t>
            </a:r>
            <a:r>
              <a:rPr lang="en-US" sz="3600" b="1" u="none" dirty="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ta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 một con ngựa sắt, một cái roi sắt và </a:t>
            </a:r>
            <a:r>
              <a:rPr lang="en-US" sz="3600" u="none" dirty="0" err="1">
                <a:latin typeface="Times New Roman" pitchFamily="18" charset="0"/>
                <a:cs typeface="Calibri" pitchFamily="34" charset="0"/>
              </a:rPr>
              <a:t>một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Calibri" pitchFamily="34" charset="0"/>
              </a:rPr>
              <a:t>áo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giáp sắt, </a:t>
            </a:r>
            <a:r>
              <a:rPr lang="en-US" sz="3600" b="1" u="none" dirty="0">
                <a:solidFill>
                  <a:srgbClr val="FF0000"/>
                </a:solidFill>
                <a:latin typeface="Times New Roman" pitchFamily="18" charset="0"/>
                <a:cs typeface="Calibri" pitchFamily="34" charset="0"/>
              </a:rPr>
              <a:t>ta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 sẽ phá tan lũ </a:t>
            </a:r>
            <a:r>
              <a:rPr lang="en-US" sz="3600" u="none" dirty="0" err="1">
                <a:latin typeface="Times New Roman" pitchFamily="18" charset="0"/>
                <a:cs typeface="Calibri" pitchFamily="34" charset="0"/>
              </a:rPr>
              <a:t>giặc</a:t>
            </a:r>
            <a:r>
              <a:rPr lang="en-US" sz="3600" u="none" dirty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600" u="none" dirty="0" err="1" smtClean="0">
                <a:latin typeface="Times New Roman" pitchFamily="18" charset="0"/>
                <a:cs typeface="Calibri" pitchFamily="34" charset="0"/>
              </a:rPr>
              <a:t>này</a:t>
            </a:r>
            <a:r>
              <a:rPr lang="en-US" sz="3600" dirty="0" smtClean="0">
                <a:latin typeface="Times New Roman" pitchFamily="18" charset="0"/>
                <a:cs typeface="Calibri" pitchFamily="34" charset="0"/>
              </a:rPr>
              <a:t>.</a:t>
            </a:r>
            <a:r>
              <a:rPr lang="en-US" sz="3600" u="none" dirty="0" smtClean="0">
                <a:latin typeface="Times New Roman" pitchFamily="18" charset="0"/>
                <a:cs typeface="Calibri" pitchFamily="34" charset="0"/>
              </a:rPr>
              <a:t>”					                       ( Thánh Gióng)</a:t>
            </a:r>
            <a:endParaRPr lang="en-US" sz="3600" u="none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5728"/>
            <a:ext cx="8915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4:</a:t>
            </a:r>
            <a:r>
              <a:rPr lang="en-US" sz="3200" b="1" dirty="0" smtClean="0">
                <a:latin typeface="VNI-Times" pitchFamily="2" charset="0"/>
              </a:rPr>
              <a:t> Phaân tích caùch xöng hoâ vaø thaùi ñoä cuûa ngöôøi noùi:</a:t>
            </a:r>
          </a:p>
          <a:p>
            <a:pPr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9900"/>
                </a:solidFill>
                <a:latin typeface="VNI-Times" pitchFamily="2" charset="0"/>
              </a:rPr>
              <a:t>+ Vò töôùng trong tö caùch hoïc troø cuõ thaêm tröôøng, gaëp laïi thaày cuõ, xöng “</a:t>
            </a:r>
            <a:r>
              <a:rPr lang="en-US" sz="3200" b="1" i="1" dirty="0" smtClean="0">
                <a:solidFill>
                  <a:srgbClr val="FF9900"/>
                </a:solidFill>
                <a:latin typeface="VNI-Times" pitchFamily="2" charset="0"/>
              </a:rPr>
              <a:t>con”</a:t>
            </a:r>
            <a:r>
              <a:rPr lang="en-US" sz="3200" b="1" dirty="0" smtClean="0">
                <a:solidFill>
                  <a:srgbClr val="FF9900"/>
                </a:solidFill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FF9900"/>
                </a:solidFill>
                <a:latin typeface="VNI-Times" pitchFamily="2" charset="0"/>
                <a:sym typeface="Wingdings" pitchFamily="2" charset="2"/>
              </a:rPr>
              <a:t>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theå hieän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söï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kính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troïng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FF9900"/>
                </a:solidFill>
                <a:latin typeface="VNI-Times" pitchFamily="2" charset="0"/>
              </a:rPr>
              <a:t>+Thaày giaùo goïi vò töôùng laø “</a:t>
            </a:r>
            <a:r>
              <a:rPr lang="en-US" sz="3200" b="1" i="1" dirty="0" smtClean="0">
                <a:solidFill>
                  <a:srgbClr val="FF9900"/>
                </a:solidFill>
                <a:latin typeface="VNI-Times" pitchFamily="2" charset="0"/>
              </a:rPr>
              <a:t>ngaøi</a:t>
            </a:r>
            <a:r>
              <a:rPr lang="en-US" sz="3200" b="1" dirty="0" smtClean="0">
                <a:solidFill>
                  <a:srgbClr val="FF9900"/>
                </a:solidFill>
                <a:latin typeface="VNI-Times" pitchFamily="2" charset="0"/>
              </a:rPr>
              <a:t>”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  <a:sym typeface="Wingdings" pitchFamily="2" charset="2"/>
              </a:rPr>
              <a:t>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thaùi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ñoä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toân</a:t>
            </a:r>
            <a:r>
              <a:rPr lang="en-US" sz="3200" b="1" dirty="0" smtClean="0">
                <a:solidFill>
                  <a:srgbClr val="0066CC"/>
                </a:solidFill>
                <a:latin typeface="VNI-Times" pitchFamily="2" charset="0"/>
              </a:rPr>
              <a:t> </a:t>
            </a:r>
            <a:r>
              <a:rPr lang="en-US" sz="3200" b="1" dirty="0" err="1" smtClean="0">
                <a:solidFill>
                  <a:srgbClr val="0066CC"/>
                </a:solidFill>
                <a:latin typeface="VNI-Times" pitchFamily="2" charset="0"/>
              </a:rPr>
              <a:t>troïng</a:t>
            </a:r>
            <a:r>
              <a:rPr lang="en-US" sz="3200" b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9900CC"/>
                </a:solidFill>
                <a:latin typeface="VNI-Times" pitchFamily="2" charset="0"/>
                <a:sym typeface="Wingdings" pitchFamily="2" charset="2"/>
              </a:rPr>
              <a:t> Caû hai ñeàu ñoái nhaân xöû theá thaáu tình ñaït lí.</a:t>
            </a:r>
            <a:endParaRPr lang="en-US" sz="3200" b="1" dirty="0">
              <a:solidFill>
                <a:srgbClr val="9900CC"/>
              </a:solidFill>
              <a:latin typeface="VNI-Times" pitchFamily="2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7222" y="71414"/>
            <a:ext cx="9144000" cy="373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kumimoji="0" lang="en-US" sz="32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5</a:t>
            </a:r>
            <a:endParaRPr lang="en-US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1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 bản “Tuyên ngôn Độc lập”  đến nửa chừng, Bác dừng lại và bỗng dưng hỏi: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1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Tôi nói đồng bào nghe rõ không?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1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 triệu con người cùng đáp, tiếng dậy vang như sấm: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200" i="1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Co…o…ó…!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1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Từ giây phút đó, Bác cùng với cả biển người đã hoà làm một…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229" y="1519214"/>
            <a:ext cx="6751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Tôi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41823" y="1519214"/>
            <a:ext cx="1901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đồng bào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85784" y="4491014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? Phân tích tác động của việc dùng từ xưng hô </a:t>
            </a:r>
          </a:p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>trong câu nói của Bác.</a:t>
            </a:r>
            <a:endParaRPr lang="en-US" sz="36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6746" y="4719614"/>
            <a:ext cx="899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VNI-Times" pitchFamily="2" charset="0"/>
              </a:rPr>
              <a:t>“Toâi” – “ñoàng baøo”</a:t>
            </a:r>
            <a:r>
              <a:rPr lang="en-US" sz="3200" b="1" i="1" dirty="0" smtClean="0">
                <a:latin typeface="VNI-Times" pitchFamily="2" charset="0"/>
              </a:rPr>
              <a:t>:</a:t>
            </a:r>
            <a:r>
              <a:rPr lang="en-US" sz="3200" b="1" dirty="0" smtClean="0">
                <a:latin typeface="VNI-Times" pitchFamily="2" charset="0"/>
              </a:rPr>
              <a:t> Taïo tình caûm gaàn guõi, thaân thieát khoâng xa caùch giöõa laõnh tuï vaø nhaân </a:t>
            </a:r>
            <a:r>
              <a:rPr lang="en-US" sz="3200" b="1" dirty="0" err="1" smtClean="0">
                <a:latin typeface="VNI-Times" pitchFamily="2" charset="0"/>
              </a:rPr>
              <a:t>daân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smtClean="0">
                <a:latin typeface="VNI-Times" pitchFamily="2" charset="0"/>
                <a:sym typeface="Wingdings" pitchFamily="2" charset="2"/>
              </a:rPr>
              <a:t>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i="1" dirty="0" smtClean="0">
                <a:latin typeface="VNI-Times" pitchFamily="2" charset="0"/>
              </a:rPr>
              <a:t>theå hieän quan heä daân chuû trong cheá ñoä môùi.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525963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hống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hách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hàng,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366744" y="357166"/>
            <a:ext cx="870585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457200" algn="just"/>
            <a:r>
              <a:rPr lang="en-US" sz="3200" u="none" dirty="0" smtClean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* 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Cho t</a:t>
            </a:r>
            <a:r>
              <a:rPr lang="en-US" sz="3200" u="none" dirty="0" smtClean="0">
                <a:solidFill>
                  <a:srgbClr val="CC00CC"/>
                </a:solidFill>
                <a:latin typeface="Calibri" pitchFamily="34" charset="0"/>
                <a:cs typeface="Calibri" pitchFamily="34" charset="0"/>
              </a:rPr>
              <a:t>ì</a:t>
            </a:r>
            <a:r>
              <a:rPr lang="en-US" sz="3200" u="none" dirty="0" smtClean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nh </a:t>
            </a:r>
            <a:r>
              <a:rPr lang="en-US" sz="3200" u="none" dirty="0">
                <a:solidFill>
                  <a:srgbClr val="CC00CC"/>
                </a:solidFill>
                <a:latin typeface="Times New Roman" pitchFamily="18" charset="0"/>
                <a:cs typeface="Calibri" pitchFamily="34" charset="0"/>
              </a:rPr>
              <a:t>huống: </a:t>
            </a:r>
            <a:endParaRPr lang="en-US" sz="3200" u="none" dirty="0">
              <a:solidFill>
                <a:srgbClr val="CC00CC"/>
              </a:solidFill>
              <a:cs typeface="Arial" charset="0"/>
            </a:endParaRPr>
          </a:p>
          <a:p>
            <a:pPr indent="457200" algn="just"/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- V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ì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quên mang  </a:t>
            </a:r>
            <a:r>
              <a:rPr lang="en-US" sz="3200" u="none" dirty="0" err="1">
                <a:latin typeface="Times New Roman" pitchFamily="18" charset="0"/>
                <a:cs typeface="Calibri" pitchFamily="34" charset="0"/>
              </a:rPr>
              <a:t>mang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</a:t>
            </a:r>
            <a:r>
              <a:rPr lang="en-US" sz="3200" u="none" dirty="0" err="1" smtClean="0">
                <a:latin typeface="Times New Roman" pitchFamily="18" charset="0"/>
                <a:cs typeface="Calibri" pitchFamily="34" charset="0"/>
              </a:rPr>
              <a:t>tập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,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bạn A phải mượn quyển tập 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Lịch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sử của bạn B để về nh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ch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é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p b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i.</a:t>
            </a:r>
            <a:endParaRPr lang="en-US" sz="3200" u="none" dirty="0">
              <a:cs typeface="Arial" charset="0"/>
            </a:endParaRPr>
          </a:p>
          <a:p>
            <a:pPr indent="457200" algn="just"/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-  Đến tiết </a:t>
            </a:r>
            <a:r>
              <a:rPr lang="en-US" sz="3200" dirty="0" smtClean="0">
                <a:latin typeface="Times New Roman" pitchFamily="18" charset="0"/>
                <a:cs typeface="Calibri" pitchFamily="34" charset="0"/>
              </a:rPr>
              <a:t>L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ịch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sử, bạn A nghỉ học không l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í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do. Thế l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à,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bạn B không c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ó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vở đ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nh chịu  nghe cô gi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á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o  nhắc nhở.</a:t>
            </a:r>
            <a:endParaRPr lang="en-US" sz="3200" u="none" dirty="0">
              <a:cs typeface="Arial" charset="0"/>
            </a:endParaRPr>
          </a:p>
          <a:p>
            <a:pPr indent="457200" algn="just"/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- Trên đường về nh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, B gh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é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v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o nh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 A. Đ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ú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ng l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ú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c cả nh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đang ăn cơm còn bạn A th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ì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đang 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vùi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đầu v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o m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á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y t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í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nh  chơi game.</a:t>
            </a:r>
            <a:endParaRPr lang="en-US" sz="3200" u="none" dirty="0">
              <a:cs typeface="Arial" charset="0"/>
            </a:endParaRPr>
          </a:p>
          <a:p>
            <a:pPr indent="457200" algn="just"/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Nếu em l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 bạn B, em sẽ xử sự như thế n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à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o?  Bằng một đoạn 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hội thoại ngắn, em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hãy </a:t>
            </a:r>
            <a:r>
              <a:rPr lang="en-US" sz="3200" u="none" dirty="0" smtClean="0">
                <a:latin typeface="Times New Roman" pitchFamily="18" charset="0"/>
                <a:cs typeface="Calibri" pitchFamily="34" charset="0"/>
              </a:rPr>
              <a:t>dùng những từ ngữ xưng hô thích hợp để thể 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hiện t</a:t>
            </a:r>
            <a:r>
              <a:rPr lang="en-US" sz="3200" u="none" dirty="0">
                <a:latin typeface="Calibri" pitchFamily="34" charset="0"/>
                <a:cs typeface="Calibri" pitchFamily="34" charset="0"/>
              </a:rPr>
              <a:t>ì</a:t>
            </a:r>
            <a:r>
              <a:rPr lang="en-US" sz="3200" u="none" dirty="0">
                <a:latin typeface="Times New Roman" pitchFamily="18" charset="0"/>
                <a:cs typeface="Calibri" pitchFamily="34" charset="0"/>
              </a:rPr>
              <a:t>nh huống trên.</a:t>
            </a:r>
            <a:endParaRPr lang="en-US" sz="3200" u="none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4786314" y="1500174"/>
            <a:ext cx="45719" cy="53578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19104" y="571480"/>
            <a:ext cx="472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I,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ngữ xưng hô và việc vận dụng từ ngữ xưng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1, 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00628" y="714356"/>
            <a:ext cx="40005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</a:rPr>
              <a:t>*</a:t>
            </a:r>
            <a:r>
              <a:rPr lang="en-US" sz="3200" b="1" i="1" dirty="0" err="1">
                <a:solidFill>
                  <a:srgbClr val="FF3300"/>
                </a:solidFill>
                <a:latin typeface="Times New Roman" pitchFamily="18" charset="0"/>
              </a:rPr>
              <a:t>Xưng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Times New Roman" pitchFamily="18" charset="0"/>
              </a:rPr>
              <a:t>hô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3300"/>
                </a:solidFill>
                <a:latin typeface="Times New Roman" pitchFamily="18" charset="0"/>
              </a:rPr>
              <a:t>gì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3300"/>
                </a:solidFill>
                <a:latin typeface="Times New Roman" pitchFamily="18" charset="0"/>
              </a:rPr>
              <a:t>Xưng</a:t>
            </a:r>
            <a:r>
              <a:rPr lang="en-US" sz="3200" dirty="0" smtClean="0">
                <a:latin typeface="Times New Roman" pitchFamily="18" charset="0"/>
              </a:rPr>
              <a:t>: </a:t>
            </a:r>
            <a:r>
              <a:rPr lang="en-US" sz="3200" dirty="0">
                <a:latin typeface="Times New Roman" pitchFamily="18" charset="0"/>
              </a:rPr>
              <a:t>tự gọi mình là </a:t>
            </a:r>
            <a:r>
              <a:rPr lang="en-US" sz="3200" dirty="0" err="1">
                <a:latin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3300"/>
                </a:solidFill>
                <a:latin typeface="Times New Roman" pitchFamily="18" charset="0"/>
              </a:rPr>
              <a:t>Hô</a:t>
            </a:r>
            <a:r>
              <a:rPr lang="en-US" sz="3200" dirty="0" smtClean="0">
                <a:latin typeface="Times New Roman" pitchFamily="18" charset="0"/>
              </a:rPr>
              <a:t>: </a:t>
            </a:r>
            <a:r>
              <a:rPr lang="en-US" sz="3200" dirty="0">
                <a:latin typeface="Times New Roman" pitchFamily="18" charset="0"/>
              </a:rPr>
              <a:t>là gọi người nói chuyện với mình là gì đó.</a:t>
            </a:r>
          </a:p>
          <a:p>
            <a:r>
              <a:rPr lang="en-US" sz="3200" dirty="0" smtClean="0">
                <a:latin typeface="Times New Roman" pitchFamily="18" charset="0"/>
              </a:rPr>
              <a:t>=&gt; </a:t>
            </a:r>
            <a:r>
              <a:rPr lang="en-US" sz="3200" b="1" i="1" dirty="0" err="1" smtClean="0">
                <a:latin typeface="Times New Roman" pitchFamily="18" charset="0"/>
              </a:rPr>
              <a:t>Biểu</a:t>
            </a:r>
            <a:r>
              <a:rPr lang="en-US" sz="3200" b="1" i="1" dirty="0" smtClean="0">
                <a:latin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</a:rPr>
              <a:t>thị tính chất mối quan hệ trong giao tiếp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5286380" y="2357430"/>
            <a:ext cx="3200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</a:rPr>
              <a:t> Hãy nêu một số từ ngữ dùng để xưng hô trong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build="allAtOnce"/>
      <p:bldP spid="1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5902325"/>
          </a:xfrm>
        </p:spPr>
        <p:txBody>
          <a:bodyPr>
            <a:normAutofit/>
          </a:bodyPr>
          <a:lstStyle/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Vừa bước vào nhà, B cúi đầu thưa: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-Dạ!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chào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bác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mới tới, gặp bữa dùng cơm với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bác!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-Dạ ! Không ạ!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 cháu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đang đợi ở nhà.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-A ơi !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tìm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nè! -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 gọi to.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về phía bạn: “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mượn lại quyển tập Lịch sử.” và chào hai bác ra về.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6"/>
          <p:cNvGraphicFramePr>
            <a:graphicFrameLocks noGrp="1"/>
          </p:cNvGraphicFramePr>
          <p:nvPr>
            <p:ph/>
          </p:nvPr>
        </p:nvGraphicFramePr>
        <p:xfrm>
          <a:off x="142844" y="685800"/>
          <a:ext cx="8991601" cy="4495798"/>
        </p:xfrm>
        <a:graphic>
          <a:graphicData uri="http://schemas.openxmlformats.org/drawingml/2006/table">
            <a:tbl>
              <a:tblPr/>
              <a:tblGrid>
                <a:gridCol w="3692979"/>
                <a:gridCol w="1968586"/>
                <a:gridCol w="3330036"/>
              </a:tblGrid>
              <a:tr h="59734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Ngôi trong giao tiếp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Đại từ quen thuộc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73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ít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nhiều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Ngôi thứ nhất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người nói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Ngôi thứ hai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người nghe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Ngôi thứ ba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người, vật được nói đến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26"/>
          <p:cNvSpPr txBox="1">
            <a:spLocks noChangeArrowheads="1"/>
          </p:cNvSpPr>
          <p:nvPr/>
        </p:nvSpPr>
        <p:spPr bwMode="auto">
          <a:xfrm>
            <a:off x="3886200" y="19812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FF3300"/>
                </a:solidFill>
                <a:latin typeface="Times New Roman" pitchFamily="18" charset="0"/>
              </a:rPr>
              <a:t> tôi, </a:t>
            </a:r>
            <a:r>
              <a:rPr lang="en-US" sz="3200" dirty="0" smtClean="0">
                <a:solidFill>
                  <a:srgbClr val="FF3300"/>
                </a:solidFill>
                <a:latin typeface="Times New Roman" pitchFamily="18" charset="0"/>
              </a:rPr>
              <a:t>ta,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</a:rPr>
              <a:t>tớ...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3886200" y="3048000"/>
            <a:ext cx="1905000" cy="117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mày, mi....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32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3962400" y="4343400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nó, hắn...</a:t>
            </a:r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5867400" y="3048000"/>
            <a:ext cx="2895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dirty="0">
                <a:solidFill>
                  <a:srgbClr val="FF3300"/>
                </a:solidFill>
                <a:latin typeface="Times New Roman" pitchFamily="18" charset="0"/>
              </a:rPr>
              <a:t>chúng mày, bọn mi...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5791200" y="1828800"/>
            <a:ext cx="3048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chúng tôi, chúng ta, chúng tớ...</a:t>
            </a: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 rot="10800000" flipV="1">
            <a:off x="5943600" y="4279613"/>
            <a:ext cx="29733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chúng nó, họ...</a:t>
            </a: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319110" y="0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*Đại từ nhân xưng quen thuộc: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61980" y="533400"/>
            <a:ext cx="472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I.Từ ngữ xưng hô và việc vận dụng từ ngữ xưng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pt-BR" sz="3200" b="1" i="1" u="sng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406" y="2000240"/>
            <a:ext cx="825343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- Ñaïi töø: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Toâi, tao, tôù… / chuùng toâi, chuùng tao, boïn tôù…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Maøy, caäu, baïn…/ chuùng maøy, caùc caäu, maáy baïn.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Noù, haén…/ boïn noù, tuïi haén.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7"/>
          <p:cNvSpPr txBox="1">
            <a:spLocks noChangeArrowheads="1"/>
          </p:cNvSpPr>
          <p:nvPr/>
        </p:nvSpPr>
        <p:spPr bwMode="auto">
          <a:xfrm>
            <a:off x="0" y="0"/>
            <a:ext cx="8077200" cy="5847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</a:rPr>
              <a:t>*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</a:rPr>
              <a:t>Một số từ ngữ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xưng 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</a:rPr>
              <a:t>hô: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214330" y="609600"/>
            <a:ext cx="6858000" cy="52322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</a:rPr>
              <a:t> +</a:t>
            </a:r>
            <a:r>
              <a:rPr lang="en-US" sz="2800" b="1" dirty="0" err="1">
                <a:solidFill>
                  <a:srgbClr val="0099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9900"/>
                </a:solidFill>
                <a:latin typeface="Times New Roman" pitchFamily="18" charset="0"/>
              </a:rPr>
              <a:t>thuộc</a:t>
            </a:r>
            <a:r>
              <a:rPr lang="en-US" sz="2800" dirty="0" smtClean="0">
                <a:solidFill>
                  <a:srgbClr val="009900"/>
                </a:solidFill>
                <a:latin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7" name="Text Box 60"/>
          <p:cNvSpPr txBox="1">
            <a:spLocks noChangeArrowheads="1"/>
          </p:cNvSpPr>
          <p:nvPr/>
        </p:nvSpPr>
        <p:spPr bwMode="auto">
          <a:xfrm>
            <a:off x="2481599" y="533400"/>
            <a:ext cx="666240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Bố, mẹ, chú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, bác, cô, dì, cậu, 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mợ, anh,</a:t>
            </a:r>
          </a:p>
          <a:p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chị, ông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,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bà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, con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, em…</a:t>
            </a:r>
          </a:p>
        </p:txBody>
      </p:sp>
      <p:sp>
        <p:nvSpPr>
          <p:cNvPr id="8" name="Rectangle 50"/>
          <p:cNvSpPr>
            <a:spLocks noChangeArrowheads="1"/>
          </p:cNvSpPr>
          <p:nvPr/>
        </p:nvSpPr>
        <p:spPr bwMode="auto">
          <a:xfrm>
            <a:off x="219092" y="1752600"/>
            <a:ext cx="6781800" cy="584775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</a:rPr>
              <a:t>Chức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</a:rPr>
              <a:t>vụ</a:t>
            </a:r>
            <a:r>
              <a:rPr lang="en-US" sz="3200" dirty="0" smtClean="0">
                <a:solidFill>
                  <a:srgbClr val="009900"/>
                </a:solidFill>
                <a:latin typeface="Times New Roman" pitchFamily="18" charset="0"/>
              </a:rPr>
              <a:t>:</a:t>
            </a:r>
            <a:endParaRPr lang="en-US" sz="3200" dirty="0">
              <a:solidFill>
                <a:srgbClr val="009900"/>
              </a:solidFill>
              <a:latin typeface="Times New Roman" pitchFamily="18" charset="0"/>
            </a:endParaRPr>
          </a:p>
        </p:txBody>
      </p:sp>
      <p:sp>
        <p:nvSpPr>
          <p:cNvPr id="9" name="Rectangle 62"/>
          <p:cNvSpPr>
            <a:spLocks noChangeArrowheads="1"/>
          </p:cNvSpPr>
          <p:nvPr/>
        </p:nvSpPr>
        <p:spPr bwMode="auto">
          <a:xfrm>
            <a:off x="2164204" y="1752600"/>
            <a:ext cx="69797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giám đốc, thủ 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trưởng, chủ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tịch, bí thư, </a:t>
            </a:r>
            <a:endParaRPr lang="en-US" sz="3200" b="1" i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tổ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trưởng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,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sếp, lớp trưởng</a:t>
            </a:r>
            <a:r>
              <a:rPr lang="en-US" sz="3200" b="1" i="1" dirty="0">
                <a:latin typeface="Times New Roman" pitchFamily="18" charset="0"/>
              </a:rPr>
              <a:t>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...</a:t>
            </a:r>
          </a:p>
        </p:txBody>
      </p:sp>
      <p:sp>
        <p:nvSpPr>
          <p:cNvPr id="10" name="Rectangle 51"/>
          <p:cNvSpPr>
            <a:spLocks noChangeArrowheads="1"/>
          </p:cNvSpPr>
          <p:nvPr/>
        </p:nvSpPr>
        <p:spPr bwMode="auto">
          <a:xfrm>
            <a:off x="204806" y="2895600"/>
            <a:ext cx="7010400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</a:rPr>
              <a:t>Nghề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</a:rPr>
              <a:t> 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</a:rPr>
              <a:t>nghiệp</a:t>
            </a:r>
            <a:r>
              <a:rPr lang="en-US" sz="3200" dirty="0">
                <a:solidFill>
                  <a:srgbClr val="009900"/>
                </a:solidFill>
                <a:latin typeface="Times New Roman" pitchFamily="18" charset="0"/>
              </a:rPr>
              <a:t> : </a:t>
            </a:r>
          </a:p>
        </p:txBody>
      </p:sp>
      <p:sp>
        <p:nvSpPr>
          <p:cNvPr id="11" name="Rectangle 63"/>
          <p:cNvSpPr>
            <a:spLocks noChangeArrowheads="1"/>
          </p:cNvSpPr>
          <p:nvPr/>
        </p:nvSpPr>
        <p:spPr bwMode="auto">
          <a:xfrm>
            <a:off x="3048000" y="2895600"/>
            <a:ext cx="56444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ca sĩ, nhà văn, nhà 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báo, hoạ </a:t>
            </a: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sĩ...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61980" y="533400"/>
            <a:ext cx="472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I.Từ ngữ xưng hô và việc vận dụng từ ngữ xưng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hô:</a:t>
            </a:r>
          </a:p>
          <a:p>
            <a:pPr lvl="0"/>
            <a:r>
              <a:rPr lang="pt-BR" sz="3200" b="1" i="1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pt-BR" sz="3200" b="1" i="1" u="sng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Töø ngöõ xöng hoâ</a:t>
            </a:r>
            <a:r>
              <a:rPr lang="pt-BR" sz="3200" dirty="0" smtClean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i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7158" y="2057400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- Ñaïi töø: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Toâi, tao, tôù… / chuùng toâi, chuùng tao, boïn tôù…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Maøy, caäu, baïn…/ chuùng maøy, caùc caäu, maáy baïn.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8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+ Noù, haén…/ boïn noù, tuïi haén.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371600" y="0"/>
            <a:ext cx="7267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XƯNG HÔ TRONG HỘI THOẠI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90" y="3929066"/>
            <a:ext cx="85010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- Danh töø chæ hoï haøng, chức vụ, nghề nghiệp khi xöng hoâ ñöôïc duøng nhö ñaïi töø.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b="1" i="1" u="sng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Ví duï</a:t>
            </a:r>
            <a:r>
              <a:rPr lang="pt-BR" sz="3200" b="1" i="1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 smtClean="0"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OÂng, baø, cha, meï, chò, hiệu trưởng, thầy, c</a:t>
            </a:r>
            <a:r>
              <a:rPr lang="pt-BR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ô...</a:t>
            </a:r>
            <a:endParaRPr lang="pt-BR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i="1" dirty="0" smtClean="0">
                <a:solidFill>
                  <a:srgbClr val="9900CC"/>
                </a:solidFill>
                <a:latin typeface="Times New Roman" pitchFamily="18" charset="0"/>
              </a:rPr>
              <a:t>Xác định ngôi của từ: “</a:t>
            </a:r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3200" b="1" i="1" dirty="0" smtClean="0">
                <a:solidFill>
                  <a:srgbClr val="9900CC"/>
                </a:solidFill>
                <a:latin typeface="Times New Roman" pitchFamily="18" charset="0"/>
              </a:rPr>
              <a:t>” trong các trường hợp sau: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8458200" cy="4572000"/>
          </a:xfrm>
          <a:solidFill>
            <a:srgbClr val="FFFFCC"/>
          </a:solidFill>
          <a:ln w="38100">
            <a:solidFill>
              <a:srgbClr val="9900CC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a/ Anh của 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 có nhà không?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=&gt; Từ “</a:t>
            </a:r>
            <a:r>
              <a:rPr 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” gọi người nghe (ngôi thứ 2).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b/ Anh 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 đi chơi với bạn rồi.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=&gt; Từ “</a:t>
            </a:r>
            <a:r>
              <a:rPr 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” là người nói xưng (ngôi thứ nhất).</a:t>
            </a: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c/ 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 đã đi học chưa con?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Times New Roman" pitchFamily="18" charset="0"/>
              </a:rPr>
              <a:t>=&gt; Từ “</a:t>
            </a:r>
            <a:r>
              <a:rPr lang="en-US" sz="2800" b="1" i="1" dirty="0" smtClean="0">
                <a:solidFill>
                  <a:srgbClr val="FF33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</a:rPr>
              <a:t>” gọi người được nói đến (ngôi thứ ba).</a:t>
            </a:r>
          </a:p>
        </p:txBody>
      </p:sp>
      <p:pic>
        <p:nvPicPr>
          <p:cNvPr id="9220" name="Picture 18" descr="Cau ho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28600" y="5867400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Danh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khi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dùng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làm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từ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ngữ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xưng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hô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có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thể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dùng</a:t>
            </a:r>
            <a:r>
              <a:rPr lang="en-US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ở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cả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ba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ngôi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03"/>
          <p:cNvGraphicFramePr>
            <a:graphicFrameLocks/>
          </p:cNvGraphicFramePr>
          <p:nvPr/>
        </p:nvGraphicFramePr>
        <p:xfrm>
          <a:off x="0" y="1600200"/>
          <a:ext cx="8839200" cy="3200400"/>
        </p:xfrm>
        <a:graphic>
          <a:graphicData uri="http://schemas.openxmlformats.org/drawingml/2006/table">
            <a:tbl>
              <a:tblPr/>
              <a:tblGrid>
                <a:gridCol w="2996339"/>
                <a:gridCol w="5842861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Comic Sans MS" pitchFamily="66" charset="0"/>
                        </a:rPr>
                        <a:t> Tiếng Anh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Comic Sans MS" pitchFamily="66" charset="0"/>
                        </a:rPr>
                        <a:t>Tiếng Việt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Tôi, tớ, mình, ta…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Chúng tôi, chúng ta, chúng mình…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Bạn, cậu 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72"/>
          <p:cNvSpPr txBox="1">
            <a:spLocks noChangeArrowheads="1"/>
          </p:cNvSpPr>
          <p:nvPr/>
        </p:nvSpPr>
        <p:spPr>
          <a:xfrm>
            <a:off x="0" y="304800"/>
            <a:ext cx="9144000" cy="838200"/>
          </a:xfrm>
          <a:prstGeom prst="rect">
            <a:avLst/>
          </a:prstGeom>
        </p:spPr>
        <p:txBody>
          <a:bodyPr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 sánh từ ngữ xưng hô trong tiếng Anh và tiếng Việt: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thegioi\Pictures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4367213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www.rfa.org/vietnamese/in_depth/hum-right-in-vn-12102012073923.html/giao-su-tuong-lai-hien-la-uy-vien-uy-ban-trung-uong-mat-tran-to-quoc-viet-nam-tu-nam-1983/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569258"/>
            <a:ext cx="4648200" cy="628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loud Callout 4"/>
          <p:cNvSpPr/>
          <p:nvPr/>
        </p:nvSpPr>
        <p:spPr>
          <a:xfrm>
            <a:off x="1219200" y="0"/>
            <a:ext cx="5029200" cy="2590800"/>
          </a:xfrm>
          <a:prstGeom prst="cloudCallout">
            <a:avLst>
              <a:gd name="adj1" fmla="val -22791"/>
              <a:gd name="adj2" fmla="val 90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Ngày mai chúng ta làm lễ thành hôn, mời thầy đến dự.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2483015</TotalTime>
  <Words>1484</Words>
  <Application>Microsoft Office PowerPoint</Application>
  <PresentationFormat>On-screen Show (4:3)</PresentationFormat>
  <Paragraphs>154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Xác định ngôi của từ: “em” trong các trường hợp sau: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Bài 6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AIC</cp:lastModifiedBy>
  <cp:revision>164</cp:revision>
  <dcterms:created xsi:type="dcterms:W3CDTF">2016-09-18T08:51:57Z</dcterms:created>
  <dcterms:modified xsi:type="dcterms:W3CDTF">2018-09-14T02:54:29Z</dcterms:modified>
</cp:coreProperties>
</file>