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455" r:id="rId3"/>
    <p:sldId id="454" r:id="rId4"/>
    <p:sldId id="456" r:id="rId5"/>
    <p:sldId id="457" r:id="rId6"/>
    <p:sldId id="458" r:id="rId7"/>
    <p:sldId id="459" r:id="rId8"/>
    <p:sldId id="460" r:id="rId9"/>
    <p:sldId id="461" r:id="rId10"/>
    <p:sldId id="462" r:id="rId11"/>
    <p:sldId id="464" r:id="rId12"/>
    <p:sldId id="463" r:id="rId13"/>
    <p:sldId id="465" r:id="rId14"/>
    <p:sldId id="467" r:id="rId15"/>
    <p:sldId id="469" r:id="rId16"/>
    <p:sldId id="470" r:id="rId17"/>
    <p:sldId id="468" r:id="rId18"/>
    <p:sldId id="471" r:id="rId19"/>
    <p:sldId id="44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5A9"/>
    <a:srgbClr val="301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image" Target="../media/image1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image" Target="../media/image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70D0A1-650E-4E90-943F-EA761D5A79D0}" type="doc">
      <dgm:prSet loTypeId="urn:microsoft.com/office/officeart/2008/layout/PictureAccent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0124506-C0CD-4EB0-BE43-8189103E691E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IV. TÌNH HÌNH PHÁT TRIỂN KINH TẾ</a:t>
          </a:r>
        </a:p>
      </dgm:t>
    </dgm:pt>
    <dgm:pt modelId="{75542647-303C-413C-BAD7-8D5E98D5C5AB}" type="parTrans" cxnId="{103DF2B6-1D82-4785-9555-E82AA0F22AD3}">
      <dgm:prSet/>
      <dgm:spPr/>
      <dgm:t>
        <a:bodyPr/>
        <a:lstStyle/>
        <a:p>
          <a:pPr algn="ctr"/>
          <a:endParaRPr lang="en-US" sz="3200" b="1">
            <a:solidFill>
              <a:srgbClr val="FF0000"/>
            </a:solidFill>
          </a:endParaRPr>
        </a:p>
      </dgm:t>
    </dgm:pt>
    <dgm:pt modelId="{A9169B2A-81FC-43F0-AB8B-61CFA1B22FD7}" type="sibTrans" cxnId="{103DF2B6-1D82-4785-9555-E82AA0F22AD3}">
      <dgm:prSet/>
      <dgm:spPr/>
      <dgm:t>
        <a:bodyPr/>
        <a:lstStyle/>
        <a:p>
          <a:pPr algn="ctr"/>
          <a:endParaRPr lang="en-US" sz="3200" b="1">
            <a:solidFill>
              <a:srgbClr val="FF0000"/>
            </a:solidFill>
          </a:endParaRPr>
        </a:p>
      </dgm:t>
    </dgm:pt>
    <dgm:pt modelId="{E0204F8F-448E-4915-B93A-73E4A3764210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1. </a:t>
          </a:r>
          <a:r>
            <a:rPr lang="en-US" sz="3200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nghiệp</a:t>
          </a:r>
          <a:endParaRPr lang="en-US" sz="3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AE2C021-5700-4F67-96AB-961F8B25CCD1}" type="parTrans" cxnId="{58FF46FB-8773-4FF7-876C-9D501A8B524C}">
      <dgm:prSet/>
      <dgm:spPr/>
      <dgm:t>
        <a:bodyPr/>
        <a:lstStyle/>
        <a:p>
          <a:pPr algn="ctr"/>
          <a:endParaRPr lang="en-US" sz="3200" b="1">
            <a:solidFill>
              <a:srgbClr val="FF0000"/>
            </a:solidFill>
          </a:endParaRPr>
        </a:p>
      </dgm:t>
    </dgm:pt>
    <dgm:pt modelId="{593E2CA7-6A05-4603-BFB1-20F10E6A6107}" type="sibTrans" cxnId="{58FF46FB-8773-4FF7-876C-9D501A8B524C}">
      <dgm:prSet/>
      <dgm:spPr/>
      <dgm:t>
        <a:bodyPr/>
        <a:lstStyle/>
        <a:p>
          <a:pPr algn="ctr"/>
          <a:endParaRPr lang="en-US" sz="3200" b="1">
            <a:solidFill>
              <a:srgbClr val="FF0000"/>
            </a:solidFill>
          </a:endParaRPr>
        </a:p>
      </dgm:t>
    </dgm:pt>
    <dgm:pt modelId="{3E7380B0-31E7-43CF-B4E6-9F646584B967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2. </a:t>
          </a:r>
          <a:r>
            <a:rPr lang="en-US" sz="3200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Nông</a:t>
          </a:r>
          <a:r>
            <a: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nghiệp</a:t>
          </a:r>
          <a:endParaRPr lang="en-US" sz="3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D360C4E-BB75-457A-86D9-2C66BB9CB11F}" type="parTrans" cxnId="{B5EB0772-3AE2-43D3-96B1-67CBED66F64B}">
      <dgm:prSet/>
      <dgm:spPr/>
      <dgm:t>
        <a:bodyPr/>
        <a:lstStyle/>
        <a:p>
          <a:pPr algn="ctr"/>
          <a:endParaRPr lang="en-US" sz="3200" b="1">
            <a:solidFill>
              <a:srgbClr val="FF0000"/>
            </a:solidFill>
          </a:endParaRPr>
        </a:p>
      </dgm:t>
    </dgm:pt>
    <dgm:pt modelId="{9DEF01F0-ABF0-43B0-B01D-3664DB4BFD0C}" type="sibTrans" cxnId="{B5EB0772-3AE2-43D3-96B1-67CBED66F64B}">
      <dgm:prSet/>
      <dgm:spPr/>
      <dgm:t>
        <a:bodyPr/>
        <a:lstStyle/>
        <a:p>
          <a:pPr algn="ctr"/>
          <a:endParaRPr lang="en-US" sz="3200" b="1">
            <a:solidFill>
              <a:srgbClr val="FF0000"/>
            </a:solidFill>
          </a:endParaRPr>
        </a:p>
      </dgm:t>
    </dgm:pt>
    <dgm:pt modelId="{D90FA670-2303-4499-9652-AF81A7D88C1F}" type="pres">
      <dgm:prSet presAssocID="{B870D0A1-650E-4E90-943F-EA761D5A79D0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F67CFACA-0835-45C6-A865-79935A595055}" type="pres">
      <dgm:prSet presAssocID="{C0124506-C0CD-4EB0-BE43-8189103E691E}" presName="root" presStyleCnt="0">
        <dgm:presLayoutVars>
          <dgm:chMax/>
          <dgm:chPref val="4"/>
        </dgm:presLayoutVars>
      </dgm:prSet>
      <dgm:spPr/>
    </dgm:pt>
    <dgm:pt modelId="{CBCA1CC1-F02F-4987-BC30-19D4A80D7026}" type="pres">
      <dgm:prSet presAssocID="{C0124506-C0CD-4EB0-BE43-8189103E691E}" presName="rootComposite" presStyleCnt="0">
        <dgm:presLayoutVars/>
      </dgm:prSet>
      <dgm:spPr/>
    </dgm:pt>
    <dgm:pt modelId="{A3649599-622C-4DE5-8114-F962681DF02F}" type="pres">
      <dgm:prSet presAssocID="{C0124506-C0CD-4EB0-BE43-8189103E691E}" presName="rootText" presStyleLbl="node0" presStyleIdx="0" presStyleCnt="1" custLinFactNeighborX="0">
        <dgm:presLayoutVars>
          <dgm:chMax/>
          <dgm:chPref val="4"/>
        </dgm:presLayoutVars>
      </dgm:prSet>
      <dgm:spPr/>
    </dgm:pt>
    <dgm:pt modelId="{56BFFAF2-8C30-4F3E-AC47-44992ED9958D}" type="pres">
      <dgm:prSet presAssocID="{C0124506-C0CD-4EB0-BE43-8189103E691E}" presName="childShape" presStyleCnt="0">
        <dgm:presLayoutVars>
          <dgm:chMax val="0"/>
          <dgm:chPref val="0"/>
        </dgm:presLayoutVars>
      </dgm:prSet>
      <dgm:spPr/>
    </dgm:pt>
    <dgm:pt modelId="{A59FCCE4-408D-49E9-AF2B-DB8B8C5AE87A}" type="pres">
      <dgm:prSet presAssocID="{E0204F8F-448E-4915-B93A-73E4A3764210}" presName="childComposite" presStyleCnt="0">
        <dgm:presLayoutVars>
          <dgm:chMax val="0"/>
          <dgm:chPref val="0"/>
        </dgm:presLayoutVars>
      </dgm:prSet>
      <dgm:spPr/>
    </dgm:pt>
    <dgm:pt modelId="{8FED6C69-704D-42DE-AA72-BA70ED0C134B}" type="pres">
      <dgm:prSet presAssocID="{E0204F8F-448E-4915-B93A-73E4A3764210}" presName="Image" presStyleLbl="node1" presStyleIdx="0" presStyleCnt="2" custScaleX="164334" custScaleY="10455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DDE579D9-9C9F-45FD-B2B6-5A0D2499BD0F}" type="pres">
      <dgm:prSet presAssocID="{E0204F8F-448E-4915-B93A-73E4A3764210}" presName="childText" presStyleLbl="lnNode1" presStyleIdx="0" presStyleCnt="2" custScaleX="76551" custLinFactNeighborX="-4105" custLinFactNeighborY="-1967">
        <dgm:presLayoutVars>
          <dgm:chMax val="0"/>
          <dgm:chPref val="0"/>
          <dgm:bulletEnabled val="1"/>
        </dgm:presLayoutVars>
      </dgm:prSet>
      <dgm:spPr/>
    </dgm:pt>
    <dgm:pt modelId="{72D675A6-1000-4DBC-9778-FC4A7201B913}" type="pres">
      <dgm:prSet presAssocID="{3E7380B0-31E7-43CF-B4E6-9F646584B967}" presName="childComposite" presStyleCnt="0">
        <dgm:presLayoutVars>
          <dgm:chMax val="0"/>
          <dgm:chPref val="0"/>
        </dgm:presLayoutVars>
      </dgm:prSet>
      <dgm:spPr/>
    </dgm:pt>
    <dgm:pt modelId="{CE9C77BA-0F61-4FAB-B90A-ECEBCCF7777F}" type="pres">
      <dgm:prSet presAssocID="{3E7380B0-31E7-43CF-B4E6-9F646584B967}" presName="Image" presStyleLbl="node1" presStyleIdx="1" presStyleCnt="2" custScaleX="168235" custScaleY="9637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622056D7-7A6A-4AE8-805F-42476C3E2145}" type="pres">
      <dgm:prSet presAssocID="{3E7380B0-31E7-43CF-B4E6-9F646584B967}" presName="childText" presStyleLbl="lnNode1" presStyleIdx="1" presStyleCnt="2" custScaleX="76507" custLinFactNeighborX="-4317" custLinFactNeighborY="-7211">
        <dgm:presLayoutVars>
          <dgm:chMax val="0"/>
          <dgm:chPref val="0"/>
          <dgm:bulletEnabled val="1"/>
        </dgm:presLayoutVars>
      </dgm:prSet>
      <dgm:spPr/>
    </dgm:pt>
  </dgm:ptLst>
  <dgm:cxnLst>
    <dgm:cxn modelId="{9C262C60-0344-4388-8030-2EC890A1A9DF}" type="presOf" srcId="{3E7380B0-31E7-43CF-B4E6-9F646584B967}" destId="{622056D7-7A6A-4AE8-805F-42476C3E2145}" srcOrd="0" destOrd="0" presId="urn:microsoft.com/office/officeart/2008/layout/PictureAccentList"/>
    <dgm:cxn modelId="{B5EB0772-3AE2-43D3-96B1-67CBED66F64B}" srcId="{C0124506-C0CD-4EB0-BE43-8189103E691E}" destId="{3E7380B0-31E7-43CF-B4E6-9F646584B967}" srcOrd="1" destOrd="0" parTransId="{FD360C4E-BB75-457A-86D9-2C66BB9CB11F}" sibTransId="{9DEF01F0-ABF0-43B0-B01D-3664DB4BFD0C}"/>
    <dgm:cxn modelId="{CA5D1988-D48D-4601-B0F9-AE6E960F0717}" type="presOf" srcId="{E0204F8F-448E-4915-B93A-73E4A3764210}" destId="{DDE579D9-9C9F-45FD-B2B6-5A0D2499BD0F}" srcOrd="0" destOrd="0" presId="urn:microsoft.com/office/officeart/2008/layout/PictureAccentList"/>
    <dgm:cxn modelId="{D9B568AE-3F79-46DA-A3AE-AF6A7D52E55A}" type="presOf" srcId="{B870D0A1-650E-4E90-943F-EA761D5A79D0}" destId="{D90FA670-2303-4499-9652-AF81A7D88C1F}" srcOrd="0" destOrd="0" presId="urn:microsoft.com/office/officeart/2008/layout/PictureAccentList"/>
    <dgm:cxn modelId="{103DF2B6-1D82-4785-9555-E82AA0F22AD3}" srcId="{B870D0A1-650E-4E90-943F-EA761D5A79D0}" destId="{C0124506-C0CD-4EB0-BE43-8189103E691E}" srcOrd="0" destOrd="0" parTransId="{75542647-303C-413C-BAD7-8D5E98D5C5AB}" sibTransId="{A9169B2A-81FC-43F0-AB8B-61CFA1B22FD7}"/>
    <dgm:cxn modelId="{49A14AE0-3A44-4BE5-ADE8-A6FAE0428801}" type="presOf" srcId="{C0124506-C0CD-4EB0-BE43-8189103E691E}" destId="{A3649599-622C-4DE5-8114-F962681DF02F}" srcOrd="0" destOrd="0" presId="urn:microsoft.com/office/officeart/2008/layout/PictureAccentList"/>
    <dgm:cxn modelId="{58FF46FB-8773-4FF7-876C-9D501A8B524C}" srcId="{C0124506-C0CD-4EB0-BE43-8189103E691E}" destId="{E0204F8F-448E-4915-B93A-73E4A3764210}" srcOrd="0" destOrd="0" parTransId="{AAE2C021-5700-4F67-96AB-961F8B25CCD1}" sibTransId="{593E2CA7-6A05-4603-BFB1-20F10E6A6107}"/>
    <dgm:cxn modelId="{43565E52-6A68-4A86-8ABA-EB277BF88FA3}" type="presParOf" srcId="{D90FA670-2303-4499-9652-AF81A7D88C1F}" destId="{F67CFACA-0835-45C6-A865-79935A595055}" srcOrd="0" destOrd="0" presId="urn:microsoft.com/office/officeart/2008/layout/PictureAccentList"/>
    <dgm:cxn modelId="{79B6CF89-AFD0-440C-AB77-DBCEB4F5B58E}" type="presParOf" srcId="{F67CFACA-0835-45C6-A865-79935A595055}" destId="{CBCA1CC1-F02F-4987-BC30-19D4A80D7026}" srcOrd="0" destOrd="0" presId="urn:microsoft.com/office/officeart/2008/layout/PictureAccentList"/>
    <dgm:cxn modelId="{9E77511C-8359-431B-A3DF-CD0857445FBC}" type="presParOf" srcId="{CBCA1CC1-F02F-4987-BC30-19D4A80D7026}" destId="{A3649599-622C-4DE5-8114-F962681DF02F}" srcOrd="0" destOrd="0" presId="urn:microsoft.com/office/officeart/2008/layout/PictureAccentList"/>
    <dgm:cxn modelId="{D8C0E073-1497-4B1F-AD71-FE129669780F}" type="presParOf" srcId="{F67CFACA-0835-45C6-A865-79935A595055}" destId="{56BFFAF2-8C30-4F3E-AC47-44992ED9958D}" srcOrd="1" destOrd="0" presId="urn:microsoft.com/office/officeart/2008/layout/PictureAccentList"/>
    <dgm:cxn modelId="{9F117D2D-9FE2-4F3D-A8E3-14483FC21CBB}" type="presParOf" srcId="{56BFFAF2-8C30-4F3E-AC47-44992ED9958D}" destId="{A59FCCE4-408D-49E9-AF2B-DB8B8C5AE87A}" srcOrd="0" destOrd="0" presId="urn:microsoft.com/office/officeart/2008/layout/PictureAccentList"/>
    <dgm:cxn modelId="{A303CB89-503F-4A82-9B81-F8F740FE5A70}" type="presParOf" srcId="{A59FCCE4-408D-49E9-AF2B-DB8B8C5AE87A}" destId="{8FED6C69-704D-42DE-AA72-BA70ED0C134B}" srcOrd="0" destOrd="0" presId="urn:microsoft.com/office/officeart/2008/layout/PictureAccentList"/>
    <dgm:cxn modelId="{93015851-7E03-44CF-BCAF-06FFCA03E06F}" type="presParOf" srcId="{A59FCCE4-408D-49E9-AF2B-DB8B8C5AE87A}" destId="{DDE579D9-9C9F-45FD-B2B6-5A0D2499BD0F}" srcOrd="1" destOrd="0" presId="urn:microsoft.com/office/officeart/2008/layout/PictureAccentList"/>
    <dgm:cxn modelId="{53AC203C-708A-4BB7-9E67-E5E4DC9E087C}" type="presParOf" srcId="{56BFFAF2-8C30-4F3E-AC47-44992ED9958D}" destId="{72D675A6-1000-4DBC-9778-FC4A7201B913}" srcOrd="1" destOrd="0" presId="urn:microsoft.com/office/officeart/2008/layout/PictureAccentList"/>
    <dgm:cxn modelId="{97E0A346-6832-44E1-9F6E-22BF02935355}" type="presParOf" srcId="{72D675A6-1000-4DBC-9778-FC4A7201B913}" destId="{CE9C77BA-0F61-4FAB-B90A-ECEBCCF7777F}" srcOrd="0" destOrd="0" presId="urn:microsoft.com/office/officeart/2008/layout/PictureAccentList"/>
    <dgm:cxn modelId="{2F2A6630-82D2-4607-8DFF-6FBD1CCDD81C}" type="presParOf" srcId="{72D675A6-1000-4DBC-9778-FC4A7201B913}" destId="{622056D7-7A6A-4AE8-805F-42476C3E2145}" srcOrd="1" destOrd="0" presId="urn:microsoft.com/office/officeart/2008/layout/PictureAccentList"/>
  </dgm:cxnLst>
  <dgm:bg/>
  <dgm:whole>
    <a:ln>
      <a:solidFill>
        <a:schemeClr val="accent6">
          <a:lumMod val="40000"/>
          <a:lumOff val="6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649599-622C-4DE5-8114-F962681DF02F}">
      <dsp:nvSpPr>
        <dsp:cNvPr id="0" name=""/>
        <dsp:cNvSpPr/>
      </dsp:nvSpPr>
      <dsp:spPr>
        <a:xfrm>
          <a:off x="0" y="488593"/>
          <a:ext cx="10515598" cy="145295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IV. TÌNH HÌNH PHÁT TRIỂN KINH TẾ</a:t>
          </a:r>
        </a:p>
      </dsp:txBody>
      <dsp:txXfrm>
        <a:off x="42556" y="531149"/>
        <a:ext cx="10430486" cy="1367847"/>
      </dsp:txXfrm>
    </dsp:sp>
    <dsp:sp modelId="{8FED6C69-704D-42DE-AA72-BA70ED0C134B}">
      <dsp:nvSpPr>
        <dsp:cNvPr id="0" name=""/>
        <dsp:cNvSpPr/>
      </dsp:nvSpPr>
      <dsp:spPr>
        <a:xfrm>
          <a:off x="305659" y="2203086"/>
          <a:ext cx="2387706" cy="151918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579D9-9C9F-45FD-B2B6-5A0D2499BD0F}">
      <dsp:nvSpPr>
        <dsp:cNvPr id="0" name=""/>
        <dsp:cNvSpPr/>
      </dsp:nvSpPr>
      <dsp:spPr>
        <a:xfrm>
          <a:off x="2997055" y="2207619"/>
          <a:ext cx="6870805" cy="1452959"/>
        </a:xfrm>
        <a:prstGeom prst="roundRect">
          <a:avLst>
            <a:gd name="adj" fmla="val 1667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1. </a:t>
          </a:r>
          <a:r>
            <a:rPr lang="en-US" sz="32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32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nghiệp</a:t>
          </a:r>
          <a:endParaRPr lang="en-US" sz="3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67995" y="2278559"/>
        <a:ext cx="6728925" cy="1311079"/>
      </dsp:txXfrm>
    </dsp:sp>
    <dsp:sp modelId="{CE9C77BA-0F61-4FAB-B90A-ECEBCCF7777F}">
      <dsp:nvSpPr>
        <dsp:cNvPr id="0" name=""/>
        <dsp:cNvSpPr/>
      </dsp:nvSpPr>
      <dsp:spPr>
        <a:xfrm>
          <a:off x="279294" y="3896626"/>
          <a:ext cx="2444386" cy="140027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2056D7-7A6A-4AE8-805F-42476C3E2145}">
      <dsp:nvSpPr>
        <dsp:cNvPr id="0" name=""/>
        <dsp:cNvSpPr/>
      </dsp:nvSpPr>
      <dsp:spPr>
        <a:xfrm>
          <a:off x="2981977" y="3765511"/>
          <a:ext cx="6866856" cy="1452959"/>
        </a:xfrm>
        <a:prstGeom prst="roundRect">
          <a:avLst>
            <a:gd name="adj" fmla="val 1667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2. </a:t>
          </a:r>
          <a:r>
            <a:rPr lang="en-US" sz="32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Nông</a:t>
          </a:r>
          <a:r>
            <a:rPr lang="en-US" sz="32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nghiệp</a:t>
          </a:r>
          <a:endParaRPr lang="en-US" sz="3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52917" y="3836451"/>
        <a:ext cx="6724976" cy="1311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58D2B-FFDB-430D-8F29-D6402615D17B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D8F6F-1930-4476-901A-AF64CC201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18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8B962-2E0D-47A8-AAAE-7C9B4464F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65D4F3-579A-44FC-8B1E-A093B80B1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DDEC4-C022-4A04-8133-AF0AE191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B063-9E5E-4F08-83B3-B2D79EC6CB68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AA46B-243F-4388-BB92-EF7D7B616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7354-2BE2-4DD8-8316-07CDD0B2C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BA4D-663C-425B-BE81-D93A66083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09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38F9-B1CF-4821-B62C-2C473D33B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0A5985-8C2F-4D94-A64F-003938615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E62F6-A435-4150-B68A-BC70F60D1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B063-9E5E-4F08-83B3-B2D79EC6CB68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62CB7-CB05-467C-AA5B-D3AA44EDE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9D3B0-4796-403F-8C61-B470C17C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BA4D-663C-425B-BE81-D93A66083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50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1F1D46-AD20-4C0D-A8B2-0EDD6D1252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9D6A2-3BB2-4DC7-95C6-AD67E3A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F8B7A-D831-423B-9D56-8BE42932E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B063-9E5E-4F08-83B3-B2D79EC6CB68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CAF65-94C8-4316-BA36-8CDAAA392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1871D-0C32-43FF-9049-6B93A48E0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BA4D-663C-425B-BE81-D93A66083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F5762-DCB5-4C62-A052-BAA59FB4F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2D8AF-5F02-4711-A3E0-06A6DBA99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7570D-D66D-4B2E-BA8B-B43A4EBEB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B063-9E5E-4F08-83B3-B2D79EC6CB68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F97D6-8E73-4F60-A81F-0FF4B9329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9112A-E187-4F99-B114-B79076BE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BA4D-663C-425B-BE81-D93A66083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DD1AB-E970-4E58-A9BB-82E70521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0CBCF-554A-4C4B-AA12-F981C8957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8F5A1-3F6A-4A39-B122-6D40F5151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B063-9E5E-4F08-83B3-B2D79EC6CB68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AA508-0BDE-4F8B-8E96-000CBEB7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21A95-AEFC-46E7-BEF1-7F61AD2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BA4D-663C-425B-BE81-D93A66083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0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0841-3F6D-4C53-B1A0-B8B55FB9A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B64D1-D4D4-4A05-8F86-9793CC870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935DF-8989-4C2A-94D1-73C8D8FA2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CD09D-6B35-4B94-BC39-611EE0B1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B063-9E5E-4F08-83B3-B2D79EC6CB68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5437-93D3-49E7-A232-E259E7F0B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F8162-A57F-4D25-9567-BA876FCB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BA4D-663C-425B-BE81-D93A66083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3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DF7C-AA98-4090-BE58-4F92787E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3E159-AA17-4DD3-A136-EE8BB4BD9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010B68-3144-4903-BAF2-0709A6F08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506FB9-DF00-47AA-BD59-F627D6C9F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238611-4784-4B8F-A226-34E4975BA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5414AB-51A2-43AA-B685-96817EA14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B063-9E5E-4F08-83B3-B2D79EC6CB68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D10DCF-A57D-4F11-99BA-3F7E7619A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0504B2-7B9D-4C8C-B96D-16B54D58C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BA4D-663C-425B-BE81-D93A66083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8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B91C3-63E5-4D8E-92AD-672413D90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2C8BE-3C46-47B6-B52F-BF7298464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B063-9E5E-4F08-83B3-B2D79EC6CB68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9A71C-DBF0-4070-83CB-41849A766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467A0-A7F1-4C68-BFF4-B6620C71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BA4D-663C-425B-BE81-D93A66083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0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7E1302-7321-42A1-B562-1C735D4C6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B063-9E5E-4F08-83B3-B2D79EC6CB68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782FDE-3293-46B6-8707-83B86738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24051-509E-4942-96AE-2DA0FEFA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BA4D-663C-425B-BE81-D93A66083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6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74A66-464A-4E42-9FF0-11443E701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30462-E713-42DC-B036-CB6078639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9A111-6FB9-4071-AD45-3230A8B10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BB0A3-0FAC-4DDA-AFA0-7F65CBBDA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B063-9E5E-4F08-83B3-B2D79EC6CB68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DEBC0-1410-4D0C-A9DA-F6CE243B7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D4FC6-9F9A-4159-8DA4-605BE7FA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BA4D-663C-425B-BE81-D93A66083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0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63727-FD10-43EE-A023-7D233F24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97ECED-C206-4459-B2F4-30C8E067CB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894F7-2CB9-4999-99B5-92BAF2C22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85A845-DDCE-471E-A930-E8F833A91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B063-9E5E-4F08-83B3-B2D79EC6CB68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736A9-4EC7-43CB-9992-345C2DCE0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88D7CC-2213-4BBC-A11D-A3BF8562D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BA4D-663C-425B-BE81-D93A66083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39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1FC73-D391-485F-8684-75DEA510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47BBB-25BA-4F52-A736-C26E69457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2361D-C020-44DF-AE84-B05F931FB1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FB063-9E5E-4F08-83B3-B2D79EC6CB68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A761F-4AC1-4147-92DF-7DF3916EB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3DD97-59EF-453E-A50B-F387A2160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FBA4D-663C-425B-BE81-D93A66083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7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http://images.vietnamnet.vn/dataimages/200808/original/images1612171_hoa%20dau.jpg" TargetMode="Externa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BF663F-F704-48AD-BADF-21155D16108C}"/>
              </a:ext>
            </a:extLst>
          </p:cNvPr>
          <p:cNvSpPr/>
          <p:nvPr/>
        </p:nvSpPr>
        <p:spPr>
          <a:xfrm>
            <a:off x="523875" y="1533524"/>
            <a:ext cx="1096327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32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3204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P.HCM: Rác chợ tập kết dưới lòng đường gây mất trật tự ATGT">
            <a:extLst>
              <a:ext uri="{FF2B5EF4-FFF2-40B4-BE49-F238E27FC236}">
                <a16:creationId xmlns:a16="http://schemas.microsoft.com/office/drawing/2014/main" id="{54E19E5A-3786-42FB-B093-C6ADEC9D9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 r="24102"/>
          <a:stretch/>
        </p:blipFill>
        <p:spPr bwMode="auto">
          <a:xfrm>
            <a:off x="6096000" y="182358"/>
            <a:ext cx="4066602" cy="3143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moi-truong-kcn">
            <a:extLst>
              <a:ext uri="{FF2B5EF4-FFF2-40B4-BE49-F238E27FC236}">
                <a16:creationId xmlns:a16="http://schemas.microsoft.com/office/drawing/2014/main" id="{070EED1B-0E32-43C2-8D51-E8B492BBD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451" y="182358"/>
            <a:ext cx="4075312" cy="3124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0BDC9E17-73D4-49A1-AE1F-F863E2CDD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296" y="2906654"/>
            <a:ext cx="148501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i="0" dirty="0">
                <a:solidFill>
                  <a:srgbClr val="0000FF"/>
                </a:solidFill>
              </a:rPr>
              <a:t>KHÍ THẢI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A57A4511-2001-4D27-946B-1C904420B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5166" y="2939760"/>
            <a:ext cx="156269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i="0" dirty="0">
                <a:solidFill>
                  <a:srgbClr val="0000FF"/>
                </a:solidFill>
              </a:rPr>
              <a:t>RÁC THẢI</a:t>
            </a:r>
          </a:p>
        </p:txBody>
      </p:sp>
      <p:pic>
        <p:nvPicPr>
          <p:cNvPr id="8" name="Picture 10" descr="trandau">
            <a:extLst>
              <a:ext uri="{FF2B5EF4-FFF2-40B4-BE49-F238E27FC236}">
                <a16:creationId xmlns:a16="http://schemas.microsoft.com/office/drawing/2014/main" id="{197D1700-EA31-49A6-9276-D562CF671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451" y="3599565"/>
            <a:ext cx="4075312" cy="292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14">
            <a:extLst>
              <a:ext uri="{FF2B5EF4-FFF2-40B4-BE49-F238E27FC236}">
                <a16:creationId xmlns:a16="http://schemas.microsoft.com/office/drawing/2014/main" id="{E010F808-6E13-4590-9512-21470AF07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0301" y="6120095"/>
            <a:ext cx="162501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TRÀN DẦU</a:t>
            </a:r>
          </a:p>
        </p:txBody>
      </p:sp>
      <p:pic>
        <p:nvPicPr>
          <p:cNvPr id="10" name="Picture 2" descr="ImageHandler">
            <a:extLst>
              <a:ext uri="{FF2B5EF4-FFF2-40B4-BE49-F238E27FC236}">
                <a16:creationId xmlns:a16="http://schemas.microsoft.com/office/drawing/2014/main" id="{0F028DD0-B79D-49AB-AD8E-B38672AF6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532" y="3531643"/>
            <a:ext cx="3996070" cy="3056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D15374BD-9C85-43E8-AFA1-C373A7534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3221" y="6215042"/>
            <a:ext cx="222486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THẢI CN</a:t>
            </a:r>
          </a:p>
        </p:txBody>
      </p:sp>
    </p:spTree>
    <p:extLst>
      <p:ext uri="{BB962C8B-B14F-4D97-AF65-F5344CB8AC3E}">
        <p14:creationId xmlns:p14="http://schemas.microsoft.com/office/powerpoint/2010/main" val="3386258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09012008170229">
            <a:extLst>
              <a:ext uri="{FF2B5EF4-FFF2-40B4-BE49-F238E27FC236}">
                <a16:creationId xmlns:a16="http://schemas.microsoft.com/office/drawing/2014/main" id="{04FD5301-93ED-458E-9B02-7A2DE6E49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2055" y="884633"/>
            <a:ext cx="42672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arabica1">
            <a:extLst>
              <a:ext uri="{FF2B5EF4-FFF2-40B4-BE49-F238E27FC236}">
                <a16:creationId xmlns:a16="http://schemas.microsoft.com/office/drawing/2014/main" id="{7F1D3E76-78E2-4CDD-A6EE-6C3D35AAF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7900" y="3960018"/>
            <a:ext cx="41910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cao su">
            <a:extLst>
              <a:ext uri="{FF2B5EF4-FFF2-40B4-BE49-F238E27FC236}">
                <a16:creationId xmlns:a16="http://schemas.microsoft.com/office/drawing/2014/main" id="{DCC7BD64-9DF1-403E-B945-9ECF68719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3956" y="3960018"/>
            <a:ext cx="43434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CC6CF4E9-7001-4882-B70F-345D5D48A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669" y="3271836"/>
            <a:ext cx="137088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400" dirty="0">
                <a:solidFill>
                  <a:srgbClr val="3018A8"/>
                </a:solidFill>
                <a:latin typeface=".VnArial" panose="020B7200000000000000" pitchFamily="34" charset="0"/>
              </a:rPr>
              <a:t> </a:t>
            </a:r>
            <a:endParaRPr lang="vi-VN" altLang="en-US" sz="2400" dirty="0">
              <a:solidFill>
                <a:srgbClr val="3018A8"/>
              </a:solidFill>
              <a:latin typeface=".VnArial" panose="020B7200000000000000" pitchFamily="34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32217866-8BFC-4C4D-AEF0-DBF0B58CC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2" y="6165055"/>
            <a:ext cx="153439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400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su</a:t>
            </a:r>
            <a:endParaRPr lang="vi-VN" altLang="en-US" sz="2400" dirty="0">
              <a:solidFill>
                <a:srgbClr val="3018A8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E2C470EF-1A91-429F-A698-10F9D70E1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0425" y="6143625"/>
            <a:ext cx="155042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cà</a:t>
            </a:r>
            <a:r>
              <a:rPr lang="en-US" altLang="en-US" sz="2400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phê</a:t>
            </a:r>
            <a:endParaRPr lang="vi-VN" altLang="en-US" sz="2400" dirty="0">
              <a:solidFill>
                <a:srgbClr val="3018A8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2" descr="motvuontieudatnamngsuatkyluc">
            <a:extLst>
              <a:ext uri="{FF2B5EF4-FFF2-40B4-BE49-F238E27FC236}">
                <a16:creationId xmlns:a16="http://schemas.microsoft.com/office/drawing/2014/main" id="{0452CDC2-D407-45E9-AE3B-C05FED9E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7900" y="846533"/>
            <a:ext cx="41529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D2B0C1-BF34-4798-9C62-EB67A7591F08}"/>
              </a:ext>
            </a:extLst>
          </p:cNvPr>
          <p:cNvSpPr txBox="1"/>
          <p:nvPr/>
        </p:nvSpPr>
        <p:spPr>
          <a:xfrm>
            <a:off x="1133475" y="257175"/>
            <a:ext cx="607695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FC419305-22FB-4ED4-A896-D3002977E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6663" y="3284933"/>
            <a:ext cx="1217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tiêu</a:t>
            </a:r>
            <a:endParaRPr lang="vi-VN" altLang="en-US" sz="2400" dirty="0">
              <a:solidFill>
                <a:srgbClr val="3018A8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92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3682F7-D9CB-4E57-BA15-185508A47983}"/>
              </a:ext>
            </a:extLst>
          </p:cNvPr>
          <p:cNvSpPr txBox="1"/>
          <p:nvPr/>
        </p:nvSpPr>
        <p:spPr>
          <a:xfrm>
            <a:off x="1133475" y="257175"/>
            <a:ext cx="607695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oup 403">
            <a:extLst>
              <a:ext uri="{FF2B5EF4-FFF2-40B4-BE49-F238E27FC236}">
                <a16:creationId xmlns:a16="http://schemas.microsoft.com/office/drawing/2014/main" id="{78463ABE-9EEB-4079-91DB-E6576CFF97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686220"/>
              </p:ext>
            </p:extLst>
          </p:nvPr>
        </p:nvGraphicFramePr>
        <p:xfrm>
          <a:off x="1414461" y="2919117"/>
          <a:ext cx="9839326" cy="3361945"/>
        </p:xfrm>
        <a:graphic>
          <a:graphicData uri="http://schemas.openxmlformats.org/drawingml/2006/table">
            <a:tbl>
              <a:tblPr/>
              <a:tblGrid>
                <a:gridCol w="1766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2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0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2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công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nghiệp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tích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nghìn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ha)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bàn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bố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chủ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yếu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Cao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281,3 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Dương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Phước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Nai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Cà phê   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53,6   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Nai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Phước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Bà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Rịa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VT.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Hồ tiêu 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27,8  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Phước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Bà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Rịa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-VT,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Nai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Điều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158,2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Phước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Nai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Dương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 Box 96">
            <a:extLst>
              <a:ext uri="{FF2B5EF4-FFF2-40B4-BE49-F238E27FC236}">
                <a16:creationId xmlns:a16="http://schemas.microsoft.com/office/drawing/2014/main" id="{6C8C7BA5-410D-4FB5-8359-7EE8D73D4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775" y="2385717"/>
            <a:ext cx="1017269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Bảng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</a:rPr>
              <a:t> 32.2: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lâu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</a:rPr>
              <a:t> vùng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</a:rPr>
              <a:t> (2002)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1450BBB-4E50-4122-A6D0-9DC4365F5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4" y="853671"/>
            <a:ext cx="1066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vùng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2">
            <a:extLst>
              <a:ext uri="{FF2B5EF4-FFF2-40B4-BE49-F238E27FC236}">
                <a16:creationId xmlns:a16="http://schemas.microsoft.com/office/drawing/2014/main" id="{100400F3-F233-44FD-9A41-EDCD690247D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1000124" y="1466106"/>
            <a:ext cx="110870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nghiệp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lâu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quan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trọng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cao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su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phê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tiêu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điều</a:t>
            </a:r>
            <a:r>
              <a:rPr lang="en-US" altLang="en-US" sz="2800" dirty="0">
                <a:latin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2314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772423-CA11-442D-9D41-174CA0430C57}"/>
              </a:ext>
            </a:extLst>
          </p:cNvPr>
          <p:cNvSpPr/>
          <p:nvPr/>
        </p:nvSpPr>
        <p:spPr>
          <a:xfrm>
            <a:off x="790575" y="417195"/>
            <a:ext cx="11201400" cy="666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Cây công nghiệp hàng năm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cây ăn quả cũng là các thế mạnh nông nghiệp của vùng.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9C1F3B-EF65-43B3-A332-5679549AD1C4}"/>
              </a:ext>
            </a:extLst>
          </p:cNvPr>
          <p:cNvGrpSpPr/>
          <p:nvPr/>
        </p:nvGrpSpPr>
        <p:grpSpPr>
          <a:xfrm>
            <a:off x="1615859" y="4033127"/>
            <a:ext cx="3690938" cy="2583656"/>
            <a:chOff x="1196759" y="1299452"/>
            <a:chExt cx="3690938" cy="2583656"/>
          </a:xfrm>
        </p:grpSpPr>
        <p:pic>
          <p:nvPicPr>
            <p:cNvPr id="5" name="Picture 10" descr="dt-2006">
              <a:extLst>
                <a:ext uri="{FF2B5EF4-FFF2-40B4-BE49-F238E27FC236}">
                  <a16:creationId xmlns:a16="http://schemas.microsoft.com/office/drawing/2014/main" id="{8A91E43E-2B82-4637-ACD8-226E11EDAB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759" y="1299452"/>
              <a:ext cx="3690938" cy="25836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B19447-80D5-4ECA-81B9-AFEA4AB93C60}"/>
                </a:ext>
              </a:extLst>
            </p:cNvPr>
            <p:cNvSpPr/>
            <p:nvPr/>
          </p:nvSpPr>
          <p:spPr>
            <a:xfrm>
              <a:off x="1196759" y="1299452"/>
              <a:ext cx="3690937" cy="405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3018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400" dirty="0">
                  <a:solidFill>
                    <a:srgbClr val="3018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018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đậu</a:t>
              </a:r>
              <a:r>
                <a:rPr lang="en-US" sz="2400" dirty="0">
                  <a:solidFill>
                    <a:srgbClr val="3018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018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endPara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49C9F4-D562-49EC-818C-6473C2463C7D}"/>
              </a:ext>
            </a:extLst>
          </p:cNvPr>
          <p:cNvGrpSpPr/>
          <p:nvPr/>
        </p:nvGrpSpPr>
        <p:grpSpPr>
          <a:xfrm>
            <a:off x="6391275" y="4033127"/>
            <a:ext cx="3571875" cy="2583656"/>
            <a:chOff x="7733795" y="3185011"/>
            <a:chExt cx="3486655" cy="2482026"/>
          </a:xfrm>
        </p:grpSpPr>
        <p:pic>
          <p:nvPicPr>
            <p:cNvPr id="4" name="Picture 12" descr="tobacco-flowers">
              <a:extLst>
                <a:ext uri="{FF2B5EF4-FFF2-40B4-BE49-F238E27FC236}">
                  <a16:creationId xmlns:a16="http://schemas.microsoft.com/office/drawing/2014/main" id="{268680CF-85DC-4C98-9A8A-F795CD9B2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3795" y="3185011"/>
              <a:ext cx="3486655" cy="24820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553416-A77B-43DF-B129-AB3580BC00DE}"/>
                </a:ext>
              </a:extLst>
            </p:cNvPr>
            <p:cNvSpPr/>
            <p:nvPr/>
          </p:nvSpPr>
          <p:spPr>
            <a:xfrm>
              <a:off x="7733795" y="3185011"/>
              <a:ext cx="3486655" cy="3201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3018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400" dirty="0">
                  <a:solidFill>
                    <a:srgbClr val="3018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018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lang="en-US" sz="2400" dirty="0">
                  <a:solidFill>
                    <a:srgbClr val="3018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018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976C43-2F24-4949-B292-8B15E62BDF47}"/>
              </a:ext>
            </a:extLst>
          </p:cNvPr>
          <p:cNvGrpSpPr/>
          <p:nvPr/>
        </p:nvGrpSpPr>
        <p:grpSpPr>
          <a:xfrm>
            <a:off x="1615858" y="1306084"/>
            <a:ext cx="3690937" cy="2439650"/>
            <a:chOff x="787183" y="1593476"/>
            <a:chExt cx="5200650" cy="3671047"/>
          </a:xfrm>
        </p:grpSpPr>
        <p:pic>
          <p:nvPicPr>
            <p:cNvPr id="12" name="Picture 2" descr="Quy trình sản xuất đường mía công nghiệp">
              <a:extLst>
                <a:ext uri="{FF2B5EF4-FFF2-40B4-BE49-F238E27FC236}">
                  <a16:creationId xmlns:a16="http://schemas.microsoft.com/office/drawing/2014/main" id="{8E20D9F3-338E-40D0-B274-DA51339E8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183" y="1593476"/>
              <a:ext cx="5200650" cy="36710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344462-25BE-4813-BD12-D1CB9D522A20}"/>
                </a:ext>
              </a:extLst>
            </p:cNvPr>
            <p:cNvSpPr/>
            <p:nvPr/>
          </p:nvSpPr>
          <p:spPr>
            <a:xfrm>
              <a:off x="787183" y="1593476"/>
              <a:ext cx="5200650" cy="342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3018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400" dirty="0">
                  <a:solidFill>
                    <a:srgbClr val="3018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018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mía</a:t>
              </a:r>
              <a:endPara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755535-31CA-4EFF-ADDA-848B8AC5175C}"/>
              </a:ext>
            </a:extLst>
          </p:cNvPr>
          <p:cNvGrpSpPr/>
          <p:nvPr/>
        </p:nvGrpSpPr>
        <p:grpSpPr>
          <a:xfrm>
            <a:off x="6391275" y="1228725"/>
            <a:ext cx="3571875" cy="2514364"/>
            <a:chOff x="6096000" y="1593476"/>
            <a:chExt cx="5673490" cy="3533774"/>
          </a:xfrm>
        </p:grpSpPr>
        <p:pic>
          <p:nvPicPr>
            <p:cNvPr id="15" name="Picture 4" descr="Cây đậu phộng với tác dụng của cây đậu phộng và cách dùng hiệu quả">
              <a:extLst>
                <a:ext uri="{FF2B5EF4-FFF2-40B4-BE49-F238E27FC236}">
                  <a16:creationId xmlns:a16="http://schemas.microsoft.com/office/drawing/2014/main" id="{57AEB8A5-EC10-49A7-975C-651E551AB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593476"/>
              <a:ext cx="5673490" cy="35337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0E8912B-105B-4CAD-97A0-A45CA03C2DC7}"/>
                </a:ext>
              </a:extLst>
            </p:cNvPr>
            <p:cNvSpPr/>
            <p:nvPr/>
          </p:nvSpPr>
          <p:spPr>
            <a:xfrm>
              <a:off x="6096000" y="1593476"/>
              <a:ext cx="5673490" cy="428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3018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400" dirty="0">
                  <a:solidFill>
                    <a:srgbClr val="3018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018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endPara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086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á thực phẩm ngày 13/5: Rau củ quả, sầu riêng giảm nhẹ">
            <a:extLst>
              <a:ext uri="{FF2B5EF4-FFF2-40B4-BE49-F238E27FC236}">
                <a16:creationId xmlns:a16="http://schemas.microsoft.com/office/drawing/2014/main" id="{64F88061-6CE8-43A1-8030-3D069A7C1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99" y="362249"/>
            <a:ext cx="4470988" cy="3353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4482676C-A6B6-4ECC-8A4C-C090E1A68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880" y="3253825"/>
            <a:ext cx="135485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Sầu</a:t>
            </a:r>
            <a:r>
              <a:rPr lang="en-US" altLang="en-US" sz="2400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riêng</a:t>
            </a:r>
            <a:endParaRPr lang="vi-VN" altLang="en-US" sz="2400" dirty="0">
              <a:solidFill>
                <a:srgbClr val="3018A8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2" name="Picture 4" descr="1 NGÀY THAM QUAN VƯỜN CHÔM CHÔM NỔI TIẾNG Ở ĐỒNG THÁP">
            <a:extLst>
              <a:ext uri="{FF2B5EF4-FFF2-40B4-BE49-F238E27FC236}">
                <a16:creationId xmlns:a16="http://schemas.microsoft.com/office/drawing/2014/main" id="{EBE59869-F2C7-4678-8076-9F46EB70C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373700"/>
            <a:ext cx="4286250" cy="3353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0FF599ED-EFDB-47AE-BA55-D25AD7E96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693" y="3265276"/>
            <a:ext cx="169629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Chôm</a:t>
            </a:r>
            <a:r>
              <a:rPr lang="en-US" altLang="en-US" sz="2400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chôm</a:t>
            </a:r>
            <a:endParaRPr lang="vi-VN" altLang="en-US" sz="2400" dirty="0">
              <a:solidFill>
                <a:srgbClr val="3018A8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4" name="Picture 6" descr="Kỹ thuật trồng và chăm sóc Măng Cụt đạt năng suất cao - VƯỜN SINH THÁI">
            <a:extLst>
              <a:ext uri="{FF2B5EF4-FFF2-40B4-BE49-F238E27FC236}">
                <a16:creationId xmlns:a16="http://schemas.microsoft.com/office/drawing/2014/main" id="{58A77BB0-17F8-4680-BF13-FBBC11B9E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/>
          <a:stretch/>
        </p:blipFill>
        <p:spPr bwMode="auto">
          <a:xfrm>
            <a:off x="1495116" y="4095749"/>
            <a:ext cx="4470987" cy="238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Cây mít tố nữ | Jackfruit tree, Vegetable harvest, Jackfruit">
            <a:extLst>
              <a:ext uri="{FF2B5EF4-FFF2-40B4-BE49-F238E27FC236}">
                <a16:creationId xmlns:a16="http://schemas.microsoft.com/office/drawing/2014/main" id="{B56D63BB-CFDD-499A-9D13-8414F353F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3" b="-1"/>
          <a:stretch/>
        </p:blipFill>
        <p:spPr bwMode="auto">
          <a:xfrm>
            <a:off x="6705601" y="4095749"/>
            <a:ext cx="4357494" cy="2388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A5738BC9-A61D-40D0-86EC-32FCA0E2B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3156" y="6041684"/>
            <a:ext cx="1524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Mít</a:t>
            </a:r>
            <a:r>
              <a:rPr lang="en-US" altLang="en-US" sz="2400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2400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2400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endParaRPr lang="vi-VN" altLang="en-US" sz="2400" dirty="0">
              <a:solidFill>
                <a:srgbClr val="3018A8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A6DCC63D-2414-4A8A-88FC-0E401261E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893" y="6022635"/>
            <a:ext cx="1524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Măng</a:t>
            </a:r>
            <a:r>
              <a:rPr lang="en-US" altLang="en-US" sz="2400" dirty="0">
                <a:solidFill>
                  <a:srgbClr val="3018A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018A8"/>
                </a:solidFill>
                <a:latin typeface="Times New Roman" panose="02020603050405020304" pitchFamily="18" charset="0"/>
              </a:rPr>
              <a:t>cụt</a:t>
            </a:r>
            <a:endParaRPr lang="vi-VN" altLang="en-US" sz="2400" dirty="0">
              <a:solidFill>
                <a:srgbClr val="3018A8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912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07496-78B5-4104-95E9-EA2D146B800C}"/>
              </a:ext>
            </a:extLst>
          </p:cNvPr>
          <p:cNvSpPr txBox="1"/>
          <p:nvPr/>
        </p:nvSpPr>
        <p:spPr>
          <a:xfrm>
            <a:off x="781050" y="286435"/>
            <a:ext cx="110299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4" name="Picture 2" descr="Nông dân điêu đứng vì chăn nuôi bò sữa">
            <a:extLst>
              <a:ext uri="{FF2B5EF4-FFF2-40B4-BE49-F238E27FC236}">
                <a16:creationId xmlns:a16="http://schemas.microsoft.com/office/drawing/2014/main" id="{A1DD3FB9-0E27-4598-A6E1-1C5655F65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19" y="1733550"/>
            <a:ext cx="5705548" cy="353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àng nghìn nông dân đổi đời nhờ mô hình chăn nuôi heo tiêu chuẩn quốc tế |  - Agrinews">
            <a:extLst>
              <a:ext uri="{FF2B5EF4-FFF2-40B4-BE49-F238E27FC236}">
                <a16:creationId xmlns:a16="http://schemas.microsoft.com/office/drawing/2014/main" id="{EDE3600F-1F3F-4D9E-9075-CD15FAE47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733550"/>
            <a:ext cx="5355331" cy="356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FB33FF-8C85-48E2-AE3E-20AF0DEE1B47}"/>
              </a:ext>
            </a:extLst>
          </p:cNvPr>
          <p:cNvSpPr/>
          <p:nvPr/>
        </p:nvSpPr>
        <p:spPr>
          <a:xfrm>
            <a:off x="2057399" y="5304845"/>
            <a:ext cx="2552701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2400" dirty="0">
              <a:solidFill>
                <a:srgbClr val="3018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F2DA62-D61C-407C-972B-41EFDF757016}"/>
              </a:ext>
            </a:extLst>
          </p:cNvPr>
          <p:cNvSpPr/>
          <p:nvPr/>
        </p:nvSpPr>
        <p:spPr>
          <a:xfrm>
            <a:off x="8010525" y="5304845"/>
            <a:ext cx="2076451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2400" dirty="0">
              <a:solidFill>
                <a:srgbClr val="3018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28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22A473-BFCD-4657-8B90-67AEFB89F8CC}"/>
              </a:ext>
            </a:extLst>
          </p:cNvPr>
          <p:cNvSpPr txBox="1"/>
          <p:nvPr/>
        </p:nvSpPr>
        <p:spPr>
          <a:xfrm>
            <a:off x="895350" y="305485"/>
            <a:ext cx="109156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0" name="Picture 4" descr="Một số lưu ý trong nuôi trồng thuỷ sản ứng phó thời tiết cực đoan – Công Ty  TNHH Sản xuất Thương mại Phát triển Trần Gia">
            <a:extLst>
              <a:ext uri="{FF2B5EF4-FFF2-40B4-BE49-F238E27FC236}">
                <a16:creationId xmlns:a16="http://schemas.microsoft.com/office/drawing/2014/main" id="{25DC4C3A-2F72-46F8-AB51-B5E09FD56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797050"/>
            <a:ext cx="4895850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ớm nâng cấp các cảng cá tại Bà Rịa - Vũng Tàu - Báo Nhân Dân">
            <a:extLst>
              <a:ext uri="{FF2B5EF4-FFF2-40B4-BE49-F238E27FC236}">
                <a16:creationId xmlns:a16="http://schemas.microsoft.com/office/drawing/2014/main" id="{0107CF0D-1C60-43A4-9ED5-D24A05639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1832788"/>
            <a:ext cx="5738954" cy="322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AF4760-7B59-4B5D-BBC1-91D8E3C4914D}"/>
              </a:ext>
            </a:extLst>
          </p:cNvPr>
          <p:cNvSpPr/>
          <p:nvPr/>
        </p:nvSpPr>
        <p:spPr>
          <a:xfrm>
            <a:off x="1914524" y="5054600"/>
            <a:ext cx="2552701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2400" dirty="0">
              <a:solidFill>
                <a:srgbClr val="3018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9177CD-DD5D-4A45-8876-15D4B35C6FED}"/>
              </a:ext>
            </a:extLst>
          </p:cNvPr>
          <p:cNvSpPr/>
          <p:nvPr/>
        </p:nvSpPr>
        <p:spPr>
          <a:xfrm>
            <a:off x="7172324" y="5060950"/>
            <a:ext cx="2552701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endParaRPr lang="en-US" sz="2400" dirty="0">
              <a:solidFill>
                <a:srgbClr val="3018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107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6141F3-A6AC-45FE-94A1-3E9EF0365B2A}"/>
              </a:ext>
            </a:extLst>
          </p:cNvPr>
          <p:cNvSpPr txBox="1"/>
          <p:nvPr/>
        </p:nvSpPr>
        <p:spPr>
          <a:xfrm>
            <a:off x="1076325" y="357485"/>
            <a:ext cx="10668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DD7236-199F-40C8-8D33-1AA4A655D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1775741"/>
            <a:ext cx="5200650" cy="3484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Thủy điện Trị An tăng lượng nước xả tràn, có thể gây ngập vùng hạ du -  Hànộimới">
            <a:extLst>
              <a:ext uri="{FF2B5EF4-FFF2-40B4-BE49-F238E27FC236}">
                <a16:creationId xmlns:a16="http://schemas.microsoft.com/office/drawing/2014/main" id="{2E8F3A11-FF83-4F69-B855-2E4F6AF5F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/>
          <a:stretch/>
        </p:blipFill>
        <p:spPr bwMode="auto">
          <a:xfrm>
            <a:off x="6096000" y="1775741"/>
            <a:ext cx="5678491" cy="3484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14C40A-DD14-48C9-B166-80BED53BF435}"/>
              </a:ext>
            </a:extLst>
          </p:cNvPr>
          <p:cNvSpPr/>
          <p:nvPr/>
        </p:nvSpPr>
        <p:spPr>
          <a:xfrm>
            <a:off x="2057399" y="5304845"/>
            <a:ext cx="2076451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400" dirty="0">
              <a:solidFill>
                <a:srgbClr val="3018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E98671-184A-4CCE-9898-74A9B9FC3ECA}"/>
              </a:ext>
            </a:extLst>
          </p:cNvPr>
          <p:cNvSpPr/>
          <p:nvPr/>
        </p:nvSpPr>
        <p:spPr>
          <a:xfrm>
            <a:off x="7696199" y="5323315"/>
            <a:ext cx="2076451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3526825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ý thú Vườn quốc gia Nam Cát Tiên - Báo Bà Rịa Vũng Tàu Online">
            <a:extLst>
              <a:ext uri="{FF2B5EF4-FFF2-40B4-BE49-F238E27FC236}">
                <a16:creationId xmlns:a16="http://schemas.microsoft.com/office/drawing/2014/main" id="{0AEF0B42-886E-49EC-9E21-8E9AF4FE7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800225"/>
            <a:ext cx="4876800" cy="3257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Khám phá rừng ngập mặn Cần Giờ">
            <a:extLst>
              <a:ext uri="{FF2B5EF4-FFF2-40B4-BE49-F238E27FC236}">
                <a16:creationId xmlns:a16="http://schemas.microsoft.com/office/drawing/2014/main" id="{5EF06C50-9CF5-4034-8128-2E2A56054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1" y="1800225"/>
            <a:ext cx="6345877" cy="3257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CCE4E1-533A-4739-91F9-6BCF062EE45D}"/>
              </a:ext>
            </a:extLst>
          </p:cNvPr>
          <p:cNvSpPr txBox="1"/>
          <p:nvPr/>
        </p:nvSpPr>
        <p:spPr>
          <a:xfrm>
            <a:off x="771525" y="334060"/>
            <a:ext cx="10820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995B-5DA2-4698-92D1-77E238F8C04D}"/>
              </a:ext>
            </a:extLst>
          </p:cNvPr>
          <p:cNvSpPr/>
          <p:nvPr/>
        </p:nvSpPr>
        <p:spPr>
          <a:xfrm>
            <a:off x="1209674" y="5131683"/>
            <a:ext cx="3429001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2400" dirty="0">
              <a:solidFill>
                <a:srgbClr val="3018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CF6A46-F00B-4F86-9FD7-2BDAF59AB21C}"/>
              </a:ext>
            </a:extLst>
          </p:cNvPr>
          <p:cNvSpPr/>
          <p:nvPr/>
        </p:nvSpPr>
        <p:spPr>
          <a:xfrm>
            <a:off x="7439024" y="5150733"/>
            <a:ext cx="3543302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solidFill>
                <a:srgbClr val="3018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09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CA5EF-149E-4BFE-9C2A-A90191536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2A366-238E-4DE9-8895-6089AC7AC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EFBDB8-6FCC-42B2-80F1-B36F43475F62}"/>
              </a:ext>
            </a:extLst>
          </p:cNvPr>
          <p:cNvGrpSpPr/>
          <p:nvPr/>
        </p:nvGrpSpPr>
        <p:grpSpPr>
          <a:xfrm>
            <a:off x="67801" y="101600"/>
            <a:ext cx="12124199" cy="6756400"/>
            <a:chOff x="629776" y="866774"/>
            <a:chExt cx="12192000" cy="6857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8A0C556-D257-4368-AE35-4D396B21E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9776" y="866774"/>
              <a:ext cx="12192000" cy="685799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5E1112-1CDE-4A03-85A7-AD239ECE7E69}"/>
                </a:ext>
              </a:extLst>
            </p:cNvPr>
            <p:cNvSpPr/>
            <p:nvPr/>
          </p:nvSpPr>
          <p:spPr>
            <a:xfrm>
              <a:off x="3849174" y="1496567"/>
              <a:ext cx="795358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</a:t>
              </a:r>
              <a:r>
                <a:rPr lang="en-US" sz="66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cap="none" spc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66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cap="none" spc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66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cap="none" spc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66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cap="none" spc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66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4184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75753-7F27-43C5-A6A7-CE193BEDB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CCB075-4392-4238-9FFF-7A0D32D706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1742626"/>
              </p:ext>
            </p:extLst>
          </p:nvPr>
        </p:nvGraphicFramePr>
        <p:xfrm>
          <a:off x="838201" y="681037"/>
          <a:ext cx="10515599" cy="5811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377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649599-622C-4DE5-8114-F962681DF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A3649599-622C-4DE5-8114-F962681DF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A3649599-622C-4DE5-8114-F962681DF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ED6C69-704D-42DE-AA72-BA70ED0C1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graphicEl>
                                              <a:dgm id="{8FED6C69-704D-42DE-AA72-BA70ED0C1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graphicEl>
                                              <a:dgm id="{8FED6C69-704D-42DE-AA72-BA70ED0C1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9D9-9C9F-45FD-B2B6-5A0D2499BD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DDE579D9-9C9F-45FD-B2B6-5A0D2499BD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DDE579D9-9C9F-45FD-B2B6-5A0D2499BD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9C77BA-0F61-4FAB-B90A-ECEBCCF77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CE9C77BA-0F61-4FAB-B90A-ECEBCCF77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CE9C77BA-0F61-4FAB-B90A-ECEBCCF77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2056D7-7A6A-4AE8-805F-42476C3E2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622056D7-7A6A-4AE8-805F-42476C3E2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dgm id="{622056D7-7A6A-4AE8-805F-42476C3E2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97F0DF9-7A14-4870-BF27-9C3A189E88FE}"/>
              </a:ext>
            </a:extLst>
          </p:cNvPr>
          <p:cNvSpPr txBox="1"/>
          <p:nvPr/>
        </p:nvSpPr>
        <p:spPr>
          <a:xfrm>
            <a:off x="1114425" y="381634"/>
            <a:ext cx="60960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8BE642-958D-416C-B908-B75EC9BD16B4}"/>
              </a:ext>
            </a:extLst>
          </p:cNvPr>
          <p:cNvSpPr/>
          <p:nvPr/>
        </p:nvSpPr>
        <p:spPr>
          <a:xfrm>
            <a:off x="946836" y="1115553"/>
            <a:ext cx="10744200" cy="4526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1975: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phụ thuộc nước ngoài, chủ yếu phát triển công nghiệp nhẹ.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16E00E-2162-4901-A683-1AC10A2CF0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/>
          <a:stretch/>
        </p:blipFill>
        <p:spPr>
          <a:xfrm>
            <a:off x="516936" y="2111944"/>
            <a:ext cx="5487561" cy="3848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C119AE-272A-49AD-823C-B0072AF4C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111944"/>
            <a:ext cx="5366436" cy="3884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77B9CA-7A19-4598-934D-3E21DF7AFC98}"/>
              </a:ext>
            </a:extLst>
          </p:cNvPr>
          <p:cNvSpPr/>
          <p:nvPr/>
        </p:nvSpPr>
        <p:spPr>
          <a:xfrm>
            <a:off x="4710112" y="6096493"/>
            <a:ext cx="3228975" cy="4801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8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28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1975</a:t>
            </a:r>
          </a:p>
        </p:txBody>
      </p:sp>
    </p:spTree>
    <p:extLst>
      <p:ext uri="{BB962C8B-B14F-4D97-AF65-F5344CB8AC3E}">
        <p14:creationId xmlns:p14="http://schemas.microsoft.com/office/powerpoint/2010/main" val="2957198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C6E15C-E955-4D82-92E0-22FAE34AB039}"/>
              </a:ext>
            </a:extLst>
          </p:cNvPr>
          <p:cNvSpPr/>
          <p:nvPr/>
        </p:nvSpPr>
        <p:spPr>
          <a:xfrm>
            <a:off x="1076325" y="540155"/>
            <a:ext cx="8658225" cy="19556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GDP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vùng.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oup 86">
            <a:extLst>
              <a:ext uri="{FF2B5EF4-FFF2-40B4-BE49-F238E27FC236}">
                <a16:creationId xmlns:a16="http://schemas.microsoft.com/office/drawing/2014/main" id="{150DFB33-85B6-4F69-A689-41F311E89F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003176"/>
              </p:ext>
            </p:extLst>
          </p:nvPr>
        </p:nvGraphicFramePr>
        <p:xfrm>
          <a:off x="1352550" y="3390900"/>
          <a:ext cx="10106025" cy="1955638"/>
        </p:xfrm>
        <a:graphic>
          <a:graphicData uri="http://schemas.openxmlformats.org/drawingml/2006/table">
            <a:tbl>
              <a:tblPr/>
              <a:tblGrid>
                <a:gridCol w="2315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9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8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2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6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Vùng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59,3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34,5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 nước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38,5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38,5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 Box 84">
            <a:extLst>
              <a:ext uri="{FF2B5EF4-FFF2-40B4-BE49-F238E27FC236}">
                <a16:creationId xmlns:a16="http://schemas.microsoft.com/office/drawing/2014/main" id="{B5E237A1-32AF-40C9-9145-7C9A310F5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49" y="2749587"/>
            <a:ext cx="9648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32.1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Đông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altLang="en-US" sz="2400" b="1" dirty="0">
                <a:solidFill>
                  <a:srgbClr val="3018A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2002 (%)</a:t>
            </a:r>
          </a:p>
        </p:txBody>
      </p:sp>
    </p:spTree>
    <p:extLst>
      <p:ext uri="{BB962C8B-B14F-4D97-AF65-F5344CB8AC3E}">
        <p14:creationId xmlns:p14="http://schemas.microsoft.com/office/powerpoint/2010/main" val="336005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img006.jpg">
            <a:extLst>
              <a:ext uri="{FF2B5EF4-FFF2-40B4-BE49-F238E27FC236}">
                <a16:creationId xmlns:a16="http://schemas.microsoft.com/office/drawing/2014/main" id="{C5E72D70-E254-4A78-B7D8-84951D3B2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007" y="209549"/>
            <a:ext cx="5769293" cy="6410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3C0044-27D9-4668-8E9F-8993D428DCCC}"/>
              </a:ext>
            </a:extLst>
          </p:cNvPr>
          <p:cNvSpPr txBox="1"/>
          <p:nvPr/>
        </p:nvSpPr>
        <p:spPr>
          <a:xfrm>
            <a:off x="447675" y="666661"/>
            <a:ext cx="5238750" cy="3892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Cơ cấu đa dạng, gồm: công nghiệp nặng, công nghiệp nhẹ và chế biến lương thực thực phẩm.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ngành công nghiệp hiện đại đã hình thành và phát triển như dầu khí, điện tử, công nghệ cao.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6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05F243-6048-4F75-8894-FED9C63FC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5994"/>
            <a:ext cx="5540319" cy="320992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E26B61-9D99-44F7-B909-54619C0FC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90"/>
          <a:stretch/>
        </p:blipFill>
        <p:spPr>
          <a:xfrm>
            <a:off x="457201" y="3505994"/>
            <a:ext cx="5068302" cy="3209925"/>
          </a:xfrm>
          <a:prstGeom prst="rect">
            <a:avLst/>
          </a:prstGeom>
        </p:spPr>
      </p:pic>
      <p:pic>
        <p:nvPicPr>
          <p:cNvPr id="7" name="Picture 3" descr="http://images.vietnamnet.vn/dataimages/200808/original/images1612171_hoa%20dau.jpg">
            <a:extLst>
              <a:ext uri="{FF2B5EF4-FFF2-40B4-BE49-F238E27FC236}">
                <a16:creationId xmlns:a16="http://schemas.microsoft.com/office/drawing/2014/main" id="{FBCC0588-E9FD-47C0-9D27-FB5D57116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080"/>
            <a:ext cx="5068303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1AC0486-1861-43BC-833C-065E59153DEC}"/>
              </a:ext>
            </a:extLst>
          </p:cNvPr>
          <p:cNvSpPr txBox="1">
            <a:spLocks/>
          </p:cNvSpPr>
          <p:nvPr/>
        </p:nvSpPr>
        <p:spPr>
          <a:xfrm>
            <a:off x="457200" y="142080"/>
            <a:ext cx="5068302" cy="37227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</a:rPr>
              <a:t>Khu công nghiệp hóa dầu </a:t>
            </a:r>
            <a:r>
              <a:rPr lang="en-US" altLang="en-US" b="1" dirty="0">
                <a:latin typeface="Times New Roman" panose="02020603050405020304" pitchFamily="18" charset="0"/>
              </a:rPr>
              <a:t>L</a:t>
            </a:r>
            <a:r>
              <a:rPr lang="vi-VN" altLang="en-US" b="1" dirty="0">
                <a:latin typeface="Times New Roman" panose="02020603050405020304" pitchFamily="18" charset="0"/>
              </a:rPr>
              <a:t>ong </a:t>
            </a:r>
            <a:r>
              <a:rPr lang="en-US" altLang="en-US" b="1" dirty="0">
                <a:latin typeface="Times New Roman" panose="02020603050405020304" pitchFamily="18" charset="0"/>
              </a:rPr>
              <a:t>S</a:t>
            </a:r>
            <a:r>
              <a:rPr lang="vi-VN" altLang="en-US" b="1" dirty="0">
                <a:latin typeface="Times New Roman" panose="02020603050405020304" pitchFamily="18" charset="0"/>
              </a:rPr>
              <a:t>ơn ở  </a:t>
            </a:r>
            <a:r>
              <a:rPr lang="en-US" altLang="en-US" b="1" dirty="0">
                <a:latin typeface="Times New Roman" panose="02020603050405020304" pitchFamily="18" charset="0"/>
              </a:rPr>
              <a:t>V</a:t>
            </a:r>
            <a:r>
              <a:rPr lang="vi-VN" altLang="en-US" b="1" dirty="0">
                <a:latin typeface="Times New Roman" panose="02020603050405020304" pitchFamily="18" charset="0"/>
              </a:rPr>
              <a:t>ũng </a:t>
            </a:r>
            <a:r>
              <a:rPr lang="en-US" altLang="en-US" b="1" dirty="0">
                <a:latin typeface="Times New Roman" panose="02020603050405020304" pitchFamily="18" charset="0"/>
              </a:rPr>
              <a:t>T</a:t>
            </a:r>
            <a:r>
              <a:rPr lang="vi-VN" altLang="en-US" b="1" dirty="0">
                <a:latin typeface="Times New Roman" panose="02020603050405020304" pitchFamily="18" charset="0"/>
              </a:rPr>
              <a:t>àu</a:t>
            </a:r>
            <a:r>
              <a:rPr lang="vi-VN" altLang="en-US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E65EA1F4-5AF1-49CE-9374-9F37CCD04F62}"/>
              </a:ext>
            </a:extLst>
          </p:cNvPr>
          <p:cNvSpPr txBox="1">
            <a:spLocks/>
          </p:cNvSpPr>
          <p:nvPr/>
        </p:nvSpPr>
        <p:spPr>
          <a:xfrm>
            <a:off x="457200" y="3505994"/>
            <a:ext cx="5068302" cy="37227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</a:rPr>
              <a:t>Khai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thác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dầu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1800" b="1" dirty="0">
                <a:latin typeface="Times New Roman" panose="02020603050405020304" pitchFamily="18" charset="0"/>
              </a:rPr>
              <a:t> ở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thềm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lục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địa</a:t>
            </a:r>
            <a:r>
              <a:rPr lang="vi-VN" altLang="en-US" sz="18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A955665-4AA5-4135-BEBA-803EA1CAC22F}"/>
              </a:ext>
            </a:extLst>
          </p:cNvPr>
          <p:cNvSpPr txBox="1">
            <a:spLocks/>
          </p:cNvSpPr>
          <p:nvPr/>
        </p:nvSpPr>
        <p:spPr>
          <a:xfrm>
            <a:off x="5943599" y="3505994"/>
            <a:ext cx="5692719" cy="37227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Tin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động</a:t>
            </a:r>
            <a:r>
              <a:rPr lang="vi-VN" altLang="en-US" sz="18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" name="AutoShape 2" descr="Công nghiệp điện tử Việt Nam “giãy chết” - Thông tin công nghệ">
            <a:extLst>
              <a:ext uri="{FF2B5EF4-FFF2-40B4-BE49-F238E27FC236}">
                <a16:creationId xmlns:a16="http://schemas.microsoft.com/office/drawing/2014/main" id="{1092DBA1-DADF-4B04-99DC-FCFCB7C91A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A0FD4F-B714-4A49-A654-22D850FBE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099" y="514349"/>
            <a:ext cx="5447597" cy="2837655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3FF6FEC0-CD2D-49CB-BAD4-341B69AFB310}"/>
              </a:ext>
            </a:extLst>
          </p:cNvPr>
          <p:cNvSpPr txBox="1">
            <a:spLocks/>
          </p:cNvSpPr>
          <p:nvPr/>
        </p:nvSpPr>
        <p:spPr>
          <a:xfrm>
            <a:off x="6133098" y="142079"/>
            <a:ext cx="5068302" cy="37227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nghệ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điện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tử</a:t>
            </a:r>
            <a:r>
              <a:rPr lang="vi-VN" altLang="en-US" sz="1800" dirty="0"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1246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A721-8D2A-4638-B6AB-D0404B943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8" descr="thumb-FCD-1">
            <a:extLst>
              <a:ext uri="{FF2B5EF4-FFF2-40B4-BE49-F238E27FC236}">
                <a16:creationId xmlns:a16="http://schemas.microsoft.com/office/drawing/2014/main" id="{9FB904F6-ACB3-4A1E-B91B-2084F78CE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1" y="106326"/>
            <a:ext cx="517805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2" descr="img_9950">
            <a:extLst>
              <a:ext uri="{FF2B5EF4-FFF2-40B4-BE49-F238E27FC236}">
                <a16:creationId xmlns:a16="http://schemas.microsoft.com/office/drawing/2014/main" id="{63F33418-8B11-4F18-BD03-FFDB980456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1"/>
          <a:stretch/>
        </p:blipFill>
        <p:spPr bwMode="auto">
          <a:xfrm>
            <a:off x="6021328" y="3744949"/>
            <a:ext cx="5332472" cy="2883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Cổng thông tin điện tử">
            <a:extLst>
              <a:ext uri="{FF2B5EF4-FFF2-40B4-BE49-F238E27FC236}">
                <a16:creationId xmlns:a16="http://schemas.microsoft.com/office/drawing/2014/main" id="{E252FD36-2149-4F4A-A1E6-8E4BABE36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8"/>
          <a:stretch/>
        </p:blipFill>
        <p:spPr bwMode="auto">
          <a:xfrm>
            <a:off x="340242" y="3752813"/>
            <a:ext cx="5178056" cy="287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TP.Thủ Dầu Một: Trên đường phát triển - Báo Bình Dương Online">
            <a:extLst>
              <a:ext uri="{FF2B5EF4-FFF2-40B4-BE49-F238E27FC236}">
                <a16:creationId xmlns:a16="http://schemas.microsoft.com/office/drawing/2014/main" id="{E036CE67-9AB5-44E3-980C-55FFA504C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28" y="147638"/>
            <a:ext cx="5332472" cy="3387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DAC3D8-ACC0-43D0-B0DB-12989FAE66D8}"/>
              </a:ext>
            </a:extLst>
          </p:cNvPr>
          <p:cNvSpPr/>
          <p:nvPr/>
        </p:nvSpPr>
        <p:spPr>
          <a:xfrm>
            <a:off x="3618503" y="3771475"/>
            <a:ext cx="1899795" cy="4801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TP.VŨNG TÀU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78395-B8AF-4938-8B0E-A3A4DEF3AE82}"/>
              </a:ext>
            </a:extLst>
          </p:cNvPr>
          <p:cNvSpPr/>
          <p:nvPr/>
        </p:nvSpPr>
        <p:spPr>
          <a:xfrm>
            <a:off x="6016257" y="128976"/>
            <a:ext cx="2332186" cy="4801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TP.THỦ DẦU MỘT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5CD2B0-02A2-4FA9-9C8D-34A32291AF94}"/>
              </a:ext>
            </a:extLst>
          </p:cNvPr>
          <p:cNvSpPr/>
          <p:nvPr/>
        </p:nvSpPr>
        <p:spPr>
          <a:xfrm>
            <a:off x="6021328" y="3771724"/>
            <a:ext cx="1807646" cy="4801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TP.BIÊN HOÀ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33C040-1196-47CA-B9F7-F26F7A32A42C}"/>
              </a:ext>
            </a:extLst>
          </p:cNvPr>
          <p:cNvSpPr/>
          <p:nvPr/>
        </p:nvSpPr>
        <p:spPr>
          <a:xfrm>
            <a:off x="3111684" y="150463"/>
            <a:ext cx="2406614" cy="4801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01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TP.HỒ CHÍ MINH</a:t>
            </a:r>
          </a:p>
        </p:txBody>
      </p:sp>
    </p:spTree>
    <p:extLst>
      <p:ext uri="{BB962C8B-B14F-4D97-AF65-F5344CB8AC3E}">
        <p14:creationId xmlns:p14="http://schemas.microsoft.com/office/powerpoint/2010/main" val="320301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img006.jpg">
            <a:extLst>
              <a:ext uri="{FF2B5EF4-FFF2-40B4-BE49-F238E27FC236}">
                <a16:creationId xmlns:a16="http://schemas.microsoft.com/office/drawing/2014/main" id="{ADC3C319-4209-4463-8F02-3886B5DC0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8791" y="233363"/>
            <a:ext cx="5691330" cy="6337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ular Callout 1">
            <a:extLst>
              <a:ext uri="{FF2B5EF4-FFF2-40B4-BE49-F238E27FC236}">
                <a16:creationId xmlns:a16="http://schemas.microsoft.com/office/drawing/2014/main" id="{210539AC-3527-45DD-B52D-A7D3DE95E17C}"/>
              </a:ext>
            </a:extLst>
          </p:cNvPr>
          <p:cNvSpPr/>
          <p:nvPr/>
        </p:nvSpPr>
        <p:spPr>
          <a:xfrm>
            <a:off x="223284" y="2223312"/>
            <a:ext cx="4889206" cy="1905000"/>
          </a:xfrm>
          <a:prstGeom prst="wedgeRoundRectCallout">
            <a:avLst>
              <a:gd name="adj1" fmla="val 116710"/>
              <a:gd name="adj2" fmla="val 16703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TP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Minh?</a:t>
            </a:r>
          </a:p>
        </p:txBody>
      </p:sp>
    </p:spTree>
    <p:extLst>
      <p:ext uri="{BB962C8B-B14F-4D97-AF65-F5344CB8AC3E}">
        <p14:creationId xmlns:p14="http://schemas.microsoft.com/office/powerpoint/2010/main" val="374242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3">
            <a:extLst>
              <a:ext uri="{FF2B5EF4-FFF2-40B4-BE49-F238E27FC236}">
                <a16:creationId xmlns:a16="http://schemas.microsoft.com/office/drawing/2014/main" id="{F24ED79F-3CE6-417D-B0BD-A6CFDD66F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837" y="3612071"/>
            <a:ext cx="4777564" cy="2986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6" descr="hvl">
            <a:extLst>
              <a:ext uri="{FF2B5EF4-FFF2-40B4-BE49-F238E27FC236}">
                <a16:creationId xmlns:a16="http://schemas.microsoft.com/office/drawing/2014/main" id="{F7879704-A069-49EF-92D4-69C628624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236" y="259598"/>
            <a:ext cx="4777564" cy="3054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8" descr="newsdefault">
            <a:extLst>
              <a:ext uri="{FF2B5EF4-FFF2-40B4-BE49-F238E27FC236}">
                <a16:creationId xmlns:a16="http://schemas.microsoft.com/office/drawing/2014/main" id="{EA0FBAAA-215D-47D5-80E7-F50B3AAB2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09" y="206116"/>
            <a:ext cx="4697938" cy="3054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0" descr="Hinh_111">
            <a:extLst>
              <a:ext uri="{FF2B5EF4-FFF2-40B4-BE49-F238E27FC236}">
                <a16:creationId xmlns:a16="http://schemas.microsoft.com/office/drawing/2014/main" id="{5530CFD7-2F5B-4197-B9C1-76CE69EB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09" y="3604215"/>
            <a:ext cx="4697938" cy="3011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21">
            <a:extLst>
              <a:ext uri="{FF2B5EF4-FFF2-40B4-BE49-F238E27FC236}">
                <a16:creationId xmlns:a16="http://schemas.microsoft.com/office/drawing/2014/main" id="{180CE2D1-541B-4D44-8185-D0C06D2F4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086" y="242002"/>
            <a:ext cx="207027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i="0" dirty="0">
                <a:solidFill>
                  <a:srgbClr val="0000FF"/>
                </a:solidFill>
              </a:rPr>
              <a:t>VỊ TRÍ ĐỊA LÍ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1DABF7A8-1A37-465A-B88B-F06C0D589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1826" y="247217"/>
            <a:ext cx="270728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i="0" dirty="0">
                <a:solidFill>
                  <a:srgbClr val="0000FF"/>
                </a:solidFill>
              </a:rPr>
              <a:t>NGUỒN LAO ĐỘNG</a:t>
            </a:r>
          </a:p>
        </p:txBody>
      </p:sp>
      <p:sp>
        <p:nvSpPr>
          <p:cNvPr id="10" name="Text Box 23">
            <a:extLst>
              <a:ext uri="{FF2B5EF4-FFF2-40B4-BE49-F238E27FC236}">
                <a16:creationId xmlns:a16="http://schemas.microsoft.com/office/drawing/2014/main" id="{82FAF234-A3CD-4168-80CF-25C06D95C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228" y="6198292"/>
            <a:ext cx="238878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i="0" dirty="0">
                <a:solidFill>
                  <a:srgbClr val="0000FF"/>
                </a:solidFill>
              </a:rPr>
              <a:t>CƠ SỞ HẠ TẦNG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75B6120E-D435-4D59-AFEA-49A53416F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899" y="6215888"/>
            <a:ext cx="366279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i="0" dirty="0">
                <a:solidFill>
                  <a:srgbClr val="0000FF"/>
                </a:solidFill>
              </a:rPr>
              <a:t>CHÍNH SÁCH PHÁT TRIỂN </a:t>
            </a:r>
          </a:p>
        </p:txBody>
      </p:sp>
    </p:spTree>
    <p:extLst>
      <p:ext uri="{BB962C8B-B14F-4D97-AF65-F5344CB8AC3E}">
        <p14:creationId xmlns:p14="http://schemas.microsoft.com/office/powerpoint/2010/main" val="367382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2648</TotalTime>
  <Words>587</Words>
  <Application>Microsoft Office PowerPoint</Application>
  <PresentationFormat>Widescreen</PresentationFormat>
  <Paragraphs>91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.VnArial</vt:lpstr>
      <vt:lpstr>Arial</vt:lpstr>
      <vt:lpstr>Calibri</vt:lpstr>
      <vt:lpstr>Calibri Light</vt:lpstr>
      <vt:lpstr>Times New Roman</vt:lpstr>
      <vt:lpstr>VNI-Ariston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38 PHÁT TRIỂN TỔNG HỢP KINH TẾ VÀ BẢO VỆ TÀI NGUYÊN, MÔI TRƯỜNG BIỂN – ĐẢO </dc:title>
  <dc:creator>le thi phuong</dc:creator>
  <cp:lastModifiedBy>le thi phuong</cp:lastModifiedBy>
  <cp:revision>115</cp:revision>
  <dcterms:created xsi:type="dcterms:W3CDTF">2021-05-18T14:03:23Z</dcterms:created>
  <dcterms:modified xsi:type="dcterms:W3CDTF">2021-06-08T11:42:32Z</dcterms:modified>
</cp:coreProperties>
</file>