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sldIdLst>
    <p:sldId id="271" r:id="rId2"/>
    <p:sldId id="256" r:id="rId3"/>
    <p:sldId id="258" r:id="rId4"/>
    <p:sldId id="272" r:id="rId5"/>
    <p:sldId id="273" r:id="rId6"/>
    <p:sldId id="260" r:id="rId7"/>
    <p:sldId id="263" r:id="rId8"/>
    <p:sldId id="275" r:id="rId9"/>
    <p:sldId id="277" r:id="rId10"/>
    <p:sldId id="268" r:id="rId11"/>
    <p:sldId id="278" r:id="rId12"/>
    <p:sldId id="276" r:id="rId13"/>
    <p:sldId id="261" r:id="rId14"/>
    <p:sldId id="281" r:id="rId15"/>
    <p:sldId id="270" r:id="rId16"/>
    <p:sldId id="267" r:id="rId17"/>
    <p:sldId id="262" r:id="rId18"/>
    <p:sldId id="279" r:id="rId19"/>
    <p:sldId id="265" r:id="rId20"/>
    <p:sldId id="280" r:id="rId21"/>
    <p:sldId id="269" r:id="rId22"/>
    <p:sldId id="283" r:id="rId23"/>
    <p:sldId id="28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autoAdjust="0"/>
  </p:normalViewPr>
  <p:slideViewPr>
    <p:cSldViewPr snapToGrid="0">
      <p:cViewPr varScale="1">
        <p:scale>
          <a:sx n="48" d="100"/>
          <a:sy n="48" d="100"/>
        </p:scale>
        <p:origin x="750" y="36"/>
      </p:cViewPr>
      <p:guideLst>
        <p:guide orient="horz" pos="2160"/>
        <p:guide pos="3840"/>
      </p:guideLst>
    </p:cSldViewPr>
  </p:slideViewPr>
  <p:outlineViewPr>
    <p:cViewPr>
      <p:scale>
        <a:sx n="33" d="100"/>
        <a:sy n="33" d="100"/>
      </p:scale>
      <p:origin x="0" y="30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9/11/2021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7181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9/11/2021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0357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9/11/2021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295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9/11/2021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52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9262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9/11/2021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0181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9/11/2021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8715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9/11/2021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198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9859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0224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6011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9/11/2021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454199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7.wmv"/><Relationship Id="rId7" Type="http://schemas.openxmlformats.org/officeDocument/2006/relationships/image" Target="../media/image7.jpg"/><Relationship Id="rId2" Type="http://schemas.openxmlformats.org/officeDocument/2006/relationships/video" Target="../media/media6.MOV"/><Relationship Id="rId1" Type="http://schemas.microsoft.com/office/2007/relationships/media" Target="../media/media6.MOV"/><Relationship Id="rId6" Type="http://schemas.openxmlformats.org/officeDocument/2006/relationships/image" Target="../media/image12.png"/><Relationship Id="rId5" Type="http://schemas.openxmlformats.org/officeDocument/2006/relationships/slideLayout" Target="../slideLayouts/slideLayout2.xml"/><Relationship Id="rId4" Type="http://schemas.openxmlformats.org/officeDocument/2006/relationships/video" Target="../media/media7.wmv"/><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OV"/><Relationship Id="rId1" Type="http://schemas.microsoft.com/office/2007/relationships/media" Target="../media/media8.MO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OV"/><Relationship Id="rId1" Type="http://schemas.microsoft.com/office/2007/relationships/media" Target="../media/media11.MOV"/><Relationship Id="rId5" Type="http://schemas.openxmlformats.org/officeDocument/2006/relationships/image" Target="../media/image6.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OV"/><Relationship Id="rId1" Type="http://schemas.microsoft.com/office/2007/relationships/media" Target="../media/media12.MOV"/><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wmv"/><Relationship Id="rId7" Type="http://schemas.openxmlformats.org/officeDocument/2006/relationships/image" Target="../media/image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7.jpg"/><Relationship Id="rId5" Type="http://schemas.openxmlformats.org/officeDocument/2006/relationships/slideLayout" Target="../slideLayouts/slideLayout1.xml"/><Relationship Id="rId4" Type="http://schemas.openxmlformats.org/officeDocument/2006/relationships/video" Target="../media/media3.wmv"/><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477" y="1441754"/>
            <a:ext cx="13987181" cy="7629372"/>
          </a:xfrm>
        </p:spPr>
      </p:pic>
      <p:sp>
        <p:nvSpPr>
          <p:cNvPr id="2" name="Title 1"/>
          <p:cNvSpPr>
            <a:spLocks noGrp="1"/>
          </p:cNvSpPr>
          <p:nvPr>
            <p:ph type="title"/>
          </p:nvPr>
        </p:nvSpPr>
        <p:spPr>
          <a:xfrm>
            <a:off x="2445027" y="794615"/>
            <a:ext cx="7994374" cy="5506793"/>
          </a:xfrm>
        </p:spPr>
        <p:txBody>
          <a:bodyPr/>
          <a:lstStyle/>
          <a:p>
            <a:r>
              <a:rPr lang="vi-VN" dirty="0" smtClean="0">
                <a:effectLst>
                  <a:outerShdw blurRad="38100" dist="38100" dir="2700000" algn="tl">
                    <a:srgbClr val="000000">
                      <a:alpha val="43137"/>
                    </a:srgbClr>
                  </a:outerShdw>
                </a:effectLst>
                <a:latin typeface="Times New Roman (Headings)"/>
              </a:rPr>
              <a:t> </a:t>
            </a:r>
            <a:r>
              <a:rPr lang="en-CA" b="1" dirty="0" smtClean="0">
                <a:solidFill>
                  <a:schemeClr val="accent2"/>
                </a:solidFill>
                <a:effectLst>
                  <a:outerShdw blurRad="38100" dist="38100" dir="2700000" algn="tl">
                    <a:srgbClr val="000000">
                      <a:alpha val="43137"/>
                    </a:srgbClr>
                  </a:outerShdw>
                </a:effectLst>
                <a:latin typeface="Times New Roman (Headings)"/>
              </a:rPr>
              <a:t>MÔN ÂM NHẠC LỚP 6</a:t>
            </a:r>
            <a:br>
              <a:rPr lang="en-CA" b="1" dirty="0" smtClean="0">
                <a:solidFill>
                  <a:schemeClr val="accent2"/>
                </a:solidFill>
                <a:effectLst>
                  <a:outerShdw blurRad="38100" dist="38100" dir="2700000" algn="tl">
                    <a:srgbClr val="000000">
                      <a:alpha val="43137"/>
                    </a:srgbClr>
                  </a:outerShdw>
                </a:effectLst>
                <a:latin typeface="Times New Roman (Headings)"/>
              </a:rPr>
            </a:br>
            <a:r>
              <a:rPr lang="en-CA" b="1" dirty="0" smtClean="0">
                <a:solidFill>
                  <a:schemeClr val="accent2"/>
                </a:solidFill>
                <a:effectLst>
                  <a:outerShdw blurRad="38100" dist="38100" dir="2700000" algn="tl">
                    <a:srgbClr val="000000">
                      <a:alpha val="43137"/>
                    </a:srgbClr>
                  </a:outerShdw>
                </a:effectLst>
                <a:latin typeface="Times New Roman (Headings)"/>
              </a:rPr>
              <a:t/>
            </a:r>
            <a:br>
              <a:rPr lang="en-CA" b="1" dirty="0" smtClean="0">
                <a:solidFill>
                  <a:schemeClr val="accent2"/>
                </a:solidFill>
                <a:effectLst>
                  <a:outerShdw blurRad="38100" dist="38100" dir="2700000" algn="tl">
                    <a:srgbClr val="000000">
                      <a:alpha val="43137"/>
                    </a:srgbClr>
                  </a:outerShdw>
                </a:effectLst>
                <a:latin typeface="Times New Roman (Headings)"/>
              </a:rPr>
            </a:br>
            <a:r>
              <a:rPr lang="en-CA" dirty="0" smtClean="0">
                <a:solidFill>
                  <a:schemeClr val="accent2"/>
                </a:solidFill>
                <a:effectLst>
                  <a:outerShdw blurRad="38100" dist="38100" dir="2700000" algn="tl">
                    <a:srgbClr val="000000">
                      <a:alpha val="43137"/>
                    </a:srgbClr>
                  </a:outerShdw>
                </a:effectLst>
                <a:latin typeface="Times New Roman (Headings)"/>
              </a:rPr>
              <a:t> </a:t>
            </a:r>
            <a:r>
              <a:rPr lang="en-CA" dirty="0" err="1" smtClean="0">
                <a:solidFill>
                  <a:srgbClr val="0070C0"/>
                </a:solidFill>
                <a:effectLst>
                  <a:outerShdw blurRad="38100" dist="38100" dir="2700000" algn="tl">
                    <a:srgbClr val="000000">
                      <a:alpha val="43137"/>
                    </a:srgbClr>
                  </a:outerShdw>
                </a:effectLst>
                <a:latin typeface="Times New Roman (Headings)"/>
              </a:rPr>
              <a:t>Giáo</a:t>
            </a:r>
            <a:r>
              <a:rPr lang="en-CA" dirty="0" smtClean="0">
                <a:solidFill>
                  <a:srgbClr val="0070C0"/>
                </a:solidFill>
                <a:effectLst>
                  <a:outerShdw blurRad="38100" dist="38100" dir="2700000" algn="tl">
                    <a:srgbClr val="000000">
                      <a:alpha val="43137"/>
                    </a:srgbClr>
                  </a:outerShdw>
                </a:effectLst>
                <a:latin typeface="Times New Roman (Headings)"/>
              </a:rPr>
              <a:t> </a:t>
            </a:r>
            <a:r>
              <a:rPr lang="en-CA" dirty="0" err="1" smtClean="0">
                <a:solidFill>
                  <a:srgbClr val="0070C0"/>
                </a:solidFill>
                <a:effectLst>
                  <a:outerShdw blurRad="38100" dist="38100" dir="2700000" algn="tl">
                    <a:srgbClr val="000000">
                      <a:alpha val="43137"/>
                    </a:srgbClr>
                  </a:outerShdw>
                </a:effectLst>
                <a:latin typeface="Times New Roman (Headings)"/>
              </a:rPr>
              <a:t>viên</a:t>
            </a:r>
            <a:r>
              <a:rPr lang="en-CA" dirty="0" smtClean="0">
                <a:solidFill>
                  <a:srgbClr val="0070C0"/>
                </a:solidFill>
                <a:effectLst>
                  <a:outerShdw blurRad="38100" dist="38100" dir="2700000" algn="tl">
                    <a:srgbClr val="000000">
                      <a:alpha val="43137"/>
                    </a:srgbClr>
                  </a:outerShdw>
                </a:effectLst>
                <a:latin typeface="Times New Roman (Headings)"/>
              </a:rPr>
              <a:t>: LÊ THỊ KIMOANH</a:t>
            </a:r>
            <a:endParaRPr lang="en-US" dirty="0">
              <a:solidFill>
                <a:srgbClr val="0070C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534239603"/>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2967644" y="2468879"/>
            <a:ext cx="8476904" cy="2219499"/>
          </a:xfrm>
        </p:spPr>
        <p:txBody>
          <a:bodyPr>
            <a:normAutofit fontScale="90000"/>
          </a:bodyPr>
          <a:lstStyle/>
          <a:p>
            <a:r>
              <a:rPr lang="en-CA" b="1" dirty="0" smtClean="0">
                <a:solidFill>
                  <a:srgbClr val="FF0000"/>
                </a:solidFill>
                <a:effectLst>
                  <a:outerShdw blurRad="38100" dist="38100" dir="2700000" algn="tl">
                    <a:srgbClr val="000000">
                      <a:alpha val="43137"/>
                    </a:srgbClr>
                  </a:outerShdw>
                </a:effectLst>
              </a:rPr>
              <a:t/>
            </a:r>
            <a:br>
              <a:rPr lang="en-CA" b="1" dirty="0" smtClean="0">
                <a:solidFill>
                  <a:srgbClr val="FF0000"/>
                </a:solidFill>
                <a:effectLst>
                  <a:outerShdw blurRad="38100" dist="38100" dir="2700000" algn="tl">
                    <a:srgbClr val="000000">
                      <a:alpha val="43137"/>
                    </a:srgbClr>
                  </a:outerShdw>
                </a:effectLst>
              </a:rPr>
            </a:br>
            <a:r>
              <a:rPr lang="vi-VN" b="1" dirty="0" smtClean="0">
                <a:solidFill>
                  <a:srgbClr val="FF0000"/>
                </a:solidFill>
                <a:latin typeface="Times New Roman (Headings)"/>
              </a:rPr>
              <a:t>Luyện tập gõ tiết tấu</a:t>
            </a:r>
            <a:r>
              <a:rPr lang="en-CA" b="1" dirty="0" smtClean="0">
                <a:solidFill>
                  <a:srgbClr val="FF0000"/>
                </a:solidFill>
                <a:latin typeface="Times New Roman (Headings)"/>
              </a:rPr>
              <a:t> b</a:t>
            </a:r>
            <a:r>
              <a:rPr lang="vi-VN" b="1" dirty="0" smtClean="0">
                <a:solidFill>
                  <a:srgbClr val="FF0000"/>
                </a:solidFill>
                <a:latin typeface="Times New Roman (Headings)"/>
              </a:rPr>
              <a:t/>
            </a:r>
            <a:br>
              <a:rPr lang="vi-VN" b="1" dirty="0" smtClean="0">
                <a:solidFill>
                  <a:srgbClr val="FF0000"/>
                </a:solidFill>
                <a:latin typeface="Times New Roman (Headings)"/>
              </a:rPr>
            </a:br>
            <a:r>
              <a:rPr lang="en-US" sz="2700" i="1" dirty="0"/>
              <a:t>	</a:t>
            </a:r>
            <a:r>
              <a:rPr lang="en-US" sz="2700" i="1" dirty="0" smtClean="0"/>
              <a:t/>
            </a:r>
            <a:br>
              <a:rPr lang="en-US" sz="2700" i="1" dirty="0" smtClean="0"/>
            </a:br>
            <a:r>
              <a:rPr lang="vi-VN" sz="3600" b="1" dirty="0" smtClean="0">
                <a:solidFill>
                  <a:srgbClr val="0070C0"/>
                </a:solidFill>
                <a:latin typeface="Times New Roman" panose="02020603050405020304" pitchFamily="18" charset="0"/>
                <a:cs typeface="Times New Roman" panose="02020603050405020304" pitchFamily="18" charset="0"/>
              </a:rPr>
              <a:t>+ </a:t>
            </a:r>
            <a:r>
              <a:rPr lang="vi-VN" sz="3600" b="1" dirty="0">
                <a:solidFill>
                  <a:srgbClr val="0070C0"/>
                </a:solidFill>
                <a:latin typeface="Times New Roman" panose="02020603050405020304" pitchFamily="18" charset="0"/>
                <a:cs typeface="Times New Roman" panose="02020603050405020304" pitchFamily="18" charset="0"/>
              </a:rPr>
              <a:t>Đọc tiết </a:t>
            </a:r>
            <a:r>
              <a:rPr lang="vi-VN" sz="3600" b="1" dirty="0" smtClean="0">
                <a:solidFill>
                  <a:srgbClr val="0070C0"/>
                </a:solidFill>
                <a:latin typeface="Times New Roman" panose="02020603050405020304" pitchFamily="18" charset="0"/>
                <a:cs typeface="Times New Roman" panose="02020603050405020304" pitchFamily="18" charset="0"/>
              </a:rPr>
              <a:t>tấu</a:t>
            </a:r>
            <a:r>
              <a:rPr lang="en-CA" sz="3600" b="1" dirty="0" smtClean="0">
                <a:solidFill>
                  <a:srgbClr val="0070C0"/>
                </a:solidFill>
                <a:latin typeface="Times New Roman" panose="02020603050405020304" pitchFamily="18" charset="0"/>
                <a:cs typeface="Times New Roman" panose="02020603050405020304" pitchFamily="18" charset="0"/>
              </a:rPr>
              <a:t> b</a:t>
            </a:r>
            <a:r>
              <a:rPr lang="vi-VN"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vừa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đọc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vừa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vỗ</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tay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theo</a:t>
            </a:r>
            <a:r>
              <a:rPr lang="vi-VN" sz="3600" b="1" dirty="0" smtClean="0">
                <a:solidFill>
                  <a:srgbClr val="0070C0"/>
                </a:solidFill>
                <a:latin typeface="Times New Roman" panose="02020603050405020304" pitchFamily="18" charset="0"/>
                <a:cs typeface="Times New Roman" panose="02020603050405020304" pitchFamily="18" charset="0"/>
              </a:rPr>
              <a:t/>
            </a:r>
            <a:br>
              <a:rPr lang="vi-VN" sz="3600" b="1" dirty="0" smtClean="0">
                <a:solidFill>
                  <a:srgbClr val="0070C0"/>
                </a:solidFill>
                <a:latin typeface="Times New Roman" panose="02020603050405020304" pitchFamily="18" charset="0"/>
                <a:cs typeface="Times New Roman" panose="02020603050405020304" pitchFamily="18" charset="0"/>
              </a:rPr>
            </a:br>
            <a:r>
              <a:rPr lang="en-US" sz="2700" dirty="0">
                <a:solidFill>
                  <a:srgbClr val="0070C0"/>
                </a:solidFill>
                <a:latin typeface="Times New Roman" panose="02020603050405020304" pitchFamily="18" charset="0"/>
                <a:cs typeface="Times New Roman" panose="02020603050405020304" pitchFamily="18" charset="0"/>
              </a:rPr>
              <a:t/>
            </a:r>
            <a:br>
              <a:rPr lang="en-US" sz="2700" dirty="0">
                <a:solidFill>
                  <a:srgbClr val="0070C0"/>
                </a:solidFill>
                <a:latin typeface="Times New Roman" panose="02020603050405020304" pitchFamily="18" charset="0"/>
                <a:cs typeface="Times New Roman" panose="02020603050405020304" pitchFamily="18" charset="0"/>
              </a:rPr>
            </a:br>
            <a:r>
              <a:rPr lang="vi-VN" sz="2700" dirty="0" smtClean="0">
                <a:solidFill>
                  <a:srgbClr val="0070C0"/>
                </a:solidFill>
                <a:latin typeface="Times New Roman" panose="02020603050405020304" pitchFamily="18" charset="0"/>
                <a:cs typeface="Times New Roman" panose="02020603050405020304" pitchFamily="18" charset="0"/>
              </a:rPr>
              <a:t/>
            </a:r>
            <a:br>
              <a:rPr lang="vi-VN" sz="2700" dirty="0" smtClean="0">
                <a:solidFill>
                  <a:srgbClr val="0070C0"/>
                </a:solidFill>
                <a:latin typeface="Times New Roman" panose="02020603050405020304" pitchFamily="18" charset="0"/>
                <a:cs typeface="Times New Roman" panose="02020603050405020304" pitchFamily="18" charset="0"/>
              </a:rPr>
            </a:br>
            <a:r>
              <a:rPr lang="vi-VN" sz="2700" dirty="0" smtClean="0">
                <a:solidFill>
                  <a:srgbClr val="0070C0"/>
                </a:solidFill>
              </a:rPr>
              <a:t/>
            </a:r>
            <a:br>
              <a:rPr lang="vi-VN" sz="2700" dirty="0" smtClean="0">
                <a:solidFill>
                  <a:srgbClr val="0070C0"/>
                </a:solidFill>
              </a:rPr>
            </a:br>
            <a:r>
              <a:rPr lang="vi-VN" sz="2700" dirty="0">
                <a:solidFill>
                  <a:srgbClr val="0070C0"/>
                </a:solidFill>
              </a:rPr>
              <a:t> </a:t>
            </a:r>
            <a:r>
              <a:rPr lang="vi-VN" sz="2700" dirty="0" smtClean="0">
                <a:solidFill>
                  <a:srgbClr val="0070C0"/>
                </a:solidFill>
              </a:rPr>
              <a:t>                        </a:t>
            </a:r>
            <a:r>
              <a:rPr lang="en-CA" sz="2700" dirty="0" smtClean="0">
                <a:solidFill>
                  <a:srgbClr val="0070C0"/>
                </a:solidFill>
              </a:rPr>
              <a:t/>
            </a:r>
            <a:br>
              <a:rPr lang="en-CA" sz="2700" dirty="0" smtClean="0">
                <a:solidFill>
                  <a:srgbClr val="0070C0"/>
                </a:solidFill>
              </a:rPr>
            </a:br>
            <a:r>
              <a:rPr lang="en-CA" sz="2700" dirty="0" smtClean="0">
                <a:solidFill>
                  <a:srgbClr val="0070C0"/>
                </a:solidFill>
              </a:rPr>
              <a:t>                             </a:t>
            </a:r>
            <a:r>
              <a:rPr lang="vi-VN" sz="3100" dirty="0" smtClean="0">
                <a:solidFill>
                  <a:srgbClr val="0070C0"/>
                </a:solidFill>
              </a:rPr>
              <a:t>Đen  đen  </a:t>
            </a:r>
            <a:r>
              <a:rPr lang="en-CA" sz="3100" dirty="0" smtClean="0">
                <a:solidFill>
                  <a:srgbClr val="0070C0"/>
                </a:solidFill>
              </a:rPr>
              <a:t>  </a:t>
            </a:r>
            <a:r>
              <a:rPr lang="vi-VN" sz="3100" dirty="0" smtClean="0">
                <a:solidFill>
                  <a:srgbClr val="0070C0"/>
                </a:solidFill>
              </a:rPr>
              <a:t>đơn  </a:t>
            </a:r>
            <a:r>
              <a:rPr lang="vi-VN" sz="3100" dirty="0">
                <a:solidFill>
                  <a:srgbClr val="0070C0"/>
                </a:solidFill>
              </a:rPr>
              <a:t>đơn </a:t>
            </a:r>
            <a:r>
              <a:rPr lang="vi-VN" sz="3100" dirty="0" smtClean="0">
                <a:solidFill>
                  <a:srgbClr val="0070C0"/>
                </a:solidFill>
              </a:rPr>
              <a:t>đen</a:t>
            </a:r>
            <a:r>
              <a:rPr lang="en-CA" sz="3100" dirty="0" smtClean="0">
                <a:solidFill>
                  <a:srgbClr val="0070C0"/>
                </a:solidFill>
              </a:rPr>
              <a:t/>
            </a:r>
            <a:br>
              <a:rPr lang="en-CA" sz="3100" dirty="0" smtClean="0">
                <a:solidFill>
                  <a:srgbClr val="0070C0"/>
                </a:solidFill>
              </a:rPr>
            </a:br>
            <a:r>
              <a:rPr lang="en-CA" sz="3100" dirty="0" smtClean="0">
                <a:solidFill>
                  <a:srgbClr val="0070C0"/>
                </a:solidFill>
              </a:rPr>
              <a:t/>
            </a:r>
            <a:br>
              <a:rPr lang="en-CA" sz="3100" dirty="0" smtClean="0">
                <a:solidFill>
                  <a:srgbClr val="0070C0"/>
                </a:solidFill>
              </a:rPr>
            </a:br>
            <a:r>
              <a:rPr lang="en-US" sz="3600" b="1" i="1" dirty="0" smtClean="0">
                <a:solidFill>
                  <a:srgbClr val="0070C0"/>
                </a:solidFill>
                <a:latin typeface="Times New Roman" panose="02020603050405020304" pitchFamily="18" charset="0"/>
                <a:cs typeface="Times New Roman" panose="02020603050405020304" pitchFamily="18" charset="0"/>
              </a:rPr>
              <a:t>+ </a:t>
            </a:r>
            <a:r>
              <a:rPr lang="vi-VN" sz="3600" b="1" dirty="0">
                <a:solidFill>
                  <a:srgbClr val="0070C0"/>
                </a:solidFill>
                <a:cs typeface="Times New Roman" panose="02020603050405020304" pitchFamily="18" charset="0"/>
              </a:rPr>
              <a:t>Gõ tiết tấu (kết hợp đọc thầm)</a:t>
            </a:r>
            <a:br>
              <a:rPr lang="vi-VN" sz="3600" b="1" dirty="0">
                <a:solidFill>
                  <a:srgbClr val="0070C0"/>
                </a:solidFill>
                <a:cs typeface="Times New Roman" panose="02020603050405020304" pitchFamily="18" charset="0"/>
              </a:rPr>
            </a:br>
            <a:r>
              <a:rPr lang="vi-VN" sz="3600" b="1" dirty="0">
                <a:solidFill>
                  <a:srgbClr val="0070C0"/>
                </a:solidFill>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Sử</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dụng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thanh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phách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trống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nhỏ</a:t>
            </a:r>
            <a:r>
              <a:rPr lang="vi-VN" sz="3600" b="1" dirty="0">
                <a:solidFill>
                  <a:srgbClr val="0070C0"/>
                </a:solidFill>
                <a:cs typeface="Times New Roman" panose="02020603050405020304" pitchFamily="18" charset="0"/>
              </a:rPr>
              <a: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gõ</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âm</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hình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tiết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tấu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smtClean="0">
                <a:solidFill>
                  <a:srgbClr val="0070C0"/>
                </a:solidFill>
                <a:latin typeface="Times New Roman" panose="02020603050405020304" pitchFamily="18" charset="0"/>
                <a:cs typeface="Times New Roman" panose="02020603050405020304" pitchFamily="18" charset="0"/>
              </a:rPr>
              <a:t>b, </a:t>
            </a:r>
            <a:r>
              <a:rPr lang="en-US" sz="3600" b="1" dirty="0" err="1">
                <a:solidFill>
                  <a:srgbClr val="0070C0"/>
                </a:solidFill>
                <a:latin typeface="Times New Roman" panose="02020603050405020304" pitchFamily="18" charset="0"/>
                <a:cs typeface="Times New Roman" panose="02020603050405020304" pitchFamily="18" charset="0"/>
              </a:rPr>
              <a:t>vừa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gõ</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vừa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đọc</a:t>
            </a:r>
            <a:r>
              <a:rPr lang="vi-VN" sz="3600" b="1" dirty="0">
                <a:solidFill>
                  <a:srgbClr val="0070C0"/>
                </a:solidFill>
                <a:cs typeface="Times New Roman" panose="02020603050405020304" pitchFamily="18" charset="0"/>
              </a:rPr>
              <a:t> thầm</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theo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tiết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tấu</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thực</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hiện</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nhiều</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lần</a:t>
            </a:r>
            <a:r>
              <a:rPr lang="en-US" sz="3600" b="1" dirty="0" smtClean="0">
                <a:solidFill>
                  <a:srgbClr val="0070C0"/>
                </a:solidFill>
                <a:latin typeface="Times New Roman" panose="02020603050405020304" pitchFamily="18" charset="0"/>
                <a:cs typeface="Times New Roman" panose="02020603050405020304" pitchFamily="18" charset="0"/>
              </a:rPr>
              <a:t>)</a:t>
            </a:r>
            <a:br>
              <a:rPr lang="en-US" sz="3600" b="1" dirty="0" smtClean="0">
                <a:solidFill>
                  <a:srgbClr val="0070C0"/>
                </a:solidFill>
                <a:latin typeface="Times New Roman" panose="02020603050405020304" pitchFamily="18" charset="0"/>
                <a:cs typeface="Times New Roman" panose="02020603050405020304" pitchFamily="18" charset="0"/>
              </a:rPr>
            </a:br>
            <a:r>
              <a:rPr lang="en-US" sz="2700" dirty="0" smtClean="0">
                <a:solidFill>
                  <a:srgbClr val="0070C0"/>
                </a:solidFill>
              </a:rPr>
              <a:t/>
            </a:r>
            <a:br>
              <a:rPr lang="en-US" sz="2700" dirty="0" smtClean="0">
                <a:solidFill>
                  <a:srgbClr val="0070C0"/>
                </a:solidFill>
              </a:rPr>
            </a:br>
            <a:r>
              <a:rPr lang="vi-VN" sz="2000" dirty="0" smtClean="0"/>
              <a:t>	</a:t>
            </a:r>
            <a:r>
              <a:rPr lang="vi-VN" sz="2200" dirty="0" smtClean="0">
                <a:latin typeface="Times New Roman" panose="02020603050405020304" pitchFamily="18" charset="0"/>
                <a:cs typeface="Times New Roman" panose="02020603050405020304" pitchFamily="18" charset="0"/>
              </a:rPr>
              <a:t/>
            </a:r>
            <a:br>
              <a:rPr lang="vi-VN" sz="2200" dirty="0" smtClean="0">
                <a:latin typeface="Times New Roman" panose="02020603050405020304" pitchFamily="18" charset="0"/>
                <a:cs typeface="Times New Roman" panose="02020603050405020304" pitchFamily="18" charset="0"/>
              </a:rPr>
            </a:br>
            <a:r>
              <a:rPr lang="vi-VN" sz="2200" dirty="0">
                <a:latin typeface="Times New Roman" panose="02020603050405020304" pitchFamily="18" charset="0"/>
                <a:cs typeface="Times New Roman" panose="02020603050405020304" pitchFamily="18" charset="0"/>
              </a:rPr>
              <a:t/>
            </a:r>
            <a:br>
              <a:rPr lang="vi-VN" sz="2200" dirty="0">
                <a:latin typeface="Times New Roman" panose="02020603050405020304" pitchFamily="18" charset="0"/>
                <a:cs typeface="Times New Roman" panose="02020603050405020304" pitchFamily="18" charset="0"/>
              </a:rPr>
            </a:br>
            <a:r>
              <a:rPr lang="vi-VN" sz="2200" dirty="0" smtClean="0">
                <a:latin typeface="Times New Roman" panose="02020603050405020304" pitchFamily="18" charset="0"/>
                <a:cs typeface="Times New Roman" panose="02020603050405020304" pitchFamily="18" charset="0"/>
              </a:rPr>
              <a:t> </a:t>
            </a:r>
            <a:br>
              <a:rPr lang="vi-VN" sz="2200" dirty="0" smtClean="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65DC6DC-A908-C144-87D9-29EEC8AA16AD}"/>
              </a:ext>
            </a:extLst>
          </p:cNvPr>
          <p:cNvPicPr/>
          <p:nvPr/>
        </p:nvPicPr>
        <p:blipFill rotWithShape="1">
          <a:blip r:embed="rId3">
            <a:extLst>
              <a:ext uri="{28A0092B-C50C-407E-A947-70E740481C1C}">
                <a14:useLocalDpi xmlns:a14="http://schemas.microsoft.com/office/drawing/2010/main" val="0"/>
              </a:ext>
            </a:extLst>
          </a:blip>
          <a:srcRect l="47157" t="26501" r="7801" b="67546"/>
          <a:stretch/>
        </p:blipFill>
        <p:spPr bwMode="auto">
          <a:xfrm>
            <a:off x="4179684" y="2190404"/>
            <a:ext cx="4673369" cy="10141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493110"/>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tiest-tau-b.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77218" y="440141"/>
            <a:ext cx="5800299" cy="6086901"/>
          </a:xfrm>
          <a:prstGeom prst="rect">
            <a:avLst/>
          </a:prstGeom>
        </p:spPr>
      </p:pic>
      <p:pic>
        <p:nvPicPr>
          <p:cNvPr id="8" name="Picture 7">
            <a:extLst>
              <a:ext uri="{FF2B5EF4-FFF2-40B4-BE49-F238E27FC236}">
                <a16:creationId xmlns:a16="http://schemas.microsoft.com/office/drawing/2014/main" id="{465DC6DC-A908-C144-87D9-29EEC8AA16AD}"/>
              </a:ext>
            </a:extLst>
          </p:cNvPr>
          <p:cNvPicPr/>
          <p:nvPr/>
        </p:nvPicPr>
        <p:blipFill rotWithShape="1">
          <a:blip r:embed="rId6">
            <a:extLst>
              <a:ext uri="{28A0092B-C50C-407E-A947-70E740481C1C}">
                <a14:useLocalDpi xmlns:a14="http://schemas.microsoft.com/office/drawing/2010/main" val="0"/>
              </a:ext>
            </a:extLst>
          </a:blip>
          <a:srcRect l="47157" t="26501" r="7801" b="67546"/>
          <a:stretch/>
        </p:blipFill>
        <p:spPr bwMode="auto">
          <a:xfrm>
            <a:off x="371959" y="2921924"/>
            <a:ext cx="4673369" cy="1014152"/>
          </a:xfrm>
          <a:prstGeom prst="rect">
            <a:avLst/>
          </a:prstGeom>
          <a:noFill/>
          <a:ln>
            <a:noFill/>
          </a:ln>
          <a:extLst>
            <a:ext uri="{53640926-AAD7-44D8-BBD7-CCE9431645EC}">
              <a14:shadowObscured xmlns:a14="http://schemas.microsoft.com/office/drawing/2010/main"/>
            </a:ext>
          </a:extLst>
        </p:spPr>
      </p:pic>
      <p:sp>
        <p:nvSpPr>
          <p:cNvPr id="10" name="Rectangle 9"/>
          <p:cNvSpPr/>
          <p:nvPr/>
        </p:nvSpPr>
        <p:spPr>
          <a:xfrm>
            <a:off x="1108939" y="4146814"/>
            <a:ext cx="5223622" cy="1384995"/>
          </a:xfrm>
          <a:prstGeom prst="rect">
            <a:avLst/>
          </a:prstGeom>
        </p:spPr>
        <p:txBody>
          <a:bodyPr wrap="square">
            <a:spAutoFit/>
          </a:bodyPr>
          <a:lstStyle/>
          <a:p>
            <a:r>
              <a:rPr lang="vi-VN" sz="2800">
                <a:latin typeface="+mj-lt"/>
              </a:rPr>
              <a:t>Đen  đen    đơn  đơn đen</a:t>
            </a:r>
            <a:br>
              <a:rPr lang="vi-VN" sz="2800">
                <a:latin typeface="+mj-lt"/>
              </a:rPr>
            </a:br>
            <a:r>
              <a:rPr lang="vi-VN" sz="2800">
                <a:latin typeface="+mj-lt"/>
              </a:rPr>
              <a:t/>
            </a:r>
            <a:br>
              <a:rPr lang="vi-VN" sz="2800">
                <a:latin typeface="+mj-lt"/>
              </a:rPr>
            </a:br>
            <a:endParaRPr lang="en-US" sz="2800">
              <a:latin typeface="+mj-lt"/>
            </a:endParaRPr>
          </a:p>
        </p:txBody>
      </p:sp>
    </p:spTree>
    <p:extLst>
      <p:ext uri="{BB962C8B-B14F-4D97-AF65-F5344CB8AC3E}">
        <p14:creationId xmlns:p14="http://schemas.microsoft.com/office/powerpoint/2010/main" val="40136118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doc tham b.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664075" y="1825625"/>
            <a:ext cx="2863850" cy="4351338"/>
          </a:xfrm>
        </p:spPr>
      </p:pic>
      <p:pic>
        <p:nvPicPr>
          <p:cNvPr id="4" name="Content Placeholder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doc-tham-b.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568287" y="491320"/>
            <a:ext cx="6100549" cy="5813946"/>
          </a:xfrm>
          <a:prstGeom prst="rect">
            <a:avLst/>
          </a:prstGeom>
        </p:spPr>
      </p:pic>
      <p:pic>
        <p:nvPicPr>
          <p:cNvPr id="7" name="Picture 6">
            <a:extLst>
              <a:ext uri="{FF2B5EF4-FFF2-40B4-BE49-F238E27FC236}">
                <a16:creationId xmlns:a16="http://schemas.microsoft.com/office/drawing/2014/main" id="{465DC6DC-A908-C144-87D9-29EEC8AA16AD}"/>
              </a:ext>
            </a:extLst>
          </p:cNvPr>
          <p:cNvPicPr/>
          <p:nvPr/>
        </p:nvPicPr>
        <p:blipFill rotWithShape="1">
          <a:blip r:embed="rId9">
            <a:extLst>
              <a:ext uri="{28A0092B-C50C-407E-A947-70E740481C1C}">
                <a14:useLocalDpi xmlns:a14="http://schemas.microsoft.com/office/drawing/2010/main" val="0"/>
              </a:ext>
            </a:extLst>
          </a:blip>
          <a:srcRect l="47157" t="26501" r="7801" b="67546"/>
          <a:stretch/>
        </p:blipFill>
        <p:spPr bwMode="auto">
          <a:xfrm>
            <a:off x="371959" y="2921924"/>
            <a:ext cx="4673369" cy="10141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012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45674"/>
          </a:xfrm>
        </p:spPr>
      </p:pic>
      <p:sp>
        <p:nvSpPr>
          <p:cNvPr id="2" name="Title 1"/>
          <p:cNvSpPr>
            <a:spLocks noGrp="1"/>
          </p:cNvSpPr>
          <p:nvPr>
            <p:ph type="title"/>
          </p:nvPr>
        </p:nvSpPr>
        <p:spPr>
          <a:xfrm>
            <a:off x="635000" y="997527"/>
            <a:ext cx="10515600" cy="1620261"/>
          </a:xfrm>
        </p:spPr>
        <p:txBody>
          <a:bodyPr>
            <a:noAutofit/>
          </a:bodyPr>
          <a:lstStyle/>
          <a:p>
            <a:r>
              <a:rPr lang="vi-VN" sz="3200" b="1" dirty="0">
                <a:solidFill>
                  <a:srgbClr val="FF0000"/>
                </a:solidFill>
              </a:rPr>
              <a:t>HĐ4: </a:t>
            </a:r>
            <a:r>
              <a:rPr lang="en-US" sz="3200" b="1" dirty="0" err="1">
                <a:solidFill>
                  <a:srgbClr val="FF0000"/>
                </a:solidFill>
                <a:latin typeface="Times New Roman" panose="02020603050405020304" pitchFamily="18" charset="0"/>
                <a:cs typeface="Times New Roman" panose="02020603050405020304" pitchFamily="18" charset="0"/>
              </a:rPr>
              <a:t>Gõ</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đệm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hát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Mùa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khai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trường</a:t>
            </a:r>
            <a:r>
              <a:rPr lang="vi-VN" sz="3200" b="1" i="1" dirty="0" smtClean="0">
                <a:latin typeface="Times New Roman" panose="02020603050405020304" pitchFamily="18" charset="0"/>
                <a:cs typeface="Times New Roman" panose="02020603050405020304" pitchFamily="18" charset="0"/>
              </a:rPr>
              <a:t/>
            </a:r>
            <a:br>
              <a:rPr lang="vi-VN" sz="3200" b="1" i="1" dirty="0" smtClean="0">
                <a:latin typeface="Times New Roman" panose="02020603050405020304" pitchFamily="18" charset="0"/>
                <a:cs typeface="Times New Roman" panose="02020603050405020304" pitchFamily="18" charset="0"/>
              </a:rPr>
            </a:br>
            <a:r>
              <a:rPr lang="en-CA" sz="3200" b="1" i="1" dirty="0" smtClean="0">
                <a:latin typeface="Times New Roman" panose="02020603050405020304" pitchFamily="18" charset="0"/>
                <a:cs typeface="Times New Roman" panose="02020603050405020304" pitchFamily="18" charset="0"/>
              </a:rPr>
              <a:t/>
            </a:r>
            <a:br>
              <a:rPr lang="en-CA" sz="3200" b="1" i="1" dirty="0" smtClean="0">
                <a:latin typeface="Times New Roman" panose="02020603050405020304" pitchFamily="18" charset="0"/>
                <a:cs typeface="Times New Roman" panose="02020603050405020304" pitchFamily="18" charset="0"/>
              </a:rPr>
            </a:br>
            <a:r>
              <a:rPr lang="vi-VN" sz="3200" dirty="0" smtClean="0">
                <a:solidFill>
                  <a:srgbClr val="0070C0"/>
                </a:solidFill>
              </a:rPr>
              <a:t>- </a:t>
            </a:r>
            <a:r>
              <a:rPr lang="vi-VN" sz="3200" dirty="0">
                <a:solidFill>
                  <a:srgbClr val="0070C0"/>
                </a:solidFill>
                <a:latin typeface="Times New Roman (Headings)"/>
              </a:rPr>
              <a:t>Sử dụng </a:t>
            </a:r>
            <a:r>
              <a:rPr lang="en-CA" sz="3200" dirty="0" err="1" smtClean="0">
                <a:solidFill>
                  <a:srgbClr val="0070C0"/>
                </a:solidFill>
                <a:latin typeface="Times New Roman (Headings)"/>
              </a:rPr>
              <a:t>nhạc</a:t>
            </a:r>
            <a:r>
              <a:rPr lang="en-CA" sz="3200" dirty="0" smtClean="0">
                <a:solidFill>
                  <a:srgbClr val="0070C0"/>
                </a:solidFill>
                <a:latin typeface="Times New Roman (Headings)"/>
              </a:rPr>
              <a:t> </a:t>
            </a:r>
            <a:r>
              <a:rPr lang="en-CA" sz="3200" dirty="0" err="1" smtClean="0">
                <a:solidFill>
                  <a:srgbClr val="0070C0"/>
                </a:solidFill>
                <a:latin typeface="Times New Roman (Headings)"/>
              </a:rPr>
              <a:t>cụ</a:t>
            </a:r>
            <a:r>
              <a:rPr lang="en-CA" sz="3200" dirty="0" smtClean="0">
                <a:solidFill>
                  <a:srgbClr val="0070C0"/>
                </a:solidFill>
                <a:latin typeface="Times New Roman (Headings)"/>
              </a:rPr>
              <a:t> </a:t>
            </a:r>
            <a:r>
              <a:rPr lang="en-CA" sz="3200" dirty="0" err="1" smtClean="0">
                <a:solidFill>
                  <a:srgbClr val="0070C0"/>
                </a:solidFill>
                <a:latin typeface="Times New Roman (Headings)"/>
              </a:rPr>
              <a:t>gõ</a:t>
            </a:r>
            <a:r>
              <a:rPr lang="en-CA" sz="3200" dirty="0">
                <a:solidFill>
                  <a:srgbClr val="0070C0"/>
                </a:solidFill>
                <a:latin typeface="Times New Roman (Headings)"/>
              </a:rPr>
              <a:t> </a:t>
            </a:r>
            <a:r>
              <a:rPr lang="en-CA" sz="3200" dirty="0" smtClean="0">
                <a:solidFill>
                  <a:srgbClr val="0070C0"/>
                </a:solidFill>
                <a:latin typeface="Times New Roman (Headings)"/>
              </a:rPr>
              <a:t>(</a:t>
            </a:r>
            <a:r>
              <a:rPr lang="en-CA" sz="3200" dirty="0" err="1" smtClean="0">
                <a:solidFill>
                  <a:srgbClr val="0070C0"/>
                </a:solidFill>
                <a:latin typeface="Times New Roman (Headings)"/>
              </a:rPr>
              <a:t>thanh</a:t>
            </a:r>
            <a:r>
              <a:rPr lang="en-CA" sz="3200" dirty="0" smtClean="0">
                <a:solidFill>
                  <a:srgbClr val="0070C0"/>
                </a:solidFill>
                <a:latin typeface="Times New Roman (Headings)"/>
              </a:rPr>
              <a:t> </a:t>
            </a:r>
            <a:r>
              <a:rPr lang="en-CA" sz="3200" dirty="0" err="1" smtClean="0">
                <a:solidFill>
                  <a:srgbClr val="0070C0"/>
                </a:solidFill>
                <a:latin typeface="Times New Roman (Headings)"/>
              </a:rPr>
              <a:t>phách</a:t>
            </a:r>
            <a:r>
              <a:rPr lang="en-CA" sz="3200" dirty="0" smtClean="0">
                <a:solidFill>
                  <a:srgbClr val="0070C0"/>
                </a:solidFill>
                <a:latin typeface="Times New Roman (Headings)"/>
              </a:rPr>
              <a:t>, </a:t>
            </a:r>
            <a:r>
              <a:rPr lang="en-CA" sz="3200" dirty="0" err="1" smtClean="0">
                <a:solidFill>
                  <a:srgbClr val="0070C0"/>
                </a:solidFill>
                <a:latin typeface="Times New Roman (Headings)"/>
              </a:rPr>
              <a:t>trống</a:t>
            </a:r>
            <a:r>
              <a:rPr lang="en-CA" sz="3200" dirty="0" smtClean="0">
                <a:solidFill>
                  <a:srgbClr val="0070C0"/>
                </a:solidFill>
                <a:latin typeface="Times New Roman (Headings)"/>
              </a:rPr>
              <a:t> </a:t>
            </a:r>
            <a:r>
              <a:rPr lang="en-CA" sz="3200" dirty="0" err="1" smtClean="0">
                <a:solidFill>
                  <a:srgbClr val="0070C0"/>
                </a:solidFill>
                <a:latin typeface="Times New Roman (Headings)"/>
              </a:rPr>
              <a:t>nhỏ</a:t>
            </a:r>
            <a:r>
              <a:rPr lang="en-CA" sz="3200" dirty="0" smtClean="0">
                <a:solidFill>
                  <a:srgbClr val="0070C0"/>
                </a:solidFill>
                <a:latin typeface="Times New Roman (Headings)"/>
              </a:rPr>
              <a:t>) </a:t>
            </a:r>
            <a:r>
              <a:rPr lang="vi-VN" sz="3200" dirty="0" smtClean="0">
                <a:solidFill>
                  <a:srgbClr val="0070C0"/>
                </a:solidFill>
                <a:latin typeface="Times New Roman (Headings)"/>
              </a:rPr>
              <a:t>để </a:t>
            </a:r>
            <a:r>
              <a:rPr lang="vi-VN" sz="3200" dirty="0">
                <a:solidFill>
                  <a:srgbClr val="0070C0"/>
                </a:solidFill>
                <a:latin typeface="Times New Roman (Headings)"/>
              </a:rPr>
              <a:t>gõ đệm cho </a:t>
            </a:r>
            <a:r>
              <a:rPr lang="vi-VN" sz="3200" dirty="0" smtClean="0">
                <a:solidFill>
                  <a:srgbClr val="0070C0"/>
                </a:solidFill>
                <a:latin typeface="Times New Roman (Headings)"/>
              </a:rPr>
              <a:t>bài </a:t>
            </a:r>
            <a:r>
              <a:rPr lang="vi-VN" sz="3200" dirty="0">
                <a:solidFill>
                  <a:srgbClr val="0070C0"/>
                </a:solidFill>
                <a:latin typeface="Times New Roman (Headings)"/>
              </a:rPr>
              <a:t>hát </a:t>
            </a:r>
            <a:r>
              <a:rPr lang="vi-VN" sz="3200" i="1" dirty="0">
                <a:solidFill>
                  <a:srgbClr val="0070C0"/>
                </a:solidFill>
                <a:latin typeface="Times New Roman (Headings)"/>
              </a:rPr>
              <a:t>Mùa khai </a:t>
            </a:r>
            <a:r>
              <a:rPr lang="vi-VN" sz="3200" i="1" dirty="0" smtClean="0">
                <a:solidFill>
                  <a:srgbClr val="0070C0"/>
                </a:solidFill>
                <a:latin typeface="Times New Roman (Headings)"/>
              </a:rPr>
              <a:t>trường</a:t>
            </a:r>
            <a:r>
              <a:rPr lang="en-CA" sz="3200" i="1" dirty="0" smtClean="0">
                <a:solidFill>
                  <a:srgbClr val="0070C0"/>
                </a:solidFill>
                <a:latin typeface="Times New Roman (Headings)"/>
              </a:rPr>
              <a:t> </a:t>
            </a:r>
            <a:r>
              <a:rPr lang="en-CA" sz="3200" dirty="0" err="1" smtClean="0">
                <a:solidFill>
                  <a:srgbClr val="0070C0"/>
                </a:solidFill>
                <a:latin typeface="Times New Roman (Headings)"/>
              </a:rPr>
              <a:t>theo</a:t>
            </a:r>
            <a:r>
              <a:rPr lang="en-CA" sz="3200" dirty="0" smtClean="0">
                <a:solidFill>
                  <a:srgbClr val="0070C0"/>
                </a:solidFill>
                <a:latin typeface="Times New Roman (Headings)"/>
              </a:rPr>
              <a:t> </a:t>
            </a:r>
            <a:r>
              <a:rPr lang="vi-VN" sz="3200" dirty="0">
                <a:solidFill>
                  <a:srgbClr val="0070C0"/>
                </a:solidFill>
                <a:latin typeface="Times New Roman (Headings)"/>
              </a:rPr>
              <a:t>tiết tấu </a:t>
            </a:r>
            <a:r>
              <a:rPr lang="vi-VN" sz="3200" dirty="0" smtClean="0">
                <a:solidFill>
                  <a:srgbClr val="0070C0"/>
                </a:solidFill>
                <a:latin typeface="Times New Roman (Headings)"/>
              </a:rPr>
              <a:t>b</a:t>
            </a:r>
            <a:r>
              <a:rPr lang="en-CA" sz="3200" dirty="0">
                <a:solidFill>
                  <a:srgbClr val="0070C0"/>
                </a:solidFill>
                <a:latin typeface="Times New Roman (Headings)"/>
              </a:rPr>
              <a:t/>
            </a:r>
            <a:br>
              <a:rPr lang="en-CA" sz="3200" dirty="0">
                <a:solidFill>
                  <a:srgbClr val="0070C0"/>
                </a:solidFill>
                <a:latin typeface="Times New Roman (Headings)"/>
              </a:rPr>
            </a:br>
            <a:r>
              <a:rPr lang="en-CA" sz="3200" dirty="0" smtClean="0">
                <a:solidFill>
                  <a:srgbClr val="0070C0"/>
                </a:solidFill>
                <a:latin typeface="Times New Roman (Headings)"/>
              </a:rPr>
              <a:t>- </a:t>
            </a:r>
            <a:r>
              <a:rPr lang="en-CA" sz="3200" dirty="0" err="1" smtClean="0">
                <a:solidFill>
                  <a:srgbClr val="0070C0"/>
                </a:solidFill>
                <a:latin typeface="Times New Roman (Headings)"/>
              </a:rPr>
              <a:t>Luyện</a:t>
            </a:r>
            <a:r>
              <a:rPr lang="en-CA" sz="3200" dirty="0" smtClean="0">
                <a:solidFill>
                  <a:srgbClr val="0070C0"/>
                </a:solidFill>
                <a:latin typeface="Times New Roman (Headings)"/>
              </a:rPr>
              <a:t> </a:t>
            </a:r>
            <a:r>
              <a:rPr lang="en-CA" sz="3200" dirty="0" err="1" smtClean="0">
                <a:solidFill>
                  <a:srgbClr val="0070C0"/>
                </a:solidFill>
                <a:latin typeface="Times New Roman (Headings)"/>
              </a:rPr>
              <a:t>riêng</a:t>
            </a:r>
            <a:r>
              <a:rPr lang="en-CA" sz="3200" dirty="0" smtClean="0">
                <a:solidFill>
                  <a:srgbClr val="0070C0"/>
                </a:solidFill>
                <a:latin typeface="Times New Roman (Headings)"/>
              </a:rPr>
              <a:t> </a:t>
            </a:r>
            <a:r>
              <a:rPr lang="en-CA" sz="3200" dirty="0" err="1" smtClean="0">
                <a:solidFill>
                  <a:srgbClr val="0070C0"/>
                </a:solidFill>
                <a:latin typeface="Times New Roman (Headings)"/>
              </a:rPr>
              <a:t>câu</a:t>
            </a:r>
            <a:r>
              <a:rPr lang="en-CA" sz="3200" dirty="0" smtClean="0">
                <a:solidFill>
                  <a:srgbClr val="0070C0"/>
                </a:solidFill>
                <a:latin typeface="Times New Roman (Headings)"/>
              </a:rPr>
              <a:t> </a:t>
            </a:r>
            <a:r>
              <a:rPr lang="en-CA" sz="3200" dirty="0" err="1" smtClean="0">
                <a:solidFill>
                  <a:srgbClr val="0070C0"/>
                </a:solidFill>
                <a:latin typeface="Times New Roman (Headings)"/>
              </a:rPr>
              <a:t>đầu</a:t>
            </a:r>
            <a:r>
              <a:rPr lang="en-CA" sz="3200" dirty="0" smtClean="0">
                <a:solidFill>
                  <a:srgbClr val="0070C0"/>
                </a:solidFill>
                <a:latin typeface="Times New Roman (Headings)"/>
              </a:rPr>
              <a:t> </a:t>
            </a:r>
            <a:r>
              <a:rPr lang="en-CA" sz="3200" dirty="0" err="1" smtClean="0">
                <a:solidFill>
                  <a:srgbClr val="0070C0"/>
                </a:solidFill>
                <a:latin typeface="Times New Roman (Headings)"/>
              </a:rPr>
              <a:t>tiên</a:t>
            </a:r>
            <a:r>
              <a:rPr lang="en-CA" sz="3200" dirty="0" smtClean="0">
                <a:solidFill>
                  <a:srgbClr val="0070C0"/>
                </a:solidFill>
                <a:latin typeface="Times New Roman (Headings)"/>
              </a:rPr>
              <a:t>:</a:t>
            </a:r>
            <a:r>
              <a:rPr lang="en-US" sz="3200" dirty="0">
                <a:solidFill>
                  <a:srgbClr val="0070C0"/>
                </a:solidFill>
                <a:latin typeface="Times New Roman (Headings)"/>
              </a:rPr>
              <a:t/>
            </a:r>
            <a:br>
              <a:rPr lang="en-US" sz="3200" dirty="0">
                <a:solidFill>
                  <a:srgbClr val="0070C0"/>
                </a:solidFill>
                <a:latin typeface="Times New Roman (Headings)"/>
              </a:rPr>
            </a:br>
            <a:r>
              <a:rPr lang="en-US" sz="3200" b="1" i="1" dirty="0" smtClean="0">
                <a:latin typeface="Times New Roman" panose="02020603050405020304" pitchFamily="18" charset="0"/>
                <a:cs typeface="Times New Roman" panose="02020603050405020304" pitchFamily="18" charset="0"/>
              </a:rPr>
              <a:t> </a:t>
            </a:r>
            <a:r>
              <a:rPr lang="en-US" sz="3200" dirty="0"/>
              <a:t/>
            </a:r>
            <a:br>
              <a:rPr lang="en-US" sz="3200" dirty="0"/>
            </a:br>
            <a:endParaRPr lang="en-US" sz="3200" dirty="0"/>
          </a:p>
        </p:txBody>
      </p:sp>
      <p:pic>
        <p:nvPicPr>
          <p:cNvPr id="5" name="Picture 4">
            <a:extLst>
              <a:ext uri="{FF2B5EF4-FFF2-40B4-BE49-F238E27FC236}">
                <a16:creationId xmlns:a16="http://schemas.microsoft.com/office/drawing/2014/main" id="{465DC6DC-A908-C144-87D9-29EEC8AA16AD}"/>
              </a:ext>
            </a:extLst>
          </p:cNvPr>
          <p:cNvPicPr/>
          <p:nvPr/>
        </p:nvPicPr>
        <p:blipFill rotWithShape="1">
          <a:blip r:embed="rId3">
            <a:extLst>
              <a:ext uri="{28A0092B-C50C-407E-A947-70E740481C1C}">
                <a14:useLocalDpi xmlns:a14="http://schemas.microsoft.com/office/drawing/2010/main" val="0"/>
              </a:ext>
            </a:extLst>
          </a:blip>
          <a:srcRect l="4362" t="62345" r="5852" b="20606"/>
          <a:stretch/>
        </p:blipFill>
        <p:spPr bwMode="auto">
          <a:xfrm>
            <a:off x="1395093" y="2705133"/>
            <a:ext cx="8588491" cy="20663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7921979"/>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gox bafi haa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18579" y="228599"/>
            <a:ext cx="6038494" cy="6400799"/>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219" y="1810998"/>
            <a:ext cx="5802359" cy="2815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5364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err="1" smtClean="0">
                <a:solidFill>
                  <a:srgbClr val="C00000"/>
                </a:solidFill>
              </a:rPr>
              <a:t>Nghe</a:t>
            </a:r>
            <a:r>
              <a:rPr lang="en-CA" b="1" dirty="0" smtClean="0">
                <a:solidFill>
                  <a:srgbClr val="C00000"/>
                </a:solidFill>
              </a:rPr>
              <a:t>/</a:t>
            </a:r>
            <a:r>
              <a:rPr lang="en-CA" b="1" dirty="0" err="1" smtClean="0">
                <a:solidFill>
                  <a:srgbClr val="C00000"/>
                </a:solidFill>
              </a:rPr>
              <a:t>xem</a:t>
            </a:r>
            <a:r>
              <a:rPr lang="en-CA" b="1" dirty="0" smtClean="0">
                <a:solidFill>
                  <a:srgbClr val="C00000"/>
                </a:solidFill>
              </a:rPr>
              <a:t> </a:t>
            </a:r>
            <a:r>
              <a:rPr lang="en-CA" b="1" dirty="0" err="1" smtClean="0">
                <a:solidFill>
                  <a:srgbClr val="C00000"/>
                </a:solidFill>
              </a:rPr>
              <a:t>gõ</a:t>
            </a:r>
            <a:r>
              <a:rPr lang="en-CA" b="1" dirty="0" smtClean="0">
                <a:solidFill>
                  <a:srgbClr val="C00000"/>
                </a:solidFill>
              </a:rPr>
              <a:t> </a:t>
            </a:r>
            <a:r>
              <a:rPr lang="en-CA" b="1" dirty="0" err="1" smtClean="0">
                <a:solidFill>
                  <a:srgbClr val="C00000"/>
                </a:solidFill>
              </a:rPr>
              <a:t>đệm</a:t>
            </a:r>
            <a:r>
              <a:rPr lang="en-CA" b="1" dirty="0" smtClean="0">
                <a:solidFill>
                  <a:srgbClr val="C00000"/>
                </a:solidFill>
              </a:rPr>
              <a:t> </a:t>
            </a:r>
            <a:r>
              <a:rPr lang="en-CA" b="1" dirty="0" err="1" smtClean="0">
                <a:solidFill>
                  <a:srgbClr val="C00000"/>
                </a:solidFill>
              </a:rPr>
              <a:t>mẫu</a:t>
            </a:r>
            <a:endParaRPr lang="en-CA" b="1" dirty="0">
              <a:solidFill>
                <a:srgbClr val="C00000"/>
              </a:solidFill>
            </a:endParaRPr>
          </a:p>
        </p:txBody>
      </p:sp>
      <p:pic>
        <p:nvPicPr>
          <p:cNvPr id="4" name="go dem Mua khai truo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92321" y="1511727"/>
            <a:ext cx="9089409" cy="4848130"/>
          </a:xfrm>
        </p:spPr>
      </p:pic>
    </p:spTree>
    <p:extLst>
      <p:ext uri="{BB962C8B-B14F-4D97-AF65-F5344CB8AC3E}">
        <p14:creationId xmlns:p14="http://schemas.microsoft.com/office/powerpoint/2010/main" val="6187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811" y="-110632"/>
            <a:ext cx="11793017" cy="1963184"/>
          </a:xfrm>
        </p:spPr>
        <p:txBody>
          <a:bodyPr>
            <a:normAutofit fontScale="90000"/>
          </a:bodyPr>
          <a:lstStyle/>
          <a:p>
            <a:r>
              <a:rPr lang="en-CA" sz="3600" b="1" dirty="0" smtClean="0">
                <a:solidFill>
                  <a:srgbClr val="0070C0"/>
                </a:solidFill>
                <a:latin typeface="Times New Roman" panose="02020603050405020304" pitchFamily="18" charset="0"/>
                <a:cs typeface="Times New Roman" panose="02020603050405020304" pitchFamily="18" charset="0"/>
              </a:rPr>
              <a:t/>
            </a:r>
            <a:br>
              <a:rPr lang="en-CA" sz="3600" b="1" dirty="0" smtClean="0">
                <a:solidFill>
                  <a:srgbClr val="0070C0"/>
                </a:solidFill>
                <a:latin typeface="Times New Roman" panose="02020603050405020304" pitchFamily="18" charset="0"/>
                <a:cs typeface="Times New Roman" panose="02020603050405020304" pitchFamily="18" charset="0"/>
              </a:rPr>
            </a:br>
            <a:r>
              <a:rPr lang="vi-VN" sz="3600" b="1" dirty="0" smtClean="0">
                <a:solidFill>
                  <a:srgbClr val="FF0000"/>
                </a:solidFill>
                <a:latin typeface="Times New Roman" panose="02020603050405020304" pitchFamily="18" charset="0"/>
                <a:cs typeface="Times New Roman" panose="02020603050405020304" pitchFamily="18" charset="0"/>
              </a:rPr>
              <a:t>HĐ2: NGHE</a:t>
            </a:r>
            <a:r>
              <a:rPr lang="en-CA" sz="3600" b="1" dirty="0" smtClean="0">
                <a:solidFill>
                  <a:srgbClr val="FF0000"/>
                </a:solidFill>
                <a:latin typeface="Times New Roman" panose="02020603050405020304" pitchFamily="18" charset="0"/>
                <a:cs typeface="Times New Roman" panose="02020603050405020304" pitchFamily="18" charset="0"/>
              </a:rPr>
              <a:t> HÁT</a:t>
            </a:r>
            <a:r>
              <a:rPr lang="vi-VN" sz="3600" b="1" dirty="0" smtClean="0">
                <a:solidFill>
                  <a:srgbClr val="FF0000"/>
                </a:solidFill>
                <a:latin typeface="Times New Roman" panose="02020603050405020304" pitchFamily="18" charset="0"/>
                <a:cs typeface="Times New Roman" panose="02020603050405020304" pitchFamily="18" charset="0"/>
              </a:rPr>
              <a:t> VÀ </a:t>
            </a:r>
            <a:r>
              <a:rPr lang="en-CA" sz="3600" b="1" dirty="0" smtClean="0">
                <a:solidFill>
                  <a:srgbClr val="FF0000"/>
                </a:solidFill>
                <a:latin typeface="Times New Roman" panose="02020603050405020304" pitchFamily="18" charset="0"/>
                <a:cs typeface="Times New Roman" panose="02020603050405020304" pitchFamily="18" charset="0"/>
              </a:rPr>
              <a:t>GÕ ĐỆM THEO CẢ BÀI</a:t>
            </a:r>
            <a:br>
              <a:rPr lang="en-CA" sz="3600" b="1" dirty="0" smtClean="0">
                <a:solidFill>
                  <a:srgbClr val="FF0000"/>
                </a:solidFill>
                <a:latin typeface="Times New Roman" panose="02020603050405020304" pitchFamily="18" charset="0"/>
                <a:cs typeface="Times New Roman" panose="02020603050405020304" pitchFamily="18" charset="0"/>
              </a:rPr>
            </a:br>
            <a:r>
              <a:rPr lang="en-CA" sz="3600" b="1" dirty="0" err="1" smtClean="0">
                <a:solidFill>
                  <a:srgbClr val="0070C0"/>
                </a:solidFill>
                <a:latin typeface="Times New Roman" panose="02020603050405020304" pitchFamily="18" charset="0"/>
                <a:cs typeface="Times New Roman" panose="02020603050405020304" pitchFamily="18" charset="0"/>
              </a:rPr>
              <a:t>Các</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em</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lưu</a:t>
            </a:r>
            <a:r>
              <a:rPr lang="en-CA" sz="3600" b="1" dirty="0" smtClean="0">
                <a:solidFill>
                  <a:srgbClr val="0070C0"/>
                </a:solidFill>
                <a:latin typeface="Times New Roman" panose="02020603050405020304" pitchFamily="18" charset="0"/>
                <a:cs typeface="Times New Roman" panose="02020603050405020304" pitchFamily="18" charset="0"/>
              </a:rPr>
              <a:t> ý </a:t>
            </a:r>
            <a:r>
              <a:rPr lang="en-CA" sz="3600" b="1" dirty="0" err="1" smtClean="0">
                <a:solidFill>
                  <a:srgbClr val="0070C0"/>
                </a:solidFill>
                <a:latin typeface="Times New Roman" panose="02020603050405020304" pitchFamily="18" charset="0"/>
                <a:cs typeface="Times New Roman" panose="02020603050405020304" pitchFamily="18" charset="0"/>
              </a:rPr>
              <a:t>không</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gõ</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vào</a:t>
            </a:r>
            <a:r>
              <a:rPr lang="en-CA" sz="3600" b="1" dirty="0" smtClean="0">
                <a:solidFill>
                  <a:srgbClr val="0070C0"/>
                </a:solidFill>
                <a:latin typeface="Times New Roman" panose="02020603050405020304" pitchFamily="18" charset="0"/>
                <a:cs typeface="Times New Roman" panose="02020603050405020304" pitchFamily="18" charset="0"/>
              </a:rPr>
              <a:t> 2 </a:t>
            </a:r>
            <a:r>
              <a:rPr lang="en-CA" sz="3600" b="1" dirty="0" err="1" smtClean="0">
                <a:solidFill>
                  <a:srgbClr val="0070C0"/>
                </a:solidFill>
                <a:latin typeface="Times New Roman" panose="02020603050405020304" pitchFamily="18" charset="0"/>
                <a:cs typeface="Times New Roman" panose="02020603050405020304" pitchFamily="18" charset="0"/>
              </a:rPr>
              <a:t>chữ</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mùa</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thu</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khi</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hát</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đến</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chữ</a:t>
            </a:r>
            <a:r>
              <a:rPr lang="en-CA" sz="3600" b="1" dirty="0" smtClean="0">
                <a:solidFill>
                  <a:srgbClr val="0070C0"/>
                </a:solidFill>
                <a:latin typeface="Times New Roman" panose="02020603050405020304" pitchFamily="18" charset="0"/>
                <a:cs typeface="Times New Roman" panose="02020603050405020304" pitchFamily="18" charset="0"/>
              </a:rPr>
              <a:t> “sang” </a:t>
            </a:r>
            <a:r>
              <a:rPr lang="en-CA" sz="3600" b="1" dirty="0" err="1" smtClean="0">
                <a:solidFill>
                  <a:srgbClr val="0070C0"/>
                </a:solidFill>
                <a:latin typeface="Times New Roman" panose="02020603050405020304" pitchFamily="18" charset="0"/>
                <a:cs typeface="Times New Roman" panose="02020603050405020304" pitchFamily="18" charset="0"/>
              </a:rPr>
              <a:t>thì</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các</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em</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bắt</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đầu</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gõ</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vừa</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gõ</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vừa</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đọc</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thầm</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tiết</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tấu</a:t>
            </a:r>
            <a:r>
              <a:rPr lang="en-CA" sz="3600" b="1" dirty="0" smtClean="0">
                <a:solidFill>
                  <a:srgbClr val="0070C0"/>
                </a:solidFill>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
            </a:r>
            <a:br>
              <a:rPr lang="vi-VN" sz="3600"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t>
            </a:r>
            <a:endParaRPr lang="en-US" sz="2200" dirty="0"/>
          </a:p>
        </p:txBody>
      </p:sp>
      <p:pic>
        <p:nvPicPr>
          <p:cNvPr id="5" name="Mùa Khai Trường - Có lời - âm nhạc 6 - SGK Chân trời sáng tạ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33153" y="1619890"/>
            <a:ext cx="10046525" cy="4674031"/>
          </a:xfrm>
        </p:spPr>
      </p:pic>
    </p:spTree>
    <p:extLst>
      <p:ext uri="{BB962C8B-B14F-4D97-AF65-F5344CB8AC3E}">
        <p14:creationId xmlns:p14="http://schemas.microsoft.com/office/powerpoint/2010/main" val="3591505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093" y="0"/>
            <a:ext cx="12481093" cy="6858000"/>
          </a:xfrm>
        </p:spPr>
      </p:pic>
      <p:sp>
        <p:nvSpPr>
          <p:cNvPr id="2" name="Title 1"/>
          <p:cNvSpPr>
            <a:spLocks noGrp="1"/>
          </p:cNvSpPr>
          <p:nvPr>
            <p:ph type="title"/>
          </p:nvPr>
        </p:nvSpPr>
        <p:spPr>
          <a:xfrm>
            <a:off x="2934393" y="939338"/>
            <a:ext cx="8419407" cy="2946862"/>
          </a:xfrm>
        </p:spPr>
        <p:txBody>
          <a:bodyPr>
            <a:normAutofit fontScale="90000"/>
          </a:bodyPr>
          <a:lstStyle/>
          <a:p>
            <a:r>
              <a:rPr lang="en-CA" b="1" dirty="0" smtClean="0">
                <a:solidFill>
                  <a:srgbClr val="FF0000"/>
                </a:solidFill>
              </a:rPr>
              <a:t/>
            </a:r>
            <a:br>
              <a:rPr lang="en-CA" b="1" dirty="0" smtClean="0">
                <a:solidFill>
                  <a:srgbClr val="FF0000"/>
                </a:solidFill>
              </a:rPr>
            </a:br>
            <a:r>
              <a:rPr lang="en-CA" b="1" dirty="0">
                <a:solidFill>
                  <a:srgbClr val="FF0000"/>
                </a:solidFill>
              </a:rPr>
              <a:t/>
            </a:r>
            <a:br>
              <a:rPr lang="en-CA" b="1" dirty="0">
                <a:solidFill>
                  <a:srgbClr val="FF0000"/>
                </a:solidFill>
              </a:rPr>
            </a:br>
            <a:r>
              <a:rPr lang="vi-VN" b="1" dirty="0" smtClean="0">
                <a:solidFill>
                  <a:srgbClr val="FF0000"/>
                </a:solidFill>
              </a:rPr>
              <a:t>HĐ5</a:t>
            </a:r>
            <a:r>
              <a:rPr lang="vi-VN" b="1" dirty="0">
                <a:solidFill>
                  <a:srgbClr val="FF0000"/>
                </a:solidFill>
              </a:rPr>
              <a:t>: Vận động cơ thể theo bài hát</a:t>
            </a:r>
            <a:r>
              <a:rPr lang="en-US" dirty="0"/>
              <a:t/>
            </a:r>
            <a:br>
              <a:rPr lang="en-US" dirty="0"/>
            </a:br>
            <a:r>
              <a:rPr lang="en-US" dirty="0" smtClean="0"/>
              <a:t/>
            </a:r>
            <a:br>
              <a:rPr lang="en-US" dirty="0" smtClean="0"/>
            </a:br>
            <a:r>
              <a:rPr lang="en-US" dirty="0" smtClean="0">
                <a:latin typeface="+mn-lt"/>
              </a:rPr>
              <a:t>-</a:t>
            </a:r>
            <a:r>
              <a:rPr lang="en-US" dirty="0" err="1" smtClean="0">
                <a:solidFill>
                  <a:srgbClr val="0070C0"/>
                </a:solidFill>
                <a:latin typeface="+mn-lt"/>
              </a:rPr>
              <a:t>Luyện</a:t>
            </a:r>
            <a:r>
              <a:rPr lang="en-US" dirty="0" smtClean="0">
                <a:solidFill>
                  <a:srgbClr val="0070C0"/>
                </a:solidFill>
                <a:latin typeface="+mn-lt"/>
              </a:rPr>
              <a:t> </a:t>
            </a:r>
            <a:r>
              <a:rPr lang="en-US" dirty="0" err="1" smtClean="0">
                <a:solidFill>
                  <a:srgbClr val="0070C0"/>
                </a:solidFill>
                <a:latin typeface="+mn-lt"/>
              </a:rPr>
              <a:t>tập</a:t>
            </a:r>
            <a:r>
              <a:rPr lang="en-US" dirty="0" smtClean="0">
                <a:solidFill>
                  <a:srgbClr val="0070C0"/>
                </a:solidFill>
                <a:latin typeface="+mn-lt"/>
              </a:rPr>
              <a:t> </a:t>
            </a:r>
            <a:r>
              <a:rPr lang="en-US" dirty="0" err="1" smtClean="0">
                <a:solidFill>
                  <a:srgbClr val="0070C0"/>
                </a:solidFill>
                <a:latin typeface="+mn-lt"/>
              </a:rPr>
              <a:t>riêng</a:t>
            </a:r>
            <a:r>
              <a:rPr lang="en-US" dirty="0">
                <a:solidFill>
                  <a:srgbClr val="0070C0"/>
                </a:solidFill>
                <a:latin typeface="+mn-lt"/>
              </a:rPr>
              <a:t> </a:t>
            </a:r>
            <a:r>
              <a:rPr lang="en-US" dirty="0" err="1" smtClean="0">
                <a:solidFill>
                  <a:srgbClr val="0070C0"/>
                </a:solidFill>
                <a:latin typeface="+mn-lt"/>
              </a:rPr>
              <a:t>vài</a:t>
            </a:r>
            <a:r>
              <a:rPr lang="en-US" dirty="0" smtClean="0">
                <a:solidFill>
                  <a:srgbClr val="0070C0"/>
                </a:solidFill>
                <a:latin typeface="+mn-lt"/>
              </a:rPr>
              <a:t> </a:t>
            </a:r>
            <a:r>
              <a:rPr lang="en-US" dirty="0" err="1" smtClean="0">
                <a:solidFill>
                  <a:srgbClr val="0070C0"/>
                </a:solidFill>
                <a:latin typeface="+mn-lt"/>
              </a:rPr>
              <a:t>lần</a:t>
            </a:r>
            <a:r>
              <a:rPr lang="en-US" dirty="0" smtClean="0">
                <a:solidFill>
                  <a:srgbClr val="0070C0"/>
                </a:solidFill>
                <a:latin typeface="+mn-lt"/>
              </a:rPr>
              <a:t> </a:t>
            </a:r>
            <a:r>
              <a:rPr lang="en-US" dirty="0" err="1" smtClean="0">
                <a:solidFill>
                  <a:srgbClr val="0070C0"/>
                </a:solidFill>
                <a:latin typeface="+mn-lt"/>
              </a:rPr>
              <a:t>động</a:t>
            </a:r>
            <a:r>
              <a:rPr lang="en-US" dirty="0" smtClean="0">
                <a:solidFill>
                  <a:srgbClr val="0070C0"/>
                </a:solidFill>
                <a:latin typeface="+mn-lt"/>
              </a:rPr>
              <a:t> </a:t>
            </a:r>
            <a:r>
              <a:rPr lang="en-US" dirty="0" err="1" smtClean="0">
                <a:solidFill>
                  <a:srgbClr val="0070C0"/>
                </a:solidFill>
                <a:latin typeface="+mn-lt"/>
              </a:rPr>
              <a:t>tác</a:t>
            </a:r>
            <a:r>
              <a:rPr lang="en-US" dirty="0" smtClean="0">
                <a:solidFill>
                  <a:srgbClr val="0070C0"/>
                </a:solidFill>
                <a:latin typeface="+mn-lt"/>
              </a:rPr>
              <a:t> </a:t>
            </a:r>
            <a:r>
              <a:rPr lang="en-US" dirty="0" err="1" smtClean="0">
                <a:solidFill>
                  <a:srgbClr val="0070C0"/>
                </a:solidFill>
                <a:latin typeface="+mn-lt"/>
              </a:rPr>
              <a:t>vận</a:t>
            </a:r>
            <a:r>
              <a:rPr lang="en-US" dirty="0" smtClean="0">
                <a:solidFill>
                  <a:srgbClr val="0070C0"/>
                </a:solidFill>
                <a:latin typeface="+mn-lt"/>
              </a:rPr>
              <a:t> </a:t>
            </a:r>
            <a:r>
              <a:rPr lang="en-US" dirty="0" err="1" smtClean="0">
                <a:solidFill>
                  <a:srgbClr val="0070C0"/>
                </a:solidFill>
                <a:latin typeface="+mn-lt"/>
              </a:rPr>
              <a:t>động</a:t>
            </a:r>
            <a:r>
              <a:rPr lang="en-US" dirty="0" smtClean="0">
                <a:solidFill>
                  <a:srgbClr val="0070C0"/>
                </a:solidFill>
                <a:latin typeface="+mn-lt"/>
              </a:rPr>
              <a:t> </a:t>
            </a:r>
            <a:r>
              <a:rPr lang="en-US" dirty="0" err="1" smtClean="0">
                <a:solidFill>
                  <a:srgbClr val="0070C0"/>
                </a:solidFill>
                <a:latin typeface="+mn-lt"/>
              </a:rPr>
              <a:t>theo</a:t>
            </a:r>
            <a:r>
              <a:rPr lang="en-US" dirty="0" smtClean="0">
                <a:solidFill>
                  <a:srgbClr val="0070C0"/>
                </a:solidFill>
                <a:latin typeface="+mn-lt"/>
              </a:rPr>
              <a:t> </a:t>
            </a:r>
            <a:r>
              <a:rPr lang="en-US" dirty="0" err="1" smtClean="0">
                <a:solidFill>
                  <a:srgbClr val="0070C0"/>
                </a:solidFill>
                <a:latin typeface="+mn-lt"/>
              </a:rPr>
              <a:t>mẫu</a:t>
            </a:r>
            <a:r>
              <a:rPr lang="en-US" dirty="0" smtClean="0">
                <a:solidFill>
                  <a:srgbClr val="0070C0"/>
                </a:solidFill>
                <a:latin typeface="+mn-lt"/>
              </a:rPr>
              <a:t> </a:t>
            </a:r>
            <a:r>
              <a:rPr lang="en-US" dirty="0" err="1" smtClean="0">
                <a:solidFill>
                  <a:srgbClr val="0070C0"/>
                </a:solidFill>
                <a:latin typeface="+mn-lt"/>
              </a:rPr>
              <a:t>dưới</a:t>
            </a:r>
            <a:r>
              <a:rPr lang="en-US" dirty="0" smtClean="0">
                <a:solidFill>
                  <a:srgbClr val="0070C0"/>
                </a:solidFill>
                <a:latin typeface="+mn-lt"/>
              </a:rPr>
              <a:t> </a:t>
            </a:r>
            <a:r>
              <a:rPr lang="en-US" dirty="0" err="1" smtClean="0">
                <a:solidFill>
                  <a:srgbClr val="0070C0"/>
                </a:solidFill>
                <a:latin typeface="+mn-lt"/>
              </a:rPr>
              <a:t>đây</a:t>
            </a:r>
            <a:r>
              <a:rPr lang="en-US" dirty="0" smtClean="0">
                <a:solidFill>
                  <a:srgbClr val="0070C0"/>
                </a:solidFill>
                <a:latin typeface="+mn-lt"/>
              </a:rPr>
              <a:t>, </a:t>
            </a:r>
            <a:r>
              <a:rPr lang="en-US" dirty="0" err="1" smtClean="0">
                <a:solidFill>
                  <a:srgbClr val="0070C0"/>
                </a:solidFill>
                <a:latin typeface="+mn-lt"/>
              </a:rPr>
              <a:t>vừa</a:t>
            </a:r>
            <a:r>
              <a:rPr lang="en-US" dirty="0" smtClean="0">
                <a:solidFill>
                  <a:srgbClr val="0070C0"/>
                </a:solidFill>
                <a:latin typeface="+mn-lt"/>
              </a:rPr>
              <a:t> </a:t>
            </a:r>
            <a:r>
              <a:rPr lang="en-US" dirty="0" err="1">
                <a:solidFill>
                  <a:srgbClr val="0070C0"/>
                </a:solidFill>
                <a:latin typeface="+mn-lt"/>
              </a:rPr>
              <a:t>vận</a:t>
            </a:r>
            <a:r>
              <a:rPr lang="en-US" dirty="0">
                <a:solidFill>
                  <a:srgbClr val="0070C0"/>
                </a:solidFill>
                <a:latin typeface="+mn-lt"/>
              </a:rPr>
              <a:t> </a:t>
            </a:r>
            <a:r>
              <a:rPr lang="en-US" dirty="0" err="1">
                <a:solidFill>
                  <a:srgbClr val="0070C0"/>
                </a:solidFill>
                <a:latin typeface="+mn-lt"/>
              </a:rPr>
              <a:t>động</a:t>
            </a:r>
            <a:r>
              <a:rPr lang="en-US" dirty="0">
                <a:solidFill>
                  <a:srgbClr val="0070C0"/>
                </a:solidFill>
                <a:latin typeface="+mn-lt"/>
              </a:rPr>
              <a:t> </a:t>
            </a:r>
            <a:r>
              <a:rPr lang="en-US" dirty="0" err="1">
                <a:solidFill>
                  <a:srgbClr val="0070C0"/>
                </a:solidFill>
                <a:latin typeface="+mn-lt"/>
              </a:rPr>
              <a:t>vừa</a:t>
            </a:r>
            <a:r>
              <a:rPr lang="en-US" dirty="0">
                <a:solidFill>
                  <a:srgbClr val="0070C0"/>
                </a:solidFill>
                <a:latin typeface="+mn-lt"/>
              </a:rPr>
              <a:t> </a:t>
            </a:r>
            <a:r>
              <a:rPr lang="en-US" dirty="0" err="1">
                <a:solidFill>
                  <a:srgbClr val="0070C0"/>
                </a:solidFill>
                <a:latin typeface="+mn-lt"/>
              </a:rPr>
              <a:t>đọc</a:t>
            </a:r>
            <a:r>
              <a:rPr lang="en-US" dirty="0">
                <a:solidFill>
                  <a:srgbClr val="0070C0"/>
                </a:solidFill>
                <a:latin typeface="+mn-lt"/>
              </a:rPr>
              <a:t> </a:t>
            </a:r>
            <a:r>
              <a:rPr lang="en-US" dirty="0" err="1">
                <a:solidFill>
                  <a:srgbClr val="0070C0"/>
                </a:solidFill>
                <a:latin typeface="+mn-lt"/>
              </a:rPr>
              <a:t>thầm</a:t>
            </a:r>
            <a:r>
              <a:rPr lang="en-US" dirty="0">
                <a:solidFill>
                  <a:srgbClr val="0070C0"/>
                </a:solidFill>
                <a:latin typeface="+mn-lt"/>
              </a:rPr>
              <a:t> </a:t>
            </a:r>
            <a:r>
              <a:rPr lang="en-US" dirty="0" err="1">
                <a:solidFill>
                  <a:srgbClr val="0070C0"/>
                </a:solidFill>
                <a:latin typeface="+mn-lt"/>
              </a:rPr>
              <a:t>theo</a:t>
            </a:r>
            <a:r>
              <a:rPr lang="en-US" dirty="0">
                <a:solidFill>
                  <a:srgbClr val="0070C0"/>
                </a:solidFill>
                <a:latin typeface="+mn-lt"/>
              </a:rPr>
              <a:t> </a:t>
            </a:r>
            <a:r>
              <a:rPr lang="en-US" dirty="0" err="1">
                <a:solidFill>
                  <a:srgbClr val="0070C0"/>
                </a:solidFill>
                <a:latin typeface="+mn-lt"/>
              </a:rPr>
              <a:t>tiết</a:t>
            </a:r>
            <a:r>
              <a:rPr lang="en-US" dirty="0">
                <a:solidFill>
                  <a:srgbClr val="0070C0"/>
                </a:solidFill>
                <a:latin typeface="+mn-lt"/>
              </a:rPr>
              <a:t> </a:t>
            </a:r>
            <a:r>
              <a:rPr lang="en-US" dirty="0" err="1" smtClean="0">
                <a:solidFill>
                  <a:srgbClr val="0070C0"/>
                </a:solidFill>
                <a:latin typeface="+mn-lt"/>
              </a:rPr>
              <a:t>tấu</a:t>
            </a:r>
            <a:r>
              <a:rPr lang="en-US" dirty="0" smtClean="0">
                <a:solidFill>
                  <a:srgbClr val="0070C0"/>
                </a:solidFill>
                <a:latin typeface="+mn-lt"/>
              </a:rPr>
              <a:t>:</a:t>
            </a:r>
            <a:r>
              <a:rPr lang="vi-VN" dirty="0">
                <a:solidFill>
                  <a:srgbClr val="0070C0"/>
                </a:solidFill>
                <a:latin typeface="+mn-lt"/>
              </a:rPr>
              <a:t/>
            </a:r>
            <a:br>
              <a:rPr lang="vi-VN" dirty="0">
                <a:solidFill>
                  <a:srgbClr val="0070C0"/>
                </a:solidFill>
                <a:latin typeface="+mn-lt"/>
              </a:rPr>
            </a:br>
            <a:r>
              <a:rPr lang="en-US" dirty="0" smtClean="0">
                <a:latin typeface="+mn-lt"/>
              </a:rPr>
              <a:t/>
            </a:r>
            <a:br>
              <a:rPr lang="en-US" dirty="0" smtClean="0">
                <a:latin typeface="+mn-lt"/>
              </a:rPr>
            </a:br>
            <a:r>
              <a:rPr lang="vi-VN" dirty="0" smtClean="0"/>
              <a:t/>
            </a:r>
            <a:br>
              <a:rPr lang="vi-VN" dirty="0" smtClean="0"/>
            </a:br>
            <a:r>
              <a:rPr lang="vi-VN" dirty="0"/>
              <a:t/>
            </a:r>
            <a:br>
              <a:rPr lang="vi-VN" dirty="0"/>
            </a:br>
            <a:r>
              <a:rPr lang="en-US" dirty="0"/>
              <a:t/>
            </a:r>
            <a:br>
              <a:rPr lang="en-US" dirty="0"/>
            </a:br>
            <a:endParaRPr lang="en-US" dirty="0"/>
          </a:p>
        </p:txBody>
      </p:sp>
      <p:pic>
        <p:nvPicPr>
          <p:cNvPr id="5" name="Picture 4">
            <a:extLst>
              <a:ext uri="{FF2B5EF4-FFF2-40B4-BE49-F238E27FC236}">
                <a16:creationId xmlns:a16="http://schemas.microsoft.com/office/drawing/2014/main" id="{465DC6DC-A908-C144-87D9-29EEC8AA16AD}"/>
              </a:ext>
            </a:extLst>
          </p:cNvPr>
          <p:cNvPicPr/>
          <p:nvPr/>
        </p:nvPicPr>
        <p:blipFill rotWithShape="1">
          <a:blip r:embed="rId3">
            <a:extLst>
              <a:ext uri="{28A0092B-C50C-407E-A947-70E740481C1C}">
                <a14:useLocalDpi xmlns:a14="http://schemas.microsoft.com/office/drawing/2010/main" val="0"/>
              </a:ext>
            </a:extLst>
          </a:blip>
          <a:srcRect l="24056" t="73377" r="5853" b="13757"/>
          <a:stretch/>
        </p:blipFill>
        <p:spPr bwMode="auto">
          <a:xfrm>
            <a:off x="3258589" y="3204609"/>
            <a:ext cx="7198822" cy="189940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06226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an dong co the.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9356" y="243824"/>
            <a:ext cx="6223380" cy="6226555"/>
          </a:xfrm>
        </p:spPr>
      </p:pic>
      <p:pic>
        <p:nvPicPr>
          <p:cNvPr id="5" name="Picture 4">
            <a:extLst>
              <a:ext uri="{FF2B5EF4-FFF2-40B4-BE49-F238E27FC236}">
                <a16:creationId xmlns:a16="http://schemas.microsoft.com/office/drawing/2014/main" id="{465DC6DC-A908-C144-87D9-29EEC8AA16AD}"/>
              </a:ext>
            </a:extLst>
          </p:cNvPr>
          <p:cNvPicPr/>
          <p:nvPr/>
        </p:nvPicPr>
        <p:blipFill rotWithShape="1">
          <a:blip r:embed="rId5">
            <a:extLst>
              <a:ext uri="{28A0092B-C50C-407E-A947-70E740481C1C}">
                <a14:useLocalDpi xmlns:a14="http://schemas.microsoft.com/office/drawing/2010/main" val="0"/>
              </a:ext>
            </a:extLst>
          </a:blip>
          <a:srcRect l="24056" t="73377" r="5853" b="13757"/>
          <a:stretch/>
        </p:blipFill>
        <p:spPr bwMode="auto">
          <a:xfrm>
            <a:off x="310673" y="1457696"/>
            <a:ext cx="5284909" cy="20770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8088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737"/>
            <a:ext cx="12192000" cy="6945674"/>
          </a:xfrm>
        </p:spPr>
      </p:pic>
      <p:sp>
        <p:nvSpPr>
          <p:cNvPr id="2" name="Title 1"/>
          <p:cNvSpPr>
            <a:spLocks noGrp="1"/>
          </p:cNvSpPr>
          <p:nvPr>
            <p:ph type="title"/>
          </p:nvPr>
        </p:nvSpPr>
        <p:spPr>
          <a:xfrm>
            <a:off x="635000" y="814647"/>
            <a:ext cx="10515600" cy="1803141"/>
          </a:xfrm>
        </p:spPr>
        <p:txBody>
          <a:bodyPr>
            <a:noAutofit/>
          </a:bodyPr>
          <a:lstStyle/>
          <a:p>
            <a:r>
              <a:rPr lang="en-CA" sz="3200" dirty="0" smtClean="0"/>
              <a:t> </a:t>
            </a:r>
            <a:br>
              <a:rPr lang="en-CA" sz="3200" dirty="0" smtClean="0"/>
            </a:br>
            <a:r>
              <a:rPr lang="en-CA" sz="3200" dirty="0" smtClean="0">
                <a:solidFill>
                  <a:srgbClr val="0070C0"/>
                </a:solidFill>
                <a:latin typeface="+mn-lt"/>
              </a:rPr>
              <a:t>- </a:t>
            </a:r>
            <a:r>
              <a:rPr lang="en-CA" sz="3200" dirty="0" err="1" smtClean="0">
                <a:solidFill>
                  <a:srgbClr val="0070C0"/>
                </a:solidFill>
                <a:latin typeface="+mn-lt"/>
              </a:rPr>
              <a:t>Nghe</a:t>
            </a:r>
            <a:r>
              <a:rPr lang="en-CA" sz="3200" dirty="0" smtClean="0">
                <a:solidFill>
                  <a:srgbClr val="0070C0"/>
                </a:solidFill>
                <a:latin typeface="+mn-lt"/>
              </a:rPr>
              <a:t> 1 </a:t>
            </a:r>
            <a:r>
              <a:rPr lang="en-CA" sz="3200" dirty="0" err="1" smtClean="0">
                <a:solidFill>
                  <a:srgbClr val="0070C0"/>
                </a:solidFill>
                <a:latin typeface="+mn-lt"/>
              </a:rPr>
              <a:t>câu</a:t>
            </a:r>
            <a:r>
              <a:rPr lang="en-CA" sz="3200" dirty="0" smtClean="0">
                <a:solidFill>
                  <a:srgbClr val="0070C0"/>
                </a:solidFill>
                <a:latin typeface="+mn-lt"/>
              </a:rPr>
              <a:t> </a:t>
            </a:r>
            <a:r>
              <a:rPr lang="en-CA" sz="3200" dirty="0" err="1" smtClean="0">
                <a:solidFill>
                  <a:srgbClr val="0070C0"/>
                </a:solidFill>
                <a:latin typeface="+mn-lt"/>
              </a:rPr>
              <a:t>hát</a:t>
            </a:r>
            <a:r>
              <a:rPr lang="en-CA" sz="3200" dirty="0" smtClean="0">
                <a:solidFill>
                  <a:srgbClr val="0070C0"/>
                </a:solidFill>
                <a:latin typeface="+mn-lt"/>
              </a:rPr>
              <a:t> </a:t>
            </a:r>
            <a:r>
              <a:rPr lang="en-CA" sz="3200" dirty="0" err="1" smtClean="0">
                <a:solidFill>
                  <a:srgbClr val="0070C0"/>
                </a:solidFill>
                <a:latin typeface="+mn-lt"/>
              </a:rPr>
              <a:t>bài</a:t>
            </a:r>
            <a:r>
              <a:rPr lang="en-CA" sz="3200" dirty="0" smtClean="0">
                <a:solidFill>
                  <a:srgbClr val="0070C0"/>
                </a:solidFill>
                <a:latin typeface="+mn-lt"/>
              </a:rPr>
              <a:t> </a:t>
            </a:r>
            <a:r>
              <a:rPr lang="en-CA" sz="3200" i="1" dirty="0" err="1" smtClean="0">
                <a:solidFill>
                  <a:srgbClr val="0070C0"/>
                </a:solidFill>
                <a:latin typeface="+mn-lt"/>
              </a:rPr>
              <a:t>Mùa</a:t>
            </a:r>
            <a:r>
              <a:rPr lang="en-CA" sz="3200" i="1" dirty="0" smtClean="0">
                <a:solidFill>
                  <a:srgbClr val="0070C0"/>
                </a:solidFill>
                <a:latin typeface="+mn-lt"/>
              </a:rPr>
              <a:t> </a:t>
            </a:r>
            <a:r>
              <a:rPr lang="en-CA" sz="3200" i="1" dirty="0" err="1" smtClean="0">
                <a:solidFill>
                  <a:srgbClr val="0070C0"/>
                </a:solidFill>
                <a:latin typeface="+mn-lt"/>
              </a:rPr>
              <a:t>khai</a:t>
            </a:r>
            <a:r>
              <a:rPr lang="en-CA" sz="3200" i="1" dirty="0" smtClean="0">
                <a:solidFill>
                  <a:srgbClr val="0070C0"/>
                </a:solidFill>
                <a:latin typeface="+mn-lt"/>
              </a:rPr>
              <a:t> </a:t>
            </a:r>
            <a:r>
              <a:rPr lang="en-CA" sz="3200" i="1" dirty="0" err="1" smtClean="0">
                <a:solidFill>
                  <a:srgbClr val="0070C0"/>
                </a:solidFill>
                <a:latin typeface="+mn-lt"/>
              </a:rPr>
              <a:t>trường</a:t>
            </a:r>
            <a:r>
              <a:rPr lang="en-CA" sz="3200" i="1" dirty="0" smtClean="0">
                <a:solidFill>
                  <a:srgbClr val="0070C0"/>
                </a:solidFill>
                <a:latin typeface="+mn-lt"/>
              </a:rPr>
              <a:t> </a:t>
            </a:r>
            <a:r>
              <a:rPr lang="en-CA" sz="3200" dirty="0" err="1" smtClean="0">
                <a:solidFill>
                  <a:srgbClr val="0070C0"/>
                </a:solidFill>
                <a:latin typeface="+mn-lt"/>
              </a:rPr>
              <a:t>và</a:t>
            </a:r>
            <a:r>
              <a:rPr lang="en-CA" sz="3200" dirty="0" smtClean="0">
                <a:solidFill>
                  <a:srgbClr val="0070C0"/>
                </a:solidFill>
                <a:latin typeface="+mn-lt"/>
              </a:rPr>
              <a:t> </a:t>
            </a:r>
            <a:r>
              <a:rPr lang="en-CA" sz="3200" dirty="0" err="1" smtClean="0">
                <a:solidFill>
                  <a:srgbClr val="0070C0"/>
                </a:solidFill>
                <a:latin typeface="+mn-lt"/>
              </a:rPr>
              <a:t>vận</a:t>
            </a:r>
            <a:r>
              <a:rPr lang="en-CA" sz="3200" dirty="0" smtClean="0">
                <a:solidFill>
                  <a:srgbClr val="0070C0"/>
                </a:solidFill>
                <a:latin typeface="+mn-lt"/>
              </a:rPr>
              <a:t> </a:t>
            </a:r>
            <a:r>
              <a:rPr lang="en-CA" sz="3200" dirty="0" err="1" smtClean="0">
                <a:solidFill>
                  <a:srgbClr val="0070C0"/>
                </a:solidFill>
                <a:latin typeface="+mn-lt"/>
              </a:rPr>
              <a:t>động</a:t>
            </a:r>
            <a:r>
              <a:rPr lang="en-CA" sz="3200" dirty="0" smtClean="0">
                <a:solidFill>
                  <a:srgbClr val="0070C0"/>
                </a:solidFill>
                <a:latin typeface="+mn-lt"/>
              </a:rPr>
              <a:t> </a:t>
            </a:r>
            <a:r>
              <a:rPr lang="en-CA" sz="3200" dirty="0" err="1" smtClean="0">
                <a:solidFill>
                  <a:srgbClr val="0070C0"/>
                </a:solidFill>
                <a:latin typeface="+mn-lt"/>
              </a:rPr>
              <a:t>theo</a:t>
            </a:r>
            <a:r>
              <a:rPr lang="en-CA" sz="3200" dirty="0" smtClean="0">
                <a:solidFill>
                  <a:srgbClr val="0070C0"/>
                </a:solidFill>
                <a:latin typeface="+mn-lt"/>
              </a:rPr>
              <a:t/>
            </a:r>
            <a:br>
              <a:rPr lang="en-CA" sz="3200" dirty="0" smtClean="0">
                <a:solidFill>
                  <a:srgbClr val="0070C0"/>
                </a:solidFill>
                <a:latin typeface="+mn-lt"/>
              </a:rPr>
            </a:br>
            <a:r>
              <a:rPr lang="en-US" sz="3200" b="1" i="1" dirty="0" smtClean="0">
                <a:latin typeface="Times New Roman" panose="02020603050405020304" pitchFamily="18" charset="0"/>
                <a:cs typeface="Times New Roman" panose="02020603050405020304" pitchFamily="18" charset="0"/>
              </a:rPr>
              <a:t> </a:t>
            </a:r>
            <a:r>
              <a:rPr lang="en-US" sz="3200" dirty="0"/>
              <a:t/>
            </a:r>
            <a:br>
              <a:rPr lang="en-US" sz="3200" dirty="0"/>
            </a:br>
            <a:endParaRPr lang="en-US" sz="3200" dirty="0"/>
          </a:p>
        </p:txBody>
      </p:sp>
      <p:pic>
        <p:nvPicPr>
          <p:cNvPr id="6" name="Picture 5">
            <a:extLst>
              <a:ext uri="{FF2B5EF4-FFF2-40B4-BE49-F238E27FC236}">
                <a16:creationId xmlns:a16="http://schemas.microsoft.com/office/drawing/2014/main" id="{465DC6DC-A908-C144-87D9-29EEC8AA16AD}"/>
              </a:ext>
            </a:extLst>
          </p:cNvPr>
          <p:cNvPicPr/>
          <p:nvPr/>
        </p:nvPicPr>
        <p:blipFill rotWithShape="1">
          <a:blip r:embed="rId3">
            <a:extLst>
              <a:ext uri="{28A0092B-C50C-407E-A947-70E740481C1C}">
                <a14:useLocalDpi xmlns:a14="http://schemas.microsoft.com/office/drawing/2010/main" val="0"/>
              </a:ext>
            </a:extLst>
          </a:blip>
          <a:srcRect l="4362" t="62345" r="5852" b="13757"/>
          <a:stretch/>
        </p:blipFill>
        <p:spPr bwMode="auto">
          <a:xfrm>
            <a:off x="1429789" y="2244436"/>
            <a:ext cx="8445731" cy="250213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2722898"/>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73" y="-896371"/>
            <a:ext cx="12853456" cy="8481082"/>
          </a:xfrm>
          <a:prstGeom prst="rect">
            <a:avLst/>
          </a:prstGeom>
        </p:spPr>
      </p:pic>
      <p:sp>
        <p:nvSpPr>
          <p:cNvPr id="2" name="Title 1"/>
          <p:cNvSpPr>
            <a:spLocks noGrp="1"/>
          </p:cNvSpPr>
          <p:nvPr>
            <p:ph type="ctrTitle"/>
          </p:nvPr>
        </p:nvSpPr>
        <p:spPr>
          <a:xfrm>
            <a:off x="1097280" y="758952"/>
            <a:ext cx="10058400" cy="1237273"/>
          </a:xfrm>
        </p:spPr>
        <p:txBody>
          <a:bodyPr>
            <a:normAutofit fontScale="90000"/>
          </a:bodyPr>
          <a:lstStyle/>
          <a:p>
            <a:r>
              <a:rPr lang="vi-VN" sz="4400" b="1" dirty="0" smtClean="0">
                <a:solidFill>
                  <a:schemeClr val="bg1"/>
                </a:solidFill>
                <a:effectLst>
                  <a:outerShdw blurRad="38100" dist="38100" dir="2700000" algn="tl">
                    <a:srgbClr val="000000">
                      <a:alpha val="43137"/>
                    </a:srgbClr>
                  </a:outerShdw>
                </a:effectLst>
              </a:rPr>
              <a:t>CHỦ ĐỀ</a:t>
            </a:r>
            <a:r>
              <a:rPr lang="en-CA" sz="4400" b="1" dirty="0" smtClean="0">
                <a:solidFill>
                  <a:schemeClr val="bg1"/>
                </a:solidFill>
                <a:effectLst>
                  <a:outerShdw blurRad="38100" dist="38100" dir="2700000" algn="tl">
                    <a:srgbClr val="000000">
                      <a:alpha val="43137"/>
                    </a:srgbClr>
                  </a:outerShdw>
                </a:effectLst>
              </a:rPr>
              <a:t> 1</a:t>
            </a:r>
            <a:r>
              <a:rPr lang="vi-VN" sz="4400" b="1" dirty="0" smtClean="0">
                <a:solidFill>
                  <a:schemeClr val="bg1"/>
                </a:solidFill>
                <a:effectLst>
                  <a:outerShdw blurRad="38100" dist="38100" dir="2700000" algn="tl">
                    <a:srgbClr val="000000">
                      <a:alpha val="43137"/>
                    </a:srgbClr>
                  </a:outerShdw>
                </a:effectLst>
              </a:rPr>
              <a:t>: VUI BƯỚC ĐẾN TRƯỜNG</a:t>
            </a:r>
            <a:br>
              <a:rPr lang="vi-VN" sz="4400" b="1" dirty="0" smtClean="0">
                <a:solidFill>
                  <a:schemeClr val="bg1"/>
                </a:solidFill>
                <a:effectLst>
                  <a:outerShdw blurRad="38100" dist="38100" dir="2700000" algn="tl">
                    <a:srgbClr val="000000">
                      <a:alpha val="43137"/>
                    </a:srgbClr>
                  </a:outerShdw>
                </a:effectLst>
              </a:rPr>
            </a:br>
            <a:endParaRPr lang="en-US" sz="4400" b="1"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100051" y="2125014"/>
            <a:ext cx="10058400" cy="2176530"/>
          </a:xfrm>
        </p:spPr>
        <p:txBody>
          <a:bodyPr/>
          <a:lstStyle/>
          <a:p>
            <a:pPr algn="ctr"/>
            <a:r>
              <a:rPr lang="vi-VN" sz="3200" b="1" dirty="0" smtClean="0">
                <a:solidFill>
                  <a:schemeClr val="bg1"/>
                </a:solidFill>
              </a:rPr>
              <a:t>1.</a:t>
            </a:r>
            <a:r>
              <a:rPr lang="en-CA" sz="3200" b="1" dirty="0" smtClean="0">
                <a:solidFill>
                  <a:schemeClr val="bg1"/>
                </a:solidFill>
              </a:rPr>
              <a:t> </a:t>
            </a:r>
            <a:r>
              <a:rPr lang="vi-VN" sz="3200" b="1" dirty="0" smtClean="0">
                <a:solidFill>
                  <a:schemeClr val="bg1"/>
                </a:solidFill>
              </a:rPr>
              <a:t>ÔN TẬP BÀI HÁT: Mùa khai trường</a:t>
            </a:r>
          </a:p>
          <a:p>
            <a:pPr algn="ctr"/>
            <a:r>
              <a:rPr lang="en-CA" sz="3200" b="1" dirty="0" smtClean="0">
                <a:solidFill>
                  <a:schemeClr val="bg1"/>
                </a:solidFill>
              </a:rPr>
              <a:t>  </a:t>
            </a:r>
            <a:r>
              <a:rPr lang="vi-VN" sz="3200" b="1" dirty="0" smtClean="0">
                <a:solidFill>
                  <a:schemeClr val="bg1"/>
                </a:solidFill>
              </a:rPr>
              <a:t>2.</a:t>
            </a:r>
            <a:r>
              <a:rPr lang="en-CA" sz="3200" b="1" dirty="0" smtClean="0">
                <a:solidFill>
                  <a:schemeClr val="bg1"/>
                </a:solidFill>
              </a:rPr>
              <a:t> </a:t>
            </a:r>
            <a:r>
              <a:rPr lang="vi-VN" sz="3200" b="1" dirty="0" smtClean="0">
                <a:solidFill>
                  <a:schemeClr val="bg1"/>
                </a:solidFill>
              </a:rPr>
              <a:t>Nhạc cụ tiết tấu: Bài thực hành số 1</a:t>
            </a:r>
            <a:endParaRPr lang="en-US" sz="3200" b="1" dirty="0">
              <a:solidFill>
                <a:schemeClr val="bg1"/>
              </a:solidFill>
            </a:endParaRPr>
          </a:p>
        </p:txBody>
      </p:sp>
    </p:spTree>
    <p:extLst>
      <p:ext uri="{BB962C8B-B14F-4D97-AF65-F5344CB8AC3E}">
        <p14:creationId xmlns:p14="http://schemas.microsoft.com/office/powerpoint/2010/main" val="40732818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im.0901D18E-C5E4-4EB3-9355-0F629B47B26A.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136375" y="336194"/>
            <a:ext cx="5841241" cy="6185610"/>
          </a:xfr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74398"/>
            <a:ext cx="5977719"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2391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27" y="515389"/>
            <a:ext cx="10945091" cy="739834"/>
          </a:xfrm>
        </p:spPr>
        <p:txBody>
          <a:bodyPr>
            <a:normAutofit fontScale="90000"/>
          </a:bodyPr>
          <a:lstStyle/>
          <a:p>
            <a:r>
              <a:rPr lang="en-CA" sz="3600" b="1" dirty="0">
                <a:solidFill>
                  <a:srgbClr val="0070C0"/>
                </a:solidFill>
                <a:latin typeface="Times New Roman" panose="02020603050405020304" pitchFamily="18" charset="0"/>
                <a:cs typeface="Times New Roman" panose="02020603050405020304" pitchFamily="18" charset="0"/>
              </a:rPr>
              <a:t/>
            </a:r>
            <a:br>
              <a:rPr lang="en-CA" sz="3600" b="1" dirty="0">
                <a:solidFill>
                  <a:srgbClr val="0070C0"/>
                </a:solidFill>
                <a:latin typeface="Times New Roman" panose="02020603050405020304" pitchFamily="18" charset="0"/>
                <a:cs typeface="Times New Roman" panose="02020603050405020304" pitchFamily="18" charset="0"/>
              </a:rPr>
            </a:br>
            <a:r>
              <a:rPr lang="vi-VN" sz="3600" b="1" dirty="0" smtClean="0">
                <a:solidFill>
                  <a:srgbClr val="0070C0"/>
                </a:solidFill>
                <a:latin typeface="Times New Roman" panose="02020603050405020304" pitchFamily="18" charset="0"/>
                <a:cs typeface="Times New Roman" panose="02020603050405020304" pitchFamily="18" charset="0"/>
              </a:rPr>
              <a:t> NGHE</a:t>
            </a:r>
            <a:r>
              <a:rPr lang="en-CA" sz="3600" b="1" dirty="0" smtClean="0">
                <a:solidFill>
                  <a:srgbClr val="0070C0"/>
                </a:solidFill>
                <a:latin typeface="Times New Roman" panose="02020603050405020304" pitchFamily="18" charset="0"/>
                <a:cs typeface="Times New Roman" panose="02020603050405020304" pitchFamily="18" charset="0"/>
              </a:rPr>
              <a:t> HÁT</a:t>
            </a:r>
            <a:r>
              <a:rPr lang="vi-VN" sz="3600" b="1" dirty="0" smtClean="0">
                <a:solidFill>
                  <a:srgbClr val="0070C0"/>
                </a:solidFill>
                <a:latin typeface="Times New Roman" panose="02020603050405020304" pitchFamily="18" charset="0"/>
                <a:cs typeface="Times New Roman" panose="02020603050405020304" pitchFamily="18" charset="0"/>
              </a:rPr>
              <a:t> VÀ </a:t>
            </a:r>
            <a:r>
              <a:rPr lang="en-CA" sz="3600" b="1" dirty="0" smtClean="0">
                <a:solidFill>
                  <a:srgbClr val="0070C0"/>
                </a:solidFill>
                <a:latin typeface="Times New Roman" panose="02020603050405020304" pitchFamily="18" charset="0"/>
                <a:cs typeface="Times New Roman" panose="02020603050405020304" pitchFamily="18" charset="0"/>
              </a:rPr>
              <a:t>VẬN ĐỘNG THEO CẢ BÀI</a:t>
            </a:r>
            <a:br>
              <a:rPr lang="en-CA" sz="3600" b="1" dirty="0" smtClean="0">
                <a:solidFill>
                  <a:srgbClr val="0070C0"/>
                </a:solidFill>
                <a:latin typeface="Times New Roman" panose="02020603050405020304" pitchFamily="18" charset="0"/>
                <a:cs typeface="Times New Roman" panose="02020603050405020304" pitchFamily="18" charset="0"/>
              </a:rPr>
            </a:br>
            <a:r>
              <a:rPr lang="en-CA" sz="3600" b="1" dirty="0" err="1" smtClean="0">
                <a:solidFill>
                  <a:srgbClr val="0070C0"/>
                </a:solidFill>
                <a:latin typeface="Times New Roman" panose="02020603050405020304" pitchFamily="18" charset="0"/>
                <a:cs typeface="Times New Roman" panose="02020603050405020304" pitchFamily="18" charset="0"/>
              </a:rPr>
              <a:t>Các</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em</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lưu</a:t>
            </a:r>
            <a:r>
              <a:rPr lang="en-CA" sz="3600" b="1" dirty="0" smtClean="0">
                <a:solidFill>
                  <a:srgbClr val="0070C0"/>
                </a:solidFill>
                <a:latin typeface="Times New Roman" panose="02020603050405020304" pitchFamily="18" charset="0"/>
                <a:cs typeface="Times New Roman" panose="02020603050405020304" pitchFamily="18" charset="0"/>
              </a:rPr>
              <a:t> ý, </a:t>
            </a:r>
            <a:r>
              <a:rPr lang="en-CA" sz="3600" b="1" dirty="0" err="1" smtClean="0">
                <a:solidFill>
                  <a:srgbClr val="0070C0"/>
                </a:solidFill>
                <a:latin typeface="Times New Roman" panose="02020603050405020304" pitchFamily="18" charset="0"/>
                <a:cs typeface="Times New Roman" panose="02020603050405020304" pitchFamily="18" charset="0"/>
              </a:rPr>
              <a:t>khi</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hát</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đến</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chữ</a:t>
            </a:r>
            <a:r>
              <a:rPr lang="en-CA" sz="3600" b="1" dirty="0" smtClean="0">
                <a:solidFill>
                  <a:srgbClr val="0070C0"/>
                </a:solidFill>
                <a:latin typeface="Times New Roman" panose="02020603050405020304" pitchFamily="18" charset="0"/>
                <a:cs typeface="Times New Roman" panose="02020603050405020304" pitchFamily="18" charset="0"/>
              </a:rPr>
              <a:t> “sang” </a:t>
            </a:r>
            <a:r>
              <a:rPr lang="en-CA" sz="3600" b="1" dirty="0" err="1" smtClean="0">
                <a:solidFill>
                  <a:srgbClr val="0070C0"/>
                </a:solidFill>
                <a:latin typeface="Times New Roman" panose="02020603050405020304" pitchFamily="18" charset="0"/>
                <a:cs typeface="Times New Roman" panose="02020603050405020304" pitchFamily="18" charset="0"/>
              </a:rPr>
              <a:t>thì</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các</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em</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bắt</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đầu</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vỗ</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tay</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vừa</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vận</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động</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vừa</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đọc</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thầm</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theo</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tiết</a:t>
            </a:r>
            <a:r>
              <a:rPr lang="en-CA" sz="3600" b="1" dirty="0" smtClean="0">
                <a:solidFill>
                  <a:srgbClr val="0070C0"/>
                </a:solidFill>
                <a:latin typeface="Times New Roman" panose="02020603050405020304" pitchFamily="18" charset="0"/>
                <a:cs typeface="Times New Roman" panose="02020603050405020304" pitchFamily="18" charset="0"/>
              </a:rPr>
              <a:t> </a:t>
            </a:r>
            <a:r>
              <a:rPr lang="en-CA" sz="3600" b="1" dirty="0" err="1" smtClean="0">
                <a:solidFill>
                  <a:srgbClr val="0070C0"/>
                </a:solidFill>
                <a:latin typeface="Times New Roman" panose="02020603050405020304" pitchFamily="18" charset="0"/>
                <a:cs typeface="Times New Roman" panose="02020603050405020304" pitchFamily="18" charset="0"/>
              </a:rPr>
              <a:t>tấu</a:t>
            </a:r>
            <a:r>
              <a:rPr lang="en-CA" sz="3600" b="1" dirty="0" smtClean="0">
                <a:solidFill>
                  <a:srgbClr val="0070C0"/>
                </a:solidFill>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
            </a:r>
            <a:br>
              <a:rPr lang="vi-VN" sz="3600"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t>
            </a:r>
            <a:endParaRPr lang="en-US" sz="2200" dirty="0"/>
          </a:p>
        </p:txBody>
      </p:sp>
      <p:pic>
        <p:nvPicPr>
          <p:cNvPr id="5" name="Mùa Khai Trường - Có lời - âm nhạc 6 - SGK Chân trời sáng tạ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89413" y="1620982"/>
            <a:ext cx="9500260" cy="4663440"/>
          </a:xfrm>
        </p:spPr>
      </p:pic>
    </p:spTree>
    <p:extLst>
      <p:ext uri="{BB962C8B-B14F-4D97-AF65-F5344CB8AC3E}">
        <p14:creationId xmlns:p14="http://schemas.microsoft.com/office/powerpoint/2010/main" val="21093787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7591" y="-515233"/>
            <a:ext cx="13987181" cy="7629372"/>
          </a:xfrm>
        </p:spPr>
      </p:pic>
      <p:sp>
        <p:nvSpPr>
          <p:cNvPr id="2" name="Title 1"/>
          <p:cNvSpPr>
            <a:spLocks noGrp="1"/>
          </p:cNvSpPr>
          <p:nvPr>
            <p:ph type="title"/>
          </p:nvPr>
        </p:nvSpPr>
        <p:spPr>
          <a:xfrm>
            <a:off x="2743200" y="794616"/>
            <a:ext cx="7696200" cy="4442402"/>
          </a:xfrm>
        </p:spPr>
        <p:txBody>
          <a:bodyPr/>
          <a:lstStyle/>
          <a:p>
            <a:r>
              <a:rPr lang="vi-VN" dirty="0" smtClean="0">
                <a:effectLst>
                  <a:outerShdw blurRad="38100" dist="38100" dir="2700000" algn="tl">
                    <a:srgbClr val="000000">
                      <a:alpha val="43137"/>
                    </a:srgbClr>
                  </a:outerShdw>
                </a:effectLst>
                <a:latin typeface="Times New Roman (Headings)"/>
              </a:rPr>
              <a:t> </a:t>
            </a:r>
            <a:r>
              <a:rPr lang="en-CA" dirty="0" smtClean="0">
                <a:solidFill>
                  <a:srgbClr val="FF0000"/>
                </a:solidFill>
                <a:effectLst>
                  <a:outerShdw blurRad="38100" dist="38100" dir="2700000" algn="tl">
                    <a:srgbClr val="000000">
                      <a:alpha val="43137"/>
                    </a:srgbClr>
                  </a:outerShdw>
                </a:effectLst>
                <a:latin typeface="Times New Roman (Headings)"/>
              </a:rPr>
              <a:t>- </a:t>
            </a:r>
            <a:r>
              <a:rPr lang="en-CA" dirty="0" err="1" smtClean="0">
                <a:solidFill>
                  <a:srgbClr val="C00000"/>
                </a:solidFill>
                <a:effectLst>
                  <a:outerShdw blurRad="38100" dist="38100" dir="2700000" algn="tl">
                    <a:srgbClr val="000000">
                      <a:alpha val="43137"/>
                    </a:srgbClr>
                  </a:outerShdw>
                </a:effectLst>
                <a:latin typeface="+mn-lt"/>
              </a:rPr>
              <a:t>Em</a:t>
            </a:r>
            <a:r>
              <a:rPr lang="en-CA" dirty="0" smtClean="0">
                <a:solidFill>
                  <a:srgbClr val="C00000"/>
                </a:solidFill>
                <a:effectLst>
                  <a:outerShdw blurRad="38100" dist="38100" dir="2700000" algn="tl">
                    <a:srgbClr val="000000">
                      <a:alpha val="43137"/>
                    </a:srgbClr>
                  </a:outerShdw>
                </a:effectLst>
                <a:latin typeface="+mn-lt"/>
              </a:rPr>
              <a:t> </a:t>
            </a:r>
            <a:r>
              <a:rPr lang="en-CA" dirty="0" err="1" smtClean="0">
                <a:solidFill>
                  <a:srgbClr val="C00000"/>
                </a:solidFill>
                <a:effectLst>
                  <a:outerShdw blurRad="38100" dist="38100" dir="2700000" algn="tl">
                    <a:srgbClr val="000000">
                      <a:alpha val="43137"/>
                    </a:srgbClr>
                  </a:outerShdw>
                </a:effectLst>
                <a:latin typeface="+mn-lt"/>
              </a:rPr>
              <a:t>hãy</a:t>
            </a:r>
            <a:r>
              <a:rPr lang="vi-VN" dirty="0" smtClean="0">
                <a:solidFill>
                  <a:srgbClr val="C00000"/>
                </a:solidFill>
                <a:effectLst>
                  <a:outerShdw blurRad="38100" dist="38100" dir="2700000" algn="tl">
                    <a:srgbClr val="000000">
                      <a:alpha val="43137"/>
                    </a:srgbClr>
                  </a:outerShdw>
                </a:effectLst>
                <a:latin typeface="+mn-lt"/>
              </a:rPr>
              <a:t> </a:t>
            </a:r>
            <a:r>
              <a:rPr lang="vi-VN" dirty="0">
                <a:solidFill>
                  <a:srgbClr val="C00000"/>
                </a:solidFill>
                <a:effectLst>
                  <a:outerShdw blurRad="38100" dist="38100" dir="2700000" algn="tl">
                    <a:srgbClr val="000000">
                      <a:alpha val="43137"/>
                    </a:srgbClr>
                  </a:outerShdw>
                </a:effectLst>
                <a:latin typeface="+mn-lt"/>
              </a:rPr>
              <a:t>nêu lại nội dung</a:t>
            </a:r>
            <a:r>
              <a:rPr lang="en-US" dirty="0">
                <a:solidFill>
                  <a:srgbClr val="C00000"/>
                </a:solidFill>
                <a:effectLst>
                  <a:outerShdw blurRad="38100" dist="38100" dir="2700000" algn="tl">
                    <a:srgbClr val="000000">
                      <a:alpha val="43137"/>
                    </a:srgbClr>
                  </a:outerShdw>
                </a:effectLst>
                <a:latin typeface="+mn-lt"/>
              </a:rPr>
              <a:t>, </a:t>
            </a:r>
            <a:r>
              <a:rPr lang="en-US" dirty="0">
                <a:solidFill>
                  <a:srgbClr val="C00000"/>
                </a:solidFill>
                <a:effectLst>
                  <a:outerShdw blurRad="38100" dist="38100" dir="2700000" algn="tl">
                    <a:srgbClr val="000000">
                      <a:alpha val="43137"/>
                    </a:srgbClr>
                  </a:outerShdw>
                </a:effectLst>
                <a:latin typeface="+mn-lt"/>
                <a:cs typeface="Times New Roman" panose="02020603050405020304" pitchFamily="18" charset="0"/>
              </a:rPr>
              <a:t>ý </a:t>
            </a:r>
            <a:r>
              <a:rPr lang="en-US" dirty="0" err="1">
                <a:solidFill>
                  <a:srgbClr val="C00000"/>
                </a:solidFill>
                <a:effectLst>
                  <a:outerShdw blurRad="38100" dist="38100" dir="2700000" algn="tl">
                    <a:srgbClr val="000000">
                      <a:alpha val="43137"/>
                    </a:srgbClr>
                  </a:outerShdw>
                </a:effectLst>
                <a:latin typeface="+mn-lt"/>
                <a:cs typeface="Times New Roman" panose="02020603050405020304" pitchFamily="18" charset="0"/>
              </a:rPr>
              <a:t>nghĩa</a:t>
            </a:r>
            <a:r>
              <a:rPr lang="vi-VN" dirty="0">
                <a:solidFill>
                  <a:srgbClr val="C00000"/>
                </a:solidFill>
                <a:effectLst>
                  <a:outerShdw blurRad="38100" dist="38100" dir="2700000" algn="tl">
                    <a:srgbClr val="000000">
                      <a:alpha val="43137"/>
                    </a:srgbClr>
                  </a:outerShdw>
                </a:effectLst>
                <a:latin typeface="+mn-lt"/>
                <a:cs typeface="Times New Roman" panose="02020603050405020304" pitchFamily="18" charset="0"/>
              </a:rPr>
              <a:t> </a:t>
            </a:r>
            <a:r>
              <a:rPr lang="vi-VN" dirty="0">
                <a:solidFill>
                  <a:srgbClr val="C00000"/>
                </a:solidFill>
                <a:effectLst>
                  <a:outerShdw blurRad="38100" dist="38100" dir="2700000" algn="tl">
                    <a:srgbClr val="000000">
                      <a:alpha val="43137"/>
                    </a:srgbClr>
                  </a:outerShdw>
                </a:effectLst>
                <a:latin typeface="+mn-lt"/>
              </a:rPr>
              <a:t>giáo dục của bài </a:t>
            </a:r>
            <a:r>
              <a:rPr lang="vi-VN" dirty="0" smtClean="0">
                <a:solidFill>
                  <a:srgbClr val="C00000"/>
                </a:solidFill>
                <a:effectLst>
                  <a:outerShdw blurRad="38100" dist="38100" dir="2700000" algn="tl">
                    <a:srgbClr val="000000">
                      <a:alpha val="43137"/>
                    </a:srgbClr>
                  </a:outerShdw>
                </a:effectLst>
                <a:latin typeface="+mn-lt"/>
              </a:rPr>
              <a:t>hát</a:t>
            </a:r>
            <a:r>
              <a:rPr lang="en-CA" dirty="0" smtClean="0">
                <a:solidFill>
                  <a:srgbClr val="C00000"/>
                </a:solidFill>
                <a:effectLst>
                  <a:outerShdw blurRad="38100" dist="38100" dir="2700000" algn="tl">
                    <a:srgbClr val="000000">
                      <a:alpha val="43137"/>
                    </a:srgbClr>
                  </a:outerShdw>
                </a:effectLst>
                <a:latin typeface="+mn-lt"/>
              </a:rPr>
              <a:t> </a:t>
            </a:r>
            <a:r>
              <a:rPr lang="en-CA" i="1" dirty="0" err="1" smtClean="0">
                <a:solidFill>
                  <a:srgbClr val="C00000"/>
                </a:solidFill>
                <a:effectLst>
                  <a:outerShdw blurRad="38100" dist="38100" dir="2700000" algn="tl">
                    <a:srgbClr val="000000">
                      <a:alpha val="43137"/>
                    </a:srgbClr>
                  </a:outerShdw>
                </a:effectLst>
                <a:latin typeface="+mn-lt"/>
              </a:rPr>
              <a:t>Mùa</a:t>
            </a:r>
            <a:r>
              <a:rPr lang="en-CA" i="1" dirty="0" smtClean="0">
                <a:solidFill>
                  <a:srgbClr val="C00000"/>
                </a:solidFill>
                <a:effectLst>
                  <a:outerShdw blurRad="38100" dist="38100" dir="2700000" algn="tl">
                    <a:srgbClr val="000000">
                      <a:alpha val="43137"/>
                    </a:srgbClr>
                  </a:outerShdw>
                </a:effectLst>
                <a:latin typeface="+mn-lt"/>
              </a:rPr>
              <a:t> </a:t>
            </a:r>
            <a:r>
              <a:rPr lang="en-CA" i="1" dirty="0" err="1" smtClean="0">
                <a:solidFill>
                  <a:srgbClr val="C00000"/>
                </a:solidFill>
                <a:effectLst>
                  <a:outerShdw blurRad="38100" dist="38100" dir="2700000" algn="tl">
                    <a:srgbClr val="000000">
                      <a:alpha val="43137"/>
                    </a:srgbClr>
                  </a:outerShdw>
                </a:effectLst>
                <a:latin typeface="+mn-lt"/>
              </a:rPr>
              <a:t>khai</a:t>
            </a:r>
            <a:r>
              <a:rPr lang="en-CA" i="1" dirty="0" smtClean="0">
                <a:solidFill>
                  <a:srgbClr val="C00000"/>
                </a:solidFill>
                <a:effectLst>
                  <a:outerShdw blurRad="38100" dist="38100" dir="2700000" algn="tl">
                    <a:srgbClr val="000000">
                      <a:alpha val="43137"/>
                    </a:srgbClr>
                  </a:outerShdw>
                </a:effectLst>
                <a:latin typeface="+mn-lt"/>
              </a:rPr>
              <a:t> </a:t>
            </a:r>
            <a:r>
              <a:rPr lang="en-CA" i="1" dirty="0" err="1" smtClean="0">
                <a:solidFill>
                  <a:srgbClr val="C00000"/>
                </a:solidFill>
                <a:effectLst>
                  <a:outerShdw blurRad="38100" dist="38100" dir="2700000" algn="tl">
                    <a:srgbClr val="000000">
                      <a:alpha val="43137"/>
                    </a:srgbClr>
                  </a:outerShdw>
                </a:effectLst>
                <a:latin typeface="+mn-lt"/>
              </a:rPr>
              <a:t>trường</a:t>
            </a:r>
            <a:r>
              <a:rPr lang="vi-VN" i="1" dirty="0" smtClean="0">
                <a:solidFill>
                  <a:srgbClr val="C00000"/>
                </a:solidFill>
                <a:effectLst>
                  <a:outerShdw blurRad="38100" dist="38100" dir="2700000" algn="tl">
                    <a:srgbClr val="000000">
                      <a:alpha val="43137"/>
                    </a:srgbClr>
                  </a:outerShdw>
                </a:effectLst>
                <a:latin typeface="+mn-lt"/>
              </a:rPr>
              <a:t> </a:t>
            </a:r>
            <a:r>
              <a:rPr lang="en-CA" dirty="0" smtClean="0">
                <a:solidFill>
                  <a:srgbClr val="C00000"/>
                </a:solidFill>
                <a:effectLst>
                  <a:outerShdw blurRad="38100" dist="38100" dir="2700000" algn="tl">
                    <a:srgbClr val="000000">
                      <a:alpha val="43137"/>
                    </a:srgbClr>
                  </a:outerShdw>
                </a:effectLst>
                <a:latin typeface="+mn-lt"/>
              </a:rPr>
              <a:t/>
            </a:r>
            <a:br>
              <a:rPr lang="en-CA" dirty="0" smtClean="0">
                <a:solidFill>
                  <a:srgbClr val="C00000"/>
                </a:solidFill>
                <a:effectLst>
                  <a:outerShdw blurRad="38100" dist="38100" dir="2700000" algn="tl">
                    <a:srgbClr val="000000">
                      <a:alpha val="43137"/>
                    </a:srgbClr>
                  </a:outerShdw>
                </a:effectLst>
                <a:latin typeface="+mn-lt"/>
              </a:rPr>
            </a:br>
            <a:r>
              <a:rPr lang="en-CA" dirty="0" smtClean="0">
                <a:solidFill>
                  <a:srgbClr val="C00000"/>
                </a:solidFill>
                <a:effectLst>
                  <a:outerShdw blurRad="38100" dist="38100" dir="2700000" algn="tl">
                    <a:srgbClr val="000000">
                      <a:alpha val="43137"/>
                    </a:srgbClr>
                  </a:outerShdw>
                </a:effectLst>
                <a:latin typeface="+mn-lt"/>
              </a:rPr>
              <a:t>- C</a:t>
            </a:r>
            <a:r>
              <a:rPr lang="vi-VN" dirty="0" smtClean="0">
                <a:solidFill>
                  <a:srgbClr val="C00000"/>
                </a:solidFill>
                <a:effectLst>
                  <a:outerShdw blurRad="38100" dist="38100" dir="2700000" algn="tl">
                    <a:srgbClr val="000000">
                      <a:alpha val="43137"/>
                    </a:srgbClr>
                  </a:outerShdw>
                </a:effectLst>
                <a:latin typeface="+mn-lt"/>
              </a:rPr>
              <a:t>ảm </a:t>
            </a:r>
            <a:r>
              <a:rPr lang="vi-VN" dirty="0">
                <a:solidFill>
                  <a:srgbClr val="C00000"/>
                </a:solidFill>
                <a:effectLst>
                  <a:outerShdw blurRad="38100" dist="38100" dir="2700000" algn="tl">
                    <a:srgbClr val="000000">
                      <a:alpha val="43137"/>
                    </a:srgbClr>
                  </a:outerShdw>
                </a:effectLst>
                <a:latin typeface="+mn-lt"/>
              </a:rPr>
              <a:t>nhận </a:t>
            </a:r>
            <a:r>
              <a:rPr lang="en-CA" dirty="0" err="1" smtClean="0">
                <a:solidFill>
                  <a:srgbClr val="C00000"/>
                </a:solidFill>
                <a:effectLst>
                  <a:outerShdw blurRad="38100" dist="38100" dir="2700000" algn="tl">
                    <a:srgbClr val="000000">
                      <a:alpha val="43137"/>
                    </a:srgbClr>
                  </a:outerShdw>
                </a:effectLst>
                <a:latin typeface="+mn-lt"/>
              </a:rPr>
              <a:t>của</a:t>
            </a:r>
            <a:r>
              <a:rPr lang="en-CA" dirty="0" smtClean="0">
                <a:solidFill>
                  <a:srgbClr val="C00000"/>
                </a:solidFill>
                <a:effectLst>
                  <a:outerShdw blurRad="38100" dist="38100" dir="2700000" algn="tl">
                    <a:srgbClr val="000000">
                      <a:alpha val="43137"/>
                    </a:srgbClr>
                  </a:outerShdw>
                </a:effectLst>
                <a:latin typeface="+mn-lt"/>
              </a:rPr>
              <a:t> </a:t>
            </a:r>
            <a:r>
              <a:rPr lang="en-CA" dirty="0" err="1" smtClean="0">
                <a:solidFill>
                  <a:srgbClr val="C00000"/>
                </a:solidFill>
                <a:effectLst>
                  <a:outerShdw blurRad="38100" dist="38100" dir="2700000" algn="tl">
                    <a:srgbClr val="000000">
                      <a:alpha val="43137"/>
                    </a:srgbClr>
                  </a:outerShdw>
                </a:effectLst>
                <a:latin typeface="+mn-lt"/>
              </a:rPr>
              <a:t>em</a:t>
            </a:r>
            <a:r>
              <a:rPr lang="en-CA" dirty="0" smtClean="0">
                <a:solidFill>
                  <a:srgbClr val="C00000"/>
                </a:solidFill>
                <a:effectLst>
                  <a:outerShdw blurRad="38100" dist="38100" dir="2700000" algn="tl">
                    <a:srgbClr val="000000">
                      <a:alpha val="43137"/>
                    </a:srgbClr>
                  </a:outerShdw>
                </a:effectLst>
                <a:latin typeface="+mn-lt"/>
              </a:rPr>
              <a:t> </a:t>
            </a:r>
            <a:r>
              <a:rPr lang="vi-VN" dirty="0" smtClean="0">
                <a:solidFill>
                  <a:srgbClr val="C00000"/>
                </a:solidFill>
                <a:effectLst>
                  <a:outerShdw blurRad="38100" dist="38100" dir="2700000" algn="tl">
                    <a:srgbClr val="000000">
                      <a:alpha val="43137"/>
                    </a:srgbClr>
                  </a:outerShdw>
                </a:effectLst>
                <a:latin typeface="+mn-lt"/>
              </a:rPr>
              <a:t>sau </a:t>
            </a:r>
            <a:r>
              <a:rPr lang="vi-VN" dirty="0">
                <a:solidFill>
                  <a:srgbClr val="C00000"/>
                </a:solidFill>
                <a:effectLst>
                  <a:outerShdw blurRad="38100" dist="38100" dir="2700000" algn="tl">
                    <a:srgbClr val="000000">
                      <a:alpha val="43137"/>
                    </a:srgbClr>
                  </a:outerShdw>
                </a:effectLst>
                <a:latin typeface="+mn-lt"/>
              </a:rPr>
              <a:t>khi được học nhạc cụ tiết </a:t>
            </a:r>
            <a:r>
              <a:rPr lang="vi-VN" dirty="0" smtClean="0">
                <a:solidFill>
                  <a:srgbClr val="C00000"/>
                </a:solidFill>
                <a:effectLst>
                  <a:outerShdw blurRad="38100" dist="38100" dir="2700000" algn="tl">
                    <a:srgbClr val="000000">
                      <a:alpha val="43137"/>
                    </a:srgbClr>
                  </a:outerShdw>
                </a:effectLst>
                <a:latin typeface="+mn-lt"/>
              </a:rPr>
              <a:t>tấu</a:t>
            </a:r>
            <a:r>
              <a:rPr lang="en-CA" dirty="0" smtClean="0">
                <a:solidFill>
                  <a:srgbClr val="C00000"/>
                </a:solidFill>
                <a:effectLst>
                  <a:outerShdw blurRad="38100" dist="38100" dir="2700000" algn="tl">
                    <a:srgbClr val="000000">
                      <a:alpha val="43137"/>
                    </a:srgbClr>
                  </a:outerShdw>
                </a:effectLst>
                <a:latin typeface="+mn-lt"/>
              </a:rPr>
              <a:t>?</a:t>
            </a:r>
            <a:endParaRPr lang="en-US" dirty="0">
              <a:solidFill>
                <a:srgbClr val="C000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27956572"/>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395200" cy="6858000"/>
          </a:xfrm>
        </p:spPr>
      </p:pic>
      <p:sp>
        <p:nvSpPr>
          <p:cNvPr id="2" name="Title 1"/>
          <p:cNvSpPr>
            <a:spLocks noGrp="1"/>
          </p:cNvSpPr>
          <p:nvPr>
            <p:ph type="title"/>
          </p:nvPr>
        </p:nvSpPr>
        <p:spPr>
          <a:xfrm>
            <a:off x="1152939" y="2126974"/>
            <a:ext cx="11407361" cy="2851426"/>
          </a:xfrm>
        </p:spPr>
        <p:txBody>
          <a:bodyPr>
            <a:normAutofit/>
          </a:bodyPr>
          <a:lstStyle/>
          <a:p>
            <a:r>
              <a:rPr lang="vi-VN" sz="3200" dirty="0" smtClean="0">
                <a:solidFill>
                  <a:srgbClr val="0070C0"/>
                </a:solidFill>
                <a:latin typeface="Times New Roman" panose="02020603050405020304" pitchFamily="18" charset="0"/>
                <a:cs typeface="Times New Roman" panose="02020603050405020304" pitchFamily="18" charset="0"/>
              </a:rPr>
              <a:t> CÔ </a:t>
            </a:r>
            <a:r>
              <a:rPr lang="en-US" sz="3200" dirty="0" smtClean="0">
                <a:solidFill>
                  <a:srgbClr val="0070C0"/>
                </a:solidFill>
                <a:latin typeface="Times New Roman" panose="02020603050405020304" pitchFamily="18" charset="0"/>
                <a:cs typeface="Times New Roman" panose="02020603050405020304" pitchFamily="18" charset="0"/>
              </a:rPr>
              <a:t>THÂN MẾN CHÀO </a:t>
            </a:r>
            <a:r>
              <a:rPr lang="vi-VN" sz="3200" dirty="0" smtClean="0">
                <a:solidFill>
                  <a:srgbClr val="0070C0"/>
                </a:solidFill>
                <a:latin typeface="Times New Roman" panose="02020603050405020304" pitchFamily="18" charset="0"/>
                <a:cs typeface="Times New Roman" panose="02020603050405020304" pitchFamily="18" charset="0"/>
              </a:rPr>
              <a:t>CÁC EM HỌC SINH YÊU QUÝ!</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6535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327900"/>
          </a:xfrm>
        </p:spPr>
      </p:pic>
      <p:sp>
        <p:nvSpPr>
          <p:cNvPr id="2" name="Title 1"/>
          <p:cNvSpPr>
            <a:spLocks noGrp="1"/>
          </p:cNvSpPr>
          <p:nvPr>
            <p:ph type="title"/>
          </p:nvPr>
        </p:nvSpPr>
        <p:spPr>
          <a:xfrm>
            <a:off x="2527300" y="2809702"/>
            <a:ext cx="9441180" cy="2012905"/>
          </a:xfrm>
        </p:spPr>
        <p:txBody>
          <a:bodyPr>
            <a:normAutofit fontScale="90000"/>
          </a:bodyPr>
          <a:lstStyle/>
          <a:p>
            <a:r>
              <a:rPr lang="vi-VN" b="1" dirty="0" smtClean="0">
                <a:solidFill>
                  <a:srgbClr val="FF0000"/>
                </a:solidFill>
                <a:effectLst>
                  <a:outerShdw blurRad="38100" dist="38100" dir="2700000" algn="tl">
                    <a:srgbClr val="000000">
                      <a:alpha val="43137"/>
                    </a:srgbClr>
                  </a:outerShdw>
                </a:effectLst>
              </a:rPr>
              <a:t>H</a:t>
            </a:r>
            <a:r>
              <a:rPr lang="en-CA" b="1" dirty="0">
                <a:solidFill>
                  <a:srgbClr val="FF0000"/>
                </a:solidFill>
                <a:effectLst>
                  <a:outerShdw blurRad="38100" dist="38100" dir="2700000" algn="tl">
                    <a:srgbClr val="000000">
                      <a:alpha val="43137"/>
                    </a:srgbClr>
                  </a:outerShdw>
                </a:effectLst>
              </a:rPr>
              <a:t>Đ</a:t>
            </a:r>
            <a:r>
              <a:rPr lang="vi-VN" b="1" dirty="0" smtClean="0">
                <a:solidFill>
                  <a:srgbClr val="FF0000"/>
                </a:solidFill>
                <a:effectLst>
                  <a:outerShdw blurRad="38100" dist="38100" dir="2700000" algn="tl">
                    <a:srgbClr val="000000">
                      <a:alpha val="43137"/>
                    </a:srgbClr>
                  </a:outerShdw>
                </a:effectLst>
              </a:rPr>
              <a:t> 1: Ôn tập bài hát </a:t>
            </a:r>
            <a:r>
              <a:rPr lang="vi-VN" b="1" i="1" dirty="0" smtClean="0">
                <a:solidFill>
                  <a:srgbClr val="FF0000"/>
                </a:solidFill>
                <a:effectLst>
                  <a:outerShdw blurRad="38100" dist="38100" dir="2700000" algn="tl">
                    <a:srgbClr val="000000">
                      <a:alpha val="43137"/>
                    </a:srgbClr>
                  </a:outerShdw>
                </a:effectLst>
              </a:rPr>
              <a:t>Mùa khai trường</a:t>
            </a:r>
            <a:br>
              <a:rPr lang="vi-VN" b="1" i="1" dirty="0" smtClean="0">
                <a:solidFill>
                  <a:srgbClr val="FF0000"/>
                </a:solidFill>
                <a:effectLst>
                  <a:outerShdw blurRad="38100" dist="38100" dir="2700000" algn="tl">
                    <a:srgbClr val="000000">
                      <a:alpha val="43137"/>
                    </a:srgbClr>
                  </a:outerShdw>
                </a:effectLst>
              </a:rPr>
            </a:br>
            <a:r>
              <a:rPr lang="vi-VN" b="1" i="1" smtClean="0">
                <a:solidFill>
                  <a:srgbClr val="FF0000"/>
                </a:solidFill>
                <a:effectLst>
                  <a:outerShdw blurRad="38100" dist="38100" dir="2700000" algn="tl">
                    <a:srgbClr val="000000">
                      <a:alpha val="43137"/>
                    </a:srgbClr>
                  </a:outerShdw>
                </a:effectLst>
              </a:rPr>
              <a:t/>
            </a:r>
            <a:br>
              <a:rPr lang="vi-VN" b="1" i="1" smtClean="0">
                <a:solidFill>
                  <a:srgbClr val="FF0000"/>
                </a:solidFill>
                <a:effectLst>
                  <a:outerShdw blurRad="38100" dist="38100" dir="2700000" algn="tl">
                    <a:srgbClr val="000000">
                      <a:alpha val="43137"/>
                    </a:srgbClr>
                  </a:outerShdw>
                </a:effectLst>
              </a:rPr>
            </a:br>
            <a:r>
              <a:rPr lang="en-CA" i="1" dirty="0">
                <a:effectLst>
                  <a:outerShdw blurRad="38100" dist="38100" dir="2700000" algn="tl">
                    <a:srgbClr val="000000">
                      <a:alpha val="43137"/>
                    </a:srgbClr>
                  </a:outerShdw>
                </a:effectLst>
              </a:rPr>
              <a:t>-</a:t>
            </a:r>
            <a:r>
              <a:rPr lang="en-CA" b="1" i="1" smtClean="0">
                <a:solidFill>
                  <a:srgbClr val="FF0000"/>
                </a:solidFill>
                <a:effectLst>
                  <a:outerShdw blurRad="38100" dist="38100" dir="2700000" algn="tl">
                    <a:srgbClr val="000000">
                      <a:alpha val="43137"/>
                    </a:srgbClr>
                  </a:outerShdw>
                </a:effectLst>
              </a:rPr>
              <a:t> </a:t>
            </a:r>
            <a:r>
              <a:rPr lang="vi-VN" sz="4900" dirty="0" smtClean="0">
                <a:cs typeface="Times New Roman" panose="02020603050405020304" pitchFamily="18" charset="0"/>
              </a:rPr>
              <a:t>Hát </a:t>
            </a:r>
            <a:r>
              <a:rPr lang="en-CA" sz="4900" dirty="0" err="1" smtClean="0">
                <a:latin typeface="Times New Roman" panose="02020603050405020304" pitchFamily="18" charset="0"/>
                <a:cs typeface="Times New Roman" panose="02020603050405020304" pitchFamily="18" charset="0"/>
              </a:rPr>
              <a:t>bài</a:t>
            </a:r>
            <a:r>
              <a:rPr lang="en-CA" sz="4900" dirty="0" smtClean="0">
                <a:latin typeface="Times New Roman" panose="02020603050405020304" pitchFamily="18" charset="0"/>
                <a:cs typeface="Times New Roman" panose="02020603050405020304" pitchFamily="18" charset="0"/>
              </a:rPr>
              <a:t> </a:t>
            </a:r>
            <a:r>
              <a:rPr lang="en-CA" sz="4900" i="1" dirty="0" err="1" smtClean="0">
                <a:latin typeface="Times New Roman" panose="02020603050405020304" pitchFamily="18" charset="0"/>
                <a:cs typeface="Times New Roman" panose="02020603050405020304" pitchFamily="18" charset="0"/>
              </a:rPr>
              <a:t>Mùa</a:t>
            </a:r>
            <a:r>
              <a:rPr lang="en-CA" sz="4900" i="1" dirty="0" smtClean="0">
                <a:latin typeface="Times New Roman" panose="02020603050405020304" pitchFamily="18" charset="0"/>
                <a:cs typeface="Times New Roman" panose="02020603050405020304" pitchFamily="18" charset="0"/>
              </a:rPr>
              <a:t> </a:t>
            </a:r>
            <a:r>
              <a:rPr lang="en-CA" sz="4900" i="1" dirty="0" err="1" smtClean="0">
                <a:latin typeface="Times New Roman" panose="02020603050405020304" pitchFamily="18" charset="0"/>
                <a:cs typeface="Times New Roman" panose="02020603050405020304" pitchFamily="18" charset="0"/>
              </a:rPr>
              <a:t>khai</a:t>
            </a:r>
            <a:r>
              <a:rPr lang="en-CA" sz="4900" i="1" dirty="0" smtClean="0">
                <a:latin typeface="Times New Roman" panose="02020603050405020304" pitchFamily="18" charset="0"/>
                <a:cs typeface="Times New Roman" panose="02020603050405020304" pitchFamily="18" charset="0"/>
              </a:rPr>
              <a:t> </a:t>
            </a:r>
            <a:r>
              <a:rPr lang="en-CA" sz="4900" i="1" dirty="0" err="1" smtClean="0">
                <a:latin typeface="Times New Roman" panose="02020603050405020304" pitchFamily="18" charset="0"/>
                <a:cs typeface="Times New Roman" panose="02020603050405020304" pitchFamily="18" charset="0"/>
              </a:rPr>
              <a:t>trường</a:t>
            </a:r>
            <a:r>
              <a:rPr lang="en-CA" sz="4900" dirty="0" smtClean="0">
                <a:latin typeface="Times New Roman" panose="02020603050405020304" pitchFamily="18" charset="0"/>
                <a:cs typeface="Times New Roman" panose="02020603050405020304" pitchFamily="18" charset="0"/>
              </a:rPr>
              <a:t>, </a:t>
            </a:r>
            <a:r>
              <a:rPr lang="vi-VN" sz="4900" dirty="0" smtClean="0">
                <a:cs typeface="Times New Roman" panose="02020603050405020304" pitchFamily="18" charset="0"/>
              </a:rPr>
              <a:t>kết hợp </a:t>
            </a:r>
            <a:r>
              <a:rPr lang="en-CA" sz="4900" dirty="0" err="1" smtClean="0">
                <a:latin typeface="Times New Roman" panose="02020603050405020304" pitchFamily="18" charset="0"/>
                <a:cs typeface="Times New Roman" panose="02020603050405020304" pitchFamily="18" charset="0"/>
              </a:rPr>
              <a:t>gõ</a:t>
            </a:r>
            <a:r>
              <a:rPr lang="en-CA" sz="4900" dirty="0" smtClean="0">
                <a:latin typeface="Times New Roman" panose="02020603050405020304" pitchFamily="18" charset="0"/>
                <a:cs typeface="Times New Roman" panose="02020603050405020304" pitchFamily="18" charset="0"/>
              </a:rPr>
              <a:t> </a:t>
            </a:r>
            <a:r>
              <a:rPr lang="en-CA" sz="4900" dirty="0" err="1" smtClean="0">
                <a:latin typeface="Times New Roman" panose="02020603050405020304" pitchFamily="18" charset="0"/>
                <a:cs typeface="Times New Roman" panose="02020603050405020304" pitchFamily="18" charset="0"/>
              </a:rPr>
              <a:t>đệm</a:t>
            </a:r>
            <a:r>
              <a:rPr lang="vi-VN" sz="4900" dirty="0" smtClean="0">
                <a:latin typeface="Times New Roman" panose="02020603050405020304" pitchFamily="18" charset="0"/>
                <a:cs typeface="Times New Roman" panose="02020603050405020304" pitchFamily="18" charset="0"/>
              </a:rPr>
              <a:t> </a:t>
            </a:r>
            <a:r>
              <a:rPr lang="vi-VN" sz="4900" dirty="0" smtClean="0">
                <a:cs typeface="Times New Roman" panose="02020603050405020304" pitchFamily="18" charset="0"/>
              </a:rPr>
              <a:t>theo phách</a:t>
            </a:r>
            <a:r>
              <a:rPr lang="en-CA" sz="4900" dirty="0" smtClean="0">
                <a:cs typeface="Times New Roman" panose="02020603050405020304" pitchFamily="18" charset="0"/>
              </a:rPr>
              <a:t>, </a:t>
            </a:r>
            <a:r>
              <a:rPr lang="en-CA" sz="4900" dirty="0" err="1" smtClean="0">
                <a:latin typeface="Times New Roman" panose="02020603050405020304" pitchFamily="18" charset="0"/>
                <a:cs typeface="Times New Roman" panose="02020603050405020304" pitchFamily="18" charset="0"/>
              </a:rPr>
              <a:t>thể</a:t>
            </a:r>
            <a:r>
              <a:rPr lang="en-CA" sz="4900" dirty="0" smtClean="0">
                <a:cs typeface="Times New Roman" panose="02020603050405020304" pitchFamily="18" charset="0"/>
              </a:rPr>
              <a:t> </a:t>
            </a:r>
            <a:r>
              <a:rPr lang="en-CA" sz="4900" dirty="0" err="1" smtClean="0">
                <a:latin typeface="Times New Roman" panose="02020603050405020304" pitchFamily="18" charset="0"/>
                <a:cs typeface="Times New Roman" panose="02020603050405020304" pitchFamily="18" charset="0"/>
              </a:rPr>
              <a:t>hiện</a:t>
            </a:r>
            <a:r>
              <a:rPr lang="en-CA" sz="4900" dirty="0" smtClean="0">
                <a:latin typeface="Times New Roman" panose="02020603050405020304" pitchFamily="18" charset="0"/>
                <a:cs typeface="Times New Roman" panose="02020603050405020304" pitchFamily="18" charset="0"/>
              </a:rPr>
              <a:t> </a:t>
            </a:r>
            <a:r>
              <a:rPr lang="vi-VN" sz="4900" dirty="0" smtClean="0">
                <a:cs typeface="Times New Roman" panose="02020603050405020304" pitchFamily="18" charset="0"/>
              </a:rPr>
              <a:t>sự </a:t>
            </a:r>
            <a:r>
              <a:rPr lang="vi-VN" sz="4900" dirty="0">
                <a:cs typeface="Times New Roman" panose="02020603050405020304" pitchFamily="18" charset="0"/>
              </a:rPr>
              <a:t>phấn khởi, nét mặt vui tươi theo </a:t>
            </a:r>
            <a:r>
              <a:rPr lang="vi-VN" sz="4900">
                <a:cs typeface="Times New Roman" panose="02020603050405020304" pitchFamily="18" charset="0"/>
              </a:rPr>
              <a:t>âm </a:t>
            </a:r>
            <a:r>
              <a:rPr lang="vi-VN" sz="4900" smtClean="0">
                <a:cs typeface="Times New Roman" panose="02020603050405020304" pitchFamily="18" charset="0"/>
              </a:rPr>
              <a:t>nhạc</a:t>
            </a:r>
            <a:r>
              <a:rPr lang="en-US" sz="4900" smtClean="0">
                <a:cs typeface="Times New Roman" panose="02020603050405020304" pitchFamily="18" charset="0"/>
              </a:rPr>
              <a:t/>
            </a:r>
            <a:br>
              <a:rPr lang="en-US" sz="4900" smtClean="0">
                <a:cs typeface="Times New Roman" panose="02020603050405020304" pitchFamily="18" charset="0"/>
              </a:rPr>
            </a:br>
            <a:r>
              <a:rPr lang="en-CA" sz="4900" dirty="0" smtClean="0">
                <a:cs typeface="Times New Roman" panose="02020603050405020304" pitchFamily="18" charset="0"/>
              </a:rPr>
              <a:t/>
            </a:r>
            <a:br>
              <a:rPr lang="en-CA" sz="4900" dirty="0" smtClean="0">
                <a:cs typeface="Times New Roman" panose="02020603050405020304" pitchFamily="18" charset="0"/>
              </a:rPr>
            </a:br>
            <a:r>
              <a:rPr lang="en-CA" sz="4900" b="1" dirty="0" smtClean="0">
                <a:latin typeface="Times New Roman" panose="02020603050405020304" pitchFamily="18" charset="0"/>
                <a:cs typeface="Times New Roman" panose="02020603050405020304" pitchFamily="18" charset="0"/>
              </a:rPr>
              <a:t>-</a:t>
            </a:r>
            <a:r>
              <a:rPr lang="en-CA" sz="4900" dirty="0" smtClean="0">
                <a:latin typeface="Times New Roman" panose="02020603050405020304" pitchFamily="18" charset="0"/>
                <a:cs typeface="Times New Roman" panose="02020603050405020304" pitchFamily="18" charset="0"/>
              </a:rPr>
              <a:t> </a:t>
            </a:r>
            <a:r>
              <a:rPr lang="en-CA" sz="4900" dirty="0" err="1" smtClean="0">
                <a:latin typeface="Times New Roman" panose="02020603050405020304" pitchFamily="18" charset="0"/>
                <a:cs typeface="Times New Roman" panose="02020603050405020304" pitchFamily="18" charset="0"/>
              </a:rPr>
              <a:t>Hát</a:t>
            </a:r>
            <a:r>
              <a:rPr lang="en-CA" sz="4900" dirty="0" smtClean="0">
                <a:latin typeface="Times New Roman" panose="02020603050405020304" pitchFamily="18" charset="0"/>
                <a:cs typeface="Times New Roman" panose="02020603050405020304" pitchFamily="18" charset="0"/>
              </a:rPr>
              <a:t> </a:t>
            </a:r>
            <a:r>
              <a:rPr lang="en-CA" sz="4900" dirty="0" err="1" smtClean="0">
                <a:latin typeface="Times New Roman" panose="02020603050405020304" pitchFamily="18" charset="0"/>
                <a:cs typeface="Times New Roman" panose="02020603050405020304" pitchFamily="18" charset="0"/>
              </a:rPr>
              <a:t>kết</a:t>
            </a:r>
            <a:r>
              <a:rPr lang="en-CA" sz="4900" dirty="0" smtClean="0">
                <a:latin typeface="Times New Roman" panose="02020603050405020304" pitchFamily="18" charset="0"/>
                <a:cs typeface="Times New Roman" panose="02020603050405020304" pitchFamily="18" charset="0"/>
              </a:rPr>
              <a:t> </a:t>
            </a:r>
            <a:r>
              <a:rPr lang="en-CA" sz="4900" dirty="0" err="1" smtClean="0">
                <a:latin typeface="Times New Roman" panose="02020603050405020304" pitchFamily="18" charset="0"/>
                <a:cs typeface="Times New Roman" panose="02020603050405020304" pitchFamily="18" charset="0"/>
              </a:rPr>
              <a:t>hợp</a:t>
            </a:r>
            <a:r>
              <a:rPr lang="en-CA" sz="4900" dirty="0" smtClean="0">
                <a:latin typeface="Times New Roman" panose="02020603050405020304" pitchFamily="18" charset="0"/>
                <a:cs typeface="Times New Roman" panose="02020603050405020304" pitchFamily="18" charset="0"/>
              </a:rPr>
              <a:t> </a:t>
            </a:r>
            <a:r>
              <a:rPr lang="en-CA" sz="4900" dirty="0" err="1" smtClean="0">
                <a:latin typeface="Times New Roman" panose="02020603050405020304" pitchFamily="18" charset="0"/>
                <a:cs typeface="Times New Roman" panose="02020603050405020304" pitchFamily="18" charset="0"/>
              </a:rPr>
              <a:t>vận</a:t>
            </a:r>
            <a:r>
              <a:rPr lang="en-CA" sz="4900" dirty="0" smtClean="0">
                <a:latin typeface="Times New Roman" panose="02020603050405020304" pitchFamily="18" charset="0"/>
                <a:cs typeface="Times New Roman" panose="02020603050405020304" pitchFamily="18" charset="0"/>
              </a:rPr>
              <a:t> </a:t>
            </a:r>
            <a:r>
              <a:rPr lang="en-CA" sz="4900" dirty="0" err="1" smtClean="0">
                <a:latin typeface="Times New Roman" panose="02020603050405020304" pitchFamily="18" charset="0"/>
                <a:cs typeface="Times New Roman" panose="02020603050405020304" pitchFamily="18" charset="0"/>
              </a:rPr>
              <a:t>động</a:t>
            </a:r>
            <a:r>
              <a:rPr lang="vi-VN" sz="4900" dirty="0" smtClean="0">
                <a:latin typeface="Times New Roman" panose="02020603050405020304" pitchFamily="18" charset="0"/>
                <a:cs typeface="Times New Roman" panose="02020603050405020304" pitchFamily="18" charset="0"/>
              </a:rPr>
              <a:t> </a:t>
            </a:r>
            <a:r>
              <a:rPr lang="vi-VN" sz="4900" dirty="0" smtClean="0"/>
              <a:t/>
            </a:r>
            <a:br>
              <a:rPr lang="vi-VN" sz="4900" dirty="0" smtClean="0"/>
            </a:br>
            <a:endParaRPr lang="en-US" sz="4900" i="1" dirty="0"/>
          </a:p>
        </p:txBody>
      </p:sp>
    </p:spTree>
    <p:extLst>
      <p:ext uri="{BB962C8B-B14F-4D97-AF65-F5344CB8AC3E}">
        <p14:creationId xmlns:p14="http://schemas.microsoft.com/office/powerpoint/2010/main" val="2140653118"/>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745" y="299258"/>
            <a:ext cx="9384867" cy="1126260"/>
          </a:xfrm>
        </p:spPr>
        <p:txBody>
          <a:bodyPr>
            <a:normAutofit fontScale="90000"/>
          </a:bodyPr>
          <a:lstStyle/>
          <a:p>
            <a:r>
              <a:rPr lang="vi-VN" dirty="0" smtClean="0">
                <a:solidFill>
                  <a:srgbClr val="FF0000"/>
                </a:solidFill>
                <a:latin typeface="Times New Roman" panose="02020603050405020304" pitchFamily="18" charset="0"/>
                <a:cs typeface="Times New Roman" panose="02020603050405020304" pitchFamily="18" charset="0"/>
              </a:rPr>
              <a:t>                  </a:t>
            </a:r>
            <a:r>
              <a:rPr lang="vi-VN" b="1" dirty="0" smtClean="0">
                <a:solidFill>
                  <a:srgbClr val="0070C0"/>
                </a:solidFill>
                <a:latin typeface="Times New Roman" panose="02020603050405020304" pitchFamily="18" charset="0"/>
                <a:cs typeface="Times New Roman" panose="02020603050405020304" pitchFamily="18" charset="0"/>
              </a:rPr>
              <a:t/>
            </a:r>
            <a:br>
              <a:rPr lang="vi-VN" b="1" dirty="0" smtClean="0">
                <a:solidFill>
                  <a:srgbClr val="0070C0"/>
                </a:solidFill>
                <a:latin typeface="Times New Roman" panose="02020603050405020304" pitchFamily="18" charset="0"/>
                <a:cs typeface="Times New Roman" panose="02020603050405020304" pitchFamily="18" charset="0"/>
              </a:rPr>
            </a:br>
            <a:r>
              <a:rPr lang="en-CA" b="1" dirty="0" smtClean="0">
                <a:solidFill>
                  <a:srgbClr val="0070C0"/>
                </a:solidFill>
                <a:latin typeface="Times New Roman" panose="02020603050405020304" pitchFamily="18" charset="0"/>
                <a:cs typeface="Times New Roman" panose="02020603050405020304" pitchFamily="18" charset="0"/>
              </a:rPr>
              <a:t>- </a:t>
            </a:r>
            <a:r>
              <a:rPr lang="vi-VN" sz="4400" b="1" dirty="0" smtClean="0">
                <a:solidFill>
                  <a:srgbClr val="FF0000"/>
                </a:solidFill>
                <a:latin typeface="Times New Roman" panose="02020603050405020304" pitchFamily="18" charset="0"/>
                <a:cs typeface="Times New Roman" panose="02020603050405020304" pitchFamily="18" charset="0"/>
              </a:rPr>
              <a:t>Hát với nhạc đệm</a:t>
            </a:r>
            <a:r>
              <a:rPr lang="en-CA" sz="4400" b="1" dirty="0" smtClean="0">
                <a:solidFill>
                  <a:srgbClr val="FF0000"/>
                </a:solidFill>
                <a:latin typeface="Times New Roman" panose="02020603050405020304" pitchFamily="18" charset="0"/>
                <a:cs typeface="Times New Roman" panose="02020603050405020304" pitchFamily="18" charset="0"/>
              </a:rPr>
              <a:t> </a:t>
            </a:r>
            <a:r>
              <a:rPr lang="en-CA" sz="4400" b="1" dirty="0" err="1" smtClean="0">
                <a:solidFill>
                  <a:srgbClr val="FF0000"/>
                </a:solidFill>
                <a:latin typeface="Times New Roman" panose="02020603050405020304" pitchFamily="18" charset="0"/>
                <a:cs typeface="Times New Roman" panose="02020603050405020304" pitchFamily="18" charset="0"/>
              </a:rPr>
              <a:t>kết</a:t>
            </a:r>
            <a:r>
              <a:rPr lang="en-CA" sz="4400" b="1" dirty="0" smtClean="0">
                <a:solidFill>
                  <a:srgbClr val="FF0000"/>
                </a:solidFill>
                <a:latin typeface="Times New Roman" panose="02020603050405020304" pitchFamily="18" charset="0"/>
                <a:cs typeface="Times New Roman" panose="02020603050405020304" pitchFamily="18" charset="0"/>
              </a:rPr>
              <a:t> </a:t>
            </a:r>
            <a:r>
              <a:rPr lang="en-CA" sz="4400" b="1" dirty="0" err="1" smtClean="0">
                <a:solidFill>
                  <a:srgbClr val="FF0000"/>
                </a:solidFill>
                <a:latin typeface="Times New Roman" panose="02020603050405020304" pitchFamily="18" charset="0"/>
                <a:cs typeface="Times New Roman" panose="02020603050405020304" pitchFamily="18" charset="0"/>
              </a:rPr>
              <a:t>hợp</a:t>
            </a:r>
            <a:r>
              <a:rPr lang="en-CA" sz="4400" b="1" dirty="0" smtClean="0">
                <a:solidFill>
                  <a:srgbClr val="FF0000"/>
                </a:solidFill>
                <a:latin typeface="Times New Roman" panose="02020603050405020304" pitchFamily="18" charset="0"/>
                <a:cs typeface="Times New Roman" panose="02020603050405020304" pitchFamily="18" charset="0"/>
              </a:rPr>
              <a:t> </a:t>
            </a:r>
            <a:r>
              <a:rPr lang="en-CA" sz="4400" b="1" dirty="0" err="1" smtClean="0">
                <a:solidFill>
                  <a:srgbClr val="FF0000"/>
                </a:solidFill>
                <a:latin typeface="Times New Roman" panose="02020603050405020304" pitchFamily="18" charset="0"/>
                <a:cs typeface="Times New Roman" panose="02020603050405020304" pitchFamily="18" charset="0"/>
              </a:rPr>
              <a:t>gõ</a:t>
            </a:r>
            <a:r>
              <a:rPr lang="en-CA" sz="4400" b="1" dirty="0" smtClean="0">
                <a:solidFill>
                  <a:srgbClr val="FF0000"/>
                </a:solidFill>
                <a:latin typeface="Times New Roman" panose="02020603050405020304" pitchFamily="18" charset="0"/>
                <a:cs typeface="Times New Roman" panose="02020603050405020304" pitchFamily="18" charset="0"/>
              </a:rPr>
              <a:t> </a:t>
            </a:r>
            <a:r>
              <a:rPr lang="en-CA" sz="4400" b="1" dirty="0" err="1" smtClean="0">
                <a:solidFill>
                  <a:srgbClr val="FF0000"/>
                </a:solidFill>
                <a:latin typeface="Times New Roman" panose="02020603050405020304" pitchFamily="18" charset="0"/>
                <a:cs typeface="Times New Roman" panose="02020603050405020304" pitchFamily="18" charset="0"/>
              </a:rPr>
              <a:t>phách</a:t>
            </a:r>
            <a:r>
              <a:rPr lang="en-CA" sz="4400" b="1" dirty="0" smtClean="0">
                <a:solidFill>
                  <a:srgbClr val="FF0000"/>
                </a:solidFill>
                <a:latin typeface="Times New Roman" panose="02020603050405020304" pitchFamily="18" charset="0"/>
                <a:cs typeface="Times New Roman" panose="02020603050405020304" pitchFamily="18" charset="0"/>
              </a:rPr>
              <a:t/>
            </a:r>
            <a:br>
              <a:rPr lang="en-CA" sz="4400" b="1" dirty="0" smtClean="0">
                <a:solidFill>
                  <a:srgbClr val="FF0000"/>
                </a:solidFill>
                <a:latin typeface="Times New Roman" panose="02020603050405020304" pitchFamily="18" charset="0"/>
                <a:cs typeface="Times New Roman" panose="02020603050405020304" pitchFamily="18" charset="0"/>
              </a:rPr>
            </a:br>
            <a:r>
              <a:rPr lang="en-CA" sz="4400" b="1" dirty="0" smtClean="0">
                <a:solidFill>
                  <a:srgbClr val="FF0000"/>
                </a:solidFill>
                <a:latin typeface="Times New Roman" panose="02020603050405020304" pitchFamily="18" charset="0"/>
                <a:cs typeface="Times New Roman" panose="02020603050405020304" pitchFamily="18" charset="0"/>
              </a:rPr>
              <a:t>- </a:t>
            </a:r>
            <a:r>
              <a:rPr lang="vi-VN" b="1" dirty="0" smtClean="0">
                <a:solidFill>
                  <a:srgbClr val="FF0000"/>
                </a:solidFill>
                <a:cs typeface="Times New Roman" panose="02020603050405020304" pitchFamily="18" charset="0"/>
              </a:rPr>
              <a:t>Hát</a:t>
            </a:r>
            <a:r>
              <a:rPr lang="en-CA" b="1" dirty="0" smtClean="0">
                <a:solidFill>
                  <a:srgbClr val="FF0000"/>
                </a:solidFill>
                <a:latin typeface="Times New Roman" panose="02020603050405020304" pitchFamily="18" charset="0"/>
                <a:cs typeface="Times New Roman" panose="02020603050405020304" pitchFamily="18" charset="0"/>
              </a:rPr>
              <a:t> </a:t>
            </a:r>
            <a:r>
              <a:rPr lang="en-CA" b="1" dirty="0" err="1">
                <a:solidFill>
                  <a:srgbClr val="FF0000"/>
                </a:solidFill>
                <a:latin typeface="Times New Roman" panose="02020603050405020304" pitchFamily="18" charset="0"/>
                <a:cs typeface="Times New Roman" panose="02020603050405020304" pitchFamily="18" charset="0"/>
              </a:rPr>
              <a:t>kết</a:t>
            </a:r>
            <a:r>
              <a:rPr lang="en-CA" b="1" dirty="0">
                <a:solidFill>
                  <a:srgbClr val="FF0000"/>
                </a:solidFill>
                <a:latin typeface="Times New Roman" panose="02020603050405020304" pitchFamily="18" charset="0"/>
                <a:cs typeface="Times New Roman" panose="02020603050405020304" pitchFamily="18" charset="0"/>
              </a:rPr>
              <a:t> </a:t>
            </a:r>
            <a:r>
              <a:rPr lang="en-CA" b="1" dirty="0" err="1" smtClean="0">
                <a:solidFill>
                  <a:srgbClr val="FF0000"/>
                </a:solidFill>
                <a:latin typeface="Times New Roman" panose="02020603050405020304" pitchFamily="18" charset="0"/>
                <a:cs typeface="Times New Roman" panose="02020603050405020304" pitchFamily="18" charset="0"/>
              </a:rPr>
              <a:t>hợp</a:t>
            </a:r>
            <a:r>
              <a:rPr lang="en-CA" b="1" dirty="0" smtClean="0">
                <a:solidFill>
                  <a:srgbClr val="FF0000"/>
                </a:solidFill>
                <a:latin typeface="Times New Roman" panose="02020603050405020304" pitchFamily="18" charset="0"/>
                <a:cs typeface="Times New Roman" panose="02020603050405020304" pitchFamily="18" charset="0"/>
              </a:rPr>
              <a:t> </a:t>
            </a:r>
            <a:r>
              <a:rPr lang="en-CA" b="1" dirty="0" err="1" smtClean="0">
                <a:solidFill>
                  <a:srgbClr val="FF0000"/>
                </a:solidFill>
                <a:latin typeface="Times New Roman" panose="02020603050405020304" pitchFamily="18" charset="0"/>
                <a:cs typeface="Times New Roman" panose="02020603050405020304" pitchFamily="18" charset="0"/>
              </a:rPr>
              <a:t>vận</a:t>
            </a:r>
            <a:r>
              <a:rPr lang="en-CA" b="1" dirty="0" smtClean="0">
                <a:solidFill>
                  <a:srgbClr val="FF0000"/>
                </a:solidFill>
                <a:latin typeface="Times New Roman" panose="02020603050405020304" pitchFamily="18" charset="0"/>
                <a:cs typeface="Times New Roman" panose="02020603050405020304" pitchFamily="18" charset="0"/>
              </a:rPr>
              <a:t> </a:t>
            </a:r>
            <a:r>
              <a:rPr lang="en-CA" b="1" dirty="0" err="1" smtClean="0">
                <a:solidFill>
                  <a:srgbClr val="FF0000"/>
                </a:solidFill>
                <a:latin typeface="Times New Roman" panose="02020603050405020304" pitchFamily="18" charset="0"/>
                <a:cs typeface="Times New Roman" panose="02020603050405020304" pitchFamily="18" charset="0"/>
              </a:rPr>
              <a:t>động</a:t>
            </a:r>
            <a:r>
              <a:rPr lang="en-CA" sz="4400" b="1" dirty="0" smtClean="0">
                <a:solidFill>
                  <a:srgbClr val="FF0000"/>
                </a:solidFill>
                <a:latin typeface="Times New Roman" panose="02020603050405020304" pitchFamily="18" charset="0"/>
                <a:cs typeface="Times New Roman" panose="02020603050405020304" pitchFamily="18" charset="0"/>
              </a:rPr>
              <a:t/>
            </a:r>
            <a:br>
              <a:rPr lang="en-CA" sz="4400" b="1" dirty="0" smtClean="0">
                <a:solidFill>
                  <a:srgbClr val="FF0000"/>
                </a:solidFill>
                <a:latin typeface="Times New Roman" panose="02020603050405020304" pitchFamily="18" charset="0"/>
                <a:cs typeface="Times New Roman" panose="02020603050405020304" pitchFamily="18" charset="0"/>
              </a:rPr>
            </a:br>
            <a:r>
              <a:rPr lang="vi-VN" sz="4400" b="1" dirty="0" smtClean="0">
                <a:solidFill>
                  <a:srgbClr val="FF0000"/>
                </a:solidFill>
                <a:latin typeface="Times New Roman" panose="02020603050405020304" pitchFamily="18" charset="0"/>
                <a:cs typeface="Times New Roman" panose="02020603050405020304" pitchFamily="18" charset="0"/>
              </a:rPr>
              <a:t/>
            </a:r>
            <a:br>
              <a:rPr lang="vi-VN" sz="4400" b="1" dirty="0" smtClean="0">
                <a:solidFill>
                  <a:srgbClr val="FF0000"/>
                </a:solidFill>
                <a:latin typeface="Times New Roman" panose="02020603050405020304" pitchFamily="18" charset="0"/>
                <a:cs typeface="Times New Roman" panose="02020603050405020304" pitchFamily="18" charset="0"/>
              </a:rPr>
            </a:b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4" name="Mùa khai trường - Karaoke Melody-Âm nhạc 6-Chân trời sáng tạo-Chủ đề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5004" y="1155061"/>
            <a:ext cx="11188928" cy="5432482"/>
          </a:xfrm>
        </p:spPr>
      </p:pic>
    </p:spTree>
    <p:extLst>
      <p:ext uri="{BB962C8B-B14F-4D97-AF65-F5344CB8AC3E}">
        <p14:creationId xmlns:p14="http://schemas.microsoft.com/office/powerpoint/2010/main" val="39408696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873" y="-896371"/>
            <a:ext cx="12853456" cy="8481082"/>
          </a:xfrm>
          <a:prstGeom prst="rect">
            <a:avLst/>
          </a:prstGeom>
        </p:spPr>
      </p:pic>
      <p:sp>
        <p:nvSpPr>
          <p:cNvPr id="8" name="Rectangle 7"/>
          <p:cNvSpPr/>
          <p:nvPr/>
        </p:nvSpPr>
        <p:spPr>
          <a:xfrm>
            <a:off x="2266122" y="1007805"/>
            <a:ext cx="7508944" cy="535531"/>
          </a:xfrm>
          <a:prstGeom prst="rect">
            <a:avLst/>
          </a:prstGeom>
        </p:spPr>
        <p:txBody>
          <a:bodyPr wrap="square">
            <a:spAutoFit/>
          </a:bodyPr>
          <a:lstStyle/>
          <a:p>
            <a:pPr lvl="0" algn="ctr" defTabSz="914400">
              <a:lnSpc>
                <a:spcPct val="90000"/>
              </a:lnSpc>
              <a:spcBef>
                <a:spcPts val="1000"/>
              </a:spcBef>
            </a:pPr>
            <a:r>
              <a:rPr lang="vi-VN" sz="3200" b="1" dirty="0">
                <a:solidFill>
                  <a:prstClr val="white"/>
                </a:solidFill>
              </a:rPr>
              <a:t>2.</a:t>
            </a:r>
            <a:r>
              <a:rPr lang="en-CA" sz="3200" b="1" dirty="0">
                <a:solidFill>
                  <a:prstClr val="white"/>
                </a:solidFill>
              </a:rPr>
              <a:t> </a:t>
            </a:r>
            <a:r>
              <a:rPr lang="vi-VN" sz="3200" b="1" dirty="0">
                <a:solidFill>
                  <a:prstClr val="white"/>
                </a:solidFill>
              </a:rPr>
              <a:t>Nhạc cụ tiết tấu: bài thực hành số 1</a:t>
            </a:r>
            <a:endParaRPr lang="en-US" sz="3200" b="1" dirty="0">
              <a:solidFill>
                <a:prstClr val="white"/>
              </a:solidFill>
            </a:endParaRPr>
          </a:p>
        </p:txBody>
      </p:sp>
    </p:spTree>
    <p:extLst>
      <p:ext uri="{BB962C8B-B14F-4D97-AF65-F5344CB8AC3E}">
        <p14:creationId xmlns:p14="http://schemas.microsoft.com/office/powerpoint/2010/main" val="19237091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7105006"/>
          </a:xfrm>
        </p:spPr>
      </p:pic>
      <p:sp>
        <p:nvSpPr>
          <p:cNvPr id="2" name="Title 1"/>
          <p:cNvSpPr>
            <a:spLocks noGrp="1"/>
          </p:cNvSpPr>
          <p:nvPr>
            <p:ph type="title"/>
          </p:nvPr>
        </p:nvSpPr>
        <p:spPr>
          <a:xfrm>
            <a:off x="2235200" y="1609725"/>
            <a:ext cx="10515600" cy="1325563"/>
          </a:xfrm>
        </p:spPr>
        <p:txBody>
          <a:bodyPr>
            <a:normAutofit fontScale="90000"/>
          </a:bodyPr>
          <a:lstStyle/>
          <a:p>
            <a:r>
              <a:rPr lang="vi-VN" b="1" dirty="0">
                <a:solidFill>
                  <a:srgbClr val="FF0000"/>
                </a:solidFill>
                <a:effectLst>
                  <a:outerShdw blurRad="38100" dist="38100" dir="2700000" algn="tl">
                    <a:srgbClr val="000000">
                      <a:alpha val="43137"/>
                    </a:srgbClr>
                  </a:outerShdw>
                </a:effectLst>
              </a:rPr>
              <a:t>HĐ2: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xét</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điểm</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âm</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tấu</a:t>
            </a:r>
            <a:r>
              <a:rPr lang="vi-VN"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vi-VN"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65DC6DC-A908-C144-87D9-29EEC8AA16AD}"/>
              </a:ext>
            </a:extLst>
          </p:cNvPr>
          <p:cNvPicPr/>
          <p:nvPr/>
        </p:nvPicPr>
        <p:blipFill rotWithShape="1">
          <a:blip r:embed="rId3">
            <a:extLst>
              <a:ext uri="{28A0092B-C50C-407E-A947-70E740481C1C}">
                <a14:useLocalDpi xmlns:a14="http://schemas.microsoft.com/office/drawing/2010/main" val="0"/>
              </a:ext>
            </a:extLst>
          </a:blip>
          <a:srcRect l="4701" t="25497" r="5513" b="66235"/>
          <a:stretch/>
        </p:blipFill>
        <p:spPr bwMode="auto">
          <a:xfrm>
            <a:off x="2235200" y="2669218"/>
            <a:ext cx="9460807" cy="16533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8670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Title 1"/>
          <p:cNvSpPr>
            <a:spLocks noGrp="1"/>
          </p:cNvSpPr>
          <p:nvPr>
            <p:ph type="title"/>
          </p:nvPr>
        </p:nvSpPr>
        <p:spPr>
          <a:xfrm>
            <a:off x="3258589" y="2768138"/>
            <a:ext cx="8742911" cy="1970117"/>
          </a:xfrm>
        </p:spPr>
        <p:txBody>
          <a:bodyPr>
            <a:normAutofit fontScale="90000"/>
          </a:bodyPr>
          <a:lstStyle/>
          <a:p>
            <a:r>
              <a:rPr lang="vi-VN" b="1" dirty="0" smtClean="0">
                <a:solidFill>
                  <a:srgbClr val="FF0000"/>
                </a:solidFill>
                <a:effectLst>
                  <a:outerShdw blurRad="38100" dist="38100" dir="2700000" algn="tl">
                    <a:srgbClr val="000000">
                      <a:alpha val="43137"/>
                    </a:srgbClr>
                  </a:outerShdw>
                </a:effectLst>
              </a:rPr>
              <a:t>HĐ</a:t>
            </a:r>
            <a:r>
              <a:rPr lang="en-CA" b="1" dirty="0" smtClean="0">
                <a:solidFill>
                  <a:srgbClr val="FF0000"/>
                </a:solidFill>
                <a:effectLst>
                  <a:outerShdw blurRad="38100" dist="38100" dir="2700000" algn="tl">
                    <a:srgbClr val="000000">
                      <a:alpha val="43137"/>
                    </a:srgbClr>
                  </a:outerShdw>
                </a:effectLst>
              </a:rPr>
              <a:t>3</a:t>
            </a:r>
            <a:r>
              <a:rPr lang="vi-VN" b="1" dirty="0" smtClean="0"/>
              <a:t>: </a:t>
            </a:r>
            <a:r>
              <a:rPr lang="vi-VN" b="1" dirty="0" smtClean="0">
                <a:latin typeface="Times New Roman (Headings)"/>
              </a:rPr>
              <a:t>Luyện tập gõ tiết tấu</a:t>
            </a:r>
            <a:r>
              <a:rPr lang="en-CA" b="1" dirty="0" smtClean="0">
                <a:latin typeface="Times New Roman (Headings)"/>
              </a:rPr>
              <a:t> a</a:t>
            </a:r>
            <a:r>
              <a:rPr lang="vi-VN" b="1" dirty="0" smtClean="0">
                <a:latin typeface="Times New Roman (Headings)"/>
              </a:rPr>
              <a:t/>
            </a:r>
            <a:br>
              <a:rPr lang="vi-VN" b="1" dirty="0" smtClean="0">
                <a:latin typeface="Times New Roman (Headings)"/>
              </a:rPr>
            </a:br>
            <a:r>
              <a:rPr lang="en-CA" b="1" smtClean="0"/>
              <a:t/>
            </a:r>
            <a:br>
              <a:rPr lang="en-CA" b="1" smtClean="0"/>
            </a:br>
            <a:r>
              <a:rPr lang="vi-VN" sz="360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Đọc tiết </a:t>
            </a:r>
            <a:r>
              <a:rPr lang="vi-VN" sz="3600" dirty="0" smtClean="0">
                <a:latin typeface="Times New Roman" panose="02020603050405020304" pitchFamily="18" charset="0"/>
                <a:cs typeface="Times New Roman" panose="02020603050405020304" pitchFamily="18" charset="0"/>
              </a:rPr>
              <a:t>tấu</a:t>
            </a:r>
            <a:r>
              <a:rPr lang="en-CA" sz="3600" dirty="0" smtClean="0">
                <a:latin typeface="Times New Roman" panose="02020603050405020304" pitchFamily="18" charset="0"/>
                <a:cs typeface="Times New Roman" panose="02020603050405020304" pitchFamily="18" charset="0"/>
              </a:rPr>
              <a:t> a</a:t>
            </a:r>
            <a:r>
              <a:rPr lang="vi-VN"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vỗ</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vi-VN" sz="2700" dirty="0" smtClean="0">
                <a:latin typeface="Times New Roman" panose="02020603050405020304" pitchFamily="18" charset="0"/>
                <a:cs typeface="Times New Roman" panose="02020603050405020304" pitchFamily="18" charset="0"/>
              </a:rPr>
              <a:t/>
            </a:r>
            <a:br>
              <a:rPr lang="vi-VN" sz="2700" dirty="0" smtClean="0">
                <a:latin typeface="Times New Roman" panose="02020603050405020304" pitchFamily="18" charset="0"/>
                <a:cs typeface="Times New Roman" panose="02020603050405020304" pitchFamily="18" charset="0"/>
              </a:rPr>
            </a:br>
            <a:r>
              <a:rPr lang="en-CA" sz="2700" dirty="0" smtClean="0">
                <a:latin typeface="Times New Roman" panose="02020603050405020304" pitchFamily="18" charset="0"/>
                <a:cs typeface="Times New Roman" panose="02020603050405020304" pitchFamily="18" charset="0"/>
              </a:rPr>
              <a:t>                           </a:t>
            </a:r>
            <a:br>
              <a:rPr lang="en-CA" sz="2700" dirty="0" smtClean="0">
                <a:latin typeface="Times New Roman" panose="02020603050405020304" pitchFamily="18" charset="0"/>
                <a:cs typeface="Times New Roman" panose="02020603050405020304" pitchFamily="18" charset="0"/>
              </a:rPr>
            </a:br>
            <a:r>
              <a:rPr lang="en-CA" sz="2700" dirty="0" smtClean="0">
                <a:latin typeface="Times New Roman" panose="02020603050405020304" pitchFamily="18" charset="0"/>
                <a:cs typeface="Times New Roman" panose="02020603050405020304" pitchFamily="18" charset="0"/>
              </a:rPr>
              <a:t>              </a:t>
            </a:r>
            <a:br>
              <a:rPr lang="en-CA" sz="2700" dirty="0" smtClean="0">
                <a:latin typeface="Times New Roman" panose="02020603050405020304" pitchFamily="18" charset="0"/>
                <a:cs typeface="Times New Roman" panose="02020603050405020304" pitchFamily="18" charset="0"/>
              </a:rPr>
            </a:br>
            <a:r>
              <a:rPr lang="en-CA" sz="2700" dirty="0">
                <a:latin typeface="Times New Roman" panose="02020603050405020304" pitchFamily="18" charset="0"/>
                <a:cs typeface="Times New Roman" panose="02020603050405020304" pitchFamily="18" charset="0"/>
              </a:rPr>
              <a:t> </a:t>
            </a:r>
            <a:r>
              <a:rPr lang="en-CA" sz="2700" dirty="0" smtClean="0">
                <a:latin typeface="Times New Roman" panose="02020603050405020304" pitchFamily="18" charset="0"/>
                <a:cs typeface="Times New Roman" panose="02020603050405020304" pitchFamily="18" charset="0"/>
              </a:rPr>
              <a:t>                            </a:t>
            </a:r>
            <a:br>
              <a:rPr lang="en-CA" sz="2700" dirty="0" smtClean="0">
                <a:latin typeface="Times New Roman" panose="02020603050405020304" pitchFamily="18" charset="0"/>
                <a:cs typeface="Times New Roman" panose="02020603050405020304" pitchFamily="18" charset="0"/>
              </a:rPr>
            </a:br>
            <a:r>
              <a:rPr lang="en-CA" sz="2700" smtClean="0">
                <a:latin typeface="Times New Roman" panose="02020603050405020304" pitchFamily="18" charset="0"/>
                <a:cs typeface="Times New Roman" panose="02020603050405020304" pitchFamily="18" charset="0"/>
              </a:rPr>
              <a:t>                                 </a:t>
            </a:r>
            <a:r>
              <a:rPr lang="en-CA" sz="3100" dirty="0" err="1" smtClean="0">
                <a:latin typeface="Times New Roman" panose="02020603050405020304" pitchFamily="18" charset="0"/>
                <a:cs typeface="Times New Roman" panose="02020603050405020304" pitchFamily="18" charset="0"/>
              </a:rPr>
              <a:t>Đen</a:t>
            </a:r>
            <a:r>
              <a:rPr lang="en-CA" sz="3100" dirty="0" smtClean="0">
                <a:latin typeface="Times New Roman" panose="02020603050405020304" pitchFamily="18" charset="0"/>
                <a:cs typeface="Times New Roman" panose="02020603050405020304" pitchFamily="18" charset="0"/>
              </a:rPr>
              <a:t>  </a:t>
            </a:r>
            <a:r>
              <a:rPr lang="en-CA" sz="3100" dirty="0" err="1" smtClean="0">
                <a:latin typeface="Times New Roman" panose="02020603050405020304" pitchFamily="18" charset="0"/>
                <a:cs typeface="Times New Roman" panose="02020603050405020304" pitchFamily="18" charset="0"/>
              </a:rPr>
              <a:t>lặng</a:t>
            </a:r>
            <a:r>
              <a:rPr lang="en-CA" sz="3100" dirty="0" smtClean="0">
                <a:latin typeface="Times New Roman" panose="02020603050405020304" pitchFamily="18" charset="0"/>
                <a:cs typeface="Times New Roman" panose="02020603050405020304" pitchFamily="18" charset="0"/>
              </a:rPr>
              <a:t>   </a:t>
            </a:r>
            <a:r>
              <a:rPr lang="en-CA" sz="3100" dirty="0" err="1" smtClean="0">
                <a:latin typeface="Times New Roman" panose="02020603050405020304" pitchFamily="18" charset="0"/>
                <a:cs typeface="Times New Roman" panose="02020603050405020304" pitchFamily="18" charset="0"/>
              </a:rPr>
              <a:t>đen</a:t>
            </a:r>
            <a:r>
              <a:rPr lang="en-CA" sz="3100" dirty="0" smtClean="0">
                <a:latin typeface="Times New Roman" panose="02020603050405020304" pitchFamily="18" charset="0"/>
                <a:cs typeface="Times New Roman" panose="02020603050405020304" pitchFamily="18" charset="0"/>
              </a:rPr>
              <a:t>  </a:t>
            </a:r>
            <a:r>
              <a:rPr lang="en-CA" sz="3100" dirty="0" err="1" smtClean="0">
                <a:latin typeface="Times New Roman" panose="02020603050405020304" pitchFamily="18" charset="0"/>
                <a:cs typeface="Times New Roman" panose="02020603050405020304" pitchFamily="18" charset="0"/>
              </a:rPr>
              <a:t>đen</a:t>
            </a:r>
            <a:r>
              <a:rPr lang="en-US" sz="3100" i="1" dirty="0" smtClean="0"/>
              <a:t>         </a:t>
            </a:r>
            <a:r>
              <a:rPr lang="en-US" sz="2700" i="1" dirty="0"/>
              <a:t>	</a:t>
            </a:r>
            <a:r>
              <a:rPr lang="en-US" sz="2700" i="1" dirty="0" smtClean="0"/>
              <a:t/>
            </a:r>
            <a:br>
              <a:rPr lang="en-US" sz="2700" i="1" dirty="0" smtClean="0"/>
            </a:br>
            <a:r>
              <a:rPr lang="en-US" sz="2700" i="1" smtClean="0"/>
              <a:t/>
            </a:r>
            <a:br>
              <a:rPr lang="en-US" sz="2700" i="1" smtClean="0"/>
            </a:br>
            <a:r>
              <a:rPr lang="en-US" sz="3600" i="1"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Gõ tiết tấu (kết hợp đọc thầm</a:t>
            </a:r>
            <a:r>
              <a:rPr lang="vi-VN" sz="3600" dirty="0" smtClean="0">
                <a:latin typeface="Times New Roman" panose="02020603050405020304" pitchFamily="18" charset="0"/>
                <a:cs typeface="Times New Roman" panose="02020603050405020304" pitchFamily="18" charset="0"/>
              </a:rPr>
              <a:t>)</a:t>
            </a:r>
            <a:r>
              <a:rPr lang="vi-VN" sz="3600" smtClean="0">
                <a:latin typeface="Times New Roman" panose="02020603050405020304" pitchFamily="18" charset="0"/>
                <a:cs typeface="Times New Roman" panose="02020603050405020304" pitchFamily="18" charset="0"/>
              </a:rPr>
              <a:t/>
            </a:r>
            <a:br>
              <a:rPr lang="vi-VN" sz="3600" smtClean="0">
                <a:latin typeface="Times New Roman" panose="02020603050405020304" pitchFamily="18" charset="0"/>
                <a:cs typeface="Times New Roman" panose="02020603050405020304" pitchFamily="18" charset="0"/>
              </a:rPr>
            </a:br>
            <a:r>
              <a:rPr lang="vi-VN" sz="360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Sử</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dụng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thanh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phách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nhỏ</a:t>
            </a:r>
            <a:r>
              <a:rPr lang="vi-VN" sz="3600" dirty="0" smtClean="0">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gõ</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âm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tấu</a:t>
            </a:r>
            <a:r>
              <a:rPr lang="en-US" sz="3600" dirty="0" smtClean="0">
                <a:latin typeface="Times New Roman" panose="02020603050405020304" pitchFamily="18" charset="0"/>
                <a:cs typeface="Times New Roman" panose="02020603050405020304" pitchFamily="18" charset="0"/>
              </a:rPr>
              <a:t> a, </a:t>
            </a:r>
            <a:r>
              <a:rPr lang="en-US" sz="3600" dirty="0" err="1" smtClean="0">
                <a:latin typeface="Times New Roman" panose="02020603050405020304" pitchFamily="18" charset="0"/>
                <a:cs typeface="Times New Roman" panose="02020603050405020304" pitchFamily="18" charset="0"/>
              </a:rPr>
              <a:t>vừa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gõ</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vừa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đọc</a:t>
            </a:r>
            <a:r>
              <a:rPr lang="vi-VN" sz="3600" dirty="0" smtClean="0">
                <a:latin typeface="Times New Roman" panose="02020603050405020304" pitchFamily="18" charset="0"/>
                <a:cs typeface="Times New Roman" panose="02020603050405020304" pitchFamily="18" charset="0"/>
              </a:rPr>
              <a:t> thầm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tấu</a:t>
            </a:r>
            <a:r>
              <a:rPr lang="vi-VN" sz="3600" dirty="0" smtClean="0">
                <a:latin typeface="Times New Roman" panose="02020603050405020304" pitchFamily="18" charset="0"/>
                <a:cs typeface="Times New Roman" panose="02020603050405020304" pitchFamily="18" charset="0"/>
              </a:rPr>
              <a:t/>
            </a:r>
            <a:br>
              <a:rPr lang="vi-VN" sz="3600" dirty="0" smtClean="0">
                <a:latin typeface="Times New Roman" panose="02020603050405020304" pitchFamily="18" charset="0"/>
                <a:cs typeface="Times New Roman" panose="02020603050405020304" pitchFamily="18" charset="0"/>
              </a:rPr>
            </a:br>
            <a:r>
              <a:rPr lang="vi-VN" sz="2700" dirty="0" smtClean="0">
                <a:latin typeface="Times New Roman" panose="02020603050405020304" pitchFamily="18" charset="0"/>
                <a:cs typeface="Times New Roman" panose="02020603050405020304" pitchFamily="18" charset="0"/>
              </a:rPr>
              <a:t/>
            </a:r>
            <a:br>
              <a:rPr lang="vi-VN" sz="2700" dirty="0" smtClean="0">
                <a:latin typeface="Times New Roman" panose="02020603050405020304" pitchFamily="18" charset="0"/>
                <a:cs typeface="Times New Roman" panose="02020603050405020304" pitchFamily="18" charset="0"/>
              </a:rPr>
            </a:br>
            <a:r>
              <a:rPr lang="vi-VN" sz="2200" dirty="0">
                <a:latin typeface="Times New Roman" panose="02020603050405020304" pitchFamily="18" charset="0"/>
                <a:cs typeface="Times New Roman" panose="02020603050405020304" pitchFamily="18" charset="0"/>
              </a:rPr>
              <a:t/>
            </a:r>
            <a:br>
              <a:rPr lang="vi-VN" sz="2200" dirty="0">
                <a:latin typeface="Times New Roman" panose="02020603050405020304" pitchFamily="18" charset="0"/>
                <a:cs typeface="Times New Roman" panose="02020603050405020304" pitchFamily="18" charset="0"/>
              </a:rPr>
            </a:br>
            <a:r>
              <a:rPr lang="vi-VN" sz="2200" dirty="0" smtClean="0">
                <a:latin typeface="Times New Roman" panose="02020603050405020304" pitchFamily="18" charset="0"/>
                <a:cs typeface="Times New Roman" panose="02020603050405020304" pitchFamily="18" charset="0"/>
              </a:rPr>
              <a:t> </a:t>
            </a:r>
            <a:br>
              <a:rPr lang="vi-VN" sz="2200" dirty="0" smtClean="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65DC6DC-A908-C144-87D9-29EEC8AA16AD}"/>
              </a:ext>
            </a:extLst>
          </p:cNvPr>
          <p:cNvPicPr/>
          <p:nvPr/>
        </p:nvPicPr>
        <p:blipFill rotWithShape="1">
          <a:blip r:embed="rId3">
            <a:extLst>
              <a:ext uri="{28A0092B-C50C-407E-A947-70E740481C1C}">
                <a14:useLocalDpi xmlns:a14="http://schemas.microsoft.com/office/drawing/2010/main" val="0"/>
              </a:ext>
            </a:extLst>
          </a:blip>
          <a:srcRect l="4701" t="27340" r="52948" b="67809"/>
          <a:stretch/>
        </p:blipFill>
        <p:spPr bwMode="auto">
          <a:xfrm>
            <a:off x="4610213" y="2585257"/>
            <a:ext cx="4708353" cy="8063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9634637"/>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 y="14288"/>
            <a:ext cx="12192000" cy="6858000"/>
          </a:xfrm>
          <a:prstGeom prst="rect">
            <a:avLst/>
          </a:prstGeom>
        </p:spPr>
      </p:pic>
      <p:pic>
        <p:nvPicPr>
          <p:cNvPr id="5" name="tiet tau a.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86475" y="3414713"/>
            <a:ext cx="19050" cy="28575"/>
          </a:xfrm>
          <a:prstGeom prst="rect">
            <a:avLst/>
          </a:prstGeom>
        </p:spPr>
      </p:pic>
      <p:pic>
        <p:nvPicPr>
          <p:cNvPr id="6" name="tiet-tau-a.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513695" y="204716"/>
            <a:ext cx="6387152" cy="6174973"/>
          </a:xfrm>
          <a:prstGeom prst="rect">
            <a:avLst/>
          </a:prstGeom>
        </p:spPr>
      </p:pic>
      <p:pic>
        <p:nvPicPr>
          <p:cNvPr id="7" name="Picture 6">
            <a:extLst>
              <a:ext uri="{FF2B5EF4-FFF2-40B4-BE49-F238E27FC236}">
                <a16:creationId xmlns:a16="http://schemas.microsoft.com/office/drawing/2014/main" id="{465DC6DC-A908-C144-87D9-29EEC8AA16AD}"/>
              </a:ext>
            </a:extLst>
          </p:cNvPr>
          <p:cNvPicPr/>
          <p:nvPr/>
        </p:nvPicPr>
        <p:blipFill rotWithShape="1">
          <a:blip r:embed="rId9">
            <a:extLst>
              <a:ext uri="{28A0092B-C50C-407E-A947-70E740481C1C}">
                <a14:useLocalDpi xmlns:a14="http://schemas.microsoft.com/office/drawing/2010/main" val="0"/>
              </a:ext>
            </a:extLst>
          </a:blip>
          <a:srcRect l="4701" t="27340" r="52948" b="67809"/>
          <a:stretch/>
        </p:blipFill>
        <p:spPr bwMode="auto">
          <a:xfrm>
            <a:off x="324816" y="2585256"/>
            <a:ext cx="4708353" cy="1140583"/>
          </a:xfrm>
          <a:prstGeom prst="rect">
            <a:avLst/>
          </a:prstGeom>
          <a:noFill/>
          <a:ln>
            <a:noFill/>
          </a:ln>
          <a:extLst>
            <a:ext uri="{53640926-AAD7-44D8-BBD7-CCE9431645EC}">
              <a14:shadowObscured xmlns:a14="http://schemas.microsoft.com/office/drawing/2010/main"/>
            </a:ext>
          </a:extLst>
        </p:spPr>
      </p:pic>
      <p:sp>
        <p:nvSpPr>
          <p:cNvPr id="8" name="Rectangle 7"/>
          <p:cNvSpPr/>
          <p:nvPr/>
        </p:nvSpPr>
        <p:spPr>
          <a:xfrm>
            <a:off x="1524491" y="4073015"/>
            <a:ext cx="3153427" cy="523220"/>
          </a:xfrm>
          <a:prstGeom prst="rect">
            <a:avLst/>
          </a:prstGeom>
        </p:spPr>
        <p:txBody>
          <a:bodyPr wrap="none">
            <a:spAutoFit/>
          </a:bodyPr>
          <a:lstStyle/>
          <a:p>
            <a:r>
              <a:rPr lang="en-CA" sz="2800">
                <a:latin typeface="Times New Roman" panose="02020603050405020304" pitchFamily="18" charset="0"/>
                <a:cs typeface="Times New Roman" panose="02020603050405020304" pitchFamily="18" charset="0"/>
              </a:rPr>
              <a:t>Đen  lặng   đen  đen</a:t>
            </a:r>
            <a:r>
              <a:rPr lang="en-US" sz="2800" i="1">
                <a:latin typeface="Times New Roman" pitchFamily="18" charset="0"/>
                <a:cs typeface="Times New Roman" pitchFamily="18" charset="0"/>
              </a:rPr>
              <a:t> </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2857129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doc-tham-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27342" y="272280"/>
            <a:ext cx="6237027" cy="6114872"/>
          </a:xfrm>
          <a:prstGeom prst="rect">
            <a:avLst/>
          </a:prstGeom>
        </p:spPr>
      </p:pic>
      <p:pic>
        <p:nvPicPr>
          <p:cNvPr id="8" name="Picture 7">
            <a:extLst>
              <a:ext uri="{FF2B5EF4-FFF2-40B4-BE49-F238E27FC236}">
                <a16:creationId xmlns:a16="http://schemas.microsoft.com/office/drawing/2014/main" id="{465DC6DC-A908-C144-87D9-29EEC8AA16AD}"/>
              </a:ext>
            </a:extLst>
          </p:cNvPr>
          <p:cNvPicPr/>
          <p:nvPr/>
        </p:nvPicPr>
        <p:blipFill rotWithShape="1">
          <a:blip r:embed="rId6">
            <a:extLst>
              <a:ext uri="{28A0092B-C50C-407E-A947-70E740481C1C}">
                <a14:useLocalDpi xmlns:a14="http://schemas.microsoft.com/office/drawing/2010/main" val="0"/>
              </a:ext>
            </a:extLst>
          </a:blip>
          <a:srcRect l="4701" t="27340" r="52948" b="67809"/>
          <a:stretch/>
        </p:blipFill>
        <p:spPr bwMode="auto">
          <a:xfrm>
            <a:off x="324816" y="2585256"/>
            <a:ext cx="4708353" cy="114058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6839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1000</TotalTime>
  <Words>136</Words>
  <Application>Microsoft Office PowerPoint</Application>
  <PresentationFormat>Widescreen</PresentationFormat>
  <Paragraphs>20</Paragraphs>
  <Slides>23</Slides>
  <Notes>0</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Times New Roman</vt:lpstr>
      <vt:lpstr>Times New Roman (Headings)</vt:lpstr>
      <vt:lpstr>Office Theme</vt:lpstr>
      <vt:lpstr> MÔN ÂM NHẠC LỚP 6   Giáo viên: LÊ THỊ KIMOANH</vt:lpstr>
      <vt:lpstr>CHỦ ĐỀ 1: VUI BƯỚC ĐẾN TRƯỜNG </vt:lpstr>
      <vt:lpstr>HĐ 1: Ôn tập bài hát Mùa khai trường  - Hát bài Mùa khai trường, kết hợp gõ đệm theo phách, thể hiện sự phấn khởi, nét mặt vui tươi theo âm nhạc  - Hát kết hợp vận động  </vt:lpstr>
      <vt:lpstr>                   - Hát với nhạc đệm kết hợp gõ phách - Hát kết hợp vận động  </vt:lpstr>
      <vt:lpstr>PowerPoint Presentation</vt:lpstr>
      <vt:lpstr>HĐ2: Nhận xét đặc điểm các âm hình tiết tấu  </vt:lpstr>
      <vt:lpstr>HĐ3: Luyện tập gõ tiết tấu a  + Đọc tiết tấu a, vừa đọc vừa vỗ tay theo                                                                                                            Đen  lặng   đen  đen            + Gõ tiết tấu (kết hợp đọc thầm) + Sử dụng thanh phách, trống nhỏ... gõ (vài lần) âm hình tiết tấu a, vừa gõ vừa đọc thầm theo tiết tấu     </vt:lpstr>
      <vt:lpstr>PowerPoint Presentation</vt:lpstr>
      <vt:lpstr>PowerPoint Presentation</vt:lpstr>
      <vt:lpstr> Luyện tập gõ tiết tấu b   + Đọc tiết tấu b, vừa đọc vừa vỗ tay theo                                                           Đen  đen    đơn  đơn đen  + Gõ tiết tấu (kết hợp đọc thầm) + Sử dụng thanh phách, trống nhỏ... gõ âm hình tiết tấu b, vừa gõ vừa đọc thầm theo tiết tấu (thực hiện nhiều lần)       </vt:lpstr>
      <vt:lpstr>PowerPoint Presentation</vt:lpstr>
      <vt:lpstr>PowerPoint Presentation</vt:lpstr>
      <vt:lpstr>HĐ4: Gõ đệm cho bài hát Mùa khai trường  - Sử dụng nhạc cụ gõ (thanh phách, trống nhỏ) để gõ đệm cho bài hát Mùa khai trường theo tiết tấu b - Luyện riêng câu đầu tiên:   </vt:lpstr>
      <vt:lpstr>PowerPoint Presentation</vt:lpstr>
      <vt:lpstr>Nghe/xem gõ đệm mẫu</vt:lpstr>
      <vt:lpstr> HĐ2: NGHE HÁT VÀ GÕ ĐỆM THEO CẢ BÀI Các em lưu ý không gõ vào 2 chữ “mùa thu”, khi hát đến chữ “sang” thì các em bắt đầu gõ, vừa gõ vừa đọc thầm tiết tấu          </vt:lpstr>
      <vt:lpstr>  HĐ5: Vận động cơ thể theo bài hát  -Luyện tập riêng vài lần động tác vận động theo mẫu dưới đây, vừa vận động vừa đọc thầm theo tiết tấu:     </vt:lpstr>
      <vt:lpstr>PowerPoint Presentation</vt:lpstr>
      <vt:lpstr>  - Nghe 1 câu hát bài Mùa khai trường và vận động theo   </vt:lpstr>
      <vt:lpstr>PowerPoint Presentation</vt:lpstr>
      <vt:lpstr>  NGHE HÁT VÀ VẬN ĐỘNG THEO CẢ BÀI Các em lưu ý, khi hát đến chữ “sang” thì các em bắt đầu vỗ tay, vừa vận động vừa đọc thầm theo tiết tấu          </vt:lpstr>
      <vt:lpstr> - Em hãy nêu lại nội dung, ý nghĩa giáo dục của bài hát Mùa khai trường  - Cảm nhận của em sau khi được học nhạc cụ tiết tấu?</vt:lpstr>
      <vt:lpstr> CÔ THÂN MẾN CHÀO CÁC EM HỌC SINH YÊU QUÝ!</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Kim Oanh</cp:lastModifiedBy>
  <cp:revision>76</cp:revision>
  <dcterms:created xsi:type="dcterms:W3CDTF">2021-08-28T01:58:13Z</dcterms:created>
  <dcterms:modified xsi:type="dcterms:W3CDTF">2021-09-11T15:39:03Z</dcterms:modified>
</cp:coreProperties>
</file>