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9"/>
  </p:notesMasterIdLst>
  <p:sldIdLst>
    <p:sldId id="269" r:id="rId2"/>
    <p:sldId id="268" r:id="rId3"/>
    <p:sldId id="257" r:id="rId4"/>
    <p:sldId id="259" r:id="rId5"/>
    <p:sldId id="260" r:id="rId6"/>
    <p:sldId id="264" r:id="rId7"/>
    <p:sldId id="26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6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AD33B4-902D-4795-AB94-D3E703559494}" type="datetimeFigureOut">
              <a:rPr lang="en-US" smtClean="0"/>
              <a:t>9/5/2021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6D1213-11AB-4C95-925F-387C24F9231D}" type="slidenum">
              <a:rPr lang="en-US" smtClean="0"/>
              <a:t>‹#›</a:t>
            </a:fld>
            <a:endParaRPr lang="en-US"/>
          </a:p>
        </p:txBody>
      </p:sp>
    </p:spTree>
    <p:extLst>
      <p:ext uri="{BB962C8B-B14F-4D97-AF65-F5344CB8AC3E}">
        <p14:creationId xmlns:p14="http://schemas.microsoft.com/office/powerpoint/2010/main" val="416177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83633-26CA-4EE3-A5AF-CD25BCB2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7721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D14E801-8316-477D-9BC3-81046899B5E1}"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D18E3-933B-4EC9-9C87-88A4B40DC62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4E801-8316-477D-9BC3-81046899B5E1}"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D18E3-933B-4EC9-9C87-88A4B40DC62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D14E801-8316-477D-9BC3-81046899B5E1}"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D18E3-933B-4EC9-9C87-88A4B40DC62D}"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554480" y="2530764"/>
            <a:ext cx="3996575" cy="2539999"/>
          </a:xfrm>
          <a:custGeom>
            <a:avLst/>
            <a:gdLst>
              <a:gd name="connsiteX0" fmla="*/ 0 w 4047628"/>
              <a:gd name="connsiteY0" fmla="*/ 0 h 2800323"/>
              <a:gd name="connsiteX1" fmla="*/ 4047628 w 4047628"/>
              <a:gd name="connsiteY1" fmla="*/ 0 h 2800323"/>
              <a:gd name="connsiteX2" fmla="*/ 4047628 w 4047628"/>
              <a:gd name="connsiteY2" fmla="*/ 2800323 h 2800323"/>
              <a:gd name="connsiteX3" fmla="*/ 0 w 4047628"/>
              <a:gd name="connsiteY3" fmla="*/ 2800323 h 2800323"/>
            </a:gdLst>
            <a:ahLst/>
            <a:cxnLst>
              <a:cxn ang="0">
                <a:pos x="connsiteX0" y="connsiteY0"/>
              </a:cxn>
              <a:cxn ang="0">
                <a:pos x="connsiteX1" y="connsiteY1"/>
              </a:cxn>
              <a:cxn ang="0">
                <a:pos x="connsiteX2" y="connsiteY2"/>
              </a:cxn>
              <a:cxn ang="0">
                <a:pos x="connsiteX3" y="connsiteY3"/>
              </a:cxn>
            </a:cxnLst>
            <a:rect l="l" t="t" r="r" b="b"/>
            <a:pathLst>
              <a:path w="4047628" h="2800323">
                <a:moveTo>
                  <a:pt x="0" y="0"/>
                </a:moveTo>
                <a:lnTo>
                  <a:pt x="4047628" y="0"/>
                </a:lnTo>
                <a:lnTo>
                  <a:pt x="4047628" y="2800323"/>
                </a:lnTo>
                <a:lnTo>
                  <a:pt x="0" y="28003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0894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4E801-8316-477D-9BC3-81046899B5E1}"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D18E3-933B-4EC9-9C87-88A4B40DC62D}"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14E801-8316-477D-9BC3-81046899B5E1}"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D18E3-933B-4EC9-9C87-88A4B40DC62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6D14E801-8316-477D-9BC3-81046899B5E1}"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D18E3-933B-4EC9-9C87-88A4B40DC62D}"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4E801-8316-477D-9BC3-81046899B5E1}" type="datetimeFigureOut">
              <a:rPr lang="en-US" smtClean="0"/>
              <a:t>9/5/2021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0D18E3-933B-4EC9-9C87-88A4B40DC62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14E801-8316-477D-9BC3-81046899B5E1}" type="datetimeFigureOut">
              <a:rPr lang="en-US" smtClean="0"/>
              <a:t>9/5/2021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0D18E3-933B-4EC9-9C87-88A4B40DC62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6D14E801-8316-477D-9BC3-81046899B5E1}" type="datetimeFigureOut">
              <a:rPr lang="en-US" smtClean="0"/>
              <a:t>9/5/2021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0D18E3-933B-4EC9-9C87-88A4B40DC62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6D14E801-8316-477D-9BC3-81046899B5E1}"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D18E3-933B-4EC9-9C87-88A4B40DC62D}" type="slidenum">
              <a:rPr lang="en-US" smtClean="0"/>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14E801-8316-477D-9BC3-81046899B5E1}"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D18E3-933B-4EC9-9C87-88A4B40DC62D}"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6D14E801-8316-477D-9BC3-81046899B5E1}" type="datetimeFigureOut">
              <a:rPr lang="en-US" smtClean="0"/>
              <a:t>9/5/2021</a:t>
            </a:fld>
            <a:endParaRPr lang="en-US"/>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FF0D18E3-933B-4EC9-9C87-88A4B40DC62D}" type="slidenum">
              <a:rPr lang="en-US" smtClean="0"/>
              <a:t>‹#›</a:t>
            </a:fld>
            <a:endParaRPr lang="en-US"/>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11" Type="http://schemas.openxmlformats.org/officeDocument/2006/relationships/image" Target="../media/image10.sv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17/06/relationships/model3d" Target="../media/model3d1.glb"/><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17/06/relationships/model3d" Target="../media/model3d2.glb"/><Relationship Id="rId5" Type="http://schemas.openxmlformats.org/officeDocument/2006/relationships/image" Target="../media/image10.png"/><Relationship Id="rId4" Type="http://schemas.openxmlformats.org/officeDocument/2006/relationships/image" Target="../media/image10.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DE601049-629E-43DC-B784-465364DED7AA}"/>
              </a:ext>
            </a:extLst>
          </p:cNvPr>
          <p:cNvSpPr/>
          <p:nvPr/>
        </p:nvSpPr>
        <p:spPr>
          <a:xfrm>
            <a:off x="0" y="0"/>
            <a:ext cx="12192000" cy="1413572"/>
          </a:xfrm>
          <a:prstGeom prst="rect">
            <a:avLst/>
          </a:prstGeom>
          <a:solidFill>
            <a:srgbClr val="DF7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14"/>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0" y="2139501"/>
            <a:ext cx="6382916" cy="3597028"/>
          </a:xfrm>
          <a:prstGeom prst="rect">
            <a:avLst/>
          </a:prstGeom>
        </p:spPr>
      </p:pic>
      <p:grpSp>
        <p:nvGrpSpPr>
          <p:cNvPr id="34" name="组合 33"/>
          <p:cNvGrpSpPr/>
          <p:nvPr/>
        </p:nvGrpSpPr>
        <p:grpSpPr>
          <a:xfrm>
            <a:off x="7244889" y="2125418"/>
            <a:ext cx="4072399" cy="914381"/>
            <a:chOff x="1647464" y="1679756"/>
            <a:chExt cx="4072399" cy="914381"/>
          </a:xfrm>
        </p:grpSpPr>
        <p:sp>
          <p:nvSpPr>
            <p:cNvPr id="35" name="矩形 34"/>
            <p:cNvSpPr/>
            <p:nvPr/>
          </p:nvSpPr>
          <p:spPr>
            <a:xfrm>
              <a:off x="1647464" y="2032380"/>
              <a:ext cx="4072399" cy="56175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altLang="zh-CN" sz="2800" b="1" dirty="0" smtClean="0">
                  <a:solidFill>
                    <a:srgbClr val="FF0000"/>
                  </a:solidFill>
                  <a:latin typeface="Cambria" panose="02040503050406030204" pitchFamily="18" charset="0"/>
                  <a:ea typeface="微软雅黑"/>
                </a:rPr>
                <a:t>NGÔ HOÀNG VŨ</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微软雅黑"/>
              </a:endParaRPr>
            </a:p>
          </p:txBody>
        </p:sp>
        <p:sp>
          <p:nvSpPr>
            <p:cNvPr id="36" name="矩形 35"/>
            <p:cNvSpPr/>
            <p:nvPr/>
          </p:nvSpPr>
          <p:spPr>
            <a:xfrm>
              <a:off x="1647465" y="1679756"/>
              <a:ext cx="2241974" cy="49468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4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HỌ VÀ TÊN</a:t>
              </a:r>
              <a:endParaRPr kumimoji="0" lang="zh-CN" altLang="en-US" sz="24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微软雅黑"/>
              </a:endParaRPr>
            </a:p>
          </p:txBody>
        </p:sp>
      </p:grpSp>
      <p:grpSp>
        <p:nvGrpSpPr>
          <p:cNvPr id="37" name="组合 36"/>
          <p:cNvGrpSpPr/>
          <p:nvPr/>
        </p:nvGrpSpPr>
        <p:grpSpPr>
          <a:xfrm>
            <a:off x="7244889" y="3304513"/>
            <a:ext cx="4811123" cy="962022"/>
            <a:chOff x="1647464" y="1679756"/>
            <a:chExt cx="4811123" cy="962022"/>
          </a:xfrm>
        </p:grpSpPr>
        <p:sp>
          <p:nvSpPr>
            <p:cNvPr id="38" name="矩形 37"/>
            <p:cNvSpPr/>
            <p:nvPr/>
          </p:nvSpPr>
          <p:spPr>
            <a:xfrm>
              <a:off x="1647464" y="2032380"/>
              <a:ext cx="4811123" cy="60939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srgbClr val="FF0000"/>
                  </a:solidFill>
                  <a:effectLst/>
                  <a:uLnTx/>
                  <a:uFillTx/>
                  <a:latin typeface="Cambria" panose="02040503050406030204" pitchFamily="18" charset="0"/>
                  <a:ea typeface="微软雅黑"/>
                </a:rPr>
                <a:t>salem03790@gmail.com</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微软雅黑"/>
              </a:endParaRPr>
            </a:p>
          </p:txBody>
        </p:sp>
        <p:sp>
          <p:nvSpPr>
            <p:cNvPr id="39" name="矩形 38"/>
            <p:cNvSpPr/>
            <p:nvPr/>
          </p:nvSpPr>
          <p:spPr>
            <a:xfrm>
              <a:off x="1647465" y="1679756"/>
              <a:ext cx="2241974" cy="49468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4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EMAIL</a:t>
              </a:r>
              <a:endParaRPr kumimoji="0" lang="zh-CN" altLang="en-US" sz="24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微软雅黑"/>
              </a:endParaRPr>
            </a:p>
          </p:txBody>
        </p:sp>
      </p:grpSp>
      <p:grpSp>
        <p:nvGrpSpPr>
          <p:cNvPr id="40" name="组合 39"/>
          <p:cNvGrpSpPr/>
          <p:nvPr/>
        </p:nvGrpSpPr>
        <p:grpSpPr>
          <a:xfrm>
            <a:off x="7244889" y="4483607"/>
            <a:ext cx="4072399" cy="978729"/>
            <a:chOff x="1647464" y="1679756"/>
            <a:chExt cx="4072399" cy="978729"/>
          </a:xfrm>
        </p:grpSpPr>
        <p:sp>
          <p:nvSpPr>
            <p:cNvPr id="41" name="矩形 40"/>
            <p:cNvSpPr/>
            <p:nvPr/>
          </p:nvSpPr>
          <p:spPr>
            <a:xfrm>
              <a:off x="1647464" y="2078820"/>
              <a:ext cx="4072399" cy="56175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FFB740"/>
                </a:solidFill>
                <a:effectLst/>
                <a:uLnTx/>
                <a:uFillTx/>
                <a:latin typeface="Cambria" panose="02040503050406030204" pitchFamily="18" charset="0"/>
                <a:ea typeface="微软雅黑"/>
              </a:endParaRPr>
            </a:p>
          </p:txBody>
        </p:sp>
        <p:sp>
          <p:nvSpPr>
            <p:cNvPr id="42" name="矩形 41"/>
            <p:cNvSpPr/>
            <p:nvPr/>
          </p:nvSpPr>
          <p:spPr>
            <a:xfrm>
              <a:off x="1647465" y="1679756"/>
              <a:ext cx="2241974" cy="978729"/>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400" b="0" i="1" u="none" strike="noStrike" kern="1200" cap="none" spc="0" normalizeH="0" baseline="0" noProof="0" dirty="0" smtClean="0">
                  <a:ln>
                    <a:noFill/>
                  </a:ln>
                  <a:solidFill>
                    <a:prstClr val="black">
                      <a:lumMod val="75000"/>
                      <a:lumOff val="25000"/>
                    </a:prstClr>
                  </a:solidFill>
                  <a:effectLst/>
                  <a:uLnTx/>
                  <a:uFillTx/>
                  <a:latin typeface="Cambria" panose="02040503050406030204" pitchFamily="18" charset="0"/>
                  <a:ea typeface="Cambria" panose="02040503050406030204" pitchFamily="18" charset="0"/>
                </a:rPr>
                <a:t>PHONE/ZALO</a:t>
              </a:r>
            </a:p>
            <a:p>
              <a:pPr marL="0" marR="0" lvl="0" indent="0" algn="just" defTabSz="914400" rtl="0" eaLnBrk="1" fontAlgn="auto" latinLnBrk="0" hangingPunct="1">
                <a:lnSpc>
                  <a:spcPct val="120000"/>
                </a:lnSpc>
                <a:spcBef>
                  <a:spcPts val="0"/>
                </a:spcBef>
                <a:spcAft>
                  <a:spcPts val="0"/>
                </a:spcAft>
                <a:buClrTx/>
                <a:buSzTx/>
                <a:buFontTx/>
                <a:buNone/>
                <a:tabLst/>
                <a:defRPr/>
              </a:pPr>
              <a:r>
                <a:rPr lang="en-US" altLang="zh-CN" sz="2400" b="1" i="1" dirty="0" smtClean="0">
                  <a:solidFill>
                    <a:srgbClr val="FF0000"/>
                  </a:solidFill>
                  <a:latin typeface="Cambria" panose="02040503050406030204" pitchFamily="18" charset="0"/>
                  <a:ea typeface="微软雅黑"/>
                </a:rPr>
                <a:t>0932464370</a:t>
              </a:r>
              <a:endParaRPr kumimoji="0" lang="zh-CN" altLang="en-US" sz="2400" b="1" i="1" u="none" strike="noStrike" kern="1200" cap="none" spc="0" normalizeH="0" baseline="0" noProof="0" dirty="0">
                <a:ln>
                  <a:noFill/>
                </a:ln>
                <a:solidFill>
                  <a:srgbClr val="FF0000"/>
                </a:solidFill>
                <a:effectLst/>
                <a:uLnTx/>
                <a:uFillTx/>
                <a:latin typeface="Cambria" panose="02040503050406030204" pitchFamily="18" charset="0"/>
                <a:ea typeface="微软雅黑"/>
              </a:endParaRPr>
            </a:p>
          </p:txBody>
        </p:sp>
      </p:grpSp>
      <p:sp>
        <p:nvSpPr>
          <p:cNvPr id="29" name="文本框 28"/>
          <p:cNvSpPr txBox="1"/>
          <p:nvPr/>
        </p:nvSpPr>
        <p:spPr>
          <a:xfrm>
            <a:off x="2868031" y="368611"/>
            <a:ext cx="650838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THÔNG TIN GIÁO VIÊN</a:t>
            </a:r>
            <a:endParaRPr kumimoji="0" lang="zh-CN" altLang="en-US" sz="4800" b="1" i="0" u="none" strike="noStrike" kern="1200" cap="none" spc="0" normalizeH="0" baseline="0" noProof="0" dirty="0">
              <a:ln>
                <a:noFill/>
              </a:ln>
              <a:solidFill>
                <a:schemeClr val="bg1"/>
              </a:solidFill>
              <a:effectLst/>
              <a:uLnTx/>
              <a:uFillTx/>
              <a:latin typeface="Cambria" panose="02040503050406030204" pitchFamily="18" charset="0"/>
              <a:ea typeface="微软雅黑"/>
            </a:endParaRPr>
          </a:p>
        </p:txBody>
      </p:sp>
      <p:pic>
        <p:nvPicPr>
          <p:cNvPr id="3" name="Graphic 2" descr="Employee badge outline">
            <a:extLst>
              <a:ext uri="{FF2B5EF4-FFF2-40B4-BE49-F238E27FC236}">
                <a16:creationId xmlns:a16="http://schemas.microsoft.com/office/drawing/2014/main" xmlns="" id="{09504380-9543-4EF2-9136-5F10E31CBD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122223" y="2033064"/>
            <a:ext cx="914400" cy="914400"/>
          </a:xfrm>
          <a:prstGeom prst="rect">
            <a:avLst/>
          </a:prstGeom>
        </p:spPr>
      </p:pic>
      <p:pic>
        <p:nvPicPr>
          <p:cNvPr id="5" name="Graphic 4" descr="Smart Phone with solid fill">
            <a:extLst>
              <a:ext uri="{FF2B5EF4-FFF2-40B4-BE49-F238E27FC236}">
                <a16:creationId xmlns:a16="http://schemas.microsoft.com/office/drawing/2014/main" xmlns="" id="{38469A84-0813-40F8-B340-AF1245748D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122223" y="4457229"/>
            <a:ext cx="914400" cy="914400"/>
          </a:xfrm>
          <a:prstGeom prst="rect">
            <a:avLst/>
          </a:prstGeom>
        </p:spPr>
      </p:pic>
      <p:pic>
        <p:nvPicPr>
          <p:cNvPr id="7" name="Graphic 6" descr="Email outline">
            <a:extLst>
              <a:ext uri="{FF2B5EF4-FFF2-40B4-BE49-F238E27FC236}">
                <a16:creationId xmlns:a16="http://schemas.microsoft.com/office/drawing/2014/main" xmlns="" id="{4498C876-2F77-4BE9-9D5D-DD455737237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6122223" y="3342000"/>
            <a:ext cx="914400" cy="91440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82" y="0"/>
            <a:ext cx="1432058" cy="1467929"/>
          </a:xfrm>
          <a:prstGeom prst="rect">
            <a:avLst/>
          </a:prstGeom>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6372" y="2620105"/>
            <a:ext cx="3837904" cy="2397924"/>
          </a:xfrm>
          <a:prstGeom prst="rect">
            <a:avLst/>
          </a:prstGeom>
        </p:spPr>
      </p:pic>
    </p:spTree>
    <p:extLst>
      <p:ext uri="{BB962C8B-B14F-4D97-AF65-F5344CB8AC3E}">
        <p14:creationId xmlns:p14="http://schemas.microsoft.com/office/powerpoint/2010/main" val="4015404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FA583BBA-C6E4-411D-A912-DCED16873342}"/>
              </a:ext>
            </a:extLst>
          </p:cNvPr>
          <p:cNvPicPr>
            <a:picLocks noChangeAspect="1"/>
          </p:cNvPicPr>
          <p:nvPr/>
        </p:nvPicPr>
        <p:blipFill>
          <a:blip r:embed="rId2"/>
          <a:stretch>
            <a:fillRect/>
          </a:stretch>
        </p:blipFill>
        <p:spPr>
          <a:xfrm>
            <a:off x="32152" y="0"/>
            <a:ext cx="12173101" cy="6928773"/>
          </a:xfrm>
          <a:prstGeom prst="rect">
            <a:avLst/>
          </a:prstGeom>
        </p:spPr>
      </p:pic>
      <p:sp>
        <p:nvSpPr>
          <p:cNvPr id="26" name="Flowchart: Terminator 25">
            <a:extLst>
              <a:ext uri="{FF2B5EF4-FFF2-40B4-BE49-F238E27FC236}">
                <a16:creationId xmlns:a16="http://schemas.microsoft.com/office/drawing/2014/main" xmlns="" id="{F11D7BCF-B9D1-43BE-B8DD-6C73B54C6307}"/>
              </a:ext>
            </a:extLst>
          </p:cNvPr>
          <p:cNvSpPr/>
          <p:nvPr/>
        </p:nvSpPr>
        <p:spPr>
          <a:xfrm>
            <a:off x="804579" y="162817"/>
            <a:ext cx="1736036" cy="662609"/>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BÀI 1:</a:t>
            </a:r>
          </a:p>
        </p:txBody>
      </p:sp>
      <p:sp>
        <p:nvSpPr>
          <p:cNvPr id="27" name="TextBox 26">
            <a:extLst>
              <a:ext uri="{FF2B5EF4-FFF2-40B4-BE49-F238E27FC236}">
                <a16:creationId xmlns:a16="http://schemas.microsoft.com/office/drawing/2014/main" xmlns="" id="{5948DE31-BA9F-4503-A4A3-6600549ECF7B}"/>
              </a:ext>
            </a:extLst>
          </p:cNvPr>
          <p:cNvSpPr txBox="1"/>
          <p:nvPr/>
        </p:nvSpPr>
        <p:spPr>
          <a:xfrm>
            <a:off x="2743199" y="21992"/>
            <a:ext cx="7911548" cy="954107"/>
          </a:xfrm>
          <a:prstGeom prst="rect">
            <a:avLst/>
          </a:prstGeom>
          <a:solidFill>
            <a:schemeClr val="accent1"/>
          </a:solidFill>
          <a:ln>
            <a:solidFill>
              <a:schemeClr val="accent2"/>
            </a:solidFill>
          </a:ln>
        </p:spPr>
        <p:txBody>
          <a:bodyPr wrap="square" rtlCol="0">
            <a:spAutoFit/>
          </a:bodyPr>
          <a:lstStyle/>
          <a:p>
            <a:pPr algn="ctr"/>
            <a:r>
              <a:rPr lang="en-US" altLang="zh-CN" sz="2800" b="1" dirty="0">
                <a:solidFill>
                  <a:schemeClr val="bg1"/>
                </a:solidFill>
                <a:latin typeface="Cambria" pitchFamily="18" charset="0"/>
                <a:cs typeface="Arial" pitchFamily="34" charset="0"/>
                <a:sym typeface="+mn-lt"/>
              </a:rPr>
              <a:t>MỘT SỐ PHƯƠNG PHÁP </a:t>
            </a:r>
          </a:p>
          <a:p>
            <a:pPr algn="ctr"/>
            <a:r>
              <a:rPr lang="en-US" altLang="zh-CN" sz="2800" b="1" dirty="0">
                <a:solidFill>
                  <a:schemeClr val="bg1"/>
                </a:solidFill>
                <a:latin typeface="Cambria" pitchFamily="18" charset="0"/>
                <a:cs typeface="Arial" pitchFamily="34" charset="0"/>
                <a:sym typeface="+mn-lt"/>
              </a:rPr>
              <a:t>PHÁT TRIỂN SỨC NHANH ( TIẾT 2)</a:t>
            </a:r>
          </a:p>
        </p:txBody>
      </p:sp>
      <p:sp>
        <p:nvSpPr>
          <p:cNvPr id="28" name="TextBox 27">
            <a:extLst>
              <a:ext uri="{FF2B5EF4-FFF2-40B4-BE49-F238E27FC236}">
                <a16:creationId xmlns:a16="http://schemas.microsoft.com/office/drawing/2014/main" xmlns="" id="{5EA9E925-EF69-4A82-B4C0-359168B6A48C}"/>
              </a:ext>
            </a:extLst>
          </p:cNvPr>
          <p:cNvSpPr txBox="1"/>
          <p:nvPr/>
        </p:nvSpPr>
        <p:spPr>
          <a:xfrm>
            <a:off x="32152" y="2921860"/>
            <a:ext cx="2154459" cy="523220"/>
          </a:xfrm>
          <a:prstGeom prst="rect">
            <a:avLst/>
          </a:prstGeom>
          <a:solidFill>
            <a:schemeClr val="accent5"/>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US" sz="2800" b="1" dirty="0">
                <a:solidFill>
                  <a:schemeClr val="bg1"/>
                </a:solidFill>
                <a:latin typeface="Cambria" panose="02040503050406030204" pitchFamily="18" charset="0"/>
                <a:ea typeface="Cambria" panose="02040503050406030204" pitchFamily="18" charset="0"/>
              </a:rPr>
              <a:t>1. </a:t>
            </a:r>
            <a:r>
              <a:rPr lang="en-US" sz="2800" b="1" dirty="0" err="1">
                <a:solidFill>
                  <a:schemeClr val="bg1"/>
                </a:solidFill>
                <a:latin typeface="Cambria" panose="02040503050406030204" pitchFamily="18" charset="0"/>
                <a:ea typeface="Cambria" panose="02040503050406030204" pitchFamily="18" charset="0"/>
              </a:rPr>
              <a:t>Mục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tiêu</a:t>
            </a:r>
            <a:r>
              <a:rPr lang="en-US" sz="2800" b="1" dirty="0">
                <a:solidFill>
                  <a:schemeClr val="bg1"/>
                </a:solidFill>
                <a:latin typeface="Cambria" panose="02040503050406030204" pitchFamily="18" charset="0"/>
                <a:ea typeface="Cambria" panose="02040503050406030204" pitchFamily="18" charset="0"/>
              </a:rPr>
              <a:t>:</a:t>
            </a:r>
          </a:p>
        </p:txBody>
      </p:sp>
      <p:sp>
        <p:nvSpPr>
          <p:cNvPr id="29" name="TextBox 28">
            <a:extLst>
              <a:ext uri="{FF2B5EF4-FFF2-40B4-BE49-F238E27FC236}">
                <a16:creationId xmlns:a16="http://schemas.microsoft.com/office/drawing/2014/main" xmlns="" id="{8AAC4423-83C8-43FA-87E4-494E214AF1F7}"/>
              </a:ext>
            </a:extLst>
          </p:cNvPr>
          <p:cNvSpPr txBox="1"/>
          <p:nvPr/>
        </p:nvSpPr>
        <p:spPr>
          <a:xfrm>
            <a:off x="2173358" y="2398644"/>
            <a:ext cx="9727096" cy="156966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8100000" scaled="1"/>
            <a:tileRect/>
          </a:grad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Hiểu</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và</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nắm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được</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một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số</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lưu</a:t>
            </a:r>
            <a:r>
              <a:rPr lang="en-US" sz="2400" dirty="0">
                <a:solidFill>
                  <a:schemeClr val="bg1"/>
                </a:solidFill>
                <a:latin typeface="Cambria" panose="02040503050406030204" pitchFamily="18" charset="0"/>
                <a:ea typeface="Cambria" panose="02040503050406030204" pitchFamily="18" charset="0"/>
              </a:rPr>
              <a:t> ý </a:t>
            </a:r>
            <a:r>
              <a:rPr lang="en-US" sz="2400" dirty="0" err="1">
                <a:solidFill>
                  <a:schemeClr val="bg1"/>
                </a:solidFill>
                <a:latin typeface="Cambria" panose="02040503050406030204" pitchFamily="18" charset="0"/>
                <a:ea typeface="Cambria" panose="02040503050406030204" pitchFamily="18" charset="0"/>
              </a:rPr>
              <a:t>khi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tập</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luyện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phát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triển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sức</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nhanh</a:t>
            </a:r>
            <a:r>
              <a:rPr lang="en-US" sz="2400" dirty="0">
                <a:solidFill>
                  <a:schemeClr val="bg1"/>
                </a:solidFill>
                <a:latin typeface="Cambria" panose="02040503050406030204" pitchFamily="18" charset="0"/>
                <a:ea typeface="Cambria" panose="02040503050406030204" pitchFamily="18" charset="0"/>
              </a:rPr>
              <a:t>.</a:t>
            </a:r>
          </a:p>
          <a:p>
            <a:pPr algn="just"/>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Tìm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hiểu</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một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số</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bài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tập</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phát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trển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sức</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nhanh</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trong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bóng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đá</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điền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kinh</a:t>
            </a:r>
            <a:r>
              <a:rPr lang="en-US" sz="2400" dirty="0">
                <a:solidFill>
                  <a:schemeClr val="bg1"/>
                </a:solidFill>
                <a:latin typeface="Cambria" panose="02040503050406030204" pitchFamily="18" charset="0"/>
                <a:ea typeface="Cambria" panose="02040503050406030204" pitchFamily="18" charset="0"/>
              </a:rPr>
              <a:t>…</a:t>
            </a:r>
          </a:p>
          <a:p>
            <a:pPr algn="just"/>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Rèn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luyện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bài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tập</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thể</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lực</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nhảy</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dây</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đơn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áp</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dụng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vào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trong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cuộc</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sống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hằng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ngày</a:t>
            </a:r>
            <a:r>
              <a:rPr lang="en-US" sz="2400" dirty="0">
                <a:solidFill>
                  <a:schemeClr val="bg1"/>
                </a:solidFill>
                <a:latin typeface="Cambria" panose="02040503050406030204" pitchFamily="18" charset="0"/>
                <a:ea typeface="Cambria" panose="02040503050406030204" pitchFamily="18" charset="0"/>
              </a:rPr>
              <a:t>. </a:t>
            </a:r>
          </a:p>
        </p:txBody>
      </p:sp>
      <p:sp>
        <p:nvSpPr>
          <p:cNvPr id="30" name="TextBox 29">
            <a:extLst>
              <a:ext uri="{FF2B5EF4-FFF2-40B4-BE49-F238E27FC236}">
                <a16:creationId xmlns:a16="http://schemas.microsoft.com/office/drawing/2014/main" xmlns="" id="{E81D6365-90AA-430D-BFA3-213247421DFF}"/>
              </a:ext>
            </a:extLst>
          </p:cNvPr>
          <p:cNvSpPr txBox="1"/>
          <p:nvPr/>
        </p:nvSpPr>
        <p:spPr>
          <a:xfrm>
            <a:off x="32152" y="5147489"/>
            <a:ext cx="2154459" cy="523220"/>
          </a:xfrm>
          <a:prstGeom prst="rect">
            <a:avLst/>
          </a:prstGeom>
          <a:solidFill>
            <a:schemeClr val="accent5"/>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US" sz="2800" b="1" dirty="0">
                <a:solidFill>
                  <a:schemeClr val="bg1"/>
                </a:solidFill>
                <a:latin typeface="Cambria" panose="02040503050406030204" pitchFamily="18" charset="0"/>
                <a:ea typeface="Cambria" panose="02040503050406030204" pitchFamily="18" charset="0"/>
              </a:rPr>
              <a:t>2. </a:t>
            </a:r>
            <a:r>
              <a:rPr lang="en-US" sz="2800" b="1" dirty="0" err="1">
                <a:solidFill>
                  <a:schemeClr val="bg1"/>
                </a:solidFill>
                <a:latin typeface="Cambria" panose="02040503050406030204" pitchFamily="18" charset="0"/>
                <a:ea typeface="Cambria" panose="02040503050406030204" pitchFamily="18" charset="0"/>
              </a:rPr>
              <a:t>Yêu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cầu</a:t>
            </a:r>
            <a:endParaRPr lang="en-US" sz="2800" b="1" dirty="0">
              <a:solidFill>
                <a:schemeClr val="bg1"/>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xmlns="" id="{1259F991-E8FA-4F0E-A130-DDFA9ED92B68}"/>
              </a:ext>
            </a:extLst>
          </p:cNvPr>
          <p:cNvSpPr txBox="1"/>
          <p:nvPr/>
        </p:nvSpPr>
        <p:spPr>
          <a:xfrm>
            <a:off x="2186611" y="4993600"/>
            <a:ext cx="6639337" cy="830997"/>
          </a:xfrm>
          <a:prstGeom prst="rect">
            <a:avLst/>
          </a:prstGeom>
          <a:solidFill>
            <a:schemeClr val="accent2"/>
          </a:solid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en-US" sz="2400" dirty="0" err="1">
                <a:solidFill>
                  <a:schemeClr val="bg1"/>
                </a:solidFill>
                <a:latin typeface="Cambria" panose="02040503050406030204" pitchFamily="18" charset="0"/>
                <a:ea typeface="Cambria" panose="02040503050406030204" pitchFamily="18" charset="0"/>
              </a:rPr>
              <a:t>Nghiêm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túc</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trong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học</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tập</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và</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tập</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luyện</a:t>
            </a:r>
            <a:r>
              <a:rPr lang="en-US" sz="2400" dirty="0">
                <a:solidFill>
                  <a:schemeClr val="bg1"/>
                </a:solidFill>
                <a:latin typeface="Cambria" panose="02040503050406030204" pitchFamily="18" charset="0"/>
                <a:ea typeface="Cambria" panose="02040503050406030204" pitchFamily="18" charset="0"/>
              </a:rPr>
              <a:t> TDTT.</a:t>
            </a:r>
          </a:p>
          <a:p>
            <a:pPr algn="just"/>
            <a:r>
              <a:rPr lang="en-US" sz="2400" dirty="0" err="1">
                <a:solidFill>
                  <a:schemeClr val="bg1"/>
                </a:solidFill>
                <a:latin typeface="Cambria" panose="02040503050406030204" pitchFamily="18" charset="0"/>
                <a:ea typeface="Cambria" panose="02040503050406030204" pitchFamily="18" charset="0"/>
              </a:rPr>
              <a:t>Thực</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hiện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được</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bài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tập</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rèn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luyện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thể</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lực</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tại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nhà</a:t>
            </a:r>
            <a:r>
              <a:rPr lang="en-US" sz="2400"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491619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78A5A79-41FC-4988-8531-AC79D0400512}"/>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mc:Choice xmlns="" xmlns:am3d="http://schemas.microsoft.com/office/drawing/2017/model3d" Requires="am3d">
          <p:graphicFrame>
            <p:nvGraphicFramePr>
              <p:cNvPr id="3" name="3D Model 2" descr="Basketball">
                <a:extLst>
                  <a:ext uri="{FF2B5EF4-FFF2-40B4-BE49-F238E27FC236}">
                    <a16:creationId xmlns:a16="http://schemas.microsoft.com/office/drawing/2014/main" id="{57941461-3358-4075-9CB4-68BF6A4761F9}"/>
                  </a:ext>
                </a:extLst>
              </p:cNvPr>
              <p:cNvGraphicFramePr>
                <a:graphicFrameLocks noChangeAspect="1"/>
              </p:cNvGraphicFramePr>
              <p:nvPr>
                <p:extLst>
                  <p:ext uri="{D42A27DB-BD31-4B8C-83A1-F6EECF244321}">
                    <p14:modId xmlns:p14="http://schemas.microsoft.com/office/powerpoint/2010/main" val="91138721"/>
                  </p:ext>
                </p:extLst>
              </p:nvPr>
            </p:nvGraphicFramePr>
            <p:xfrm>
              <a:off x="534903" y="-26331"/>
              <a:ext cx="1565544" cy="1359506"/>
            </p:xfrm>
            <a:graphic>
              <a:graphicData uri="http://schemas.microsoft.com/office/drawing/2017/model3d">
                <am3d:model3d r:embed="rId3">
                  <am3d:spPr>
                    <a:xfrm>
                      <a:off x="0" y="0"/>
                      <a:ext cx="1565544" cy="1359506"/>
                    </a:xfrm>
                    <a:prstGeom prst="rect">
                      <a:avLst/>
                    </a:prstGeom>
                  </am3d:spPr>
                  <am3d:camera>
                    <am3d:pos x="0" y="0" z="81463768"/>
                    <am3d:up dx="0" dy="36000000" dz="0"/>
                    <am3d:lookAt x="0" y="0" z="0"/>
                    <am3d:perspective fov="2700000"/>
                  </am3d:camera>
                  <am3d:trans>
                    <am3d:meterPerModelUnit n="4549093" d="1000000"/>
                    <am3d:preTrans dx="0" dy="-17998034" dz="0"/>
                    <am3d:scale>
                      <am3d:sx n="1000000" d="1000000"/>
                      <am3d:sy n="1000000" d="1000000"/>
                      <am3d:sz n="1000000" d="1000000"/>
                    </am3d:scale>
                    <am3d:rot/>
                    <am3d:postTrans dx="0" dy="0" dz="0"/>
                  </am3d:trans>
                  <am3d:raster rName="Office3DRenderer" rVer="16.0.8326">
                    <am3d:blip r:embed="rId4"/>
                  </am3d:raster>
                  <am3d:objViewport viewportSz="2424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Basketball">
                <a:extLst>
                  <a:ext uri="{FF2B5EF4-FFF2-40B4-BE49-F238E27FC236}">
                    <a16:creationId xmlns:a16="http://schemas.microsoft.com/office/drawing/2014/main" xmlns="" id="{57941461-3358-4075-9CB4-68BF6A4761F9}"/>
                  </a:ext>
                </a:extLst>
              </p:cNvPr>
              <p:cNvPicPr>
                <a:picLocks noGrp="1" noRot="1" noChangeAspect="1" noMove="1" noResize="1" noEditPoints="1" noAdjustHandles="1" noChangeArrowheads="1" noChangeShapeType="1" noCrop="1"/>
              </p:cNvPicPr>
              <p:nvPr/>
            </p:nvPicPr>
            <p:blipFill>
              <a:blip r:embed="rId5"/>
              <a:stretch>
                <a:fillRect/>
              </a:stretch>
            </p:blipFill>
            <p:spPr>
              <a:xfrm>
                <a:off x="534903" y="-26331"/>
                <a:ext cx="1565544" cy="1359506"/>
              </a:xfrm>
              <a:prstGeom prst="rect">
                <a:avLst/>
              </a:prstGeom>
            </p:spPr>
          </p:pic>
        </mc:Fallback>
      </mc:AlternateContent>
      <p:sp>
        <p:nvSpPr>
          <p:cNvPr id="4" name="TextBox 3">
            <a:extLst>
              <a:ext uri="{FF2B5EF4-FFF2-40B4-BE49-F238E27FC236}">
                <a16:creationId xmlns:a16="http://schemas.microsoft.com/office/drawing/2014/main" xmlns="" id="{76732B84-CACC-4980-AA41-B939298B4302}"/>
              </a:ext>
            </a:extLst>
          </p:cNvPr>
          <p:cNvSpPr txBox="1"/>
          <p:nvPr/>
        </p:nvSpPr>
        <p:spPr>
          <a:xfrm>
            <a:off x="2138288" y="289343"/>
            <a:ext cx="8736037" cy="584775"/>
          </a:xfrm>
          <a:prstGeom prst="rect">
            <a:avLst/>
          </a:prstGeom>
          <a:noFill/>
          <a:ln>
            <a:solidFill>
              <a:schemeClr val="accent2"/>
            </a:solidFill>
          </a:ln>
        </p:spPr>
        <p:txBody>
          <a:bodyPr wrap="square" rtlCol="0">
            <a:spAutoFit/>
          </a:bodyPr>
          <a:lstStyle/>
          <a:p>
            <a:pPr algn="ctr"/>
            <a:r>
              <a:rPr lang="en-US" sz="3200" b="1" dirty="0">
                <a:latin typeface="Cambria" panose="02040503050406030204" pitchFamily="18" charset="0"/>
                <a:ea typeface="Cambria" panose="02040503050406030204" pitchFamily="18" charset="0"/>
              </a:rPr>
              <a:t>MỘT SỐ L</a:t>
            </a:r>
            <a:r>
              <a:rPr lang="vi-VN" sz="3200" b="1" dirty="0">
                <a:latin typeface="Cambria" panose="02040503050406030204" pitchFamily="18" charset="0"/>
                <a:ea typeface="Cambria" panose="02040503050406030204" pitchFamily="18" charset="0"/>
              </a:rPr>
              <a:t>Ư</a:t>
            </a:r>
            <a:r>
              <a:rPr lang="en-US" sz="3200" b="1" dirty="0">
                <a:latin typeface="Cambria" panose="02040503050406030204" pitchFamily="18" charset="0"/>
                <a:ea typeface="Cambria" panose="02040503050406030204" pitchFamily="18" charset="0"/>
              </a:rPr>
              <a:t>U Ý KHI TẬP LUYỆN SỨC NHANH</a:t>
            </a:r>
          </a:p>
        </p:txBody>
      </p:sp>
      <mc:AlternateContent xmlns:mc="http://schemas.openxmlformats.org/markup-compatibility/2006">
        <mc:Choice xmlns="" xmlns:am3d="http://schemas.microsoft.com/office/drawing/2017/model3d" Requires="am3d">
          <p:graphicFrame>
            <p:nvGraphicFramePr>
              <p:cNvPr id="5" name="3D Model 4" descr="Medal">
                <a:extLst>
                  <a:ext uri="{FF2B5EF4-FFF2-40B4-BE49-F238E27FC236}">
                    <a16:creationId xmlns:a16="http://schemas.microsoft.com/office/drawing/2014/main" id="{D783FA34-F896-413D-BCE5-D58BA1A1BA45}"/>
                  </a:ext>
                </a:extLst>
              </p:cNvPr>
              <p:cNvGraphicFramePr>
                <a:graphicFrameLocks noChangeAspect="1"/>
              </p:cNvGraphicFramePr>
              <p:nvPr>
                <p:extLst>
                  <p:ext uri="{D42A27DB-BD31-4B8C-83A1-F6EECF244321}">
                    <p14:modId xmlns:p14="http://schemas.microsoft.com/office/powerpoint/2010/main" val="2792026514"/>
                  </p:ext>
                </p:extLst>
              </p:nvPr>
            </p:nvGraphicFramePr>
            <p:xfrm>
              <a:off x="839852" y="1469690"/>
              <a:ext cx="993157" cy="1091130"/>
            </p:xfrm>
            <a:graphic>
              <a:graphicData uri="http://schemas.microsoft.com/office/drawing/2017/model3d">
                <am3d:model3d r:embed="rId6">
                  <am3d:spPr>
                    <a:xfrm>
                      <a:off x="0" y="0"/>
                      <a:ext cx="993157" cy="1091130"/>
                    </a:xfrm>
                    <a:prstGeom prst="rect">
                      <a:avLst/>
                    </a:prstGeom>
                  </am3d:spPr>
                  <am3d:camera>
                    <am3d:pos x="0" y="0" z="63901861"/>
                    <am3d:up dx="0" dy="36000000" dz="0"/>
                    <am3d:lookAt x="0" y="0" z="0"/>
                    <am3d:perspective fov="2700000"/>
                  </am3d:camera>
                  <am3d:trans>
                    <am3d:meterPerModelUnit n="15259033" d="1000000"/>
                    <am3d:preTrans dx="0" dy="-17981942" dz="0"/>
                    <am3d:scale>
                      <am3d:sx n="1000000" d="1000000"/>
                      <am3d:sy n="1000000" d="1000000"/>
                      <am3d:sz n="1000000" d="1000000"/>
                    </am3d:scale>
                    <am3d:rot ay="-196643"/>
                    <am3d:postTrans dx="0" dy="0" dz="0"/>
                  </am3d:trans>
                  <am3d:raster rName="Office3DRenderer" rVer="16.0.8326">
                    <am3d:blip r:embed="rId7"/>
                  </am3d:raster>
                  <am3d:objViewport viewportSz="15452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Medal">
                <a:extLst>
                  <a:ext uri="{FF2B5EF4-FFF2-40B4-BE49-F238E27FC236}">
                    <a16:creationId xmlns:a16="http://schemas.microsoft.com/office/drawing/2014/main" xmlns="" id="{D783FA34-F896-413D-BCE5-D58BA1A1BA45}"/>
                  </a:ext>
                </a:extLst>
              </p:cNvPr>
              <p:cNvPicPr>
                <a:picLocks noGrp="1" noRot="1" noChangeAspect="1" noMove="1" noResize="1" noEditPoints="1" noAdjustHandles="1" noChangeArrowheads="1" noChangeShapeType="1" noCrop="1"/>
              </p:cNvPicPr>
              <p:nvPr/>
            </p:nvPicPr>
            <p:blipFill>
              <a:blip r:embed="rId8"/>
              <a:stretch>
                <a:fillRect/>
              </a:stretch>
            </p:blipFill>
            <p:spPr>
              <a:xfrm>
                <a:off x="839852" y="1469690"/>
                <a:ext cx="993157" cy="1091130"/>
              </a:xfrm>
              <a:prstGeom prst="rect">
                <a:avLst/>
              </a:prstGeom>
            </p:spPr>
          </p:pic>
        </mc:Fallback>
      </mc:AlternateContent>
      <p:sp>
        <p:nvSpPr>
          <p:cNvPr id="6" name="TextBox 5">
            <a:extLst>
              <a:ext uri="{FF2B5EF4-FFF2-40B4-BE49-F238E27FC236}">
                <a16:creationId xmlns:a16="http://schemas.microsoft.com/office/drawing/2014/main" xmlns="" id="{CE2F52CB-2295-476F-BC89-4F207D507745}"/>
              </a:ext>
            </a:extLst>
          </p:cNvPr>
          <p:cNvSpPr txBox="1"/>
          <p:nvPr/>
        </p:nvSpPr>
        <p:spPr>
          <a:xfrm>
            <a:off x="1997613" y="1450217"/>
            <a:ext cx="945349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err="1">
                <a:latin typeface="Cambria" panose="02040503050406030204" pitchFamily="18" charset="0"/>
                <a:ea typeface="Cambria" panose="02040503050406030204" pitchFamily="18" charset="0"/>
              </a:rPr>
              <a:t>Chúng</a:t>
            </a:r>
            <a:r>
              <a:rPr lang="en-US" sz="2400" dirty="0">
                <a:latin typeface="Cambria" panose="02040503050406030204" pitchFamily="18" charset="0"/>
                <a:ea typeface="Cambria" panose="02040503050406030204" pitchFamily="18" charset="0"/>
              </a:rPr>
              <a:t> ta </a:t>
            </a:r>
            <a:r>
              <a:rPr lang="en-US" sz="2400" dirty="0" err="1">
                <a:latin typeface="Cambria" panose="02040503050406030204" pitchFamily="18" charset="0"/>
                <a:ea typeface="Cambria" panose="02040503050406030204" pitchFamily="18" charset="0"/>
              </a:rPr>
              <a:t>phải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tập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luyện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t>
            </a:r>
            <a:r>
              <a:rPr lang="vi-VN" sz="2400" dirty="0">
                <a:latin typeface="Cambria" panose="02040503050406030204" pitchFamily="18" charset="0"/>
                <a:ea typeface="Cambria" panose="02040503050406030204" pitchFamily="18" charset="0"/>
              </a:rPr>
              <a:t>ư</a:t>
            </a:r>
            <a:r>
              <a:rPr lang="en-US" sz="2400" dirty="0" err="1">
                <a:latin typeface="Cambria" panose="02040503050406030204" pitchFamily="18" charset="0"/>
                <a:ea typeface="Cambria" panose="02040503050406030204" pitchFamily="18" charset="0"/>
              </a:rPr>
              <a:t>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a:t>
            </a:r>
            <a:r>
              <a:rPr lang="vi-VN" sz="2400" dirty="0">
                <a:latin typeface="Cambria" panose="02040503050406030204" pitchFamily="18" charset="0"/>
                <a:ea typeface="Cambria" panose="02040503050406030204" pitchFamily="18" charset="0"/>
              </a:rPr>
              <a:t>ư</a:t>
            </a:r>
            <a:r>
              <a:rPr lang="en-US" sz="2400" dirty="0" err="1">
                <a:latin typeface="Cambria" panose="02040503050406030204" pitchFamily="18" charset="0"/>
                <a:ea typeface="Cambria" panose="02040503050406030204" pitchFamily="18" charset="0"/>
              </a:rPr>
              <a:t>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Tập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luyện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dễ</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đ</a:t>
            </a:r>
            <a:r>
              <a:rPr lang="vi-VN" sz="2400" dirty="0">
                <a:latin typeface="Cambria" panose="02040503050406030204" pitchFamily="18" charset="0"/>
                <a:ea typeface="Cambria" panose="02040503050406030204" pitchFamily="18" charset="0"/>
              </a:rPr>
              <a:t>ơ</a:t>
            </a:r>
            <a:r>
              <a:rPr lang="en-US" sz="2400" dirty="0">
                <a:latin typeface="Cambria" panose="02040503050406030204" pitchFamily="18" charset="0"/>
                <a:ea typeface="Cambria" panose="02040503050406030204" pitchFamily="18" charset="0"/>
              </a:rPr>
              <a:t>n </a:t>
            </a:r>
            <a:r>
              <a:rPr lang="en-US" sz="2400" dirty="0" err="1">
                <a:latin typeface="Cambria" panose="02040503050406030204" pitchFamily="18" charset="0"/>
                <a:ea typeface="Cambria" panose="02040503050406030204" pitchFamily="18" charset="0"/>
              </a:rPr>
              <a:t>giản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tạp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Tập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nặng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xmlns="" id="{E5D931B0-E8F2-47C1-84AC-BB778F6B67A0}"/>
              </a:ext>
            </a:extLst>
          </p:cNvPr>
          <p:cNvPicPr>
            <a:picLocks noChangeAspect="1"/>
          </p:cNvPicPr>
          <p:nvPr/>
        </p:nvPicPr>
        <p:blipFill>
          <a:blip r:embed="rId9"/>
          <a:stretch>
            <a:fillRect/>
          </a:stretch>
        </p:blipFill>
        <p:spPr>
          <a:xfrm>
            <a:off x="865132" y="2697335"/>
            <a:ext cx="993734" cy="1091279"/>
          </a:xfrm>
          <a:prstGeom prst="rect">
            <a:avLst/>
          </a:prstGeom>
        </p:spPr>
      </p:pic>
      <p:sp>
        <p:nvSpPr>
          <p:cNvPr id="8" name="TextBox 7">
            <a:extLst>
              <a:ext uri="{FF2B5EF4-FFF2-40B4-BE49-F238E27FC236}">
                <a16:creationId xmlns:a16="http://schemas.microsoft.com/office/drawing/2014/main" xmlns="" id="{D3CA62B1-5FB7-4D27-AF00-D196646AD92C}"/>
              </a:ext>
            </a:extLst>
          </p:cNvPr>
          <p:cNvSpPr txBox="1"/>
          <p:nvPr/>
        </p:nvSpPr>
        <p:spPr>
          <a:xfrm>
            <a:off x="1997613" y="2843215"/>
            <a:ext cx="945349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l</a:t>
            </a:r>
            <a:r>
              <a:rPr lang="vi-VN" sz="2400" dirty="0">
                <a:latin typeface="Cambria" panose="02040503050406030204" pitchFamily="18" charset="0"/>
                <a:ea typeface="Cambria" panose="02040503050406030204" pitchFamily="18" charset="0"/>
              </a:rPr>
              <a:t>ư</a:t>
            </a:r>
            <a:r>
              <a:rPr lang="en-US" sz="2400" dirty="0" err="1">
                <a:latin typeface="Cambria" panose="02040503050406030204" pitchFamily="18" charset="0"/>
                <a:ea typeface="Cambria" panose="02040503050406030204" pitchFamily="18" charset="0"/>
              </a:rPr>
              <a:t>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tập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luyện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tùy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thuộc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em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theo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xmlns="" id="{A66F8C86-4A08-4AF2-ABD3-5C81AAEFE59C}"/>
              </a:ext>
            </a:extLst>
          </p:cNvPr>
          <p:cNvPicPr>
            <a:picLocks noChangeAspect="1"/>
          </p:cNvPicPr>
          <p:nvPr/>
        </p:nvPicPr>
        <p:blipFill>
          <a:blip r:embed="rId9"/>
          <a:stretch>
            <a:fillRect/>
          </a:stretch>
        </p:blipFill>
        <p:spPr>
          <a:xfrm>
            <a:off x="865132" y="3885224"/>
            <a:ext cx="993734" cy="1091279"/>
          </a:xfrm>
          <a:prstGeom prst="rect">
            <a:avLst/>
          </a:prstGeom>
        </p:spPr>
      </p:pic>
      <p:sp>
        <p:nvSpPr>
          <p:cNvPr id="10" name="TextBox 9">
            <a:extLst>
              <a:ext uri="{FF2B5EF4-FFF2-40B4-BE49-F238E27FC236}">
                <a16:creationId xmlns:a16="http://schemas.microsoft.com/office/drawing/2014/main" xmlns="" id="{12D5CA65-2DB0-4FC7-9A25-CD11258C66E2}"/>
              </a:ext>
            </a:extLst>
          </p:cNvPr>
          <p:cNvSpPr txBox="1"/>
          <p:nvPr/>
        </p:nvSpPr>
        <p:spPr>
          <a:xfrm>
            <a:off x="1997613" y="3866882"/>
            <a:ext cx="945349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tập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nặng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ốm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dậy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nữ</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đang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kiêng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a:t>
            </a:r>
            <a:r>
              <a:rPr lang="en-US" sz="2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087269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E6AB804-D180-4A4A-A83E-000583D64D0F}"/>
              </a:ext>
            </a:extLst>
          </p:cNvPr>
          <p:cNvPicPr>
            <a:picLocks noChangeAspect="1"/>
          </p:cNvPicPr>
          <p:nvPr/>
        </p:nvPicPr>
        <p:blipFill>
          <a:blip r:embed="rId2"/>
          <a:stretch>
            <a:fillRect/>
          </a:stretch>
        </p:blipFill>
        <p:spPr>
          <a:xfrm>
            <a:off x="26504" y="0"/>
            <a:ext cx="12312739" cy="6858000"/>
          </a:xfrm>
          <a:prstGeom prst="rect">
            <a:avLst/>
          </a:prstGeom>
        </p:spPr>
      </p:pic>
      <p:sp>
        <p:nvSpPr>
          <p:cNvPr id="4" name="TextBox 3">
            <a:extLst>
              <a:ext uri="{FF2B5EF4-FFF2-40B4-BE49-F238E27FC236}">
                <a16:creationId xmlns:a16="http://schemas.microsoft.com/office/drawing/2014/main" xmlns="" id="{46CC6D4B-D77A-4599-8F7D-53FED436E93D}"/>
              </a:ext>
            </a:extLst>
          </p:cNvPr>
          <p:cNvSpPr txBox="1"/>
          <p:nvPr/>
        </p:nvSpPr>
        <p:spPr>
          <a:xfrm>
            <a:off x="169262" y="780271"/>
            <a:ext cx="1808862" cy="4031873"/>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BÀI TẬP VỀ PHÁT TRIỂN SỨC NHANH TRONG BÓNG ĐÁ</a:t>
            </a:r>
          </a:p>
        </p:txBody>
      </p:sp>
      <p:sp>
        <p:nvSpPr>
          <p:cNvPr id="6" name="TextBox 5">
            <a:extLst>
              <a:ext uri="{FF2B5EF4-FFF2-40B4-BE49-F238E27FC236}">
                <a16:creationId xmlns:a16="http://schemas.microsoft.com/office/drawing/2014/main" xmlns="" id="{75E9260B-9FDC-4845-BE5A-7D26BB564212}"/>
              </a:ext>
            </a:extLst>
          </p:cNvPr>
          <p:cNvSpPr txBox="1"/>
          <p:nvPr/>
        </p:nvSpPr>
        <p:spPr>
          <a:xfrm>
            <a:off x="2042143" y="3429000"/>
            <a:ext cx="9885585" cy="1200329"/>
          </a:xfrm>
          <a:prstGeom prst="rect">
            <a:avLst/>
          </a:prstGeom>
          <a:solidFill>
            <a:schemeClr val="accent1">
              <a:lumMod val="60000"/>
              <a:lumOff val="40000"/>
            </a:schemeClr>
          </a:solidFill>
          <a:ln>
            <a:solidFill>
              <a:schemeClr val="accent2"/>
            </a:solidFill>
          </a:ln>
        </p:spPr>
        <p:txBody>
          <a:bodyPr wrap="square" rtlCol="0">
            <a:spAutoFit/>
          </a:bodyPr>
          <a:lstStyle/>
          <a:p>
            <a:r>
              <a:rPr lang="en-US" sz="2400" b="1" dirty="0">
                <a:latin typeface="Cambria" panose="02040503050406030204" pitchFamily="18" charset="0"/>
                <a:ea typeface="Cambria" panose="02040503050406030204" pitchFamily="18" charset="0"/>
              </a:rPr>
              <a:t>Di </a:t>
            </a:r>
            <a:r>
              <a:rPr lang="en-US" sz="2400" b="1" dirty="0" err="1">
                <a:latin typeface="Cambria" panose="02040503050406030204" pitchFamily="18" charset="0"/>
                <a:ea typeface="Cambria" panose="02040503050406030204" pitchFamily="18" charset="0"/>
              </a:rPr>
              <a:t>chuyển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ngang</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nhanh</a:t>
            </a:r>
            <a:r>
              <a:rPr lang="en-US" sz="2400" dirty="0">
                <a:latin typeface="Cambria" panose="02040503050406030204" pitchFamily="18" charset="0"/>
                <a:ea typeface="Cambria" panose="02040503050406030204" pitchFamily="18" charset="0"/>
              </a:rPr>
              <a:t> di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ngang</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Tập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luyện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Mỗi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tập</a:t>
            </a:r>
            <a:r>
              <a:rPr lang="en-US" sz="2400" dirty="0">
                <a:latin typeface="Cambria" panose="02040503050406030204" pitchFamily="18" charset="0"/>
                <a:ea typeface="Cambria" panose="02040503050406030204" pitchFamily="18" charset="0"/>
              </a:rPr>
              <a:t> 1 </a:t>
            </a:r>
            <a:r>
              <a:rPr lang="en-US" sz="2400" dirty="0" err="1">
                <a:latin typeface="Cambria" panose="02040503050406030204" pitchFamily="18" charset="0"/>
                <a:ea typeface="Cambria" panose="02040503050406030204" pitchFamily="18" charset="0"/>
              </a:rPr>
              <a:t>phút</a:t>
            </a:r>
            <a:r>
              <a:rPr lang="en-US" sz="2400" dirty="0">
                <a:latin typeface="Cambria" panose="02040503050406030204" pitchFamily="18" charset="0"/>
                <a:ea typeface="Cambria" panose="02040503050406030204" pitchFamily="18" charset="0"/>
              </a:rPr>
              <a:t> (Nam 3 </a:t>
            </a:r>
            <a:r>
              <a:rPr lang="en-US" sz="2400" dirty="0" err="1">
                <a:latin typeface="Cambria" panose="02040503050406030204" pitchFamily="18" charset="0"/>
                <a:ea typeface="Cambria" panose="02040503050406030204" pitchFamily="18" charset="0"/>
              </a:rPr>
              <a:t>lần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nữ</a:t>
            </a:r>
            <a:r>
              <a:rPr lang="en-US" sz="2400" dirty="0">
                <a:latin typeface="Cambria" panose="02040503050406030204" pitchFamily="18" charset="0"/>
                <a:ea typeface="Cambria" panose="02040503050406030204" pitchFamily="18" charset="0"/>
              </a:rPr>
              <a:t> 2 </a:t>
            </a:r>
            <a:r>
              <a:rPr lang="en-US" sz="2400" dirty="0" err="1">
                <a:latin typeface="Cambria" panose="02040503050406030204" pitchFamily="18" charset="0"/>
                <a:ea typeface="Cambria" panose="02040503050406030204" pitchFamily="18" charset="0"/>
              </a:rPr>
              <a:t>lần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giữa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tập</a:t>
            </a:r>
            <a:r>
              <a:rPr lang="en-US" sz="2400" dirty="0">
                <a:latin typeface="Cambria" panose="02040503050406030204" pitchFamily="18" charset="0"/>
                <a:ea typeface="Cambria" panose="02040503050406030204" pitchFamily="18" charset="0"/>
              </a:rPr>
              <a:t> 1 </a:t>
            </a:r>
            <a:r>
              <a:rPr lang="en-US" sz="2400" dirty="0" err="1">
                <a:latin typeface="Cambria" panose="02040503050406030204" pitchFamily="18" charset="0"/>
                <a:ea typeface="Cambria" panose="02040503050406030204" pitchFamily="18" charset="0"/>
              </a:rPr>
              <a:t>phút</a:t>
            </a:r>
            <a:r>
              <a:rPr lang="en-US" sz="2400" dirty="0">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xmlns="" id="{C1BE5B4E-ED10-4B56-BA66-BBAAAB4E69CB}"/>
              </a:ext>
            </a:extLst>
          </p:cNvPr>
          <p:cNvSpPr txBox="1"/>
          <p:nvPr/>
        </p:nvSpPr>
        <p:spPr>
          <a:xfrm>
            <a:off x="2042143" y="123679"/>
            <a:ext cx="10029117" cy="584775"/>
          </a:xfrm>
          <a:prstGeom prst="rect">
            <a:avLst/>
          </a:prstGeom>
          <a:solidFill>
            <a:schemeClr val="accent2"/>
          </a:solidFill>
        </p:spPr>
        <p:txBody>
          <a:bodyPr wrap="square" rtlCol="0">
            <a:spAutoFit/>
          </a:bodyPr>
          <a:lstStyle/>
          <a:p>
            <a:pPr algn="ctr"/>
            <a:r>
              <a:rPr lang="en-US" sz="3200" b="1" dirty="0">
                <a:latin typeface="Cambria" panose="02040503050406030204" pitchFamily="18" charset="0"/>
                <a:ea typeface="Cambria" panose="02040503050406030204" pitchFamily="18" charset="0"/>
              </a:rPr>
              <a:t>CÁC BÀI TẬP PHÁT TRIỂN SỨC NHANH THAM KHẢO</a:t>
            </a:r>
          </a:p>
        </p:txBody>
      </p:sp>
      <p:sp>
        <p:nvSpPr>
          <p:cNvPr id="8" name="TextBox 7">
            <a:extLst>
              <a:ext uri="{FF2B5EF4-FFF2-40B4-BE49-F238E27FC236}">
                <a16:creationId xmlns:a16="http://schemas.microsoft.com/office/drawing/2014/main" xmlns="" id="{E42680AE-C099-4A4B-8EA4-C7D6F16A8D41}"/>
              </a:ext>
            </a:extLst>
          </p:cNvPr>
          <p:cNvSpPr txBox="1"/>
          <p:nvPr/>
        </p:nvSpPr>
        <p:spPr>
          <a:xfrm>
            <a:off x="2057636" y="1205948"/>
            <a:ext cx="9870092" cy="1938992"/>
          </a:xfrm>
          <a:prstGeom prst="rect">
            <a:avLst/>
          </a:prstGeom>
          <a:solidFill>
            <a:schemeClr val="accent1">
              <a:lumMod val="60000"/>
              <a:lumOff val="40000"/>
            </a:schemeClr>
          </a:solidFill>
          <a:ln>
            <a:solidFill>
              <a:schemeClr val="accent2"/>
            </a:solidFill>
          </a:ln>
        </p:spPr>
        <p:txBody>
          <a:bodyPr wrap="square" rtlCol="0">
            <a:spAutoFit/>
          </a:bodyPr>
          <a:lstStyle/>
          <a:p>
            <a:r>
              <a:rPr lang="en-US" sz="2400" b="1" dirty="0" err="1">
                <a:latin typeface="Cambria" panose="02040503050406030204" pitchFamily="18" charset="0"/>
                <a:ea typeface="Cambria" panose="02040503050406030204" pitchFamily="18" charset="0"/>
              </a:rPr>
              <a:t>Nhảy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dây</a:t>
            </a:r>
            <a:r>
              <a:rPr lang="en-US" sz="2400" b="1" dirty="0">
                <a:latin typeface="Cambria" panose="02040503050406030204" pitchFamily="18" charset="0"/>
                <a:ea typeface="Cambria" panose="02040503050406030204" pitchFamily="18" charset="0"/>
              </a:rPr>
              <a:t> đ</a:t>
            </a:r>
            <a:r>
              <a:rPr lang="vi-VN" sz="2400" b="1" dirty="0">
                <a:latin typeface="Cambria" panose="02040503050406030204" pitchFamily="18" charset="0"/>
                <a:ea typeface="Cambria" panose="02040503050406030204" pitchFamily="18" charset="0"/>
              </a:rPr>
              <a:t>ơ</a:t>
            </a:r>
            <a:r>
              <a:rPr lang="en-US" sz="2400" b="1" dirty="0">
                <a:latin typeface="Cambria" panose="02040503050406030204" pitchFamily="18" charset="0"/>
                <a:ea typeface="Cambria" panose="02040503050406030204" pitchFamily="18" charset="0"/>
              </a:rPr>
              <a:t>n: </a:t>
            </a:r>
            <a:r>
              <a:rPr lang="vi-VN" sz="2400" dirty="0">
                <a:latin typeface="Cambria" panose="02040503050406030204" pitchFamily="18" charset="0"/>
                <a:ea typeface="Cambria" panose="02040503050406030204" pitchFamily="18" charset="0"/>
              </a:rPr>
              <a:t>Phát triển sức nhanh của cổ chân và sự phối hợp vận động của tay và chân. Tạo điều kiện thuận lợi cho các bước di chuyển để thực hiện kỹ thuật dừng và sút bóng.</a:t>
            </a:r>
            <a:endParaRPr lang="en-US" sz="2400" dirty="0">
              <a:latin typeface="Cambria" panose="02040503050406030204" pitchFamily="18" charset="0"/>
              <a:ea typeface="Cambria" panose="02040503050406030204" pitchFamily="18" charset="0"/>
            </a:endParaRPr>
          </a:p>
          <a:p>
            <a:r>
              <a:rPr lang="en-US" sz="2400" dirty="0" err="1">
                <a:latin typeface="Cambria" panose="02040503050406030204" pitchFamily="18" charset="0"/>
                <a:ea typeface="Cambria" panose="02040503050406030204" pitchFamily="18" charset="0"/>
              </a:rPr>
              <a:t>Tập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luyện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Mỗi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tập</a:t>
            </a:r>
            <a:r>
              <a:rPr lang="en-US" sz="2400" dirty="0">
                <a:latin typeface="Cambria" panose="02040503050406030204" pitchFamily="18" charset="0"/>
                <a:ea typeface="Cambria" panose="02040503050406030204" pitchFamily="18" charset="0"/>
              </a:rPr>
              <a:t> 1 </a:t>
            </a:r>
            <a:r>
              <a:rPr lang="en-US" sz="2400" dirty="0" err="1">
                <a:latin typeface="Cambria" panose="02040503050406030204" pitchFamily="18" charset="0"/>
                <a:ea typeface="Cambria" panose="02040503050406030204" pitchFamily="18" charset="0"/>
              </a:rPr>
              <a:t>phút</a:t>
            </a:r>
            <a:r>
              <a:rPr lang="en-US" sz="2400" dirty="0">
                <a:latin typeface="Cambria" panose="02040503050406030204" pitchFamily="18" charset="0"/>
                <a:ea typeface="Cambria" panose="02040503050406030204" pitchFamily="18" charset="0"/>
              </a:rPr>
              <a:t> (Nam 3 </a:t>
            </a:r>
            <a:r>
              <a:rPr lang="en-US" sz="2400" dirty="0" err="1">
                <a:latin typeface="Cambria" panose="02040503050406030204" pitchFamily="18" charset="0"/>
                <a:ea typeface="Cambria" panose="02040503050406030204" pitchFamily="18" charset="0"/>
              </a:rPr>
              <a:t>lần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nữ</a:t>
            </a:r>
            <a:r>
              <a:rPr lang="en-US" sz="2400" dirty="0">
                <a:latin typeface="Cambria" panose="02040503050406030204" pitchFamily="18" charset="0"/>
                <a:ea typeface="Cambria" panose="02040503050406030204" pitchFamily="18" charset="0"/>
              </a:rPr>
              <a:t> 2 </a:t>
            </a:r>
            <a:r>
              <a:rPr lang="en-US" sz="2400" dirty="0" err="1">
                <a:latin typeface="Cambria" panose="02040503050406030204" pitchFamily="18" charset="0"/>
                <a:ea typeface="Cambria" panose="02040503050406030204" pitchFamily="18" charset="0"/>
              </a:rPr>
              <a:t>lần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giữa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tập</a:t>
            </a:r>
            <a:r>
              <a:rPr lang="en-US" sz="2400" dirty="0">
                <a:latin typeface="Cambria" panose="02040503050406030204" pitchFamily="18" charset="0"/>
                <a:ea typeface="Cambria" panose="02040503050406030204" pitchFamily="18" charset="0"/>
              </a:rPr>
              <a:t> 1,5 </a:t>
            </a:r>
            <a:r>
              <a:rPr lang="en-US" sz="2400" dirty="0" err="1">
                <a:latin typeface="Cambria" panose="02040503050406030204" pitchFamily="18" charset="0"/>
                <a:ea typeface="Cambria" panose="02040503050406030204" pitchFamily="18" charset="0"/>
              </a:rPr>
              <a:t>phút</a:t>
            </a:r>
            <a:r>
              <a:rPr lang="en-US" sz="2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05867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1873C10-BF6A-4003-BAE5-CFB3CEC744C7}"/>
              </a:ext>
            </a:extLst>
          </p:cNvPr>
          <p:cNvPicPr>
            <a:picLocks noChangeAspect="1"/>
          </p:cNvPicPr>
          <p:nvPr/>
        </p:nvPicPr>
        <p:blipFill>
          <a:blip r:embed="rId2"/>
          <a:stretch>
            <a:fillRect/>
          </a:stretch>
        </p:blipFill>
        <p:spPr>
          <a:xfrm>
            <a:off x="38661" y="-119010"/>
            <a:ext cx="12191999" cy="6858000"/>
          </a:xfrm>
          <a:prstGeom prst="rect">
            <a:avLst/>
          </a:prstGeom>
        </p:spPr>
      </p:pic>
      <p:sp>
        <p:nvSpPr>
          <p:cNvPr id="3" name="TextBox 2">
            <a:extLst>
              <a:ext uri="{FF2B5EF4-FFF2-40B4-BE49-F238E27FC236}">
                <a16:creationId xmlns:a16="http://schemas.microsoft.com/office/drawing/2014/main" xmlns="" id="{66DB931C-EB72-4549-8DE1-61F6761D1FB6}"/>
              </a:ext>
            </a:extLst>
          </p:cNvPr>
          <p:cNvSpPr txBox="1"/>
          <p:nvPr/>
        </p:nvSpPr>
        <p:spPr>
          <a:xfrm>
            <a:off x="520505" y="745588"/>
            <a:ext cx="1603717" cy="4801314"/>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BÀI TẬP VỀ PHÁT TRIỂN SỨC NHANH TRONG ĐIỀN KINH</a:t>
            </a:r>
          </a:p>
          <a:p>
            <a:pPr algn="ctr"/>
            <a:endParaRPr lang="en-US" dirty="0"/>
          </a:p>
        </p:txBody>
      </p:sp>
      <p:sp>
        <p:nvSpPr>
          <p:cNvPr id="4" name="TextBox 3">
            <a:extLst>
              <a:ext uri="{FF2B5EF4-FFF2-40B4-BE49-F238E27FC236}">
                <a16:creationId xmlns:a16="http://schemas.microsoft.com/office/drawing/2014/main" xmlns="" id="{512538E1-45FC-42CE-959C-78020CA42213}"/>
              </a:ext>
            </a:extLst>
          </p:cNvPr>
          <p:cNvSpPr txBox="1"/>
          <p:nvPr/>
        </p:nvSpPr>
        <p:spPr>
          <a:xfrm>
            <a:off x="2222698" y="2494817"/>
            <a:ext cx="8853266" cy="3046988"/>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r>
              <a:rPr lang="vi-VN" sz="2400" dirty="0">
                <a:solidFill>
                  <a:schemeClr val="bg1"/>
                </a:solidFill>
                <a:latin typeface="Cambria" panose="02040503050406030204" pitchFamily="18" charset="0"/>
                <a:ea typeface="Cambria" panose="02040503050406030204" pitchFamily="18" charset="0"/>
              </a:rPr>
              <a:t>Bài tập </a:t>
            </a:r>
            <a:r>
              <a:rPr lang="en-US" sz="2400" dirty="0">
                <a:solidFill>
                  <a:schemeClr val="bg1"/>
                </a:solidFill>
                <a:latin typeface="Cambria" panose="02040503050406030204" pitchFamily="18" charset="0"/>
                <a:ea typeface="Cambria" panose="02040503050406030204" pitchFamily="18" charset="0"/>
              </a:rPr>
              <a:t>1: </a:t>
            </a:r>
            <a:r>
              <a:rPr lang="vi-VN" sz="2400" dirty="0">
                <a:solidFill>
                  <a:schemeClr val="bg1"/>
                </a:solidFill>
                <a:latin typeface="Cambria" panose="02040503050406030204" pitchFamily="18" charset="0"/>
                <a:ea typeface="Cambria" panose="02040503050406030204" pitchFamily="18" charset="0"/>
              </a:rPr>
              <a:t>Chạy 3 lần x 30m tốc độ cao.</a:t>
            </a:r>
          </a:p>
          <a:p>
            <a:r>
              <a:rPr lang="vi-VN" sz="2400" dirty="0">
                <a:solidFill>
                  <a:schemeClr val="bg1"/>
                </a:solidFill>
                <a:latin typeface="Cambria" panose="02040503050406030204" pitchFamily="18" charset="0"/>
                <a:ea typeface="Cambria" panose="02040503050406030204" pitchFamily="18" charset="0"/>
              </a:rPr>
              <a:t>Bài tập </a:t>
            </a:r>
            <a:r>
              <a:rPr lang="en-US" sz="2400" dirty="0">
                <a:solidFill>
                  <a:schemeClr val="bg1"/>
                </a:solidFill>
                <a:latin typeface="Cambria" panose="02040503050406030204" pitchFamily="18" charset="0"/>
                <a:ea typeface="Cambria" panose="02040503050406030204" pitchFamily="18" charset="0"/>
              </a:rPr>
              <a:t>2</a:t>
            </a:r>
            <a:r>
              <a:rPr lang="vi-VN" sz="2400" dirty="0">
                <a:solidFill>
                  <a:schemeClr val="bg1"/>
                </a:solidFill>
                <a:latin typeface="Cambria" panose="02040503050406030204" pitchFamily="18" charset="0"/>
                <a:ea typeface="Cambria" panose="02040503050406030204" pitchFamily="18" charset="0"/>
              </a:rPr>
              <a:t>:  Chạy 30m luồn cọc.</a:t>
            </a:r>
          </a:p>
          <a:p>
            <a:r>
              <a:rPr lang="vi-VN" sz="2400" dirty="0">
                <a:solidFill>
                  <a:schemeClr val="bg1"/>
                </a:solidFill>
                <a:latin typeface="Cambria" panose="02040503050406030204" pitchFamily="18" charset="0"/>
                <a:ea typeface="Cambria" panose="02040503050406030204" pitchFamily="18" charset="0"/>
              </a:rPr>
              <a:t>Bài tập </a:t>
            </a:r>
            <a:r>
              <a:rPr lang="en-US" sz="2400" dirty="0">
                <a:solidFill>
                  <a:schemeClr val="bg1"/>
                </a:solidFill>
                <a:latin typeface="Cambria" panose="02040503050406030204" pitchFamily="18" charset="0"/>
                <a:ea typeface="Cambria" panose="02040503050406030204" pitchFamily="18" charset="0"/>
              </a:rPr>
              <a:t>3</a:t>
            </a:r>
            <a:r>
              <a:rPr lang="vi-VN" sz="2400" dirty="0">
                <a:solidFill>
                  <a:schemeClr val="bg1"/>
                </a:solidFill>
                <a:latin typeface="Cambria" panose="02040503050406030204" pitchFamily="18" charset="0"/>
                <a:ea typeface="Cambria" panose="02040503050406030204" pitchFamily="18" charset="0"/>
              </a:rPr>
              <a:t>:  Chạy 30m xuất phát thấp.</a:t>
            </a:r>
          </a:p>
          <a:p>
            <a:r>
              <a:rPr lang="vi-VN" sz="2400" dirty="0">
                <a:solidFill>
                  <a:schemeClr val="bg1"/>
                </a:solidFill>
                <a:latin typeface="Cambria" panose="02040503050406030204" pitchFamily="18" charset="0"/>
                <a:ea typeface="Cambria" panose="02040503050406030204" pitchFamily="18" charset="0"/>
              </a:rPr>
              <a:t>Bài tập </a:t>
            </a:r>
            <a:r>
              <a:rPr lang="en-US" sz="2400" dirty="0">
                <a:solidFill>
                  <a:schemeClr val="bg1"/>
                </a:solidFill>
                <a:latin typeface="Cambria" panose="02040503050406030204" pitchFamily="18" charset="0"/>
                <a:ea typeface="Cambria" panose="02040503050406030204" pitchFamily="18" charset="0"/>
              </a:rPr>
              <a:t>4</a:t>
            </a:r>
            <a:r>
              <a:rPr lang="vi-VN" sz="2400" dirty="0">
                <a:solidFill>
                  <a:schemeClr val="bg1"/>
                </a:solidFill>
                <a:latin typeface="Cambria" panose="02040503050406030204" pitchFamily="18" charset="0"/>
                <a:ea typeface="Cambria" panose="02040503050406030204" pitchFamily="18" charset="0"/>
              </a:rPr>
              <a:t>:  Chạy nâng cao đùi trên cát.</a:t>
            </a:r>
          </a:p>
          <a:p>
            <a:r>
              <a:rPr lang="vi-VN" sz="2400" dirty="0">
                <a:solidFill>
                  <a:schemeClr val="bg1"/>
                </a:solidFill>
                <a:latin typeface="Cambria" panose="02040503050406030204" pitchFamily="18" charset="0"/>
                <a:ea typeface="Cambria" panose="02040503050406030204" pitchFamily="18" charset="0"/>
              </a:rPr>
              <a:t>Bài tập </a:t>
            </a:r>
            <a:r>
              <a:rPr lang="en-US" sz="2400" dirty="0">
                <a:solidFill>
                  <a:schemeClr val="bg1"/>
                </a:solidFill>
                <a:latin typeface="Cambria" panose="02040503050406030204" pitchFamily="18" charset="0"/>
                <a:ea typeface="Cambria" panose="02040503050406030204" pitchFamily="18" charset="0"/>
              </a:rPr>
              <a:t>5</a:t>
            </a:r>
            <a:r>
              <a:rPr lang="vi-VN" sz="2400" dirty="0">
                <a:solidFill>
                  <a:schemeClr val="bg1"/>
                </a:solidFill>
                <a:latin typeface="Cambria" panose="02040503050406030204" pitchFamily="18" charset="0"/>
                <a:ea typeface="Cambria" panose="02040503050406030204" pitchFamily="18" charset="0"/>
              </a:rPr>
              <a:t>:  Chạy biến tốc.</a:t>
            </a:r>
          </a:p>
          <a:p>
            <a:r>
              <a:rPr lang="vi-VN" sz="2400" dirty="0">
                <a:solidFill>
                  <a:schemeClr val="bg1"/>
                </a:solidFill>
                <a:latin typeface="Cambria" panose="02040503050406030204" pitchFamily="18" charset="0"/>
                <a:ea typeface="Cambria" panose="02040503050406030204" pitchFamily="18" charset="0"/>
              </a:rPr>
              <a:t>Bài tập </a:t>
            </a:r>
            <a:r>
              <a:rPr lang="en-US" sz="2400" dirty="0">
                <a:solidFill>
                  <a:schemeClr val="bg1"/>
                </a:solidFill>
                <a:latin typeface="Cambria" panose="02040503050406030204" pitchFamily="18" charset="0"/>
                <a:ea typeface="Cambria" panose="02040503050406030204" pitchFamily="18" charset="0"/>
              </a:rPr>
              <a:t>6</a:t>
            </a:r>
            <a:r>
              <a:rPr lang="vi-VN" sz="2400" dirty="0">
                <a:solidFill>
                  <a:schemeClr val="bg1"/>
                </a:solidFill>
                <a:latin typeface="Cambria" panose="02040503050406030204" pitchFamily="18" charset="0"/>
                <a:ea typeface="Cambria" panose="02040503050406030204" pitchFamily="18" charset="0"/>
              </a:rPr>
              <a:t>: Bật nhảy co gối trên hố cát.</a:t>
            </a:r>
          </a:p>
          <a:p>
            <a:r>
              <a:rPr lang="vi-VN" sz="2400" dirty="0">
                <a:solidFill>
                  <a:schemeClr val="bg1"/>
                </a:solidFill>
                <a:latin typeface="Cambria" panose="02040503050406030204" pitchFamily="18" charset="0"/>
                <a:ea typeface="Cambria" panose="02040503050406030204" pitchFamily="18" charset="0"/>
              </a:rPr>
              <a:t>Bài tập </a:t>
            </a:r>
            <a:r>
              <a:rPr lang="en-US" sz="2400" dirty="0">
                <a:solidFill>
                  <a:schemeClr val="bg1"/>
                </a:solidFill>
                <a:latin typeface="Cambria" panose="02040503050406030204" pitchFamily="18" charset="0"/>
                <a:ea typeface="Cambria" panose="02040503050406030204" pitchFamily="18" charset="0"/>
              </a:rPr>
              <a:t>7</a:t>
            </a:r>
            <a:r>
              <a:rPr lang="vi-VN" sz="2400" dirty="0">
                <a:solidFill>
                  <a:schemeClr val="bg1"/>
                </a:solidFill>
                <a:latin typeface="Cambria" panose="02040503050406030204" pitchFamily="18" charset="0"/>
                <a:ea typeface="Cambria" panose="02040503050406030204" pitchFamily="18" charset="0"/>
              </a:rPr>
              <a:t>:Xuất phát theo các tín hiệu khác nhau (Còi, vỗ tay, cờ</a:t>
            </a:r>
            <a:r>
              <a:rPr lang="en-US" sz="2400" dirty="0">
                <a:solidFill>
                  <a:schemeClr val="bg1"/>
                </a:solidFill>
                <a:latin typeface="Cambria" panose="02040503050406030204" pitchFamily="18" charset="0"/>
                <a:ea typeface="Cambria" panose="02040503050406030204" pitchFamily="18" charset="0"/>
              </a:rPr>
              <a:t>...)</a:t>
            </a:r>
            <a:endParaRPr lang="vi-VN" sz="2400" dirty="0">
              <a:solidFill>
                <a:schemeClr val="bg1"/>
              </a:solidFill>
              <a:latin typeface="Cambria" panose="02040503050406030204" pitchFamily="18" charset="0"/>
              <a:ea typeface="Cambria" panose="02040503050406030204" pitchFamily="18" charset="0"/>
            </a:endParaRPr>
          </a:p>
          <a:p>
            <a:r>
              <a:rPr lang="vi-VN" sz="2400" dirty="0">
                <a:solidFill>
                  <a:schemeClr val="bg1"/>
                </a:solidFill>
                <a:latin typeface="Cambria" panose="02040503050406030204" pitchFamily="18" charset="0"/>
                <a:ea typeface="Cambria" panose="02040503050406030204" pitchFamily="18" charset="0"/>
              </a:rPr>
              <a:t>Bài tập </a:t>
            </a:r>
            <a:r>
              <a:rPr lang="en-US" sz="2400" dirty="0">
                <a:solidFill>
                  <a:schemeClr val="bg1"/>
                </a:solidFill>
                <a:latin typeface="Cambria" panose="02040503050406030204" pitchFamily="18" charset="0"/>
                <a:ea typeface="Cambria" panose="02040503050406030204" pitchFamily="18" charset="0"/>
              </a:rPr>
              <a:t>8</a:t>
            </a:r>
            <a:r>
              <a:rPr lang="vi-VN" sz="2400" dirty="0">
                <a:solidFill>
                  <a:schemeClr val="bg1"/>
                </a:solidFill>
                <a:latin typeface="Cambria" panose="02040503050406030204" pitchFamily="18" charset="0"/>
                <a:ea typeface="Cambria" panose="02040503050406030204" pitchFamily="18" charset="0"/>
              </a:rPr>
              <a:t>:Chạy đổi hướng theo tín hiệu.</a:t>
            </a:r>
          </a:p>
        </p:txBody>
      </p:sp>
      <p:sp>
        <p:nvSpPr>
          <p:cNvPr id="5" name="TextBox 4">
            <a:extLst>
              <a:ext uri="{FF2B5EF4-FFF2-40B4-BE49-F238E27FC236}">
                <a16:creationId xmlns:a16="http://schemas.microsoft.com/office/drawing/2014/main" xmlns="" id="{0F95BAD2-0360-4775-8CE9-B88522B52C9D}"/>
              </a:ext>
            </a:extLst>
          </p:cNvPr>
          <p:cNvSpPr txBox="1"/>
          <p:nvPr/>
        </p:nvSpPr>
        <p:spPr>
          <a:xfrm>
            <a:off x="2124222" y="160813"/>
            <a:ext cx="10029117" cy="584775"/>
          </a:xfrm>
          <a:prstGeom prst="rect">
            <a:avLst/>
          </a:prstGeom>
          <a:solidFill>
            <a:schemeClr val="accent2"/>
          </a:solidFill>
        </p:spPr>
        <p:txBody>
          <a:bodyPr wrap="square" rtlCol="0">
            <a:spAutoFit/>
          </a:bodyPr>
          <a:lstStyle/>
          <a:p>
            <a:pPr algn="ctr"/>
            <a:r>
              <a:rPr lang="en-US" sz="3200" b="1" dirty="0">
                <a:latin typeface="Cambria" panose="02040503050406030204" pitchFamily="18" charset="0"/>
                <a:ea typeface="Cambria" panose="02040503050406030204" pitchFamily="18" charset="0"/>
              </a:rPr>
              <a:t>CÁC BÀI TẬP PHÁT TRIỂN SỨC NHANH THAM KHẢO</a:t>
            </a:r>
          </a:p>
        </p:txBody>
      </p:sp>
    </p:spTree>
    <p:extLst>
      <p:ext uri="{BB962C8B-B14F-4D97-AF65-F5344CB8AC3E}">
        <p14:creationId xmlns:p14="http://schemas.microsoft.com/office/powerpoint/2010/main" val="2082497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8D2C025-9A57-45C4-82F7-04F3F9BBD0AB}"/>
              </a:ext>
            </a:extLst>
          </p:cNvPr>
          <p:cNvPicPr>
            <a:picLocks noChangeAspect="1"/>
          </p:cNvPicPr>
          <p:nvPr/>
        </p:nvPicPr>
        <p:blipFill>
          <a:blip r:embed="rId2"/>
          <a:stretch>
            <a:fillRect/>
          </a:stretch>
        </p:blipFill>
        <p:spPr>
          <a:xfrm>
            <a:off x="1" y="0"/>
            <a:ext cx="12191999" cy="6991885"/>
          </a:xfrm>
          <a:prstGeom prst="rect">
            <a:avLst/>
          </a:prstGeom>
          <a:solidFill>
            <a:schemeClr val="accent5"/>
          </a:solidFill>
        </p:spPr>
      </p:pic>
      <p:sp>
        <p:nvSpPr>
          <p:cNvPr id="3" name="TextBox 2">
            <a:extLst>
              <a:ext uri="{FF2B5EF4-FFF2-40B4-BE49-F238E27FC236}">
                <a16:creationId xmlns:a16="http://schemas.microsoft.com/office/drawing/2014/main" xmlns="" id="{EA08C3D6-55BB-4360-893F-4FF08F216DC3}"/>
              </a:ext>
            </a:extLst>
          </p:cNvPr>
          <p:cNvSpPr txBox="1"/>
          <p:nvPr/>
        </p:nvSpPr>
        <p:spPr>
          <a:xfrm>
            <a:off x="196222" y="639094"/>
            <a:ext cx="10416209" cy="1077218"/>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Tóm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Việc</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phát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triển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sức</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nhanh</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là</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rất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cần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thiết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trong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tập</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luyện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và</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thi</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đấu</a:t>
            </a:r>
            <a:r>
              <a:rPr lang="en-US" sz="3200" dirty="0">
                <a:solidFill>
                  <a:schemeClr val="bg1"/>
                </a:solidFill>
                <a:latin typeface="Cambria" panose="02040503050406030204" pitchFamily="18" charset="0"/>
                <a:ea typeface="Cambria" panose="02040503050406030204" pitchFamily="18" charset="0"/>
              </a:rPr>
              <a:t> TDTT. </a:t>
            </a:r>
          </a:p>
        </p:txBody>
      </p:sp>
      <p:sp>
        <p:nvSpPr>
          <p:cNvPr id="4" name="TextBox 3">
            <a:extLst>
              <a:ext uri="{FF2B5EF4-FFF2-40B4-BE49-F238E27FC236}">
                <a16:creationId xmlns:a16="http://schemas.microsoft.com/office/drawing/2014/main" xmlns="" id="{0A86CAB7-D04B-4D47-8B72-C92FEE114157}"/>
              </a:ext>
            </a:extLst>
          </p:cNvPr>
          <p:cNvSpPr txBox="1"/>
          <p:nvPr/>
        </p:nvSpPr>
        <p:spPr>
          <a:xfrm>
            <a:off x="1995036" y="3139109"/>
            <a:ext cx="8627164" cy="3108543"/>
          </a:xfrm>
          <a:prstGeom prst="rect">
            <a:avLst/>
          </a:prstGeom>
          <a:solidFill>
            <a:schemeClr val="accent2"/>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just"/>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Việc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rèn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luyện</a:t>
            </a:r>
            <a:r>
              <a:rPr lang="en-US" sz="2800" dirty="0">
                <a:solidFill>
                  <a:schemeClr val="tx1"/>
                </a:solidFill>
                <a:latin typeface="Cambria" panose="02040503050406030204" pitchFamily="18" charset="0"/>
                <a:ea typeface="Cambria" panose="02040503050406030204" pitchFamily="18" charset="0"/>
              </a:rPr>
              <a:t> TDTT </a:t>
            </a:r>
            <a:r>
              <a:rPr lang="en-US" sz="2800" dirty="0" err="1">
                <a:solidFill>
                  <a:schemeClr val="tx1"/>
                </a:solidFill>
                <a:latin typeface="Cambria" panose="02040503050406030204" pitchFamily="18" charset="0"/>
                <a:ea typeface="Cambria" panose="02040503050406030204" pitchFamily="18" charset="0"/>
              </a:rPr>
              <a:t>hằng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ngày</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đối</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với</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các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em</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học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sinh</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cũng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rất</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quan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trọng</a:t>
            </a:r>
            <a:r>
              <a:rPr lang="en-US" sz="2800" dirty="0">
                <a:solidFill>
                  <a:schemeClr val="tx1"/>
                </a:solidFill>
                <a:latin typeface="Cambria" panose="02040503050406030204" pitchFamily="18" charset="0"/>
                <a:ea typeface="Cambria" panose="02040503050406030204" pitchFamily="18" charset="0"/>
              </a:rPr>
              <a:t>. </a:t>
            </a:r>
          </a:p>
          <a:p>
            <a:pPr algn="just"/>
            <a:r>
              <a:rPr lang="en-US" sz="2800" dirty="0">
                <a:solidFill>
                  <a:schemeClr val="tx1"/>
                </a:solidFill>
                <a:latin typeface="Cambria" panose="02040503050406030204" pitchFamily="18" charset="0"/>
                <a:ea typeface="Cambria" panose="02040503050406030204" pitchFamily="18" charset="0"/>
              </a:rPr>
              <a:t>- </a:t>
            </a:r>
            <a:r>
              <a:rPr lang="vi-VN" sz="2800" dirty="0">
                <a:solidFill>
                  <a:schemeClr val="tx1"/>
                </a:solidFill>
                <a:latin typeface="Cambria" panose="02040503050406030204" pitchFamily="18" charset="0"/>
                <a:ea typeface="Cambria" panose="02040503050406030204" pitchFamily="18" charset="0"/>
              </a:rPr>
              <a:t>Quá trình </a:t>
            </a:r>
            <a:r>
              <a:rPr lang="en-US" sz="2800" dirty="0" err="1">
                <a:solidFill>
                  <a:schemeClr val="tx1"/>
                </a:solidFill>
                <a:latin typeface="Cambria" panose="02040503050406030204" pitchFamily="18" charset="0"/>
                <a:ea typeface="Cambria" panose="02040503050406030204" pitchFamily="18" charset="0"/>
              </a:rPr>
              <a:t>tập</a:t>
            </a:r>
            <a:r>
              <a:rPr lang="vi-VN" sz="2800" dirty="0">
                <a:solidFill>
                  <a:schemeClr val="tx1"/>
                </a:solidFill>
                <a:latin typeface="Cambria" panose="02040503050406030204" pitchFamily="18" charset="0"/>
                <a:ea typeface="Cambria" panose="02040503050406030204" pitchFamily="18" charset="0"/>
              </a:rPr>
              <a:t> luyện sẽ giúp </a:t>
            </a:r>
            <a:r>
              <a:rPr lang="en-US" sz="2800" dirty="0" err="1">
                <a:solidFill>
                  <a:schemeClr val="tx1"/>
                </a:solidFill>
                <a:latin typeface="Cambria" panose="02040503050406030204" pitchFamily="18" charset="0"/>
                <a:ea typeface="Cambria" panose="02040503050406030204" pitchFamily="18" charset="0"/>
              </a:rPr>
              <a:t>các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em</a:t>
            </a:r>
            <a:r>
              <a:rPr lang="vi-VN" sz="2800" dirty="0">
                <a:solidFill>
                  <a:schemeClr val="tx1"/>
                </a:solidFill>
                <a:latin typeface="Cambria" panose="02040503050406030204" pitchFamily="18" charset="0"/>
                <a:ea typeface="Cambria" panose="02040503050406030204" pitchFamily="18" charset="0"/>
              </a:rPr>
              <a:t> rèn luyện ý chí, tinh thần đồng đội, tính kiên trì, có ý thức tinh thần kỷ luật cao</a:t>
            </a:r>
            <a:r>
              <a:rPr lang="en-US" sz="2800" dirty="0">
                <a:solidFill>
                  <a:schemeClr val="tx1"/>
                </a:solidFill>
                <a:latin typeface="Cambria" panose="02040503050406030204" pitchFamily="18" charset="0"/>
                <a:ea typeface="Cambria" panose="02040503050406030204" pitchFamily="18" charset="0"/>
              </a:rPr>
              <a:t>.</a:t>
            </a:r>
            <a:r>
              <a:rPr lang="vi-VN" sz="2800" dirty="0">
                <a:solidFill>
                  <a:schemeClr val="tx1"/>
                </a:solidFill>
                <a:latin typeface="Cambria" panose="02040503050406030204" pitchFamily="18" charset="0"/>
                <a:ea typeface="Cambria" panose="02040503050406030204" pitchFamily="18" charset="0"/>
              </a:rPr>
              <a:t> </a:t>
            </a:r>
            <a:endParaRPr lang="en-US" sz="2800" dirty="0">
              <a:solidFill>
                <a:schemeClr val="tx1"/>
              </a:solidFill>
              <a:latin typeface="Cambria" panose="02040503050406030204" pitchFamily="18" charset="0"/>
              <a:ea typeface="Cambria" panose="02040503050406030204" pitchFamily="18" charset="0"/>
            </a:endParaRPr>
          </a:p>
          <a:p>
            <a:pPr algn="just"/>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Đặc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biệt</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sẽ</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giúp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các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em</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có</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một</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thể</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lực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tốt</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để</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việc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học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đạt</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kết</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quả</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tốt</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nhất</a:t>
            </a:r>
            <a:r>
              <a:rPr lang="en-US" sz="2800" dirty="0">
                <a:solidFill>
                  <a:schemeClr val="tx1"/>
                </a:solidFill>
                <a:latin typeface="Cambria" panose="02040503050406030204" pitchFamily="18" charset="0"/>
                <a:ea typeface="Cambria" panose="02040503050406030204" pitchFamily="18" charset="0"/>
              </a:rPr>
              <a:t>.</a:t>
            </a:r>
          </a:p>
        </p:txBody>
      </p:sp>
      <p:sp>
        <p:nvSpPr>
          <p:cNvPr id="5" name="Arrow: Pentagon 4">
            <a:extLst>
              <a:ext uri="{FF2B5EF4-FFF2-40B4-BE49-F238E27FC236}">
                <a16:creationId xmlns:a16="http://schemas.microsoft.com/office/drawing/2014/main" xmlns="" id="{65D90639-6DE4-4E94-88E7-739964E716C5}"/>
              </a:ext>
            </a:extLst>
          </p:cNvPr>
          <p:cNvSpPr/>
          <p:nvPr/>
        </p:nvSpPr>
        <p:spPr>
          <a:xfrm>
            <a:off x="73471" y="2747257"/>
            <a:ext cx="1848095" cy="3892246"/>
          </a:xfrm>
          <a:prstGeom prst="homePlate">
            <a:avLst/>
          </a:prstGeom>
          <a:solidFill>
            <a:schemeClr val="accent2">
              <a:lumMod val="40000"/>
              <a:lumOff val="60000"/>
            </a:schemeClr>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F69FBB09-816D-4D55-A137-21F60D805EA6}"/>
              </a:ext>
            </a:extLst>
          </p:cNvPr>
          <p:cNvSpPr txBox="1"/>
          <p:nvPr/>
        </p:nvSpPr>
        <p:spPr>
          <a:xfrm>
            <a:off x="205991" y="3429000"/>
            <a:ext cx="1066218" cy="2954655"/>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ĐỐI VỚI LỨA TUỔI HỌC SINH</a:t>
            </a:r>
          </a:p>
          <a:p>
            <a:endParaRPr lang="en-US" dirty="0"/>
          </a:p>
        </p:txBody>
      </p:sp>
      <mc:AlternateContent xmlns:mc="http://schemas.openxmlformats.org/markup-compatibility/2006">
        <mc:Choice xmlns="" xmlns:am3d="http://schemas.microsoft.com/office/drawing/2017/model3d" Requires="am3d">
          <p:graphicFrame>
            <p:nvGraphicFramePr>
              <p:cNvPr id="8" name="3D Model 7" descr="Thumbs Up Emoji">
                <a:extLst>
                  <a:ext uri="{FF2B5EF4-FFF2-40B4-BE49-F238E27FC236}">
                    <a16:creationId xmlns:a16="http://schemas.microsoft.com/office/drawing/2014/main" id="{47CB06F8-2F82-4B2F-969E-1ABE79C7DDC1}"/>
                  </a:ext>
                </a:extLst>
              </p:cNvPr>
              <p:cNvGraphicFramePr>
                <a:graphicFrameLocks noChangeAspect="1"/>
              </p:cNvGraphicFramePr>
              <p:nvPr>
                <p:extLst>
                  <p:ext uri="{D42A27DB-BD31-4B8C-83A1-F6EECF244321}">
                    <p14:modId xmlns:p14="http://schemas.microsoft.com/office/powerpoint/2010/main" val="3445774050"/>
                  </p:ext>
                </p:extLst>
              </p:nvPr>
            </p:nvGraphicFramePr>
            <p:xfrm>
              <a:off x="5149975" y="5711689"/>
              <a:ext cx="508705" cy="535963"/>
            </p:xfrm>
            <a:graphic>
              <a:graphicData uri="http://schemas.microsoft.com/office/drawing/2017/model3d">
                <am3d:model3d r:embed="rId3">
                  <am3d:spPr>
                    <a:xfrm>
                      <a:off x="0" y="0"/>
                      <a:ext cx="508705" cy="535963"/>
                    </a:xfrm>
                    <a:prstGeom prst="rect">
                      <a:avLst/>
                    </a:prstGeom>
                  </am3d:spPr>
                  <am3d:camera>
                    <am3d:pos x="0" y="0" z="66308073"/>
                    <am3d:up dx="0" dy="36000000" dz="0"/>
                    <am3d:lookAt x="0" y="0" z="0"/>
                    <am3d:perspective fov="2700000"/>
                  </am3d:camera>
                  <am3d:trans>
                    <am3d:meterPerModelUnit n="101511" d="1000000"/>
                    <am3d:preTrans dx="-824025" dy="-17929067" dz="-2192431"/>
                    <am3d:scale>
                      <am3d:sx n="1000000" d="1000000"/>
                      <am3d:sy n="1000000" d="1000000"/>
                      <am3d:sz n="1000000" d="1000000"/>
                    </am3d:scale>
                    <am3d:rot/>
                    <am3d:postTrans dx="0" dy="0" dz="0"/>
                  </am3d:trans>
                  <am3d:raster rName="Office3DRenderer" rVer="16.0.8326">
                    <am3d:blip r:embed="rId4"/>
                  </am3d:raster>
                  <am3d:objViewport viewportSz="7211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Thumbs Up Emoji">
                <a:extLst>
                  <a:ext uri="{FF2B5EF4-FFF2-40B4-BE49-F238E27FC236}">
                    <a16:creationId xmlns:a16="http://schemas.microsoft.com/office/drawing/2014/main" xmlns="" id="{47CB06F8-2F82-4B2F-969E-1ABE79C7DDC1}"/>
                  </a:ext>
                </a:extLst>
              </p:cNvPr>
              <p:cNvPicPr>
                <a:picLocks noGrp="1" noRot="1" noChangeAspect="1" noMove="1" noResize="1" noEditPoints="1" noAdjustHandles="1" noChangeArrowheads="1" noChangeShapeType="1" noCrop="1"/>
              </p:cNvPicPr>
              <p:nvPr/>
            </p:nvPicPr>
            <p:blipFill>
              <a:blip r:embed="rId5"/>
              <a:stretch>
                <a:fillRect/>
              </a:stretch>
            </p:blipFill>
            <p:spPr>
              <a:xfrm>
                <a:off x="5149975" y="5711689"/>
                <a:ext cx="508705" cy="535963"/>
              </a:xfrm>
              <a:prstGeom prst="rect">
                <a:avLst/>
              </a:prstGeom>
            </p:spPr>
          </p:pic>
        </mc:Fallback>
      </mc:AlternateContent>
    </p:spTree>
    <p:extLst>
      <p:ext uri="{BB962C8B-B14F-4D97-AF65-F5344CB8AC3E}">
        <p14:creationId xmlns:p14="http://schemas.microsoft.com/office/powerpoint/2010/main" val="293914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BC88C0C-553C-4D29-9F4B-8E3EBC6E62AF}"/>
              </a:ext>
            </a:extLst>
          </p:cNvPr>
          <p:cNvSpPr txBox="1"/>
          <p:nvPr/>
        </p:nvSpPr>
        <p:spPr>
          <a:xfrm>
            <a:off x="3995524" y="26126"/>
            <a:ext cx="3485322"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3200" b="1" dirty="0">
                <a:solidFill>
                  <a:schemeClr val="bg1"/>
                </a:solidFill>
                <a:latin typeface="Cambria" panose="02040503050406030204" pitchFamily="18" charset="0"/>
                <a:ea typeface="Cambria" panose="02040503050406030204" pitchFamily="18" charset="0"/>
              </a:rPr>
              <a:t>BÀI TẬP VỀ NHÀ.</a:t>
            </a:r>
          </a:p>
        </p:txBody>
      </p:sp>
      <p:sp>
        <p:nvSpPr>
          <p:cNvPr id="4" name="TextBox 3">
            <a:extLst>
              <a:ext uri="{FF2B5EF4-FFF2-40B4-BE49-F238E27FC236}">
                <a16:creationId xmlns:a16="http://schemas.microsoft.com/office/drawing/2014/main" xmlns="" id="{BFEC920E-7DAD-4659-93B1-F0A4A12F1B24}"/>
              </a:ext>
            </a:extLst>
          </p:cNvPr>
          <p:cNvSpPr txBox="1"/>
          <p:nvPr/>
        </p:nvSpPr>
        <p:spPr>
          <a:xfrm>
            <a:off x="3048000" y="2690980"/>
            <a:ext cx="7063416" cy="1077218"/>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just"/>
            <a:r>
              <a:rPr lang="en-US" sz="3200" b="1" dirty="0" err="1">
                <a:solidFill>
                  <a:srgbClr val="0070C0"/>
                </a:solidFill>
                <a:latin typeface="Cambria" panose="02040503050406030204" pitchFamily="18" charset="0"/>
                <a:ea typeface="Cambria" panose="02040503050406030204" pitchFamily="18" charset="0"/>
              </a:rPr>
              <a:t>Nhảy</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dây</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đơn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thời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gian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thực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hiện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là</a:t>
            </a:r>
            <a:r>
              <a:rPr lang="en-US" sz="3200" b="1" dirty="0">
                <a:solidFill>
                  <a:srgbClr val="0070C0"/>
                </a:solidFill>
                <a:latin typeface="Cambria" panose="02040503050406030204" pitchFamily="18" charset="0"/>
                <a:ea typeface="Cambria" panose="02040503050406030204" pitchFamily="18" charset="0"/>
              </a:rPr>
              <a:t> 1 – 1,5 </a:t>
            </a:r>
            <a:r>
              <a:rPr lang="en-US" sz="3200" b="1" dirty="0" err="1">
                <a:solidFill>
                  <a:srgbClr val="0070C0"/>
                </a:solidFill>
                <a:latin typeface="Cambria" panose="02040503050406030204" pitchFamily="18" charset="0"/>
                <a:ea typeface="Cambria" panose="02040503050406030204" pitchFamily="18" charset="0"/>
              </a:rPr>
              <a:t>phút</a:t>
            </a:r>
            <a:r>
              <a:rPr lang="en-US" sz="3200" b="1" dirty="0">
                <a:solidFill>
                  <a:srgbClr val="0070C0"/>
                </a:solidFill>
                <a:latin typeface="Cambria" panose="02040503050406030204" pitchFamily="18" charset="0"/>
                <a:ea typeface="Cambria" panose="02040503050406030204" pitchFamily="18" charset="0"/>
              </a:rPr>
              <a:t>.</a:t>
            </a:r>
          </a:p>
        </p:txBody>
      </p:sp>
      <p:sp>
        <p:nvSpPr>
          <p:cNvPr id="5" name="Arrow: Pentagon 4">
            <a:extLst>
              <a:ext uri="{FF2B5EF4-FFF2-40B4-BE49-F238E27FC236}">
                <a16:creationId xmlns:a16="http://schemas.microsoft.com/office/drawing/2014/main" xmlns="" id="{E402C891-9419-4790-AC6F-2E3C5E765212}"/>
              </a:ext>
            </a:extLst>
          </p:cNvPr>
          <p:cNvSpPr/>
          <p:nvPr/>
        </p:nvSpPr>
        <p:spPr>
          <a:xfrm>
            <a:off x="0" y="1957209"/>
            <a:ext cx="3048000" cy="2571379"/>
          </a:xfrm>
          <a:prstGeom prst="homePlat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 name="TextBox 5">
            <a:extLst>
              <a:ext uri="{FF2B5EF4-FFF2-40B4-BE49-F238E27FC236}">
                <a16:creationId xmlns:a16="http://schemas.microsoft.com/office/drawing/2014/main" xmlns="" id="{366F02B8-674C-42D3-A7E5-9D1895BFCCFC}"/>
              </a:ext>
            </a:extLst>
          </p:cNvPr>
          <p:cNvSpPr txBox="1"/>
          <p:nvPr/>
        </p:nvSpPr>
        <p:spPr>
          <a:xfrm>
            <a:off x="-106019" y="1952317"/>
            <a:ext cx="2001080" cy="2554545"/>
          </a:xfrm>
          <a:prstGeom prst="rect">
            <a:avLst/>
          </a:prstGeom>
          <a:noFill/>
        </p:spPr>
        <p:txBody>
          <a:bodyPr wrap="square" rtlCol="0">
            <a:spAutoFit/>
          </a:bodyPr>
          <a:lstStyle/>
          <a:p>
            <a:pPr algn="r"/>
            <a:r>
              <a:rPr lang="en-US" sz="3200" b="1" dirty="0">
                <a:latin typeface="Cambria" panose="02040503050406030204" pitchFamily="18" charset="0"/>
                <a:ea typeface="Cambria" panose="02040503050406030204" pitchFamily="18" charset="0"/>
              </a:rPr>
              <a:t>Quay video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gửi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zalo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viên</a:t>
            </a:r>
            <a:endParaRPr lang="en-US" sz="3200"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5E8E511C-EB56-479B-ADAE-EB73EF630548}"/>
              </a:ext>
            </a:extLst>
          </p:cNvPr>
          <p:cNvSpPr/>
          <p:nvPr/>
        </p:nvSpPr>
        <p:spPr>
          <a:xfrm>
            <a:off x="-3" y="6178229"/>
            <a:ext cx="8680176" cy="6950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00986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38</TotalTime>
  <Words>473</Words>
  <Application>Microsoft Office PowerPoint</Application>
  <PresentationFormat>Custom</PresentationFormat>
  <Paragraphs>46</Paragraphs>
  <Slides>7</Slides>
  <Notes>1</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Waveform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Hello</dc:creator>
  <cp:lastModifiedBy>HP COMPAQ</cp:lastModifiedBy>
  <cp:revision>8</cp:revision>
  <dcterms:created xsi:type="dcterms:W3CDTF">2021-08-23T09:26:24Z</dcterms:created>
  <dcterms:modified xsi:type="dcterms:W3CDTF">2021-09-05T08:41:47Z</dcterms:modified>
</cp:coreProperties>
</file>