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7" r:id="rId2"/>
  </p:sldMasterIdLst>
  <p:notesMasterIdLst>
    <p:notesMasterId r:id="rId19"/>
  </p:notesMasterIdLst>
  <p:sldIdLst>
    <p:sldId id="256" r:id="rId3"/>
    <p:sldId id="285" r:id="rId4"/>
    <p:sldId id="261" r:id="rId5"/>
    <p:sldId id="267" r:id="rId6"/>
    <p:sldId id="287" r:id="rId7"/>
    <p:sldId id="288" r:id="rId8"/>
    <p:sldId id="268" r:id="rId9"/>
    <p:sldId id="290" r:id="rId10"/>
    <p:sldId id="269" r:id="rId11"/>
    <p:sldId id="270" r:id="rId12"/>
    <p:sldId id="273" r:id="rId13"/>
    <p:sldId id="280" r:id="rId14"/>
    <p:sldId id="281" r:id="rId15"/>
    <p:sldId id="282" r:id="rId16"/>
    <p:sldId id="284" r:id="rId17"/>
    <p:sldId id="27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ECFB"/>
    <a:srgbClr val="D0F2FE"/>
    <a:srgbClr val="DBEF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41" autoAdjust="0"/>
    <p:restoredTop sz="94660"/>
  </p:normalViewPr>
  <p:slideViewPr>
    <p:cSldViewPr snapToGrid="0">
      <p:cViewPr varScale="1">
        <p:scale>
          <a:sx n="74" d="100"/>
          <a:sy n="74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C8FB5F-BE98-49DB-AC86-585844B79472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90CA41-898D-4E46-B4CF-9F9312B8B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274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>
              <a:spcBef>
                <a:spcPct val="50000"/>
              </a:spcBef>
              <a:defRPr sz="1600">
                <a:solidFill>
                  <a:srgbClr val="0000FF"/>
                </a:solidFill>
                <a:latin typeface="VNI-Times" pitchFamily="2" charset="0"/>
              </a:defRPr>
            </a:lvl1pPr>
            <a:lvl2pPr marL="742950" indent="-285750" algn="r">
              <a:spcBef>
                <a:spcPct val="50000"/>
              </a:spcBef>
              <a:defRPr sz="1600">
                <a:solidFill>
                  <a:srgbClr val="0000FF"/>
                </a:solidFill>
                <a:latin typeface="VNI-Times" pitchFamily="2" charset="0"/>
              </a:defRPr>
            </a:lvl2pPr>
            <a:lvl3pPr marL="1143000" indent="-228600" algn="r">
              <a:spcBef>
                <a:spcPct val="50000"/>
              </a:spcBef>
              <a:defRPr sz="1600">
                <a:solidFill>
                  <a:srgbClr val="0000FF"/>
                </a:solidFill>
                <a:latin typeface="VNI-Times" pitchFamily="2" charset="0"/>
              </a:defRPr>
            </a:lvl3pPr>
            <a:lvl4pPr marL="1600200" indent="-228600" algn="r">
              <a:spcBef>
                <a:spcPct val="50000"/>
              </a:spcBef>
              <a:defRPr sz="1600">
                <a:solidFill>
                  <a:srgbClr val="0000FF"/>
                </a:solidFill>
                <a:latin typeface="VNI-Times" pitchFamily="2" charset="0"/>
              </a:defRPr>
            </a:lvl4pPr>
            <a:lvl5pPr marL="2057400" indent="-228600" algn="r">
              <a:spcBef>
                <a:spcPct val="50000"/>
              </a:spcBef>
              <a:defRPr sz="1600">
                <a:solidFill>
                  <a:srgbClr val="0000FF"/>
                </a:solidFill>
                <a:latin typeface="VNI-Times" pitchFamily="2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FF"/>
                </a:solidFill>
                <a:latin typeface="VNI-Times" pitchFamily="2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FF"/>
                </a:solidFill>
                <a:latin typeface="VNI-Times" pitchFamily="2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FF"/>
                </a:solidFill>
                <a:latin typeface="VNI-Times" pitchFamily="2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FF"/>
                </a:solidFill>
                <a:latin typeface="VNI-Times" pitchFamily="2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46E01E-8FC3-4675-A0FC-E8FF351DE30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3909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B40E0-4FB3-442D-A051-4664E45446AE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855BD-309D-4863-84C7-8E9E4F54B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674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B40E0-4FB3-442D-A051-4664E45446AE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855BD-309D-4863-84C7-8E9E4F54B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298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B40E0-4FB3-442D-A051-4664E45446AE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855BD-309D-4863-84C7-8E9E4F54B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216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>
              <a:spcBef>
                <a:spcPct val="50000"/>
              </a:spcBef>
              <a:defRPr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smtClean="0"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19010F1F-BE37-48CF-B182-801FB68591CF}" type="slidenum">
              <a:rPr lang="en-US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07066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>
              <a:spcBef>
                <a:spcPct val="50000"/>
              </a:spcBef>
              <a:defRPr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smtClean="0"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3305B31C-0D44-4345-AA91-E08B747CD66F}" type="slidenum">
              <a:rPr lang="en-US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22489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>
              <a:spcBef>
                <a:spcPct val="50000"/>
              </a:spcBef>
              <a:defRPr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smtClean="0"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05E56692-5494-41CD-BB5E-3122157F659E}" type="slidenum">
              <a:rPr lang="en-US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99294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>
              <a:spcBef>
                <a:spcPct val="50000"/>
              </a:spcBef>
              <a:defRPr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smtClean="0"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5EAEF2E5-D34E-4CF4-A925-4AF47D8FE46F}" type="slidenum">
              <a:rPr lang="en-US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96949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>
              <a:spcBef>
                <a:spcPct val="50000"/>
              </a:spcBef>
              <a:defRPr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smtClean="0"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28787D89-459D-4E29-9BF6-863E7B5D9A0F}" type="slidenum">
              <a:rPr lang="en-US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87976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>
              <a:spcBef>
                <a:spcPct val="50000"/>
              </a:spcBef>
              <a:defRPr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smtClean="0"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90079D76-7B1F-4F54-9A35-4430B266C199}" type="slidenum">
              <a:rPr lang="en-US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35284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>
              <a:spcBef>
                <a:spcPct val="50000"/>
              </a:spcBef>
              <a:defRPr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smtClean="0"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807344F7-92E0-474A-9AAA-08E7F8489E32}" type="slidenum">
              <a:rPr lang="en-US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38906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>
              <a:spcBef>
                <a:spcPct val="50000"/>
              </a:spcBef>
              <a:defRPr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smtClean="0"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2392863B-44BC-4B05-8A0C-3DAB6141EC4A}" type="slidenum">
              <a:rPr lang="en-US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478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B40E0-4FB3-442D-A051-4664E45446AE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855BD-309D-4863-84C7-8E9E4F54B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6552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>
              <a:spcBef>
                <a:spcPct val="50000"/>
              </a:spcBef>
              <a:defRPr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smtClean="0"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ADDFC52E-0931-46B3-9145-BB72469DD289}" type="slidenum">
              <a:rPr lang="en-US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19825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>
              <a:spcBef>
                <a:spcPct val="50000"/>
              </a:spcBef>
              <a:defRPr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smtClean="0"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0EF140AB-1FEC-4F84-AD54-408DA2B62AB9}" type="slidenum">
              <a:rPr lang="en-US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89655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>
              <a:spcBef>
                <a:spcPct val="50000"/>
              </a:spcBef>
              <a:defRPr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smtClean="0">
                <a:latin typeface="VNI-Times" pitchFamily="2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4192B126-1DAF-4B78-B088-02EB09FFFCD0}" type="slidenum">
              <a:rPr lang="en-US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1002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B40E0-4FB3-442D-A051-4664E45446AE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855BD-309D-4863-84C7-8E9E4F54B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136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B40E0-4FB3-442D-A051-4664E45446AE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855BD-309D-4863-84C7-8E9E4F54B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118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B40E0-4FB3-442D-A051-4664E45446AE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855BD-309D-4863-84C7-8E9E4F54B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00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B40E0-4FB3-442D-A051-4664E45446AE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855BD-309D-4863-84C7-8E9E4F54B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111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B40E0-4FB3-442D-A051-4664E45446AE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855BD-309D-4863-84C7-8E9E4F54B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930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B40E0-4FB3-442D-A051-4664E45446AE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855BD-309D-4863-84C7-8E9E4F54B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049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B40E0-4FB3-442D-A051-4664E45446AE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855BD-309D-4863-84C7-8E9E4F54B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606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B40E0-4FB3-442D-A051-4664E45446AE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855BD-309D-4863-84C7-8E9E4F54B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828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400" smtClean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9232E894-69AA-474F-B067-B69430B71ECD}" type="slidenum">
              <a:rPr lang="en-US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7958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5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Kết quả hình ảnh cho hình ảnh về nông nghiệ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820"/>
            <a:ext cx="12192000" cy="6871819"/>
          </a:xfrm>
          <a:prstGeom prst="rect">
            <a:avLst/>
          </a:prstGeom>
        </p:spPr>
      </p:pic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2400300" y="2819430"/>
            <a:ext cx="7391400" cy="770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</a:rPr>
              <a:t>CÔNG NGHỆ 7</a:t>
            </a:r>
          </a:p>
        </p:txBody>
      </p:sp>
    </p:spTree>
    <p:extLst>
      <p:ext uri="{BB962C8B-B14F-4D97-AF65-F5344CB8AC3E}">
        <p14:creationId xmlns:p14="http://schemas.microsoft.com/office/powerpoint/2010/main" val="3426139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2192000" cy="643944"/>
          </a:xfrm>
          <a:prstGeom prst="rect">
            <a:avLst/>
          </a:prstGeom>
          <a:noFill/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" y="643944"/>
            <a:ext cx="5009882" cy="6601807"/>
          </a:xfrm>
          <a:prstGeom prst="rect">
            <a:avLst/>
          </a:prstGeom>
          <a:noFill/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1.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2.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2.1.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300" b="1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2.2 </a:t>
            </a:r>
            <a:r>
              <a:rPr lang="en-US" sz="2300" b="1" noProof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300" b="1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noProof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300" b="1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noProof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300" b="1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noProof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300" b="1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noProof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300" b="1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noProof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300" b="1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noProof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300" b="1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noProof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300" b="1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noProof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300" b="1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noProof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300" b="1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noProof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300" b="1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noProof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endParaRPr lang="en-US" sz="2300" b="1" noProof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móc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defRPr/>
            </a:pPr>
            <a:endParaRPr kumimoji="0" lang="en-US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defRPr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defRPr/>
            </a:pPr>
            <a:endParaRPr kumimoji="0" lang="en-US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defRPr/>
            </a:pPr>
            <a:endParaRPr kumimoji="0" lang="en-US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kumimoji="0" lang="en-US" sz="23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1867437" y="0"/>
            <a:ext cx="10470524" cy="759855"/>
          </a:xfrm>
        </p:spPr>
        <p:txBody>
          <a:bodyPr>
            <a:normAutofit lnSpcReduction="10000"/>
          </a:bodyPr>
          <a:lstStyle/>
          <a:p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  <a:p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94716" y="41856"/>
            <a:ext cx="928566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NGHỀ TRỒNG TRỌT Ở VIỆT NAM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9882" y="643944"/>
            <a:ext cx="7070501" cy="286564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222383" y="3056348"/>
            <a:ext cx="676674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1.4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9881" y="2410503"/>
            <a:ext cx="186044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97348" y="2406048"/>
            <a:ext cx="264154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móc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utoShape 2" descr="Hiệu quả của các thiết bị, máy móc phục vụ khâu gieo cấy trong sản xuất lúa  tại Hậu Gia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5955" y="685800"/>
            <a:ext cx="2522943" cy="172470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0152" y="643944"/>
            <a:ext cx="2458976" cy="179677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530151" y="2440715"/>
            <a:ext cx="221453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tỉa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009881" y="3944847"/>
            <a:ext cx="7149922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0170"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1.4,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lao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kiến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kĩ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năng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009881" y="3944847"/>
            <a:ext cx="7070502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0170"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thân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phù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nghề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lĩnh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vực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trồng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trọt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Tại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sao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41919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5" grpId="0" animBg="1"/>
      <p:bldP spid="13" grpId="0"/>
      <p:bldP spid="13" grpId="1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2192000" cy="643944"/>
          </a:xfrm>
          <a:prstGeom prst="rect">
            <a:avLst/>
          </a:prstGeom>
          <a:noFill/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28034"/>
            <a:ext cx="12191999" cy="7171194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1.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1.1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kumimoji="0" lang="en-US" sz="23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kumimoji="0" lang="en-US" sz="23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kumimoji="0" lang="en-US" sz="23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1.2.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</a:p>
          <a:p>
            <a:pPr lvl="0" algn="just"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nhu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sz="23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defRPr/>
            </a:pP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2.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endParaRPr lang="en-US" sz="23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defRPr/>
            </a:pP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2.1.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endParaRPr lang="en-US" sz="23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defRPr/>
            </a:pPr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cấy</a:t>
            </a:r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defRPr/>
            </a:pP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2.2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endParaRPr lang="en-US" sz="23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defRPr/>
            </a:pPr>
            <a:r>
              <a: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móc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1867437" y="0"/>
            <a:ext cx="10470524" cy="759855"/>
          </a:xfrm>
        </p:spPr>
        <p:txBody>
          <a:bodyPr>
            <a:normAutofit/>
          </a:bodyPr>
          <a:lstStyle/>
          <a:p>
            <a:r>
              <a:rPr lang="en-US" sz="1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  <a:p>
            <a:r>
              <a:rPr lang="en-US" sz="1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94716" y="41856"/>
            <a:ext cx="928566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NGHỀ TRỒNG TRỌT Ở VIỆT NAM</a:t>
            </a:r>
          </a:p>
        </p:txBody>
      </p:sp>
    </p:spTree>
    <p:extLst>
      <p:ext uri="{BB962C8B-B14F-4D97-AF65-F5344CB8AC3E}">
        <p14:creationId xmlns:p14="http://schemas.microsoft.com/office/powerpoint/2010/main" val="2856917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25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0380" y="1043187"/>
            <a:ext cx="12171620" cy="10560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7975" y="506128"/>
            <a:ext cx="118840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14650" y="6401"/>
            <a:ext cx="949884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1215" y="1218792"/>
            <a:ext cx="117197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919946" y="1205997"/>
            <a:ext cx="117197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2532385" y="2243516"/>
            <a:ext cx="945705" cy="971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6075109" y="2318340"/>
            <a:ext cx="1477782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917314" y="1974554"/>
            <a:ext cx="431750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249987" y="1736027"/>
            <a:ext cx="170960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492" y="1641067"/>
            <a:ext cx="2147618" cy="1224320"/>
          </a:xfrm>
          <a:prstGeom prst="rect">
            <a:avLst/>
          </a:prstGeom>
        </p:spPr>
      </p:pic>
      <p:sp>
        <p:nvSpPr>
          <p:cNvPr id="32" name="AutoShape 2" descr="Hình ảnh bát cơm trắng Việt Na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5679" y="1630031"/>
            <a:ext cx="2163646" cy="119967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2274" y="5569174"/>
            <a:ext cx="2684128" cy="1361552"/>
          </a:xfrm>
          <a:prstGeom prst="rect">
            <a:avLst/>
          </a:prstGeom>
        </p:spPr>
      </p:pic>
      <p:sp>
        <p:nvSpPr>
          <p:cNvPr id="37" name="AutoShape 4" descr="Ăn quá nhiều bông cải xanh có gây hại không?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491" y="3373711"/>
            <a:ext cx="2084582" cy="1562100"/>
          </a:xfrm>
          <a:prstGeom prst="rect">
            <a:avLst/>
          </a:prstGeom>
        </p:spPr>
      </p:pic>
      <p:sp>
        <p:nvSpPr>
          <p:cNvPr id="39" name="AutoShape 6" descr="Ăn quá nhiều bông cải xanh có gây hại không?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2497499" y="4176722"/>
            <a:ext cx="941165" cy="2178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55728" y="2806840"/>
            <a:ext cx="210234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78090" y="3373711"/>
            <a:ext cx="2681191" cy="1562100"/>
          </a:xfrm>
          <a:prstGeom prst="rect">
            <a:avLst/>
          </a:prstGeom>
        </p:spPr>
      </p:pic>
      <p:cxnSp>
        <p:nvCxnSpPr>
          <p:cNvPr id="43" name="Straight Arrow Connector 42"/>
          <p:cNvCxnSpPr/>
          <p:nvPr/>
        </p:nvCxnSpPr>
        <p:spPr>
          <a:xfrm>
            <a:off x="6395095" y="4391692"/>
            <a:ext cx="1558618" cy="1073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7959147" y="4071744"/>
            <a:ext cx="431750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475931" y="3727958"/>
            <a:ext cx="170960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7733" y="5569173"/>
            <a:ext cx="2139582" cy="1361552"/>
          </a:xfrm>
          <a:prstGeom prst="rect">
            <a:avLst/>
          </a:prstGeom>
        </p:spPr>
      </p:pic>
      <p:cxnSp>
        <p:nvCxnSpPr>
          <p:cNvPr id="52" name="Straight Arrow Connector 51"/>
          <p:cNvCxnSpPr/>
          <p:nvPr/>
        </p:nvCxnSpPr>
        <p:spPr>
          <a:xfrm flipV="1">
            <a:off x="2521109" y="6322411"/>
            <a:ext cx="917555" cy="1581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3199399" y="2780029"/>
            <a:ext cx="3278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hầm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94975" y="5021651"/>
            <a:ext cx="218964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Rau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486133" y="5013965"/>
            <a:ext cx="2660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6315673" y="6411527"/>
            <a:ext cx="1558618" cy="1073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7879725" y="6091579"/>
            <a:ext cx="44505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396509" y="5747793"/>
            <a:ext cx="170960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245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7" grpId="0"/>
      <p:bldP spid="18" grpId="0"/>
      <p:bldP spid="23" grpId="0"/>
      <p:bldP spid="24" grpId="0"/>
      <p:bldP spid="41" grpId="0"/>
      <p:bldP spid="44" grpId="0"/>
      <p:bldP spid="45" grpId="0"/>
      <p:bldP spid="53" grpId="0"/>
      <p:bldP spid="54" grpId="0"/>
      <p:bldP spid="55" grpId="0"/>
      <p:bldP spid="57" grpId="0"/>
      <p:bldP spid="5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61257" y="1092222"/>
            <a:ext cx="11930743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1.5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14650" y="150094"/>
            <a:ext cx="949884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75" y="1801879"/>
            <a:ext cx="3752099" cy="260145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697" y="1801877"/>
            <a:ext cx="3752101" cy="260145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6807" y="1801878"/>
            <a:ext cx="3752100" cy="260145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8203" y="4403335"/>
            <a:ext cx="36151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Lao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83742" y="4403337"/>
            <a:ext cx="32272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Lao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633013" y="4403336"/>
            <a:ext cx="32272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Lao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45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/>
      <p:bldP spid="18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09073" y="886094"/>
            <a:ext cx="51443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3.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Ghép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cột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A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cột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B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phù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hợp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4650" y="6401"/>
            <a:ext cx="949884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9510201"/>
              </p:ext>
            </p:extLst>
          </p:nvPr>
        </p:nvGraphicFramePr>
        <p:xfrm>
          <a:off x="874059" y="1699172"/>
          <a:ext cx="10676965" cy="3894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52830">
                  <a:extLst>
                    <a:ext uri="{9D8B030D-6E8A-4147-A177-3AD203B41FA5}">
                      <a16:colId xmlns:a16="http://schemas.microsoft.com/office/drawing/2014/main" val="4039937048"/>
                    </a:ext>
                  </a:extLst>
                </a:gridCol>
                <a:gridCol w="5349026">
                  <a:extLst>
                    <a:ext uri="{9D8B030D-6E8A-4147-A177-3AD203B41FA5}">
                      <a16:colId xmlns:a16="http://schemas.microsoft.com/office/drawing/2014/main" val="1261290468"/>
                    </a:ext>
                  </a:extLst>
                </a:gridCol>
                <a:gridCol w="1275109">
                  <a:extLst>
                    <a:ext uri="{9D8B030D-6E8A-4147-A177-3AD203B41FA5}">
                      <a16:colId xmlns:a16="http://schemas.microsoft.com/office/drawing/2014/main" val="3633112784"/>
                    </a:ext>
                  </a:extLst>
                </a:gridCol>
              </a:tblGrid>
              <a:tr h="778960">
                <a:tc>
                  <a:txBody>
                    <a:bodyPr/>
                    <a:lstStyle/>
                    <a:p>
                      <a:pPr algn="ctr" fontAlgn="base">
                        <a:spcBef>
                          <a:spcPts val="108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(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trồng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trọt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108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 (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trò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trồng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trọt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108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- B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22373616"/>
                  </a:ext>
                </a:extLst>
              </a:tr>
              <a:tr h="778960">
                <a:tc>
                  <a:txBody>
                    <a:bodyPr/>
                    <a:lstStyle/>
                    <a:p>
                      <a:pPr fontAlgn="base">
                        <a:spcBef>
                          <a:spcPts val="108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Gạo, cà phê, xoài, mít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spcBef>
                          <a:spcPts val="108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cấp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lương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spcBef>
                          <a:spcPts val="108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1 -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74633759"/>
                  </a:ext>
                </a:extLst>
              </a:tr>
              <a:tr h="778960">
                <a:tc>
                  <a:txBody>
                    <a:bodyPr/>
                    <a:lstStyle/>
                    <a:p>
                      <a:pPr fontAlgn="base">
                        <a:spcBef>
                          <a:spcPts val="108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Mía, trà, cà phê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spcBef>
                          <a:spcPts val="108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 Cung cấp thức ăn cho chăn nuôi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spcBef>
                          <a:spcPts val="108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2 -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32862058"/>
                  </a:ext>
                </a:extLst>
              </a:tr>
              <a:tr h="778960">
                <a:tc>
                  <a:txBody>
                    <a:bodyPr/>
                    <a:lstStyle/>
                    <a:p>
                      <a:pPr fontAlgn="base">
                        <a:spcBef>
                          <a:spcPts val="108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Lúa, rau muống, bắp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spcBef>
                          <a:spcPts val="108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cấp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liệu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24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khẩu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spcBef>
                          <a:spcPts val="108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3 -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60666912"/>
                  </a:ext>
                </a:extLst>
              </a:tr>
              <a:tr h="778960">
                <a:tc>
                  <a:txBody>
                    <a:bodyPr/>
                    <a:lstStyle/>
                    <a:p>
                      <a:pPr fontAlgn="base">
                        <a:spcBef>
                          <a:spcPts val="108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Cà rốt, mồng tơi, lúa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spcBef>
                          <a:spcPts val="108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d.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cấp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liệu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chế</a:t>
                      </a:r>
                      <a:r>
                        <a:rPr lang="en-US" sz="24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biến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spcBef>
                          <a:spcPts val="108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4 -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99855571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0847960" y="4728045"/>
            <a:ext cx="6013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847961" y="3959316"/>
            <a:ext cx="6013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847961" y="2390899"/>
            <a:ext cx="6013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847961" y="3163693"/>
            <a:ext cx="6013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611956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63135" y="354130"/>
            <a:ext cx="949884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85622" y="1725769"/>
            <a:ext cx="79849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07155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2688609" y="1636714"/>
            <a:ext cx="8120418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rgbClr val="0000FF"/>
                </a:solidFill>
                <a:latin typeface="VNI-Times" pitchFamily="2" charset="0"/>
              </a:defRPr>
            </a:lvl1pPr>
            <a:lvl2pPr marL="742950" indent="-285750" eaLnBrk="0" hangingPunct="0">
              <a:defRPr sz="1600">
                <a:solidFill>
                  <a:srgbClr val="0000FF"/>
                </a:solidFill>
                <a:latin typeface="VNI-Times" pitchFamily="2" charset="0"/>
              </a:defRPr>
            </a:lvl2pPr>
            <a:lvl3pPr marL="1143000" indent="-228600" eaLnBrk="0" hangingPunct="0">
              <a:defRPr sz="1600">
                <a:solidFill>
                  <a:srgbClr val="0000FF"/>
                </a:solidFill>
                <a:latin typeface="VNI-Times" pitchFamily="2" charset="0"/>
              </a:defRPr>
            </a:lvl3pPr>
            <a:lvl4pPr marL="1600200" indent="-228600" eaLnBrk="0" hangingPunct="0">
              <a:defRPr sz="1600">
                <a:solidFill>
                  <a:srgbClr val="0000FF"/>
                </a:solidFill>
                <a:latin typeface="VNI-Times" pitchFamily="2" charset="0"/>
              </a:defRPr>
            </a:lvl4pPr>
            <a:lvl5pPr marL="2057400" indent="-228600" eaLnBrk="0" hangingPunct="0">
              <a:defRPr sz="1600">
                <a:solidFill>
                  <a:srgbClr val="0000FF"/>
                </a:solidFill>
                <a:latin typeface="VNI-Times" pitchFamily="2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FF"/>
                </a:solidFill>
                <a:latin typeface="VNI-Times" pitchFamily="2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FF"/>
                </a:solidFill>
                <a:latin typeface="VNI-Times" pitchFamily="2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FF"/>
                </a:solidFill>
                <a:latin typeface="VNI-Times" pitchFamily="2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000FF"/>
                </a:solidFill>
                <a:latin typeface="VNI-Times" pitchFamily="2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CC0000"/>
                </a:solidFill>
                <a:latin typeface="Times New Roman" pitchFamily="18" charset="0"/>
              </a:rPr>
              <a:t>HƯỚNG DẪN VỀ NHÀ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sz="32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</a:rPr>
              <a:t>Học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</a:rPr>
              <a:t>bài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ướ</a:t>
            </a:r>
            <a:r>
              <a:rPr lang="en-US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en-US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trọt</a:t>
            </a:r>
            <a:r>
              <a:rPr lang="en-US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 Nam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3200" dirty="0">
              <a:solidFill>
                <a:srgbClr val="000000">
                  <a:lumMod val="95000"/>
                  <a:lumOff val="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664439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4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45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45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57" y="520844"/>
            <a:ext cx="3803649" cy="2458653"/>
          </a:xfrm>
          <a:prstGeom prst="rect">
            <a:avLst/>
          </a:prstGeom>
          <a:ln w="19050">
            <a:solidFill>
              <a:schemeClr val="bg2">
                <a:lumMod val="50000"/>
              </a:schemeClr>
            </a:solidFill>
          </a:ln>
        </p:spPr>
      </p:pic>
      <p:sp>
        <p:nvSpPr>
          <p:cNvPr id="6" name="AutoShape 2" descr="Các giống quýt, cách chọn quýt ngon và phân biệt quýt Trung Quốc, Việt Na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8916" y="520844"/>
            <a:ext cx="3803649" cy="2458653"/>
          </a:xfrm>
          <a:prstGeom prst="rect">
            <a:avLst/>
          </a:prstGeom>
          <a:ln w="19050">
            <a:solidFill>
              <a:schemeClr val="bg2">
                <a:lumMod val="50000"/>
              </a:schemeClr>
            </a:solidFill>
          </a:ln>
        </p:spPr>
      </p:pic>
      <p:pic>
        <p:nvPicPr>
          <p:cNvPr id="1027" name="Picture 1" descr="Rau Muống Hình ảnh | Định dạng hình ảnh JPG 501327969| vn.lovepik.c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245" y="520844"/>
            <a:ext cx="3824431" cy="2461027"/>
          </a:xfrm>
          <a:prstGeom prst="rect">
            <a:avLst/>
          </a:prstGeom>
          <a:noFill/>
          <a:ln w="19050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644235" y="3547819"/>
            <a:ext cx="9040091" cy="1384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540385" algn="l"/>
                <a:tab pos="630555" algn="l"/>
              </a:tabLst>
            </a:pP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sản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rau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muống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khoai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lang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lúa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đâu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540385" algn="l"/>
                <a:tab pos="630555" algn="l"/>
              </a:tabLst>
            </a:pP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Chúng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vai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trò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sản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xuất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đời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sống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con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540385" algn="l"/>
                <a:tab pos="630555" algn="l"/>
              </a:tabLst>
            </a:pP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sản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xuất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chúng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kiến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kĩ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năng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25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174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062" y="489831"/>
            <a:ext cx="11985938" cy="701899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MỞ ĐẦU VỀ TRỒNG TRỌT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2057400"/>
            <a:ext cx="10470524" cy="943377"/>
          </a:xfrm>
        </p:spPr>
        <p:txBody>
          <a:bodyPr>
            <a:normAutofit/>
          </a:bodyPr>
          <a:lstStyle/>
          <a:p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  <a:p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56079" y="2150772"/>
            <a:ext cx="928566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 TRỒNG TRỌT Ở VIỆT NAM</a:t>
            </a:r>
          </a:p>
        </p:txBody>
      </p:sp>
      <p:sp>
        <p:nvSpPr>
          <p:cNvPr id="3" name="Rectangle 2"/>
          <p:cNvSpPr/>
          <p:nvPr/>
        </p:nvSpPr>
        <p:spPr>
          <a:xfrm>
            <a:off x="1987479" y="3314348"/>
            <a:ext cx="6993891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</a:p>
        </p:txBody>
      </p:sp>
      <p:sp>
        <p:nvSpPr>
          <p:cNvPr id="6" name="Rectangle 5"/>
          <p:cNvSpPr/>
          <p:nvPr/>
        </p:nvSpPr>
        <p:spPr>
          <a:xfrm>
            <a:off x="1987479" y="3959815"/>
            <a:ext cx="6908548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endParaRPr lang="en-US" sz="23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338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2192000" cy="643944"/>
          </a:xfrm>
          <a:prstGeom prst="rect">
            <a:avLst/>
          </a:prstGeom>
          <a:noFill/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" y="643944"/>
            <a:ext cx="5009882" cy="6534096"/>
          </a:xfrm>
          <a:prstGeom prst="rect">
            <a:avLst/>
          </a:prstGeom>
          <a:noFill/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1.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</a:p>
          <a:p>
            <a:pPr algn="just"/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1.1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  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just"/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1867437" y="0"/>
            <a:ext cx="10470524" cy="759855"/>
          </a:xfrm>
        </p:spPr>
        <p:txBody>
          <a:bodyPr>
            <a:normAutofit lnSpcReduction="10000"/>
          </a:bodyPr>
          <a:lstStyle/>
          <a:p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  <a:p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94716" y="41856"/>
            <a:ext cx="928566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 TRỒNG TRỌT Ở VIỆT NAM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6106" y="957893"/>
            <a:ext cx="5120783" cy="3291932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5667240" y="2032685"/>
            <a:ext cx="368480" cy="33485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0" name="Oval 9"/>
          <p:cNvSpPr/>
          <p:nvPr/>
        </p:nvSpPr>
        <p:spPr>
          <a:xfrm>
            <a:off x="5665808" y="3562882"/>
            <a:ext cx="368480" cy="40782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1" name="Oval 10"/>
          <p:cNvSpPr/>
          <p:nvPr/>
        </p:nvSpPr>
        <p:spPr>
          <a:xfrm>
            <a:off x="8324758" y="2033726"/>
            <a:ext cx="368480" cy="35846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20497" y="3940733"/>
            <a:ext cx="4043966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1.1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endParaRPr lang="en-US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8341932" y="3562882"/>
            <a:ext cx="368480" cy="347731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3" name="Rectangle 2"/>
          <p:cNvSpPr/>
          <p:nvPr/>
        </p:nvSpPr>
        <p:spPr>
          <a:xfrm>
            <a:off x="5009883" y="4425976"/>
            <a:ext cx="718211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Hoạt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nhóm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(5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phút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1.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Trồng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trọt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đem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lợi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ích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đối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đời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sản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xuất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</a:rPr>
              <a:t> 2. </a:t>
            </a:r>
            <a:r>
              <a:rPr lang="en-US" sz="2400" dirty="0" err="1">
                <a:latin typeface="Times New Roman" panose="02020603050405020304" pitchFamily="18" charset="0"/>
              </a:rPr>
              <a:t>Kể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tên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sản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phẩm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trồng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trọt</a:t>
            </a:r>
            <a:r>
              <a:rPr lang="en-US" sz="2400" dirty="0">
                <a:latin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</a:rPr>
              <a:t> 3. </a:t>
            </a:r>
            <a:r>
              <a:rPr lang="en-US" sz="2400" dirty="0" err="1">
                <a:latin typeface="Times New Roman" panose="02020603050405020304" pitchFamily="18" charset="0"/>
              </a:rPr>
              <a:t>Trồng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trọt</a:t>
            </a:r>
            <a:r>
              <a:rPr lang="en-US" sz="2400" dirty="0">
                <a:latin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</a:rPr>
              <a:t> ta </a:t>
            </a:r>
            <a:r>
              <a:rPr lang="en-US" sz="2400" dirty="0" err="1">
                <a:latin typeface="Times New Roman" panose="02020603050405020304" pitchFamily="18" charset="0"/>
              </a:rPr>
              <a:t>đang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tốt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vai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trò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</a:rPr>
              <a:t>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81282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  <p:bldP spid="12" grpId="0" animBg="1"/>
      <p:bldP spid="9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2192000" cy="643944"/>
          </a:xfrm>
          <a:prstGeom prst="rect">
            <a:avLst/>
          </a:prstGeom>
          <a:noFill/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" y="643944"/>
            <a:ext cx="5009882" cy="7749814"/>
          </a:xfrm>
          <a:prstGeom prst="rect">
            <a:avLst/>
          </a:prstGeom>
          <a:noFill/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</a:p>
          <a:p>
            <a:pPr algn="just"/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1.1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  </a:t>
            </a:r>
          </a:p>
          <a:p>
            <a:pPr algn="just"/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just"/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1867437" y="0"/>
            <a:ext cx="10470524" cy="759855"/>
          </a:xfrm>
        </p:spPr>
        <p:txBody>
          <a:bodyPr>
            <a:normAutofit lnSpcReduction="10000"/>
          </a:bodyPr>
          <a:lstStyle/>
          <a:p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  <a:p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94716" y="41856"/>
            <a:ext cx="928566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 TRỒNG TRỌT Ở VIỆT NAM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7065991"/>
              </p:ext>
            </p:extLst>
          </p:nvPr>
        </p:nvGraphicFramePr>
        <p:xfrm>
          <a:off x="5114751" y="912281"/>
          <a:ext cx="7041390" cy="5333240"/>
        </p:xfrm>
        <a:graphic>
          <a:graphicData uri="http://schemas.openxmlformats.org/drawingml/2006/table">
            <a:tbl>
              <a:tblPr firstRow="1" firstCol="1" bandRow="1"/>
              <a:tblGrid>
                <a:gridCol w="3034167">
                  <a:extLst>
                    <a:ext uri="{9D8B030D-6E8A-4147-A177-3AD203B41FA5}">
                      <a16:colId xmlns:a16="http://schemas.microsoft.com/office/drawing/2014/main" val="890404050"/>
                    </a:ext>
                  </a:extLst>
                </a:gridCol>
                <a:gridCol w="4007223">
                  <a:extLst>
                    <a:ext uri="{9D8B030D-6E8A-4147-A177-3AD203B41FA5}">
                      <a16:colId xmlns:a16="http://schemas.microsoft.com/office/drawing/2014/main" val="225008881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Câu hỏi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Nội dung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44781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1.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Trồng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trọt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đem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lại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những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lợi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ích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như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thế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nào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đối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với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đời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sống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và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sản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xuất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? </a:t>
                      </a:r>
                    </a:p>
                    <a:p>
                      <a:pPr marL="457200" indent="-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AutoNum type="arabicPeriod"/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21521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2. Kể tên các sản phẩm khác của trồng trọt?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52072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3.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Trồng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trọt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ở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nước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ta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đang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thể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hiện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tốt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vai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trò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nào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1801001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8122025" y="1330324"/>
            <a:ext cx="4034116" cy="2640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Cung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cấp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lương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nuôi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liệu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ngành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nghiệp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chế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biến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xuất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khẩu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lao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216153" y="4366404"/>
            <a:ext cx="3939988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</a:pP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Cà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rốt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bắp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cải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rau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muống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…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525437" y="5278826"/>
            <a:ext cx="2439041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Xuất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khẩu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868" y="1752733"/>
            <a:ext cx="5009883" cy="4043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600075" algn="l"/>
              </a:tabLs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Cung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cấp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lương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Gạo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ngô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bắp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cải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cải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trắng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…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600075" algn="l"/>
              </a:tabLs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Cung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cấp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chăn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nuôi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Lúa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rau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muống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chuối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,..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600075" algn="l"/>
              </a:tabLs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Cung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cấp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liệu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ngành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nghiệp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chế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biến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xuất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khẩu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Gạo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phê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mía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…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600075" algn="l"/>
              </a:tabLs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lao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0622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2192000" cy="643944"/>
          </a:xfrm>
          <a:prstGeom prst="rect">
            <a:avLst/>
          </a:prstGeom>
          <a:noFill/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" y="643944"/>
            <a:ext cx="5009882" cy="8457700"/>
          </a:xfrm>
          <a:prstGeom prst="rect">
            <a:avLst/>
          </a:prstGeom>
          <a:noFill/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</a:p>
          <a:p>
            <a:pPr algn="just"/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1.1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  </a:t>
            </a:r>
          </a:p>
          <a:p>
            <a:pPr algn="just"/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1.2.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</a:p>
          <a:p>
            <a:pPr algn="just"/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just"/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1867437" y="0"/>
            <a:ext cx="10470524" cy="759855"/>
          </a:xfrm>
        </p:spPr>
        <p:txBody>
          <a:bodyPr>
            <a:normAutofit lnSpcReduction="10000"/>
          </a:bodyPr>
          <a:lstStyle/>
          <a:p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  <a:p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94716" y="41856"/>
            <a:ext cx="928566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 TRỒNG TRỌT Ở VIỆT NAM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868" y="1752733"/>
            <a:ext cx="5009883" cy="4043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600075" algn="l"/>
              </a:tabLs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Cung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cấp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lương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Gạo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ngô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bắp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cải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cải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trắng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…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600075" algn="l"/>
              </a:tabLs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Cung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cấp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chăn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nuôi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Lúa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rau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muống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chuối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,..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600075" algn="l"/>
              </a:tabLs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Cung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cấp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liệu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ngành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nghiệp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chế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biến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xuất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khẩu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Gạo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phê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mía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…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600075" algn="l"/>
              </a:tabLs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lao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  <p:pic>
        <p:nvPicPr>
          <p:cNvPr id="3074" name="Picture 2" descr="Rau cải bắp - món ngon chữa được nhiều loại bện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748" y="685801"/>
            <a:ext cx="2143169" cy="151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Lợi ích sức khỏe của cà rốt | Vinme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6" descr="Lợi ích sức khỏe của cà rốt | Vinme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8" descr="Lợi ích sức khỏe của cà rốt | Vinmec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3931" y="685800"/>
            <a:ext cx="2202403" cy="1533322"/>
          </a:xfrm>
          <a:prstGeom prst="rect">
            <a:avLst/>
          </a:prstGeom>
        </p:spPr>
      </p:pic>
      <p:sp>
        <p:nvSpPr>
          <p:cNvPr id="10" name="AutoShape 10" descr="Cây Hồ Tiêu - Đặc điểm thực vật, công dụng, thành phần hóa học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2" descr="Cây Hồ Tiêu - Đặc điểm thực vật, công dụng, thành phần hóa học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14" descr="Rau muống - Trang chủ E&amp;CVN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16" descr="Rau muống - Trang chủ E&amp;CVN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59710" y="685801"/>
            <a:ext cx="2308538" cy="153332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5147" y="4732656"/>
            <a:ext cx="2147674" cy="17412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59710" y="4731371"/>
            <a:ext cx="2332289" cy="174251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63806" y="4731371"/>
            <a:ext cx="2130962" cy="173635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63806" y="2484948"/>
            <a:ext cx="2177111" cy="168592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59710" y="2484948"/>
            <a:ext cx="2332290" cy="168592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43931" y="2484948"/>
            <a:ext cx="2202404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255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2192000" cy="643944"/>
          </a:xfrm>
          <a:prstGeom prst="rect">
            <a:avLst/>
          </a:prstGeom>
          <a:noFill/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" y="643944"/>
            <a:ext cx="5009882" cy="6817251"/>
          </a:xfrm>
          <a:prstGeom prst="rect">
            <a:avLst/>
          </a:prstGeom>
          <a:noFill/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1.1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1.2.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nhu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300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300" b="1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300" b="1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300" b="1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300" b="1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300" b="1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300" b="1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1867437" y="0"/>
            <a:ext cx="10470524" cy="759855"/>
          </a:xfrm>
        </p:spPr>
        <p:txBody>
          <a:bodyPr>
            <a:normAutofit lnSpcReduction="10000"/>
          </a:bodyPr>
          <a:lstStyle/>
          <a:p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  <a:p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94716" y="41856"/>
            <a:ext cx="928566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NGHỀ TRỒNG TRỌT Ở VIỆT NAM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4239" y="691272"/>
            <a:ext cx="3319996" cy="1992891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1813" y="685800"/>
            <a:ext cx="3344214" cy="1998363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4239" y="3268954"/>
            <a:ext cx="3319996" cy="1991998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1813" y="3268954"/>
            <a:ext cx="3344214" cy="1991998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5084239" y="2697155"/>
            <a:ext cx="3319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VietGap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84239" y="5260952"/>
            <a:ext cx="3319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661813" y="2697155"/>
            <a:ext cx="3344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478591" y="5261514"/>
            <a:ext cx="3601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019488" y="5988660"/>
            <a:ext cx="708880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Lĩnh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vực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trồng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trọt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triển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vọng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phát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triển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2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294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2192000" cy="643944"/>
          </a:xfrm>
          <a:prstGeom prst="rect">
            <a:avLst/>
          </a:prstGeom>
          <a:noFill/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43944"/>
            <a:ext cx="5009882" cy="6463308"/>
          </a:xfrm>
          <a:prstGeom prst="rect">
            <a:avLst/>
          </a:prstGeom>
          <a:noFill/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Vai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triển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vọng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trồng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trọt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ở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Việt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Nam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1.1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Vai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trồng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trọt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ở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Việt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Nam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1.2.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Triển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vọng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trồng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trọt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ở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Việt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Nam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Lĩnh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vực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trồng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trọt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ở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Việt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Nam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phát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triển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theo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hướng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ứng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nghiệp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hóa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hóa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nông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nghiệp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nghệ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cao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tạo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vùng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canh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tác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đạt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chuẩn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nâng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cao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suất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chất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lượng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sản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phẩm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ứng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nhu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cầu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tiêu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thụ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xuất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khẩu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Định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hướng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nghề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nghiệp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lĩnh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vực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trồng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trọt</a:t>
            </a: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2.1.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Đặc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điểm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cơ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nghề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lĩnh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vực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trồng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trọt</a:t>
            </a: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3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1867437" y="0"/>
            <a:ext cx="10470524" cy="759855"/>
          </a:xfrm>
        </p:spPr>
        <p:txBody>
          <a:bodyPr>
            <a:normAutofit lnSpcReduction="10000"/>
          </a:bodyPr>
          <a:lstStyle/>
          <a:p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  <a:p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94716" y="41856"/>
            <a:ext cx="928566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NGHỀ TRỒNG TRỌT Ở VIỆT NAM</a:t>
            </a:r>
          </a:p>
        </p:txBody>
      </p:sp>
      <p:sp>
        <p:nvSpPr>
          <p:cNvPr id="2" name="AutoShape 2" descr="Sạ lúa bằng máy bay không người lái có hiệu quả khô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6519" y="694278"/>
            <a:ext cx="3096186" cy="192966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084238" y="2616473"/>
            <a:ext cx="2727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Sạ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1541" y="707582"/>
            <a:ext cx="3227376" cy="189544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501541" y="2604541"/>
            <a:ext cx="3227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Phun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</a:t>
            </a:r>
          </a:p>
        </p:txBody>
      </p:sp>
      <p:pic>
        <p:nvPicPr>
          <p:cNvPr id="1028" name="Picture 4" descr="Giá Máy cấy ở đâu rẻ nhất tháng 07/20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564" y="3160060"/>
            <a:ext cx="3096186" cy="1981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5078443" y="5198553"/>
            <a:ext cx="3124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Dậm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AutoShape 6" descr="Cận cảnh cỗ máy thu hoạch bắp cải siêu tốc - QuanTriMang.co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1541" y="3160059"/>
            <a:ext cx="3227376" cy="198199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501541" y="5198553"/>
            <a:ext cx="3227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057609" y="5584041"/>
            <a:ext cx="7113556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sao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lĩnh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vực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trồng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trọt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lại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ảnh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hưởng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vùng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chuyên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canh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trồng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057609" y="5571855"/>
            <a:ext cx="7182117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điểu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kiện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thuận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lợi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canh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ứng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hiệu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tựu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khoa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kỹ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thuật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032387" y="5535988"/>
            <a:ext cx="7164000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sao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trồng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trọt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ta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cơ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cấu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lại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trồng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mô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lớn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69727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4" dur="1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2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0" grpId="0"/>
      <p:bldP spid="23" grpId="0"/>
      <p:bldP spid="22" grpId="0"/>
      <p:bldP spid="22" grpId="1"/>
      <p:bldP spid="24" grpId="0"/>
      <p:bldP spid="24" grpId="1"/>
      <p:bldP spid="25" grpId="0"/>
      <p:bldP spid="2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2192000" cy="643944"/>
          </a:xfrm>
          <a:prstGeom prst="rect">
            <a:avLst/>
          </a:prstGeom>
          <a:noFill/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" y="643944"/>
            <a:ext cx="5009882" cy="7525137"/>
          </a:xfrm>
          <a:prstGeom prst="rect">
            <a:avLst/>
          </a:prstGeom>
          <a:noFill/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2.1.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cấy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defRPr/>
            </a:pP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2.2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endParaRPr lang="en-US" sz="23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1867437" y="0"/>
            <a:ext cx="10470524" cy="759855"/>
          </a:xfrm>
        </p:spPr>
        <p:txBody>
          <a:bodyPr>
            <a:normAutofit lnSpcReduction="10000"/>
          </a:bodyPr>
          <a:lstStyle/>
          <a:p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  <a:p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94716" y="41856"/>
            <a:ext cx="928566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NGHỀ TRỒNG TRỌT Ở VIỆT NAM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9882" y="1246032"/>
            <a:ext cx="7563491" cy="2797941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5159955" y="3026535"/>
            <a:ext cx="368480" cy="43574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1" name="Oval 10"/>
          <p:cNvSpPr/>
          <p:nvPr/>
        </p:nvSpPr>
        <p:spPr>
          <a:xfrm>
            <a:off x="7253309" y="3034351"/>
            <a:ext cx="368480" cy="45153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18684" y="3520528"/>
            <a:ext cx="634588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1.3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9555056" y="3034351"/>
            <a:ext cx="368480" cy="50090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3" name="Rectangle 2"/>
          <p:cNvSpPr/>
          <p:nvPr/>
        </p:nvSpPr>
        <p:spPr>
          <a:xfrm>
            <a:off x="5292848" y="5216486"/>
            <a:ext cx="6826624" cy="1313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0170" algn="just">
              <a:lnSpc>
                <a:spcPct val="115000"/>
              </a:lnSpc>
              <a:spcAft>
                <a:spcPts val="0"/>
              </a:spcAft>
            </a:pP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3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 a: </a:t>
            </a:r>
            <a:r>
              <a:rPr lang="en-US" sz="23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lao</a:t>
            </a: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trồng</a:t>
            </a: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thu</a:t>
            </a: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hoạch</a:t>
            </a: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chè</a:t>
            </a: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; </a:t>
            </a:r>
          </a:p>
          <a:p>
            <a:pPr indent="90170" algn="just">
              <a:lnSpc>
                <a:spcPct val="115000"/>
              </a:lnSpc>
              <a:spcAft>
                <a:spcPts val="0"/>
              </a:spcAft>
            </a:pP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3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 b: </a:t>
            </a:r>
            <a:r>
              <a:rPr lang="en-US" sz="23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lao</a:t>
            </a: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trồng</a:t>
            </a: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rừng</a:t>
            </a: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chăm</a:t>
            </a: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sóc</a:t>
            </a: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rừng</a:t>
            </a: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lấy</a:t>
            </a: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gỗ</a:t>
            </a: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</a:p>
          <a:p>
            <a:pPr indent="90170" algn="just">
              <a:lnSpc>
                <a:spcPct val="115000"/>
              </a:lnSpc>
              <a:spcAft>
                <a:spcPts val="0"/>
              </a:spcAft>
            </a:pP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3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 c: </a:t>
            </a:r>
            <a:r>
              <a:rPr lang="en-US" sz="23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nhà</a:t>
            </a: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nuôi</a:t>
            </a: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cây</a:t>
            </a: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mô</a:t>
            </a: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5009882" y="4210307"/>
            <a:ext cx="7182118" cy="839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0170" algn="ctr">
              <a:lnSpc>
                <a:spcPct val="115000"/>
              </a:lnSpc>
              <a:spcAft>
                <a:spcPts val="0"/>
              </a:spcAft>
            </a:pP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Hoạt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nhóm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3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phút</a:t>
            </a:r>
            <a:endParaRPr lang="en-US" sz="22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90170" algn="ctr">
              <a:lnSpc>
                <a:spcPct val="115000"/>
              </a:lnSpc>
              <a:spcAft>
                <a:spcPts val="0"/>
              </a:spcAft>
            </a:pP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Kể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tên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nghề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trồng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trọt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minh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hoạ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00302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0" grpId="0" animBg="1"/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TIMING" val="|0.001"/>
  <p:tag name="ISPRING_CUSTOM_TIMING_USED" val="1"/>
  <p:tag name="ISPRING_SLIDE_ID_2" val="{EE6980C7-4531-4E2A-ACB5-576D0DEEB409}"/>
  <p:tag name="GENSWF_SLIDE_UID" val="{298EA3D4-E927-440A-8E29-2BEF77C7085A}:108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1024</TotalTime>
  <Words>1785</Words>
  <Application>Microsoft Office PowerPoint</Application>
  <PresentationFormat>Widescreen</PresentationFormat>
  <Paragraphs>235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VNI-Times</vt:lpstr>
      <vt:lpstr>Office Theme</vt:lpstr>
      <vt:lpstr>1_Default Design</vt:lpstr>
      <vt:lpstr>PowerPoint Presentation</vt:lpstr>
      <vt:lpstr>PowerPoint Presentation</vt:lpstr>
      <vt:lpstr>Chương 1. MỞ ĐẦU VỀ TRỒNG TRỌT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LXN</Manager>
  <Company>Du An- Mien Phi - 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 An- Mien Phi - STEM</dc:title>
  <dc:subject>Du An- Mien Phi - STEM</dc:subject>
  <dc:creator>Du An- Mien Phi - STEM</dc:creator>
  <cp:keywords>Du An- Mien Phi - STEM</cp:keywords>
  <dc:description>Du An- Mien Phi - STEM</dc:description>
  <cp:lastModifiedBy>thanh lam</cp:lastModifiedBy>
  <cp:revision>83</cp:revision>
  <dcterms:created xsi:type="dcterms:W3CDTF">2022-07-22T10:00:53Z</dcterms:created>
  <dcterms:modified xsi:type="dcterms:W3CDTF">2022-10-06T00:16:24Z</dcterms:modified>
  <cp:category>Du An- Mien Phi - STEM</cp:category>
</cp:coreProperties>
</file>