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95" r:id="rId3"/>
    <p:sldId id="260" r:id="rId4"/>
    <p:sldId id="279" r:id="rId5"/>
    <p:sldId id="280" r:id="rId6"/>
    <p:sldId id="296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D361-C83D-4B21-B9BA-39D5EC9F62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52400"/>
            <a:ext cx="79248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4065"/>
            <a:ext cx="79248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2.Chuẩn bị giống cây trồng: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Quan sát hình 3.3 hãy chỉ ra cây con không nên chọn để trồng, vì sao?</a:t>
            </a:r>
            <a:endParaRPr lang="vi-V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downloa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3658235" cy="273939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3400" y="5181600"/>
            <a:ext cx="324358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- Hình b, vì cây đang bị sâu tấn công</a:t>
            </a:r>
          </a:p>
        </p:txBody>
      </p:sp>
      <p:sp>
        <p:nvSpPr>
          <p:cNvPr id="13" name="Cloud 12"/>
          <p:cNvSpPr/>
          <p:nvPr/>
        </p:nvSpPr>
        <p:spPr>
          <a:xfrm>
            <a:off x="4563110" y="1981200"/>
            <a:ext cx="4147820" cy="19615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Nếu muốn dùng cây ở hình b để trồng thì chúng ta nên xử lý như thế nào?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629400" y="3942715"/>
            <a:ext cx="457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5562600" y="4933315"/>
            <a:ext cx="2870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Cần phải cắt bỏ chỗ bị sâu bệnh và diệt sâu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10">
                <a:solidFill>
                  <a:srgbClr val="FF0000"/>
                </a:solidFill>
              </a:rPr>
              <a:t>Đối với hạt giống,em hãy cho biết hạt lúa trong hình nào dưới đây có thể gieo ngay, vì sao?</a:t>
            </a:r>
          </a:p>
        </p:txBody>
      </p:sp>
      <p:pic>
        <p:nvPicPr>
          <p:cNvPr id="126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4233545" cy="209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ight Arrow 3"/>
          <p:cNvSpPr/>
          <p:nvPr/>
        </p:nvSpPr>
        <p:spPr>
          <a:xfrm>
            <a:off x="5105400" y="23622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6272530" y="1828800"/>
            <a:ext cx="249047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Hình b, vì hạt giống đã được xử lý nảy mầm</a:t>
            </a:r>
          </a:p>
        </p:txBody>
      </p:sp>
      <p:sp>
        <p:nvSpPr>
          <p:cNvPr id="6" name="Rectangles 5"/>
          <p:cNvSpPr/>
          <p:nvPr/>
        </p:nvSpPr>
        <p:spPr>
          <a:xfrm>
            <a:off x="381000" y="3687445"/>
            <a:ext cx="8534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Vì sao nên xử lý hạt giống trước khi gieo trồng?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6700" y="4800600"/>
            <a:ext cx="8610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Để đảm bảo hạt giống hoặc cây con khỏe mạnh, sạch bệnh, đủ số lượng giống để gieo trồng trên diện tích đất đã chuẩn bị trước.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76962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>
                <a:solidFill>
                  <a:srgbClr val="FF0000"/>
                </a:solidFill>
              </a:rPr>
              <a:t>Quy trình chuẩn bị giống được thực hiện theo quy trình nào?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57200" y="536575"/>
            <a:ext cx="760539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-Các bước thực hiện:</a:t>
            </a:r>
          </a:p>
          <a:p>
            <a:r>
              <a:rPr lang="en-US"/>
              <a:t>+Bước 1: Lựa chọn giống để gieo trồng</a:t>
            </a:r>
          </a:p>
          <a:p>
            <a:r>
              <a:rPr lang="en-US"/>
              <a:t>Đối với hạt giống: kích thước hạt đồng đều, không bị sâu,bệnh, không lẫn với các giống khác.</a:t>
            </a:r>
          </a:p>
          <a:p>
            <a:r>
              <a:rPr lang="en-US"/>
              <a:t>Đối với cấy con: cây khỏe, đồng đều, không sâu bệnh.</a:t>
            </a:r>
          </a:p>
          <a:p>
            <a:r>
              <a:rPr lang="en-US"/>
              <a:t>+Bước 2: Xử lý giống trước khi gieo</a:t>
            </a:r>
          </a:p>
          <a:p>
            <a:r>
              <a:rPr lang="en-US"/>
              <a:t>Đối với hạt giống: đảm bảo hạt đã hút no nước, nứt vỏ và nhú mầm</a:t>
            </a:r>
          </a:p>
          <a:p>
            <a:r>
              <a:rPr lang="en-US"/>
              <a:t>Đối với cây con: không còn cành có lá héo, gãy, thủng, biến dạng, lá bị đốm đen, đốm nâu hoặc biến dạng bất thường.</a:t>
            </a:r>
          </a:p>
          <a:p>
            <a:r>
              <a:rPr lang="en-US"/>
              <a:t>+Bước 3: Kiểm tra số lượng hạt giống/cây con:</a:t>
            </a:r>
          </a:p>
          <a:p>
            <a:r>
              <a:rPr lang="en-US"/>
              <a:t>Đảm bảo đủ số lượng hạt giống/cây con trên diện tích đất trồng.</a:t>
            </a:r>
          </a:p>
        </p:txBody>
      </p:sp>
      <p:pic>
        <p:nvPicPr>
          <p:cNvPr id="4" name="Content Placeholder 3" descr="2f4a834416bfc8292d88f14374a91a4a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3900805"/>
            <a:ext cx="4038600" cy="2576195"/>
          </a:xfrm>
          <a:prstGeom prst="rect">
            <a:avLst/>
          </a:prstGeom>
        </p:spPr>
      </p:pic>
      <p:pic>
        <p:nvPicPr>
          <p:cNvPr id="6" name="Content Placeholder 5" descr="hat-giong-mam-lua-mach-nay-mam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3733800"/>
            <a:ext cx="4038600" cy="267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95" y="-46638"/>
            <a:ext cx="887778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Gieo trồng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2691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843" y="384478"/>
            <a:ext cx="8488344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Có những hình thức gieo trồng nào?</a:t>
            </a:r>
          </a:p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Khi gieo trồng cần đảm bảo những yêu cầu kỹ thuật nào?</a:t>
            </a:r>
          </a:p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3.Vì sao khi gieo trồng cần đảm bảo đúng thời vụ, đúng kỹ thuật?</a:t>
            </a:r>
          </a:p>
        </p:txBody>
      </p:sp>
      <p:pic>
        <p:nvPicPr>
          <p:cNvPr id="3" name="Content Placeholder 2" descr="cau-hoi-7-trang-17-cong-nghe-lop-7-chan-tro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055" y="2971800"/>
            <a:ext cx="6493510" cy="339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405" y="84807"/>
            <a:ext cx="887778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SINH TRẢ LỜI: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2691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73" y="1167201"/>
            <a:ext cx="8488344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sym typeface="+mn-ea"/>
              </a:rPr>
              <a:t>1.</a:t>
            </a:r>
            <a:r>
              <a:rPr lang="vi-VN" sz="2400">
                <a:solidFill>
                  <a:srgbClr val="FF0000"/>
                </a:solidFill>
                <a:sym typeface="+mn-ea"/>
              </a:rPr>
              <a:t> - Quan sát hình </a:t>
            </a:r>
            <a:r>
              <a:rPr lang="en-US" altLang="vi-VN" sz="2400">
                <a:solidFill>
                  <a:srgbClr val="FF0000"/>
                </a:solidFill>
                <a:sym typeface="+mn-ea"/>
              </a:rPr>
              <a:t>3</a:t>
            </a:r>
            <a:r>
              <a:rPr lang="vi-VN" sz="2400">
                <a:solidFill>
                  <a:srgbClr val="FF0000"/>
                </a:solidFill>
                <a:sym typeface="+mn-ea"/>
              </a:rPr>
              <a:t>.5, ta thấy có </a:t>
            </a:r>
            <a:r>
              <a:rPr lang="en-US" altLang="vi-VN" sz="2400">
                <a:solidFill>
                  <a:srgbClr val="FF0000"/>
                </a:solidFill>
                <a:sym typeface="+mn-ea"/>
              </a:rPr>
              <a:t>2</a:t>
            </a:r>
            <a:r>
              <a:rPr lang="vi-VN" sz="2400">
                <a:solidFill>
                  <a:srgbClr val="FF0000"/>
                </a:solidFill>
                <a:sym typeface="+mn-ea"/>
              </a:rPr>
              <a:t> phương thức gieo trồng:</a:t>
            </a:r>
            <a:endParaRPr lang="vi-VN" sz="2400">
              <a:solidFill>
                <a:srgbClr val="FF0000"/>
              </a:solidFill>
            </a:endParaRPr>
          </a:p>
          <a:p>
            <a:r>
              <a:rPr lang="vi-VN" sz="2400">
                <a:solidFill>
                  <a:srgbClr val="FF0000"/>
                </a:solidFill>
                <a:sym typeface="+mn-ea"/>
              </a:rPr>
              <a:t>Hình </a:t>
            </a:r>
            <a:r>
              <a:rPr lang="en-US" altLang="vi-VN" sz="2400">
                <a:solidFill>
                  <a:srgbClr val="FF0000"/>
                </a:solidFill>
                <a:sym typeface="+mn-ea"/>
              </a:rPr>
              <a:t>a</a:t>
            </a:r>
            <a:r>
              <a:rPr lang="vi-VN" sz="2400">
                <a:solidFill>
                  <a:srgbClr val="FF0000"/>
                </a:solidFill>
                <a:sym typeface="+mn-ea"/>
              </a:rPr>
              <a:t>: phương thức gieo hạt</a:t>
            </a:r>
            <a:endParaRPr lang="vi-VN" sz="2400">
              <a:solidFill>
                <a:srgbClr val="FF0000"/>
              </a:solidFill>
            </a:endParaRPr>
          </a:p>
          <a:p>
            <a:r>
              <a:rPr lang="vi-VN" sz="2400">
                <a:solidFill>
                  <a:srgbClr val="FF0000"/>
                </a:solidFill>
                <a:sym typeface="+mn-ea"/>
              </a:rPr>
              <a:t>Hình </a:t>
            </a:r>
            <a:r>
              <a:rPr lang="en-US" altLang="vi-VN" sz="2400">
                <a:solidFill>
                  <a:srgbClr val="FF0000"/>
                </a:solidFill>
                <a:sym typeface="+mn-ea"/>
              </a:rPr>
              <a:t>b</a:t>
            </a:r>
            <a:r>
              <a:rPr lang="vi-VN" sz="2400">
                <a:solidFill>
                  <a:srgbClr val="FF0000"/>
                </a:solidFill>
                <a:sym typeface="+mn-ea"/>
              </a:rPr>
              <a:t>: phương thức trồng bằng cây con</a:t>
            </a:r>
            <a:endParaRPr lang="vi-VN" sz="2400">
              <a:solidFill>
                <a:srgbClr val="FF0000"/>
              </a:solidFill>
            </a:endParaRPr>
          </a:p>
          <a:p>
            <a:endParaRPr lang="vi-VN" sz="2400" b="1">
              <a:solidFill>
                <a:srgbClr val="FF0000"/>
              </a:solidFill>
            </a:endParaRPr>
          </a:p>
          <a:p>
            <a:r>
              <a:rPr lang="en-US" altLang="vi-VN" sz="2400" b="1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.</a:t>
            </a:r>
            <a:r>
              <a:rPr lang="vi-VN" sz="2400">
                <a:solidFill>
                  <a:srgbClr val="FF0000"/>
                </a:solidFill>
              </a:rPr>
              <a:t> </a:t>
            </a:r>
            <a:r>
              <a:rPr lang="en-US" altLang="vi-VN" sz="2400">
                <a:solidFill>
                  <a:srgbClr val="FF0000"/>
                </a:solidFill>
              </a:rPr>
              <a:t>Đảm bảo thời vụ</a:t>
            </a:r>
            <a:r>
              <a:rPr lang="vi-VN" sz="2400">
                <a:solidFill>
                  <a:srgbClr val="FF0000"/>
                </a:solidFill>
              </a:rPr>
              <a:t>: Thời vụ gieo trồng là khoảng thời gian để gieo trồng đối với mỗi loại cây trồng.</a:t>
            </a:r>
          </a:p>
          <a:p>
            <a:endParaRPr lang="vi-VN" sz="2400">
              <a:solidFill>
                <a:srgbClr val="FF0000"/>
              </a:solidFill>
            </a:endParaRPr>
          </a:p>
          <a:p>
            <a:r>
              <a:rPr lang="en-US" altLang="vi-VN" sz="2400" b="1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.</a:t>
            </a:r>
            <a:r>
              <a:rPr lang="vi-VN" sz="2400">
                <a:solidFill>
                  <a:srgbClr val="FF0000"/>
                </a:solidFill>
              </a:rPr>
              <a:t> Tác dụng: Gieo trồng đúng thời vụ đảm bảo cho cây trồng sinh trưởng, phát triển tốt cho năng suất cao; tránh được các rủi ro về thời tiết, sâu bệnh.</a:t>
            </a:r>
          </a:p>
          <a:p>
            <a:br>
              <a:rPr lang="vi-VN" sz="2400"/>
            </a:br>
            <a:endParaRPr lang="en-US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5117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Các bước gieo trồng: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862060" cy="5853430"/>
          </a:xfrm>
        </p:spPr>
        <p:txBody>
          <a:bodyPr>
            <a:normAutofit fontScale="92500"/>
          </a:bodyPr>
          <a:lstStyle/>
          <a:p>
            <a:r>
              <a:rPr lang="en-US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 Bước 1</a:t>
            </a:r>
            <a:r>
              <a:rPr lang="en-US" sz="2400"/>
              <a:t>: Xác định thời vụ, phương tiện, cách thức gieo trồng:</a:t>
            </a:r>
          </a:p>
          <a:p>
            <a:r>
              <a:rPr lang="en-US" sz="2400"/>
              <a:t>Thời vụ gieo trồng phải phù hợp với hạt giống, cây con dự định trồng</a:t>
            </a:r>
          </a:p>
          <a:p>
            <a:pPr marL="0" indent="0">
              <a:buNone/>
            </a:pPr>
            <a:r>
              <a:rPr lang="en-US" sz="2400"/>
              <a:t>•Xác  định  được  phương  tiện, cách thức dự định trồng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 Bước 2</a:t>
            </a:r>
            <a:r>
              <a:rPr lang="en-US" sz="2400"/>
              <a:t>: Kiểm tra hạt giống hoặc cây con và đất trồng</a:t>
            </a:r>
          </a:p>
          <a:p>
            <a:pPr marL="0" indent="0">
              <a:buNone/>
            </a:pPr>
            <a:r>
              <a:rPr lang="en-US" sz="2400"/>
              <a:t>•Hạt  giống/cây  con  phải  khoẻ, không  sâu, bênh và hạt đã được ngâm ủ (nếu cần)</a:t>
            </a:r>
          </a:p>
          <a:p>
            <a:pPr marL="0" indent="0">
              <a:buNone/>
            </a:pPr>
            <a:r>
              <a:rPr lang="en-US" sz="2400"/>
              <a:t>•  Đất đủ ẩm, tơi xốp.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 Bước 3</a:t>
            </a:r>
            <a:r>
              <a:rPr lang="en-US" sz="2400"/>
              <a:t>: Tiến hành gieo trồng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•  Khoảng cách đều nhau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Độ sâu khi đặt hạt giống/cây con phải phù hợp với giống cây.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52757"/>
            <a:ext cx="84582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Địa phương em có những thời vụ gieo trồng nào?</a:t>
            </a:r>
          </a:p>
          <a:p>
            <a:r>
              <a:rPr 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kể tên một số loại cây trồng được gieo trồng vào thời vụ đó.</a:t>
            </a:r>
          </a:p>
          <a:p>
            <a:r>
              <a:rPr 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 hãy chọn lựa phương thức gieo trồng cho các loại cây sau đây: lúa, mía, ngô, sắn, cam, đỗ (đậu), …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423795" y="346710"/>
            <a:ext cx="3900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4007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Địa phương em có những thời vụ gieo trồng nào?</a:t>
            </a:r>
          </a:p>
          <a:p>
            <a:r>
              <a:rPr 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kể tên một số loại cây trồng được gieo trồng vào thời vụ đó.</a:t>
            </a:r>
          </a:p>
          <a:p>
            <a:r>
              <a:rPr 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 hãy chọn lựa phương thức gieo trồng cho các loại cây sau đây: lúa, mía, ngô, sắn, cam, đỗ (đậu),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262999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1. Ở địa phương em có 3 vụ gieo trồng là: </a:t>
            </a:r>
          </a:p>
          <a:p>
            <a:r>
              <a:rPr lang="vi-VN" sz="2400">
                <a:solidFill>
                  <a:srgbClr val="FF0000"/>
                </a:solidFill>
              </a:rPr>
              <a:t>   + Vụ xuân hè;</a:t>
            </a:r>
          </a:p>
          <a:p>
            <a:r>
              <a:rPr lang="vi-VN" sz="2400">
                <a:solidFill>
                  <a:srgbClr val="FF0000"/>
                </a:solidFill>
              </a:rPr>
              <a:t>   + Vụ hè thu;</a:t>
            </a:r>
          </a:p>
          <a:p>
            <a:r>
              <a:rPr lang="vi-VN" sz="2400">
                <a:solidFill>
                  <a:srgbClr val="FF0000"/>
                </a:solidFill>
              </a:rPr>
              <a:t>   + Vụ đông xuân</a:t>
            </a:r>
          </a:p>
          <a:p>
            <a:r>
              <a:rPr lang="vi-VN" sz="2400">
                <a:solidFill>
                  <a:srgbClr val="FF0000"/>
                </a:solidFill>
              </a:rPr>
              <a:t>2. Một số loại cây trồng được gieo trồng vào thời vụ đó là:</a:t>
            </a:r>
          </a:p>
          <a:p>
            <a:r>
              <a:rPr lang="vi-VN" sz="2400">
                <a:solidFill>
                  <a:srgbClr val="FF0000"/>
                </a:solidFill>
              </a:rPr>
              <a:t>   + Vụ xuân hè: lúa, ngô, cây cà chua, dưa chuột, bầu mướp, …</a:t>
            </a:r>
          </a:p>
          <a:p>
            <a:r>
              <a:rPr lang="vi-VN" sz="2400">
                <a:solidFill>
                  <a:srgbClr val="FF0000"/>
                </a:solidFill>
              </a:rPr>
              <a:t>   + Vụ hè thu: cây ổi, cây vải, lúa, ngô, cà rốt</a:t>
            </a:r>
          </a:p>
          <a:p>
            <a:r>
              <a:rPr lang="vi-VN" sz="2400">
                <a:solidFill>
                  <a:srgbClr val="FF0000"/>
                </a:solidFill>
              </a:rPr>
              <a:t>   + Vụ đông xuân: ngô, khoai, su hào, súp lơ, cải bắp,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827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Đối với hạt giống,em hãy cho biết hạt lúa trong hình nào dưới đây có thể gieo ngay, vì sao?</vt:lpstr>
      <vt:lpstr>PowerPoint Presentation</vt:lpstr>
      <vt:lpstr>PowerPoint Presentation</vt:lpstr>
      <vt:lpstr>PowerPoint Presentation</vt:lpstr>
      <vt:lpstr>Các bước gieo trồng:</vt:lpstr>
      <vt:lpstr>PowerPoint Presentation</vt:lpstr>
      <vt:lpstr>PowerPoint Presentation</vt:lpstr>
    </vt:vector>
  </TitlesOfParts>
  <Manager>LXN</Manager>
  <Company>Du An-Mien Phi-STEM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An-Mien Phi-STEM</dc:title>
  <dc:subject>Du An-Mien Phi-STEM</dc:subject>
  <dc:creator>Du An-Mien Phi-STEM</dc:creator>
  <cp:keywords>Du An-Mien Phi-STEM</cp:keywords>
  <dc:description>Du An-Mien Phi-STEM</dc:description>
  <cp:lastModifiedBy>thanh lam</cp:lastModifiedBy>
  <cp:revision>46</cp:revision>
  <dcterms:created xsi:type="dcterms:W3CDTF">2022-07-15T07:39:00Z</dcterms:created>
  <dcterms:modified xsi:type="dcterms:W3CDTF">2022-10-06T00:33:00Z</dcterms:modified>
  <cp:category>Du An-Mien Phi-STEM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3080C314AE8248CAA4E37C550D9ADD54</vt:lpwstr>
  </property>
  <property fmtid="{D5CDD505-2E9C-101B-9397-08002B2CF9AE}" pid="3" name="KSOProductBuildVer">
    <vt:lpwstr>1033-11.2.0.11191</vt:lpwstr>
  </property>
</Properties>
</file>