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9"/>
  </p:notesMasterIdLst>
  <p:sldIdLst>
    <p:sldId id="274" r:id="rId2"/>
    <p:sldId id="273" r:id="rId3"/>
    <p:sldId id="283" r:id="rId4"/>
    <p:sldId id="261" r:id="rId5"/>
    <p:sldId id="262" r:id="rId6"/>
    <p:sldId id="299" r:id="rId7"/>
    <p:sldId id="296" r:id="rId8"/>
    <p:sldId id="301" r:id="rId9"/>
    <p:sldId id="307" r:id="rId10"/>
    <p:sldId id="297" r:id="rId11"/>
    <p:sldId id="271" r:id="rId12"/>
    <p:sldId id="281" r:id="rId13"/>
    <p:sldId id="308" r:id="rId14"/>
    <p:sldId id="309" r:id="rId15"/>
    <p:sldId id="310" r:id="rId16"/>
    <p:sldId id="305" r:id="rId17"/>
    <p:sldId id="30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3333FF"/>
    <a:srgbClr val="FFFFFF"/>
    <a:srgbClr val="6F64FC"/>
    <a:srgbClr val="003366"/>
    <a:srgbClr val="660066"/>
    <a:srgbClr val="61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C59FB7-EBEC-4A7E-8070-6B43B826B30A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405AFA-B72F-48DC-9B9C-AC7367652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1FA469-3C2A-4639-A36F-58F263F87598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7AF8-7114-4773-9702-3964275C6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81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F84D-7B6B-44A3-AFAD-13CDBF829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85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CFCF-D422-4555-AAFD-32B059053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D04B-EDB0-414C-8D77-00D1E7115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5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20A3-9A85-476A-9351-985373570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11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6D7-D189-4BF7-A4F1-D062382B6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1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CA66-3FCB-4415-8BD7-06239B2E4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61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D539-DBEC-4E07-B3F3-A839E05C4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9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B5E8-6120-4A2E-A172-08A268624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35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34D9-CD83-43DF-847D-9C3C80623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5767-7F1D-4E90-8F1C-06EB2C82B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9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8E96-5427-42BE-8A44-2F4A118A7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18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93CCD6-3EA5-4907-B131-4FBB6EFDD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WordArt 292"/>
          <p:cNvSpPr>
            <a:spLocks noChangeArrowheads="1" noChangeShapeType="1" noTextEdit="1"/>
          </p:cNvSpPr>
          <p:nvPr/>
        </p:nvSpPr>
        <p:spPr bwMode="auto">
          <a:xfrm>
            <a:off x="2514600" y="2286000"/>
            <a:ext cx="4724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I: SỐ TỰ NHIÊN</a:t>
            </a:r>
            <a:endParaRPr lang="en-US" sz="40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WordArt 292"/>
          <p:cNvSpPr>
            <a:spLocks noChangeArrowheads="1" noChangeShapeType="1" noTextEdit="1"/>
          </p:cNvSpPr>
          <p:nvPr/>
        </p:nvSpPr>
        <p:spPr bwMode="auto">
          <a:xfrm>
            <a:off x="838200" y="3505200"/>
            <a:ext cx="77152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 5: THỨ TỰ THỰC HIỆN CÁC PHÉP TÍNH</a:t>
            </a:r>
          </a:p>
        </p:txBody>
      </p:sp>
      <p:grpSp>
        <p:nvGrpSpPr>
          <p:cNvPr id="4100" name="Group 287"/>
          <p:cNvGrpSpPr>
            <a:grpSpLocks/>
          </p:cNvGrpSpPr>
          <p:nvPr/>
        </p:nvGrpSpPr>
        <p:grpSpPr bwMode="auto">
          <a:xfrm>
            <a:off x="-212725" y="-155575"/>
            <a:ext cx="9474200" cy="7169150"/>
            <a:chOff x="-178594" y="-155575"/>
            <a:chExt cx="9474200" cy="7169150"/>
          </a:xfrm>
        </p:grpSpPr>
        <p:pic>
          <p:nvPicPr>
            <p:cNvPr id="4101" name="Picture 10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11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3352800" y="685800"/>
            <a:ext cx="2286000" cy="5794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latin typeface="Arial" pitchFamily="34" charset="0"/>
              </a:rPr>
              <a:t>* </a:t>
            </a:r>
            <a:r>
              <a:rPr lang="en-US" sz="3200" b="1" u="sng" dirty="0" smtClean="0"/>
              <a:t>GHI NHỚ</a:t>
            </a:r>
            <a:r>
              <a:rPr lang="en-US" dirty="0" smtClean="0"/>
              <a:t> 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78884" name="AutoShape 36"/>
          <p:cNvSpPr>
            <a:spLocks noChangeArrowheads="1"/>
          </p:cNvSpPr>
          <p:nvPr/>
        </p:nvSpPr>
        <p:spPr bwMode="auto">
          <a:xfrm>
            <a:off x="0" y="1371600"/>
            <a:ext cx="9144000" cy="31242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381000" y="16764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</a:rPr>
              <a:t>.</a:t>
            </a:r>
            <a:r>
              <a:rPr lang="en-US" altLang="en-US" sz="2800" b="1">
                <a:latin typeface="Times New Roman" panose="02020603050405020304" pitchFamily="18" charset="0"/>
              </a:rPr>
              <a:t>Thứ tự thực hiện các phép tính đối với biểu thức không có dấu ngoặc 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Lũy thừa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Nhân và chia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Cộng và trừ</a:t>
            </a: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78886" name="Text Box 38"/>
          <p:cNvSpPr txBox="1">
            <a:spLocks noChangeArrowheads="1"/>
          </p:cNvSpPr>
          <p:nvPr/>
        </p:nvSpPr>
        <p:spPr bwMode="auto">
          <a:xfrm>
            <a:off x="381000" y="2971800"/>
            <a:ext cx="8910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.</a:t>
            </a:r>
            <a:r>
              <a:rPr lang="en-US" altLang="en-US" b="1">
                <a:latin typeface="Times New Roman" panose="02020603050405020304" pitchFamily="18" charset="0"/>
              </a:rPr>
              <a:t>Thứ tự thực hiện các phép tính đối với biểu thức chứa dấu ngoặc :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…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b="1">
                <a:latin typeface="Times New Roman" panose="02020603050405020304" pitchFamily="18" charset="0"/>
              </a:rPr>
              <a:t>…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{ </a:t>
            </a:r>
            <a:r>
              <a:rPr lang="en-US" altLang="en-US" b="1">
                <a:latin typeface="Times New Roman" panose="02020603050405020304" pitchFamily="18" charset="0"/>
              </a:rPr>
              <a:t>…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}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3" grpId="0" animBg="1"/>
      <p:bldP spid="78884" grpId="0" animBg="1"/>
      <p:bldP spid="78885" grpId="0"/>
      <p:bldP spid="788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971800" y="3124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CC00CC"/>
                </a:solidFill>
                <a:latin typeface="Times New Roman" panose="02020603050405020304" pitchFamily="18" charset="0"/>
              </a:rPr>
              <a:t>Trả lời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1463" y="3490913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Bạn Minh làm sai, vì đã không thực hiện đúng thứ tự các phép tính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0" y="166688"/>
            <a:ext cx="8839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Luyện tập</a:t>
            </a:r>
            <a:r>
              <a:rPr lang="en-US" altLang="en-US" b="1">
                <a:latin typeface="Times New Roman" panose="02020603050405020304" pitchFamily="18" charset="0"/>
              </a:rPr>
              <a:t>: Bạn Minh thực hiện các phép tínhnhư sau: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371475" y="49149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</a:t>
            </a:r>
            <a:r>
              <a:rPr lang="en-US" altLang="en-US" b="1">
                <a:latin typeface="Arial" panose="020B0604020202020204" pitchFamily="34" charset="0"/>
              </a:rPr>
              <a:t>, 2 .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 -  12 =  2 .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  <a:r>
              <a:rPr lang="en-US" altLang="en-US" b="1">
                <a:latin typeface="Arial" panose="020B0604020202020204" pitchFamily="34" charset="0"/>
              </a:rPr>
              <a:t>  – 12 = 50 – 12 = 38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228600" y="2166938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Theo em bạn Minh làm đúng hay sai ? Tại sao ? Nếu sai hãy sửa lại cho đúng</a:t>
            </a:r>
            <a:r>
              <a:rPr lang="en-US" altLang="en-US" b="1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133350" y="4452938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CC"/>
                </a:solidFill>
                <a:latin typeface="Times New Roman" panose="02020603050405020304" pitchFamily="18" charset="0"/>
              </a:rPr>
              <a:t>Sửa lại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33400" y="968375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</a:t>
            </a:r>
            <a:r>
              <a:rPr lang="en-US" altLang="en-US" b="1">
                <a:latin typeface="Arial" panose="020B0604020202020204" pitchFamily="34" charset="0"/>
              </a:rPr>
              <a:t>, 2 .5</a:t>
            </a:r>
            <a:r>
              <a:rPr lang="en-US" altLang="en-US" b="1" baseline="30000"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 -  12 =  10</a:t>
            </a:r>
            <a:r>
              <a:rPr lang="en-US" altLang="en-US" b="1" baseline="30000"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 – 12 = 100 – 12 = 88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b,   </a:t>
            </a:r>
            <a:r>
              <a:rPr lang="en-US" altLang="en-US" b="1">
                <a:latin typeface="Arial" panose="020B0604020202020204" pitchFamily="34" charset="0"/>
              </a:rPr>
              <a:t>6</a:t>
            </a:r>
            <a:r>
              <a:rPr lang="en-US" altLang="en-US" b="1" baseline="30000"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 : 2 .3 + 5 = 36 : 6 + 5 = 6 + 5 = 11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271463" y="5643563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</a:t>
            </a:r>
            <a:r>
              <a:rPr lang="en-US" altLang="en-US" b="1">
                <a:latin typeface="Arial" panose="020B0604020202020204" pitchFamily="34" charset="0"/>
              </a:rPr>
              <a:t>,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>
                <a:latin typeface="Arial" panose="020B0604020202020204" pitchFamily="34" charset="0"/>
              </a:rPr>
              <a:t> : 2 .3 + 5 =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36 : 2</a:t>
            </a:r>
            <a:r>
              <a:rPr lang="en-US" altLang="en-US" b="1">
                <a:latin typeface="Arial" panose="020B0604020202020204" pitchFamily="34" charset="0"/>
              </a:rPr>
              <a:t> . 3  + 5 = 18 .3 +   5        = 54 + 5 = 59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  <p:bldP spid="66580" grpId="0"/>
      <p:bldP spid="66581" grpId="0"/>
      <p:bldP spid="66582" grpId="0"/>
      <p:bldP spid="66583" grpId="0"/>
      <p:bldP spid="66584" grpId="0"/>
      <p:bldP spid="66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38200"/>
            <a:ext cx="34417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563"/>
            <a:ext cx="4371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55">
            <a:off x="3795713" y="1157288"/>
            <a:ext cx="5084762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105150"/>
            <a:ext cx="7154863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127375"/>
            <a:ext cx="1520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3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28"/>
            <a:ext cx="8785662" cy="9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1991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HƯỚNG DẪN TỰ HỌC Ở NHÀ: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7010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thuộc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nhớ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BTVN: </a:t>
            </a:r>
          </a:p>
        </p:txBody>
      </p:sp>
      <p:pic>
        <p:nvPicPr>
          <p:cNvPr id="16388" name="Picture 5" descr="j0297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2133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90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i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005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BẬC PHỤ HUYNH VÀ CÁC EM HỌC SINH THẬT NHIỀU SỨC KHỎE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876300" y="2971800"/>
            <a:ext cx="80391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4038600" y="504825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2388" y="228600"/>
            <a:ext cx="1090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Bài1.</a:t>
            </a:r>
            <a:r>
              <a:rPr lang="en-US" altLang="en-US" sz="180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Em hãy cho biết trong các phép tính dưới đây có các phép tính gì ? Có ngoặc gì ?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52425" y="1190625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a,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48 – 32 + 8 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85763" y="1900238"/>
            <a:ext cx="2509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b</a:t>
            </a:r>
            <a:r>
              <a:rPr lang="en-US" altLang="en-US" b="1">
                <a:latin typeface="Times New Roman" panose="02020603050405020304" pitchFamily="18" charset="0"/>
              </a:rPr>
              <a:t>, 60 :  2 .  5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62400" y="129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</a:t>
            </a:r>
            <a:r>
              <a:rPr lang="en-US" altLang="en-US" b="1">
                <a:latin typeface="Times New Roman" panose="02020603050405020304" pitchFamily="18" charset="0"/>
              </a:rPr>
              <a:t>, 4 . 3</a:t>
            </a:r>
            <a:r>
              <a:rPr lang="en-US" altLang="en-US" b="1" baseline="30000">
                <a:latin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</a:rPr>
              <a:t> – 5 . 6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933825" y="1909763"/>
            <a:ext cx="5867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d</a:t>
            </a:r>
            <a:r>
              <a:rPr lang="en-US" altLang="en-US" b="1">
                <a:latin typeface="Times New Roman" panose="02020603050405020304" pitchFamily="18" charset="0"/>
              </a:rPr>
              <a:t>, 100 : { 2 . [ 52 – ( 35 – 8 ) ] }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52400" y="2590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Trả lời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71475" y="32004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a, Có phép tính 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“ – ”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+”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76238" y="3800475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b, Có phép tính 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: ”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và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. ”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66713" y="4300538"/>
            <a:ext cx="877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c, Có phép tính 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Nâng lên lũy thừa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. ”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– ”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61950" y="4900613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d, Có phép tính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 .  ” 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“  :   ”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“  – 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và có ngoặc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(…)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[…]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{…} 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3" grpId="0"/>
      <p:bldP spid="70664" grpId="0"/>
      <p:bldP spid="70665" grpId="0"/>
      <p:bldP spid="70666" grpId="0"/>
      <p:bldP spid="70667" grpId="0"/>
      <p:bldP spid="70668" grpId="0"/>
      <p:bldP spid="70669" grpId="0"/>
      <p:bldP spid="70670" grpId="0"/>
      <p:bldP spid="706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838200" y="234950"/>
            <a:ext cx="801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1.THỨ TỰ THỰC HIỆN PHÉP TÍNH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8588" y="2451100"/>
            <a:ext cx="2914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5        3       2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638" y="24511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90963" y="2403475"/>
            <a:ext cx="57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05075" y="3089275"/>
            <a:ext cx="2857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12       6      2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60850" y="2995613"/>
            <a:ext cx="22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87700" y="307975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777038" y="2808288"/>
            <a:ext cx="22288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biểu thức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212975" y="4460875"/>
            <a:ext cx="2703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4813300" y="2792413"/>
            <a:ext cx="1943100" cy="1905000"/>
            <a:chOff x="2160" y="1104"/>
            <a:chExt cx="1632" cy="1200"/>
          </a:xfrm>
        </p:grpSpPr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 flipV="1">
              <a:off x="2400" y="1392"/>
              <a:ext cx="1392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4"/>
            <p:cNvSpPr>
              <a:spLocks noChangeShapeType="1"/>
            </p:cNvSpPr>
            <p:nvPr/>
          </p:nvSpPr>
          <p:spPr bwMode="auto">
            <a:xfrm>
              <a:off x="2352" y="1104"/>
              <a:ext cx="144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 flipV="1">
              <a:off x="2448" y="1392"/>
              <a:ext cx="134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V="1">
              <a:off x="2160" y="1392"/>
              <a:ext cx="163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1775" y="1120775"/>
            <a:ext cx="459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1595438"/>
            <a:ext cx="8094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được nối với nhau bởi dấu các phép tính ( cộng, trừ , nhân , chia, nâng lên lũy thừa) làm thành một biểu thức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2688" y="2889250"/>
            <a:ext cx="172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212975" y="3744913"/>
            <a:ext cx="3605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 +  ( 4  –   2)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3" grpId="1"/>
      <p:bldP spid="2" grpId="0"/>
      <p:bldP spid="3" grpId="0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4775" y="2286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38125" y="1220788"/>
            <a:ext cx="7300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a,Đối với biểu thức không có dấu ngoặc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95275" y="1749425"/>
            <a:ext cx="9077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chỉ có phép “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’’, “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’’ hoặc phép “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 , “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95275" y="2244725"/>
            <a:ext cx="6338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từ :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681163" y="44926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23838" y="288766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VD.1 :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995363" y="2763838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48 – 32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371850" y="275431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16  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2600325" y="2768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5186363" y="2782888"/>
            <a:ext cx="114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028700" y="3444875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60 : 2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233363" y="356393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VD.2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2138363" y="342582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. 5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205163" y="34258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4895850" y="3444875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150 </a:t>
            </a:r>
          </a:p>
        </p:txBody>
      </p:sp>
      <p:sp>
        <p:nvSpPr>
          <p:cNvPr id="53298" name="Text Box 50"/>
          <p:cNvSpPr txBox="1">
            <a:spLocks noChangeArrowheads="1"/>
          </p:cNvSpPr>
          <p:nvPr/>
        </p:nvSpPr>
        <p:spPr bwMode="auto">
          <a:xfrm>
            <a:off x="252413" y="52974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VD1 : </a:t>
            </a:r>
          </a:p>
        </p:txBody>
      </p:sp>
      <p:sp>
        <p:nvSpPr>
          <p:cNvPr id="53299" name="Text Box 51"/>
          <p:cNvSpPr txBox="1">
            <a:spLocks noChangeArrowheads="1"/>
          </p:cNvSpPr>
          <p:nvPr/>
        </p:nvSpPr>
        <p:spPr bwMode="auto">
          <a:xfrm>
            <a:off x="2519363" y="5221288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</p:txBody>
      </p:sp>
      <p:sp>
        <p:nvSpPr>
          <p:cNvPr id="53300" name="Text Box 52"/>
          <p:cNvSpPr txBox="1">
            <a:spLocks noChangeArrowheads="1"/>
          </p:cNvSpPr>
          <p:nvPr/>
        </p:nvSpPr>
        <p:spPr bwMode="auto">
          <a:xfrm>
            <a:off x="1152525" y="51736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4 . </a:t>
            </a:r>
          </a:p>
        </p:txBody>
      </p:sp>
      <p:sp>
        <p:nvSpPr>
          <p:cNvPr id="53301" name="Text Box 53"/>
          <p:cNvSpPr txBox="1">
            <a:spLocks noChangeArrowheads="1"/>
          </p:cNvSpPr>
          <p:nvPr/>
        </p:nvSpPr>
        <p:spPr bwMode="auto">
          <a:xfrm>
            <a:off x="1900238" y="5183188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302" name="Text Box 54"/>
          <p:cNvSpPr txBox="1">
            <a:spLocks noChangeArrowheads="1"/>
          </p:cNvSpPr>
          <p:nvPr/>
        </p:nvSpPr>
        <p:spPr bwMode="auto">
          <a:xfrm>
            <a:off x="2900363" y="5207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5 . </a:t>
            </a:r>
          </a:p>
        </p:txBody>
      </p:sp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3552825" y="519271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53304" name="Text Box 56"/>
          <p:cNvSpPr txBox="1">
            <a:spLocks noChangeArrowheads="1"/>
          </p:cNvSpPr>
          <p:nvPr/>
        </p:nvSpPr>
        <p:spPr bwMode="auto">
          <a:xfrm>
            <a:off x="4043363" y="5211763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4 . 9 – 5 . 6 </a:t>
            </a:r>
          </a:p>
        </p:txBody>
      </p:sp>
      <p:pic>
        <p:nvPicPr>
          <p:cNvPr id="53311" name="Object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559425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12" name="Object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5526088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313" name="Text Box 65"/>
          <p:cNvSpPr txBox="1">
            <a:spLocks noChangeArrowheads="1"/>
          </p:cNvSpPr>
          <p:nvPr/>
        </p:nvSpPr>
        <p:spPr bwMode="auto">
          <a:xfrm>
            <a:off x="4138613" y="5921375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</a:p>
        </p:txBody>
      </p:sp>
      <p:sp>
        <p:nvSpPr>
          <p:cNvPr id="53314" name="Text Box 66"/>
          <p:cNvSpPr txBox="1">
            <a:spLocks noChangeArrowheads="1"/>
          </p:cNvSpPr>
          <p:nvPr/>
        </p:nvSpPr>
        <p:spPr bwMode="auto">
          <a:xfrm>
            <a:off x="5095875" y="5892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</a:p>
        </p:txBody>
      </p:sp>
      <p:sp>
        <p:nvSpPr>
          <p:cNvPr id="53315" name="Text Box 67"/>
          <p:cNvSpPr txBox="1">
            <a:spLocks noChangeArrowheads="1"/>
          </p:cNvSpPr>
          <p:nvPr/>
        </p:nvSpPr>
        <p:spPr bwMode="auto">
          <a:xfrm>
            <a:off x="5548313" y="592137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3316" name="Text Box 68"/>
          <p:cNvSpPr txBox="1">
            <a:spLocks noChangeArrowheads="1"/>
          </p:cNvSpPr>
          <p:nvPr/>
        </p:nvSpPr>
        <p:spPr bwMode="auto">
          <a:xfrm>
            <a:off x="6396038" y="594042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</a:p>
        </p:txBody>
      </p:sp>
      <p:sp>
        <p:nvSpPr>
          <p:cNvPr id="53318" name="Text Box 70"/>
          <p:cNvSpPr txBox="1">
            <a:spLocks noChangeArrowheads="1"/>
          </p:cNvSpPr>
          <p:nvPr/>
        </p:nvSpPr>
        <p:spPr bwMode="auto">
          <a:xfrm>
            <a:off x="4338638" y="27733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53319" name="Text Box 71"/>
          <p:cNvSpPr txBox="1">
            <a:spLocks noChangeArrowheads="1"/>
          </p:cNvSpPr>
          <p:nvPr/>
        </p:nvSpPr>
        <p:spPr bwMode="auto">
          <a:xfrm>
            <a:off x="4043363" y="34258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04775" y="4097338"/>
            <a:ext cx="88852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3200" dirty="0" err="1">
                <a:cs typeface="Times New Roman" pitchFamily="18" charset="0"/>
              </a:rPr>
              <a:t>Nếu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đủ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phép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tính</a:t>
            </a:r>
            <a:r>
              <a:rPr lang="en-US" sz="3200" dirty="0">
                <a:cs typeface="Times New Roman" pitchFamily="18" charset="0"/>
              </a:rPr>
              <a:t> :</a:t>
            </a:r>
          </a:p>
          <a:p>
            <a:pPr eaLnBrk="1" hangingPunct="1">
              <a:defRPr/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Thực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hiện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Lũy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, Chia 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trừ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55" grpId="0"/>
      <p:bldP spid="53265" grpId="0"/>
      <p:bldP spid="53266" grpId="0"/>
      <p:bldP spid="53266" grpId="1"/>
      <p:bldP spid="53267" grpId="0"/>
      <p:bldP spid="53269" grpId="0"/>
      <p:bldP spid="53270" grpId="0"/>
      <p:bldP spid="53271" grpId="0"/>
      <p:bldP spid="53271" grpId="1"/>
      <p:bldP spid="53271" grpId="2"/>
      <p:bldP spid="53272" grpId="0"/>
      <p:bldP spid="53273" grpId="0"/>
      <p:bldP spid="53275" grpId="0"/>
      <p:bldP spid="53276" grpId="0"/>
      <p:bldP spid="53298" grpId="0"/>
      <p:bldP spid="53299" grpId="0"/>
      <p:bldP spid="53300" grpId="0"/>
      <p:bldP spid="53301" grpId="0"/>
      <p:bldP spid="53302" grpId="0"/>
      <p:bldP spid="53303" grpId="0"/>
      <p:bldP spid="53304" grpId="0"/>
      <p:bldP spid="53313" grpId="0"/>
      <p:bldP spid="53314" grpId="0"/>
      <p:bldP spid="53315" grpId="0"/>
      <p:bldP spid="53316" grpId="0"/>
      <p:bldP spid="53318" grpId="0"/>
      <p:bldP spid="533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,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biểu thức có dấu ngoặc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61925" y="815975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Nếu biểu thức có các ngoặc :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[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, {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61925" y="1323975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: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048000" y="13716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00600" y="1357313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72238" y="1347788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676900" y="1344613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952875" y="13906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8600" y="210026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VD.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752600" y="4267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1047750" y="20574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 :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2066925" y="1957388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2252663" y="2057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2 .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2876550" y="1985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3133725" y="202882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3743325" y="2057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3971925" y="196691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4200525" y="20288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5367338" y="19907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4757738" y="20240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5538788" y="200025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743575" y="1938338"/>
            <a:ext cx="280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1171575" y="330517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 100 :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5334000" y="2590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1195388" y="2667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100 : {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1246188" y="4846638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4467225" y="265271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5081588" y="260032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3338513" y="264795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[ 52 -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4038600" y="3354388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2800350" y="3324225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{ 2 .</a:t>
            </a:r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4624388" y="32813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4333" name="Text Box 61"/>
          <p:cNvSpPr txBox="1">
            <a:spLocks noChangeArrowheads="1"/>
          </p:cNvSpPr>
          <p:nvPr/>
        </p:nvSpPr>
        <p:spPr bwMode="auto">
          <a:xfrm>
            <a:off x="3581400" y="39925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4334" name="Text Box 62"/>
          <p:cNvSpPr txBox="1">
            <a:spLocks noChangeArrowheads="1"/>
          </p:cNvSpPr>
          <p:nvPr/>
        </p:nvSpPr>
        <p:spPr bwMode="auto">
          <a:xfrm>
            <a:off x="1152525" y="39624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100  :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8" name="Text Box 79"/>
          <p:cNvSpPr txBox="1">
            <a:spLocks noChangeArrowheads="1"/>
          </p:cNvSpPr>
          <p:nvPr/>
        </p:nvSpPr>
        <p:spPr bwMode="auto">
          <a:xfrm>
            <a:off x="5867400" y="6019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9" grpId="0"/>
      <p:bldP spid="54282" grpId="0"/>
      <p:bldP spid="54283" grpId="0"/>
      <p:bldP spid="54284" grpId="0"/>
      <p:bldP spid="54285" grpId="0"/>
      <p:bldP spid="54286" grpId="0"/>
      <p:bldP spid="54287" grpId="0"/>
      <p:bldP spid="54292" grpId="0"/>
      <p:bldP spid="54300" grpId="0"/>
      <p:bldP spid="54301" grpId="0"/>
      <p:bldP spid="54302" grpId="0"/>
      <p:bldP spid="54303" grpId="0"/>
      <p:bldP spid="54304" grpId="0"/>
      <p:bldP spid="54305" grpId="0"/>
      <p:bldP spid="54305" grpId="1"/>
      <p:bldP spid="54306" grpId="0"/>
      <p:bldP spid="54306" grpId="1"/>
      <p:bldP spid="54307" grpId="0"/>
      <p:bldP spid="54307" grpId="1"/>
      <p:bldP spid="54308" grpId="0"/>
      <p:bldP spid="54308" grpId="1"/>
      <p:bldP spid="54309" grpId="0"/>
      <p:bldP spid="54310" grpId="0"/>
      <p:bldP spid="54313" grpId="0"/>
      <p:bldP spid="54315" grpId="0"/>
      <p:bldP spid="54316" grpId="0"/>
      <p:bldP spid="54319" grpId="0"/>
      <p:bldP spid="54320" grpId="0"/>
      <p:bldP spid="54320" grpId="1"/>
      <p:bldP spid="54320" grpId="2"/>
      <p:bldP spid="54322" grpId="0"/>
      <p:bldP spid="54322" grpId="1"/>
      <p:bldP spid="54324" grpId="0"/>
      <p:bldP spid="54324" grpId="1"/>
      <p:bldP spid="54325" grpId="0"/>
      <p:bldP spid="54325" grpId="1"/>
      <p:bldP spid="54329" grpId="0"/>
      <p:bldP spid="54329" grpId="1"/>
      <p:bldP spid="54330" grpId="0"/>
      <p:bldP spid="54330" grpId="1"/>
      <p:bldP spid="54333" grpId="0"/>
      <p:bldP spid="54333" grpId="1"/>
      <p:bldP spid="543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E4BD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1752600" y="4267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79"/>
          <p:cNvSpPr txBox="1">
            <a:spLocks noChangeArrowheads="1"/>
          </p:cNvSpPr>
          <p:nvPr/>
        </p:nvSpPr>
        <p:spPr bwMode="auto">
          <a:xfrm>
            <a:off x="5867400" y="6019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3810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>
            <a:off x="3652838" y="1509713"/>
            <a:ext cx="4762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762000" y="21336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 </a:t>
            </a:r>
            <a:r>
              <a:rPr lang="en-US" altLang="en-US" sz="2400">
                <a:latin typeface="Times New Roman" panose="02020603050405020304" pitchFamily="18" charset="0"/>
              </a:rPr>
              <a:t>72 .19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1296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1368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1296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838200" y="259080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3810000" y="2286000"/>
            <a:ext cx="4114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 </a:t>
            </a:r>
            <a:r>
              <a:rPr lang="en-US" altLang="en-US" sz="2400">
                <a:latin typeface="Times New Roman" panose="02020603050405020304" pitchFamily="18" charset="0"/>
              </a:rPr>
              <a:t>750 :{130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[(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65)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latin typeface="Times New Roman" panose="02020603050405020304" pitchFamily="18" charset="0"/>
              </a:rPr>
              <a:t>750 :{130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[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= 750 :{130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[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125 + 3]}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= 750 :{130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128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750 :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1552575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a) 72 .19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05238" y="1598613"/>
            <a:ext cx="4652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750 :{130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[(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5.14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65)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7" grpId="0"/>
      <p:bldP spid="10249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76275" y="2208213"/>
            <a:ext cx="175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13x </a:t>
            </a:r>
            <a:r>
              <a:rPr lang="en-US" altLang="en-US" sz="2800" b="1">
                <a:cs typeface="Times New Roman" panose="02020603050405020304" pitchFamily="18" charset="0"/>
              </a:rPr>
              <a:t>– 12</a:t>
            </a:r>
            <a:r>
              <a:rPr lang="en-US" altLang="en-US" sz="2800" b="1" baseline="30000"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705100" y="2254250"/>
            <a:ext cx="685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248025" y="2222500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5 . 5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12788" y="2789238"/>
            <a:ext cx="192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13x </a:t>
            </a:r>
            <a:r>
              <a:rPr lang="en-US" altLang="en-US" sz="2800" b="1">
                <a:cs typeface="Times New Roman" panose="02020603050405020304" pitchFamily="18" charset="0"/>
              </a:rPr>
              <a:t>– 144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2732088" y="2752725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467100" y="2668588"/>
            <a:ext cx="114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685800" y="3408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13x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2290763" y="346551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3048000" y="34417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+ 144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85800" y="396081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13x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2276475" y="39846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2990850" y="3984625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928688" y="4551363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  =  169 : 13                             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3197225" y="4522788"/>
            <a:ext cx="1239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4602163" y="1535113"/>
            <a:ext cx="4762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7834313" y="2100263"/>
            <a:ext cx="1216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4697413" y="2073275"/>
            <a:ext cx="44211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3x[</a:t>
            </a:r>
            <a:r>
              <a:rPr lang="en-US" altLang="en-US" sz="2800" b="1">
                <a:cs typeface="Times New Roman" panose="02020603050405020304" pitchFamily="18" charset="0"/>
              </a:rPr>
              <a:t>64 – 2.(32 – 1)]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4814888" y="2638425"/>
            <a:ext cx="4167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/>
              <a:t>3x[</a:t>
            </a:r>
            <a:r>
              <a:rPr lang="en-US" altLang="en-US" sz="2800" b="1">
                <a:cs typeface="Times New Roman" panose="02020603050405020304" pitchFamily="18" charset="0"/>
              </a:rPr>
              <a:t>64 – 2.31]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5100638" y="3330575"/>
            <a:ext cx="33210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3x[</a:t>
            </a:r>
            <a:r>
              <a:rPr lang="en-US" altLang="en-US" sz="2800" b="1">
                <a:cs typeface="Times New Roman" panose="02020603050405020304" pitchFamily="18" charset="0"/>
              </a:rPr>
              <a:t>64 – 62]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 2022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5162550" y="392271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3x. 2 = 2022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4949825" y="4572000"/>
            <a:ext cx="3695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2022: 2 : 3 =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337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3400" y="425450"/>
            <a:ext cx="6723063" cy="90963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12312" name="TextBox 2"/>
          <p:cNvSpPr txBox="1">
            <a:spLocks noChangeArrowheads="1"/>
          </p:cNvSpPr>
          <p:nvPr/>
        </p:nvSpPr>
        <p:spPr bwMode="auto">
          <a:xfrm>
            <a:off x="452438" y="1423988"/>
            <a:ext cx="34813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 </a:t>
            </a:r>
            <a:r>
              <a:rPr lang="en-US" altLang="en-US" sz="2800" b="1">
                <a:latin typeface="Times New Roman" panose="02020603050405020304" pitchFamily="18" charset="0"/>
              </a:rPr>
              <a:t>( 13x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12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: 5 = 5</a:t>
            </a:r>
            <a:endParaRPr lang="en-US" altLang="en-US" sz="28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313" name="TextBox 3"/>
          <p:cNvSpPr txBox="1">
            <a:spLocks noChangeArrowheads="1"/>
          </p:cNvSpPr>
          <p:nvPr/>
        </p:nvSpPr>
        <p:spPr bwMode="auto">
          <a:xfrm>
            <a:off x="4645025" y="1392238"/>
            <a:ext cx="4405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 3x[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2.(2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1)] = 2022  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/>
      <p:bldP spid="63503" grpId="0"/>
      <p:bldP spid="63504" grpId="0"/>
      <p:bldP spid="63506" grpId="0"/>
      <p:bldP spid="63507" grpId="0"/>
      <p:bldP spid="63508" grpId="0"/>
      <p:bldP spid="63510" grpId="0"/>
      <p:bldP spid="63511" grpId="0"/>
      <p:bldP spid="63512" grpId="0"/>
      <p:bldP spid="63513" grpId="0"/>
      <p:bldP spid="63514" grpId="0"/>
      <p:bldP spid="63515" grpId="0"/>
      <p:bldP spid="63516" grpId="0"/>
      <p:bldP spid="63517" grpId="0"/>
      <p:bldP spid="63530" grpId="0"/>
      <p:bldP spid="63531" grpId="0"/>
      <p:bldP spid="63532" grpId="0"/>
      <p:bldP spid="63533" grpId="0"/>
      <p:bldP spid="63534" grpId="0"/>
      <p:bldP spid="63535" grpId="0"/>
      <p:bldP spid="36" grpId="0" animBg="1"/>
      <p:bldP spid="12312" grpId="0"/>
      <p:bldP spid="12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7"/>
          <p:cNvSpPr txBox="1">
            <a:spLocks noChangeArrowheads="1"/>
          </p:cNvSpPr>
          <p:nvPr/>
        </p:nvSpPr>
        <p:spPr bwMode="auto">
          <a:xfrm>
            <a:off x="5167313" y="188912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676400" y="838200"/>
            <a:ext cx="5791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452438" y="425450"/>
            <a:ext cx="7777162" cy="90963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600200"/>
            <a:ext cx="6324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-US" sz="3200" b="1" dirty="0"/>
              <a:t> 93. (4237</a:t>
            </a:r>
            <a:r>
              <a:rPr lang="en-US" altLang="en-US" sz="3200" b="1" dirty="0">
                <a:cs typeface="Times New Roman" panose="02020603050405020304" pitchFamily="18" charset="0"/>
              </a:rPr>
              <a:t> –</a:t>
            </a:r>
            <a:r>
              <a:rPr lang="en-US" sz="3200" b="1" dirty="0"/>
              <a:t> 1928) + 2500</a:t>
            </a:r>
          </a:p>
          <a:p>
            <a:pPr>
              <a:defRPr/>
            </a:pPr>
            <a:endParaRPr lang="en-US" sz="3200" b="1" dirty="0"/>
          </a:p>
          <a:p>
            <a:pPr>
              <a:defRPr/>
            </a:pPr>
            <a:r>
              <a:rPr lang="en-US" altLang="en-US" sz="3200" b="1" dirty="0">
                <a:cs typeface="Times New Roman" panose="02020603050405020304" pitchFamily="18" charset="0"/>
              </a:rPr>
              <a:t>b) 5</a:t>
            </a:r>
            <a:r>
              <a:rPr lang="en-US" altLang="en-US" sz="3200" b="1" baseline="30000" dirty="0"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cs typeface="Times New Roman" panose="02020603050405020304" pitchFamily="18" charset="0"/>
              </a:rPr>
              <a:t> . ( 64 .19 + 26 . 35) - 2</a:t>
            </a:r>
            <a:r>
              <a:rPr lang="en-US" altLang="en-US" sz="3200" b="1" baseline="30000" dirty="0">
                <a:cs typeface="Times New Roman" panose="02020603050405020304" pitchFamily="18" charset="0"/>
              </a:rPr>
              <a:t>10</a:t>
            </a:r>
            <a:endParaRPr lang="en-US" sz="3200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4125" y="3657600"/>
            <a:ext cx="617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C00000"/>
                </a:solidFill>
              </a:rPr>
              <a:t>ĐÁP SỐ : a) 217237</a:t>
            </a:r>
          </a:p>
          <a:p>
            <a:r>
              <a:rPr lang="en-US" altLang="en-US" sz="3200" b="1">
                <a:solidFill>
                  <a:srgbClr val="C00000"/>
                </a:solidFill>
              </a:rPr>
              <a:t>                  b) 264726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869</Words>
  <Application>Microsoft Office PowerPoint</Application>
  <PresentationFormat>On-screen Show (4:3)</PresentationFormat>
  <Paragraphs>152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Windows User</cp:lastModifiedBy>
  <cp:revision>171</cp:revision>
  <dcterms:created xsi:type="dcterms:W3CDTF">2012-09-19T10:54:51Z</dcterms:created>
  <dcterms:modified xsi:type="dcterms:W3CDTF">2022-11-03T14:45:23Z</dcterms:modified>
</cp:coreProperties>
</file>