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348" r:id="rId2"/>
    <p:sldId id="349" r:id="rId3"/>
    <p:sldId id="342" r:id="rId4"/>
    <p:sldId id="343" r:id="rId5"/>
    <p:sldId id="398" r:id="rId6"/>
    <p:sldId id="399" r:id="rId7"/>
    <p:sldId id="361" r:id="rId8"/>
    <p:sldId id="274" r:id="rId9"/>
    <p:sldId id="400" r:id="rId10"/>
    <p:sldId id="284" r:id="rId11"/>
    <p:sldId id="364" r:id="rId12"/>
    <p:sldId id="365" r:id="rId13"/>
    <p:sldId id="366" r:id="rId14"/>
    <p:sldId id="367" r:id="rId15"/>
    <p:sldId id="301" r:id="rId16"/>
    <p:sldId id="362" r:id="rId17"/>
    <p:sldId id="363" r:id="rId18"/>
  </p:sldIdLst>
  <p:sldSz cx="12192000" cy="6858000"/>
  <p:notesSz cx="6858000" cy="9144000"/>
  <p:embeddedFontLst>
    <p:embeddedFont>
      <p:font typeface="Constantia" panose="02030602050306030303" pitchFamily="18"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822" initials="u" lastIdx="3" clrIdx="0">
    <p:extLst>
      <p:ext uri="{19B8F6BF-5375-455C-9EA6-DF929625EA0E}">
        <p15:presenceInfo xmlns:p15="http://schemas.microsoft.com/office/powerpoint/2012/main" userId="S::user822@sfzcs.onmicrosoft.com::331031e0-aab3-4edc-875c-fe4ab02327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DAC1"/>
    <a:srgbClr val="FFFFCC"/>
    <a:srgbClr val="E6E6E6"/>
    <a:srgbClr val="CFAFE7"/>
    <a:srgbClr val="52C4D3"/>
    <a:srgbClr val="934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85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83A73-A54D-43B2-B702-44E130DA96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EE5DA-1E3A-4619-B58B-F1D346F65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4B4DB1-A43F-47A2-8584-997EE90DD43E}"/>
              </a:ext>
            </a:extLst>
          </p:cNvPr>
          <p:cNvSpPr>
            <a:spLocks noGrp="1"/>
          </p:cNvSpPr>
          <p:nvPr>
            <p:ph type="dt" sz="half" idx="10"/>
          </p:nvPr>
        </p:nvSpPr>
        <p:spPr/>
        <p:txBody>
          <a:bodyPr/>
          <a:lstStyle/>
          <a:p>
            <a:fld id="{E0606C14-68CA-47AB-BAEC-33F975F8E0CE}" type="datetimeFigureOut">
              <a:rPr lang="en-US" smtClean="0"/>
              <a:t>3/11/2023</a:t>
            </a:fld>
            <a:endParaRPr lang="en-US"/>
          </a:p>
        </p:txBody>
      </p:sp>
      <p:sp>
        <p:nvSpPr>
          <p:cNvPr id="5" name="Footer Placeholder 4">
            <a:extLst>
              <a:ext uri="{FF2B5EF4-FFF2-40B4-BE49-F238E27FC236}">
                <a16:creationId xmlns:a16="http://schemas.microsoft.com/office/drawing/2014/main" id="{C0818C22-4B52-48DE-810E-28523ED9A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47B7-EC56-4EFA-B0D2-48E0240B20E5}"/>
              </a:ext>
            </a:extLst>
          </p:cNvPr>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1176773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1CCB-675F-4BEE-A851-B86C722E15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51F76F-6680-47EF-A199-97F698AC51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74840-C574-40C0-A7BE-E120229FC4CB}"/>
              </a:ext>
            </a:extLst>
          </p:cNvPr>
          <p:cNvSpPr>
            <a:spLocks noGrp="1"/>
          </p:cNvSpPr>
          <p:nvPr>
            <p:ph type="dt" sz="half" idx="10"/>
          </p:nvPr>
        </p:nvSpPr>
        <p:spPr/>
        <p:txBody>
          <a:bodyPr/>
          <a:lstStyle/>
          <a:p>
            <a:fld id="{E0606C14-68CA-47AB-BAEC-33F975F8E0CE}" type="datetimeFigureOut">
              <a:rPr lang="en-US" smtClean="0"/>
              <a:t>3/11/2023</a:t>
            </a:fld>
            <a:endParaRPr lang="en-US"/>
          </a:p>
        </p:txBody>
      </p:sp>
      <p:sp>
        <p:nvSpPr>
          <p:cNvPr id="5" name="Footer Placeholder 4">
            <a:extLst>
              <a:ext uri="{FF2B5EF4-FFF2-40B4-BE49-F238E27FC236}">
                <a16:creationId xmlns:a16="http://schemas.microsoft.com/office/drawing/2014/main" id="{AD6AB03A-5425-4A26-B8A0-002725FE58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34B1E-AA56-4308-B801-0D1CDEF1878B}"/>
              </a:ext>
            </a:extLst>
          </p:cNvPr>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36672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CD6132-7561-42E8-8F23-A77DCB90E2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EB449C-387F-4644-BE1E-CAF370BA56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E7375-59F9-44DC-8159-1BC830C0D5D9}"/>
              </a:ext>
            </a:extLst>
          </p:cNvPr>
          <p:cNvSpPr>
            <a:spLocks noGrp="1"/>
          </p:cNvSpPr>
          <p:nvPr>
            <p:ph type="dt" sz="half" idx="10"/>
          </p:nvPr>
        </p:nvSpPr>
        <p:spPr/>
        <p:txBody>
          <a:bodyPr/>
          <a:lstStyle/>
          <a:p>
            <a:fld id="{E0606C14-68CA-47AB-BAEC-33F975F8E0CE}" type="datetimeFigureOut">
              <a:rPr lang="en-US" smtClean="0"/>
              <a:t>3/11/2023</a:t>
            </a:fld>
            <a:endParaRPr lang="en-US"/>
          </a:p>
        </p:txBody>
      </p:sp>
      <p:sp>
        <p:nvSpPr>
          <p:cNvPr id="5" name="Footer Placeholder 4">
            <a:extLst>
              <a:ext uri="{FF2B5EF4-FFF2-40B4-BE49-F238E27FC236}">
                <a16:creationId xmlns:a16="http://schemas.microsoft.com/office/drawing/2014/main" id="{7B39A8EA-5FD0-4BF8-B814-A1EE6F240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3A8DC3-1A81-43E1-A4D9-1A00069A7018}"/>
              </a:ext>
            </a:extLst>
          </p:cNvPr>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319847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278CE-8352-4C82-A177-B0226527A6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5CA64-25C9-42A9-8B39-89A81743A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8A7F1-E08C-48AC-B3E0-07FF3D351149}"/>
              </a:ext>
            </a:extLst>
          </p:cNvPr>
          <p:cNvSpPr>
            <a:spLocks noGrp="1"/>
          </p:cNvSpPr>
          <p:nvPr>
            <p:ph type="dt" sz="half" idx="10"/>
          </p:nvPr>
        </p:nvSpPr>
        <p:spPr/>
        <p:txBody>
          <a:bodyPr/>
          <a:lstStyle/>
          <a:p>
            <a:fld id="{E0606C14-68CA-47AB-BAEC-33F975F8E0CE}" type="datetimeFigureOut">
              <a:rPr lang="en-US" smtClean="0"/>
              <a:t>3/11/2023</a:t>
            </a:fld>
            <a:endParaRPr lang="en-US"/>
          </a:p>
        </p:txBody>
      </p:sp>
      <p:sp>
        <p:nvSpPr>
          <p:cNvPr id="5" name="Footer Placeholder 4">
            <a:extLst>
              <a:ext uri="{FF2B5EF4-FFF2-40B4-BE49-F238E27FC236}">
                <a16:creationId xmlns:a16="http://schemas.microsoft.com/office/drawing/2014/main" id="{5A14F896-206F-4C7B-9721-D5F21D5E9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E259B-E515-4DFA-8B2D-C24D37077344}"/>
              </a:ext>
            </a:extLst>
          </p:cNvPr>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88399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D23E-878D-40B8-9F2A-636CC34127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91E0D4-629A-4174-AF0E-59AE21B7A9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EB6CB6-311C-4DC4-8878-F352B93776FD}"/>
              </a:ext>
            </a:extLst>
          </p:cNvPr>
          <p:cNvSpPr>
            <a:spLocks noGrp="1"/>
          </p:cNvSpPr>
          <p:nvPr>
            <p:ph type="dt" sz="half" idx="10"/>
          </p:nvPr>
        </p:nvSpPr>
        <p:spPr/>
        <p:txBody>
          <a:bodyPr/>
          <a:lstStyle/>
          <a:p>
            <a:fld id="{E0606C14-68CA-47AB-BAEC-33F975F8E0CE}" type="datetimeFigureOut">
              <a:rPr lang="en-US" smtClean="0"/>
              <a:t>3/11/2023</a:t>
            </a:fld>
            <a:endParaRPr lang="en-US"/>
          </a:p>
        </p:txBody>
      </p:sp>
      <p:sp>
        <p:nvSpPr>
          <p:cNvPr id="5" name="Footer Placeholder 4">
            <a:extLst>
              <a:ext uri="{FF2B5EF4-FFF2-40B4-BE49-F238E27FC236}">
                <a16:creationId xmlns:a16="http://schemas.microsoft.com/office/drawing/2014/main" id="{6EEB96E9-83F5-49E8-9B52-E387089239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082AC-9C98-42E6-83B6-77BC5636CE43}"/>
              </a:ext>
            </a:extLst>
          </p:cNvPr>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5507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1DF2-DF9A-453D-A7AA-3CA06071A0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E4A8D3-B516-4404-88C3-99D3632AD1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219A11-32EE-4E2F-9597-6FA2722048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465FCF-CD9A-438C-8FA8-590FA3F60B60}"/>
              </a:ext>
            </a:extLst>
          </p:cNvPr>
          <p:cNvSpPr>
            <a:spLocks noGrp="1"/>
          </p:cNvSpPr>
          <p:nvPr>
            <p:ph type="dt" sz="half" idx="10"/>
          </p:nvPr>
        </p:nvSpPr>
        <p:spPr/>
        <p:txBody>
          <a:bodyPr/>
          <a:lstStyle/>
          <a:p>
            <a:fld id="{E0606C14-68CA-47AB-BAEC-33F975F8E0CE}" type="datetimeFigureOut">
              <a:rPr lang="en-US" smtClean="0"/>
              <a:t>3/11/2023</a:t>
            </a:fld>
            <a:endParaRPr lang="en-US"/>
          </a:p>
        </p:txBody>
      </p:sp>
      <p:sp>
        <p:nvSpPr>
          <p:cNvPr id="6" name="Footer Placeholder 5">
            <a:extLst>
              <a:ext uri="{FF2B5EF4-FFF2-40B4-BE49-F238E27FC236}">
                <a16:creationId xmlns:a16="http://schemas.microsoft.com/office/drawing/2014/main" id="{2E333948-256F-4153-87B9-8704BDA2F8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EFC0EE-F6B4-4126-941D-F4B6FB88B560}"/>
              </a:ext>
            </a:extLst>
          </p:cNvPr>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23595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3A99-9971-4854-847D-B4B17A13A5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974497-E014-42D0-A44E-897F667D1B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CD668F-5D40-417F-AE0A-987A0E04E1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327948-5D1A-4686-AC88-57D37CC00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4BAA34-C772-46E6-BD62-2EE032BE53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BE3964-6883-4CE7-A1C0-A6B05A25B8D4}"/>
              </a:ext>
            </a:extLst>
          </p:cNvPr>
          <p:cNvSpPr>
            <a:spLocks noGrp="1"/>
          </p:cNvSpPr>
          <p:nvPr>
            <p:ph type="dt" sz="half" idx="10"/>
          </p:nvPr>
        </p:nvSpPr>
        <p:spPr/>
        <p:txBody>
          <a:bodyPr/>
          <a:lstStyle/>
          <a:p>
            <a:fld id="{E0606C14-68CA-47AB-BAEC-33F975F8E0CE}" type="datetimeFigureOut">
              <a:rPr lang="en-US" smtClean="0"/>
              <a:t>3/11/2023</a:t>
            </a:fld>
            <a:endParaRPr lang="en-US"/>
          </a:p>
        </p:txBody>
      </p:sp>
      <p:sp>
        <p:nvSpPr>
          <p:cNvPr id="8" name="Footer Placeholder 7">
            <a:extLst>
              <a:ext uri="{FF2B5EF4-FFF2-40B4-BE49-F238E27FC236}">
                <a16:creationId xmlns:a16="http://schemas.microsoft.com/office/drawing/2014/main" id="{FAF6F8C7-AD4A-4B2A-909F-FE72E04044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BC0D6C-5C48-4BDA-98B7-63C1FA254F41}"/>
              </a:ext>
            </a:extLst>
          </p:cNvPr>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2015576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AA45-F29F-4397-882D-98DFD41D36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F9CDF5-716C-43C6-A074-51DFC93A954C}"/>
              </a:ext>
            </a:extLst>
          </p:cNvPr>
          <p:cNvSpPr>
            <a:spLocks noGrp="1"/>
          </p:cNvSpPr>
          <p:nvPr>
            <p:ph type="dt" sz="half" idx="10"/>
          </p:nvPr>
        </p:nvSpPr>
        <p:spPr/>
        <p:txBody>
          <a:bodyPr/>
          <a:lstStyle/>
          <a:p>
            <a:fld id="{E0606C14-68CA-47AB-BAEC-33F975F8E0CE}" type="datetimeFigureOut">
              <a:rPr lang="en-US" smtClean="0"/>
              <a:t>3/11/2023</a:t>
            </a:fld>
            <a:endParaRPr lang="en-US"/>
          </a:p>
        </p:txBody>
      </p:sp>
      <p:sp>
        <p:nvSpPr>
          <p:cNvPr id="4" name="Footer Placeholder 3">
            <a:extLst>
              <a:ext uri="{FF2B5EF4-FFF2-40B4-BE49-F238E27FC236}">
                <a16:creationId xmlns:a16="http://schemas.microsoft.com/office/drawing/2014/main" id="{695634FD-E639-4A01-998B-432A047A3D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E3B8F-A6C4-4E45-8AA5-497042FB8016}"/>
              </a:ext>
            </a:extLst>
          </p:cNvPr>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41786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89252F-F507-4152-A20B-7461519203C8}"/>
              </a:ext>
            </a:extLst>
          </p:cNvPr>
          <p:cNvSpPr>
            <a:spLocks noGrp="1"/>
          </p:cNvSpPr>
          <p:nvPr>
            <p:ph type="dt" sz="half" idx="10"/>
          </p:nvPr>
        </p:nvSpPr>
        <p:spPr/>
        <p:txBody>
          <a:bodyPr/>
          <a:lstStyle/>
          <a:p>
            <a:fld id="{E0606C14-68CA-47AB-BAEC-33F975F8E0CE}" type="datetimeFigureOut">
              <a:rPr lang="en-US" smtClean="0"/>
              <a:t>3/11/2023</a:t>
            </a:fld>
            <a:endParaRPr lang="en-US"/>
          </a:p>
        </p:txBody>
      </p:sp>
      <p:sp>
        <p:nvSpPr>
          <p:cNvPr id="3" name="Footer Placeholder 2">
            <a:extLst>
              <a:ext uri="{FF2B5EF4-FFF2-40B4-BE49-F238E27FC236}">
                <a16:creationId xmlns:a16="http://schemas.microsoft.com/office/drawing/2014/main" id="{7D9311C6-EBA5-49E3-805D-05C849D91C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291B90-BBA0-45EB-9B12-6F21306304AF}"/>
              </a:ext>
            </a:extLst>
          </p:cNvPr>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2343565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15500-B1FB-4480-8E92-1EACEDADEE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C12007-7D34-422E-BFE8-7D981CC1E1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DB456-9F59-427C-A241-0422B0839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5E22F-37EF-423D-9DAB-5F5F1D8A6936}"/>
              </a:ext>
            </a:extLst>
          </p:cNvPr>
          <p:cNvSpPr>
            <a:spLocks noGrp="1"/>
          </p:cNvSpPr>
          <p:nvPr>
            <p:ph type="dt" sz="half" idx="10"/>
          </p:nvPr>
        </p:nvSpPr>
        <p:spPr/>
        <p:txBody>
          <a:bodyPr/>
          <a:lstStyle/>
          <a:p>
            <a:fld id="{E0606C14-68CA-47AB-BAEC-33F975F8E0CE}" type="datetimeFigureOut">
              <a:rPr lang="en-US" smtClean="0"/>
              <a:t>3/11/2023</a:t>
            </a:fld>
            <a:endParaRPr lang="en-US"/>
          </a:p>
        </p:txBody>
      </p:sp>
      <p:sp>
        <p:nvSpPr>
          <p:cNvPr id="6" name="Footer Placeholder 5">
            <a:extLst>
              <a:ext uri="{FF2B5EF4-FFF2-40B4-BE49-F238E27FC236}">
                <a16:creationId xmlns:a16="http://schemas.microsoft.com/office/drawing/2014/main" id="{3341D746-8DF1-4AA6-8D56-4C4432F0AB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E6FF8-DC19-42EA-929A-F7CFBA9EF7E5}"/>
              </a:ext>
            </a:extLst>
          </p:cNvPr>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1772385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995B-124A-444C-9200-0731C200F6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5F893A-F854-4BEB-8C60-3A65295F62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AF9039-72B2-4767-BE93-FE082BF4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E981AD-C7C1-486B-A48D-47191CFBCE76}"/>
              </a:ext>
            </a:extLst>
          </p:cNvPr>
          <p:cNvSpPr>
            <a:spLocks noGrp="1"/>
          </p:cNvSpPr>
          <p:nvPr>
            <p:ph type="dt" sz="half" idx="10"/>
          </p:nvPr>
        </p:nvSpPr>
        <p:spPr/>
        <p:txBody>
          <a:bodyPr/>
          <a:lstStyle/>
          <a:p>
            <a:fld id="{E0606C14-68CA-47AB-BAEC-33F975F8E0CE}" type="datetimeFigureOut">
              <a:rPr lang="en-US" smtClean="0"/>
              <a:t>3/11/2023</a:t>
            </a:fld>
            <a:endParaRPr lang="en-US"/>
          </a:p>
        </p:txBody>
      </p:sp>
      <p:sp>
        <p:nvSpPr>
          <p:cNvPr id="6" name="Footer Placeholder 5">
            <a:extLst>
              <a:ext uri="{FF2B5EF4-FFF2-40B4-BE49-F238E27FC236}">
                <a16:creationId xmlns:a16="http://schemas.microsoft.com/office/drawing/2014/main" id="{D006C608-F2D3-4C94-9D61-7203F23BE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8221C-DBE3-4ACE-930B-B8911FAFF18D}"/>
              </a:ext>
            </a:extLst>
          </p:cNvPr>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127709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ED3C7-AFB3-4036-A850-4D3DED81D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2F332C-5DA6-4173-81D3-51320268B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1422D-BA40-41C9-BFF4-18A4346F84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06C14-68CA-47AB-BAEC-33F975F8E0CE}" type="datetimeFigureOut">
              <a:rPr lang="en-US" smtClean="0"/>
              <a:t>3/11/2023</a:t>
            </a:fld>
            <a:endParaRPr lang="en-US"/>
          </a:p>
        </p:txBody>
      </p:sp>
      <p:sp>
        <p:nvSpPr>
          <p:cNvPr id="5" name="Footer Placeholder 4">
            <a:extLst>
              <a:ext uri="{FF2B5EF4-FFF2-40B4-BE49-F238E27FC236}">
                <a16:creationId xmlns:a16="http://schemas.microsoft.com/office/drawing/2014/main" id="{AE480C62-B03F-45D2-970C-3AC67DC564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AA1879-DD5A-4BCA-BF96-E00B6D430A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DB2F0-36BB-4BA7-A3AF-A5F846F0E961}" type="slidenum">
              <a:rPr lang="en-US" smtClean="0"/>
              <a:t>‹#›</a:t>
            </a:fld>
            <a:endParaRPr lang="en-US"/>
          </a:p>
        </p:txBody>
      </p:sp>
    </p:spTree>
    <p:extLst>
      <p:ext uri="{BB962C8B-B14F-4D97-AF65-F5344CB8AC3E}">
        <p14:creationId xmlns:p14="http://schemas.microsoft.com/office/powerpoint/2010/main" val="2232617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hyperlink" Target="https://en.wikipedia.org/wiki/Template_talk:Academic_peer_reviewed"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ordwall.net/resource/23980783/review-vocabulary-unit-7"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hyperlink" Target="https://ilgrandemetodo.it/privacy-policy/"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2EB4606F-2312-48E2-A8F7-34736CE0A04D}"/>
              </a:ext>
            </a:extLst>
          </p:cNvPr>
          <p:cNvPicPr>
            <a:picLocks noChangeAspect="1"/>
          </p:cNvPicPr>
          <p:nvPr/>
        </p:nvPicPr>
        <p:blipFill rotWithShape="1">
          <a:blip r:embed="rId3">
            <a:extLst>
              <a:ext uri="{28A0092B-C50C-407E-A947-70E740481C1C}">
                <a14:useLocalDpi xmlns:a14="http://schemas.microsoft.com/office/drawing/2010/main" val="0"/>
              </a:ext>
            </a:extLst>
          </a:blip>
          <a:srcRect l="25005" t="17747" r="24724" b="32408"/>
          <a:stretch/>
        </p:blipFill>
        <p:spPr>
          <a:xfrm>
            <a:off x="-1507610" y="0"/>
            <a:ext cx="1132649" cy="1123043"/>
          </a:xfrm>
          <a:prstGeom prst="rect">
            <a:avLst/>
          </a:prstGeom>
        </p:spPr>
      </p:pic>
    </p:spTree>
    <p:extLst>
      <p:ext uri="{BB962C8B-B14F-4D97-AF65-F5344CB8AC3E}">
        <p14:creationId xmlns:p14="http://schemas.microsoft.com/office/powerpoint/2010/main" val="1104947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692A400-8257-4934-88FA-CAF2B76D19B6}"/>
              </a:ext>
            </a:extLst>
          </p:cNvPr>
          <p:cNvSpPr/>
          <p:nvPr/>
        </p:nvSpPr>
        <p:spPr>
          <a:xfrm>
            <a:off x="600075" y="129657"/>
            <a:ext cx="2219325" cy="65647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Listening</a:t>
            </a:r>
          </a:p>
        </p:txBody>
      </p:sp>
      <p:sp>
        <p:nvSpPr>
          <p:cNvPr id="5" name="TextBox 4">
            <a:extLst>
              <a:ext uri="{FF2B5EF4-FFF2-40B4-BE49-F238E27FC236}">
                <a16:creationId xmlns:a16="http://schemas.microsoft.com/office/drawing/2014/main" id="{808A04DB-5ADE-4067-BC91-C32F495FFF04}"/>
              </a:ext>
            </a:extLst>
          </p:cNvPr>
          <p:cNvSpPr txBox="1"/>
          <p:nvPr/>
        </p:nvSpPr>
        <p:spPr>
          <a:xfrm>
            <a:off x="2765029" y="178298"/>
            <a:ext cx="8010524" cy="923330"/>
          </a:xfrm>
          <a:prstGeom prst="rect">
            <a:avLst/>
          </a:prstGeom>
          <a:noFill/>
        </p:spPr>
        <p:txBody>
          <a:bodyPr wrap="square" rtlCol="0">
            <a:spAutoFit/>
          </a:bodyPr>
          <a:lstStyle/>
          <a:p>
            <a:r>
              <a:rPr lang="en-US" b="1"/>
              <a:t>You will hear a boy giving a presentation about a movie he saw. Listen and fill in the blanks. You will hear the information tiwce.</a:t>
            </a:r>
          </a:p>
          <a:p>
            <a:endParaRPr lang="en-US"/>
          </a:p>
        </p:txBody>
      </p:sp>
      <p:pic>
        <p:nvPicPr>
          <p:cNvPr id="1028" name="Picture 4" descr="Blank open notebook double page Royalty Free Vector Image">
            <a:extLst>
              <a:ext uri="{FF2B5EF4-FFF2-40B4-BE49-F238E27FC236}">
                <a16:creationId xmlns:a16="http://schemas.microsoft.com/office/drawing/2014/main" id="{8C4DD18F-9C6B-4F46-96B7-68E3A63A5E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50" r="1680" b="14166"/>
          <a:stretch/>
        </p:blipFill>
        <p:spPr bwMode="auto">
          <a:xfrm>
            <a:off x="185738" y="816827"/>
            <a:ext cx="11530012" cy="59115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60E3CF-1F33-4096-8190-3CC8EAB32E86}"/>
              </a:ext>
            </a:extLst>
          </p:cNvPr>
          <p:cNvSpPr txBox="1"/>
          <p:nvPr/>
        </p:nvSpPr>
        <p:spPr>
          <a:xfrm>
            <a:off x="476249" y="1399035"/>
            <a:ext cx="3371850" cy="523220"/>
          </a:xfrm>
          <a:prstGeom prst="rect">
            <a:avLst/>
          </a:prstGeom>
          <a:noFill/>
        </p:spPr>
        <p:txBody>
          <a:bodyPr wrap="square" rtlCol="0">
            <a:spAutoFit/>
          </a:bodyPr>
          <a:lstStyle/>
          <a:p>
            <a:r>
              <a:rPr lang="en-US" sz="2800"/>
              <a:t>Name of movie</a:t>
            </a:r>
          </a:p>
        </p:txBody>
      </p:sp>
      <p:sp>
        <p:nvSpPr>
          <p:cNvPr id="9" name="TextBox 8">
            <a:extLst>
              <a:ext uri="{FF2B5EF4-FFF2-40B4-BE49-F238E27FC236}">
                <a16:creationId xmlns:a16="http://schemas.microsoft.com/office/drawing/2014/main" id="{5757131C-E591-4A85-B67A-9DDC30B386D3}"/>
              </a:ext>
            </a:extLst>
          </p:cNvPr>
          <p:cNvSpPr txBox="1"/>
          <p:nvPr/>
        </p:nvSpPr>
        <p:spPr>
          <a:xfrm>
            <a:off x="476249" y="2086932"/>
            <a:ext cx="3371850" cy="523220"/>
          </a:xfrm>
          <a:prstGeom prst="rect">
            <a:avLst/>
          </a:prstGeom>
          <a:noFill/>
        </p:spPr>
        <p:txBody>
          <a:bodyPr wrap="square" rtlCol="0">
            <a:spAutoFit/>
          </a:bodyPr>
          <a:lstStyle/>
          <a:p>
            <a:r>
              <a:rPr lang="en-US" sz="2800"/>
              <a:t>Day he watched</a:t>
            </a:r>
          </a:p>
        </p:txBody>
      </p:sp>
      <p:sp>
        <p:nvSpPr>
          <p:cNvPr id="10" name="TextBox 9">
            <a:extLst>
              <a:ext uri="{FF2B5EF4-FFF2-40B4-BE49-F238E27FC236}">
                <a16:creationId xmlns:a16="http://schemas.microsoft.com/office/drawing/2014/main" id="{8E53B58E-EE6D-4CA1-886A-12BCED325846}"/>
              </a:ext>
            </a:extLst>
          </p:cNvPr>
          <p:cNvSpPr txBox="1"/>
          <p:nvPr/>
        </p:nvSpPr>
        <p:spPr>
          <a:xfrm>
            <a:off x="447674" y="2859654"/>
            <a:ext cx="4657725" cy="523220"/>
          </a:xfrm>
          <a:prstGeom prst="rect">
            <a:avLst/>
          </a:prstGeom>
          <a:noFill/>
        </p:spPr>
        <p:txBody>
          <a:bodyPr wrap="square" rtlCol="0">
            <a:spAutoFit/>
          </a:bodyPr>
          <a:lstStyle/>
          <a:p>
            <a:r>
              <a:rPr lang="en-US" sz="2800"/>
              <a:t>Book by the author: </a:t>
            </a:r>
          </a:p>
        </p:txBody>
      </p:sp>
      <p:sp>
        <p:nvSpPr>
          <p:cNvPr id="11" name="TextBox 10">
            <a:extLst>
              <a:ext uri="{FF2B5EF4-FFF2-40B4-BE49-F238E27FC236}">
                <a16:creationId xmlns:a16="http://schemas.microsoft.com/office/drawing/2014/main" id="{F4A15430-CFA0-4730-8601-22E88099A44E}"/>
              </a:ext>
            </a:extLst>
          </p:cNvPr>
          <p:cNvSpPr txBox="1"/>
          <p:nvPr/>
        </p:nvSpPr>
        <p:spPr>
          <a:xfrm>
            <a:off x="400051" y="3661405"/>
            <a:ext cx="6219825" cy="523220"/>
          </a:xfrm>
          <a:prstGeom prst="rect">
            <a:avLst/>
          </a:prstGeom>
          <a:noFill/>
        </p:spPr>
        <p:txBody>
          <a:bodyPr wrap="square" rtlCol="0">
            <a:spAutoFit/>
          </a:bodyPr>
          <a:lstStyle/>
          <a:p>
            <a:r>
              <a:rPr lang="en-US" sz="2800"/>
              <a:t>Movie was:</a:t>
            </a:r>
          </a:p>
        </p:txBody>
      </p:sp>
      <p:sp>
        <p:nvSpPr>
          <p:cNvPr id="13" name="TextBox 12">
            <a:extLst>
              <a:ext uri="{FF2B5EF4-FFF2-40B4-BE49-F238E27FC236}">
                <a16:creationId xmlns:a16="http://schemas.microsoft.com/office/drawing/2014/main" id="{5DF473B8-8C7A-41F0-BD27-49796909813E}"/>
              </a:ext>
            </a:extLst>
          </p:cNvPr>
          <p:cNvSpPr txBox="1"/>
          <p:nvPr/>
        </p:nvSpPr>
        <p:spPr>
          <a:xfrm>
            <a:off x="466723" y="4453714"/>
            <a:ext cx="4886325" cy="523220"/>
          </a:xfrm>
          <a:prstGeom prst="rect">
            <a:avLst/>
          </a:prstGeom>
          <a:noFill/>
        </p:spPr>
        <p:txBody>
          <a:bodyPr wrap="square" rtlCol="0">
            <a:spAutoFit/>
          </a:bodyPr>
          <a:lstStyle/>
          <a:p>
            <a:r>
              <a:rPr lang="en-US" sz="2800"/>
              <a:t>Movie started at:</a:t>
            </a:r>
          </a:p>
        </p:txBody>
      </p:sp>
      <p:sp>
        <p:nvSpPr>
          <p:cNvPr id="14" name="TextBox 13">
            <a:extLst>
              <a:ext uri="{FF2B5EF4-FFF2-40B4-BE49-F238E27FC236}">
                <a16:creationId xmlns:a16="http://schemas.microsoft.com/office/drawing/2014/main" id="{C37D0927-E52F-4449-BD53-2BD61D020494}"/>
              </a:ext>
            </a:extLst>
          </p:cNvPr>
          <p:cNvSpPr txBox="1"/>
          <p:nvPr/>
        </p:nvSpPr>
        <p:spPr>
          <a:xfrm>
            <a:off x="407199" y="5266111"/>
            <a:ext cx="5382813" cy="523220"/>
          </a:xfrm>
          <a:prstGeom prst="rect">
            <a:avLst/>
          </a:prstGeom>
          <a:noFill/>
        </p:spPr>
        <p:txBody>
          <a:bodyPr wrap="square" rtlCol="0">
            <a:spAutoFit/>
          </a:bodyPr>
          <a:lstStyle/>
          <a:p>
            <a:r>
              <a:rPr lang="en-US" sz="2800"/>
              <a:t>What he liked the most about it:</a:t>
            </a:r>
          </a:p>
        </p:txBody>
      </p:sp>
      <p:cxnSp>
        <p:nvCxnSpPr>
          <p:cNvPr id="8" name="Straight Connector 7">
            <a:extLst>
              <a:ext uri="{FF2B5EF4-FFF2-40B4-BE49-F238E27FC236}">
                <a16:creationId xmlns:a16="http://schemas.microsoft.com/office/drawing/2014/main" id="{3E6DB35D-8103-4F6A-9225-805CF1B745F8}"/>
              </a:ext>
            </a:extLst>
          </p:cNvPr>
          <p:cNvCxnSpPr>
            <a:cxnSpLocks/>
          </p:cNvCxnSpPr>
          <p:nvPr/>
        </p:nvCxnSpPr>
        <p:spPr>
          <a:xfrm>
            <a:off x="476250" y="1963072"/>
            <a:ext cx="5133975"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83DD825-E49C-484A-ADB7-FEB5F0B7728E}"/>
              </a:ext>
            </a:extLst>
          </p:cNvPr>
          <p:cNvCxnSpPr>
            <a:cxnSpLocks/>
          </p:cNvCxnSpPr>
          <p:nvPr/>
        </p:nvCxnSpPr>
        <p:spPr>
          <a:xfrm>
            <a:off x="381000" y="3442594"/>
            <a:ext cx="5133975"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1B5DA036-ACB8-4B7D-895D-90C6D9923A27}"/>
              </a:ext>
            </a:extLst>
          </p:cNvPr>
          <p:cNvCxnSpPr>
            <a:cxnSpLocks/>
          </p:cNvCxnSpPr>
          <p:nvPr/>
        </p:nvCxnSpPr>
        <p:spPr>
          <a:xfrm>
            <a:off x="381000" y="2748579"/>
            <a:ext cx="5133975"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72883E84-3916-416B-A96D-5A57AD415CEA}"/>
              </a:ext>
            </a:extLst>
          </p:cNvPr>
          <p:cNvCxnSpPr>
            <a:cxnSpLocks/>
          </p:cNvCxnSpPr>
          <p:nvPr/>
        </p:nvCxnSpPr>
        <p:spPr>
          <a:xfrm>
            <a:off x="380999" y="4282919"/>
            <a:ext cx="5133975"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541672C4-1EC5-4764-8EF2-FC530A4757F8}"/>
              </a:ext>
            </a:extLst>
          </p:cNvPr>
          <p:cNvCxnSpPr>
            <a:cxnSpLocks/>
          </p:cNvCxnSpPr>
          <p:nvPr/>
        </p:nvCxnSpPr>
        <p:spPr>
          <a:xfrm>
            <a:off x="476249" y="5103547"/>
            <a:ext cx="5133975"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F8EDF936-A547-4335-8AF0-1DC92680250A}"/>
              </a:ext>
            </a:extLst>
          </p:cNvPr>
          <p:cNvCxnSpPr>
            <a:cxnSpLocks/>
          </p:cNvCxnSpPr>
          <p:nvPr/>
        </p:nvCxnSpPr>
        <p:spPr>
          <a:xfrm>
            <a:off x="380999" y="5970580"/>
            <a:ext cx="5133975" cy="1"/>
          </a:xfrm>
          <a:prstGeom prst="line">
            <a:avLst/>
          </a:prstGeom>
          <a:ln w="28575"/>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ED31CDF0-F9E5-4912-92AD-09B120E404D7}"/>
              </a:ext>
            </a:extLst>
          </p:cNvPr>
          <p:cNvSpPr/>
          <p:nvPr/>
        </p:nvSpPr>
        <p:spPr>
          <a:xfrm>
            <a:off x="6638925" y="1107996"/>
            <a:ext cx="476250" cy="42552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0</a:t>
            </a:r>
          </a:p>
        </p:txBody>
      </p:sp>
      <p:sp>
        <p:nvSpPr>
          <p:cNvPr id="25" name="Rectangle 24">
            <a:extLst>
              <a:ext uri="{FF2B5EF4-FFF2-40B4-BE49-F238E27FC236}">
                <a16:creationId xmlns:a16="http://schemas.microsoft.com/office/drawing/2014/main" id="{649A2991-4725-40A4-A184-5FC8F3080218}"/>
              </a:ext>
            </a:extLst>
          </p:cNvPr>
          <p:cNvSpPr/>
          <p:nvPr/>
        </p:nvSpPr>
        <p:spPr>
          <a:xfrm>
            <a:off x="6638925" y="1824694"/>
            <a:ext cx="476250" cy="42552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1</a:t>
            </a:r>
          </a:p>
        </p:txBody>
      </p:sp>
      <p:sp>
        <p:nvSpPr>
          <p:cNvPr id="26" name="Rectangle 25">
            <a:extLst>
              <a:ext uri="{FF2B5EF4-FFF2-40B4-BE49-F238E27FC236}">
                <a16:creationId xmlns:a16="http://schemas.microsoft.com/office/drawing/2014/main" id="{9680A257-59E6-4EFD-B743-EB01D2FBA618}"/>
              </a:ext>
            </a:extLst>
          </p:cNvPr>
          <p:cNvSpPr/>
          <p:nvPr/>
        </p:nvSpPr>
        <p:spPr>
          <a:xfrm>
            <a:off x="6638925" y="2888680"/>
            <a:ext cx="476250" cy="42552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2</a:t>
            </a:r>
          </a:p>
        </p:txBody>
      </p:sp>
      <p:sp>
        <p:nvSpPr>
          <p:cNvPr id="27" name="Rectangle 26">
            <a:extLst>
              <a:ext uri="{FF2B5EF4-FFF2-40B4-BE49-F238E27FC236}">
                <a16:creationId xmlns:a16="http://schemas.microsoft.com/office/drawing/2014/main" id="{37936F0A-6C15-46C0-B118-D44698876EC8}"/>
              </a:ext>
            </a:extLst>
          </p:cNvPr>
          <p:cNvSpPr/>
          <p:nvPr/>
        </p:nvSpPr>
        <p:spPr>
          <a:xfrm>
            <a:off x="6638925" y="3759095"/>
            <a:ext cx="476250" cy="42552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3</a:t>
            </a:r>
          </a:p>
        </p:txBody>
      </p:sp>
      <p:sp>
        <p:nvSpPr>
          <p:cNvPr id="28" name="Rectangle 27">
            <a:extLst>
              <a:ext uri="{FF2B5EF4-FFF2-40B4-BE49-F238E27FC236}">
                <a16:creationId xmlns:a16="http://schemas.microsoft.com/office/drawing/2014/main" id="{78960CE6-1A99-49FD-8550-034DAF26AC20}"/>
              </a:ext>
            </a:extLst>
          </p:cNvPr>
          <p:cNvSpPr/>
          <p:nvPr/>
        </p:nvSpPr>
        <p:spPr>
          <a:xfrm>
            <a:off x="6638925" y="4554058"/>
            <a:ext cx="476250" cy="42552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4</a:t>
            </a:r>
          </a:p>
        </p:txBody>
      </p:sp>
      <p:sp>
        <p:nvSpPr>
          <p:cNvPr id="30" name="Rectangle 29">
            <a:extLst>
              <a:ext uri="{FF2B5EF4-FFF2-40B4-BE49-F238E27FC236}">
                <a16:creationId xmlns:a16="http://schemas.microsoft.com/office/drawing/2014/main" id="{CA456628-3E7B-42EA-BCFF-AB22824399F6}"/>
              </a:ext>
            </a:extLst>
          </p:cNvPr>
          <p:cNvSpPr/>
          <p:nvPr/>
        </p:nvSpPr>
        <p:spPr>
          <a:xfrm>
            <a:off x="6657977" y="5378422"/>
            <a:ext cx="476250" cy="42552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5</a:t>
            </a:r>
          </a:p>
        </p:txBody>
      </p:sp>
      <p:sp>
        <p:nvSpPr>
          <p:cNvPr id="18" name="Rectangle 17">
            <a:extLst>
              <a:ext uri="{FF2B5EF4-FFF2-40B4-BE49-F238E27FC236}">
                <a16:creationId xmlns:a16="http://schemas.microsoft.com/office/drawing/2014/main" id="{531BE06E-263A-4E54-BEAB-572A5E7D3888}"/>
              </a:ext>
            </a:extLst>
          </p:cNvPr>
          <p:cNvSpPr/>
          <p:nvPr/>
        </p:nvSpPr>
        <p:spPr>
          <a:xfrm>
            <a:off x="7115175" y="1107996"/>
            <a:ext cx="4038600" cy="42553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B80834E-D8DD-43C8-B758-3D6BE7285A6A}"/>
              </a:ext>
            </a:extLst>
          </p:cNvPr>
          <p:cNvSpPr/>
          <p:nvPr/>
        </p:nvSpPr>
        <p:spPr>
          <a:xfrm>
            <a:off x="7115175" y="1824694"/>
            <a:ext cx="4038600" cy="42553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61D0B40-80BB-49D6-B092-495E1B75CE57}"/>
              </a:ext>
            </a:extLst>
          </p:cNvPr>
          <p:cNvSpPr/>
          <p:nvPr/>
        </p:nvSpPr>
        <p:spPr>
          <a:xfrm>
            <a:off x="7091365" y="2875332"/>
            <a:ext cx="4038600" cy="42553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CDFBA68-F02F-467D-B190-EB45AB9624C0}"/>
              </a:ext>
            </a:extLst>
          </p:cNvPr>
          <p:cNvSpPr/>
          <p:nvPr/>
        </p:nvSpPr>
        <p:spPr>
          <a:xfrm>
            <a:off x="7115175" y="3717208"/>
            <a:ext cx="4038600" cy="42553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2713736-DE59-4DB5-805B-7F0D553CFFF9}"/>
              </a:ext>
            </a:extLst>
          </p:cNvPr>
          <p:cNvSpPr/>
          <p:nvPr/>
        </p:nvSpPr>
        <p:spPr>
          <a:xfrm>
            <a:off x="7091365" y="4531818"/>
            <a:ext cx="4038600" cy="42553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0CB13F3-832E-4491-8FBA-55438B3885D5}"/>
              </a:ext>
            </a:extLst>
          </p:cNvPr>
          <p:cNvSpPr/>
          <p:nvPr/>
        </p:nvSpPr>
        <p:spPr>
          <a:xfrm>
            <a:off x="7134227" y="5378422"/>
            <a:ext cx="4038600" cy="42553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3391C65-E071-4076-AB17-CAA5BE9F5A0E}"/>
              </a:ext>
            </a:extLst>
          </p:cNvPr>
          <p:cNvSpPr txBox="1"/>
          <p:nvPr/>
        </p:nvSpPr>
        <p:spPr>
          <a:xfrm>
            <a:off x="7296150" y="1101513"/>
            <a:ext cx="3833815" cy="400110"/>
          </a:xfrm>
          <a:prstGeom prst="rect">
            <a:avLst/>
          </a:prstGeom>
          <a:noFill/>
        </p:spPr>
        <p:txBody>
          <a:bodyPr wrap="square" rtlCol="0">
            <a:spAutoFit/>
          </a:bodyPr>
          <a:lstStyle/>
          <a:p>
            <a:r>
              <a:rPr lang="en-US" sz="2000" b="1"/>
              <a:t>______________________</a:t>
            </a:r>
          </a:p>
        </p:txBody>
      </p:sp>
      <p:sp>
        <p:nvSpPr>
          <p:cNvPr id="39" name="TextBox 38">
            <a:extLst>
              <a:ext uri="{FF2B5EF4-FFF2-40B4-BE49-F238E27FC236}">
                <a16:creationId xmlns:a16="http://schemas.microsoft.com/office/drawing/2014/main" id="{0F7C366A-816C-4E78-A17C-38161D3BAD96}"/>
              </a:ext>
            </a:extLst>
          </p:cNvPr>
          <p:cNvSpPr txBox="1"/>
          <p:nvPr/>
        </p:nvSpPr>
        <p:spPr>
          <a:xfrm>
            <a:off x="7193757" y="1866452"/>
            <a:ext cx="3833815" cy="400110"/>
          </a:xfrm>
          <a:prstGeom prst="rect">
            <a:avLst/>
          </a:prstGeom>
          <a:noFill/>
        </p:spPr>
        <p:txBody>
          <a:bodyPr wrap="square" rtlCol="0">
            <a:spAutoFit/>
          </a:bodyPr>
          <a:lstStyle/>
          <a:p>
            <a:r>
              <a:rPr lang="en-US" sz="2000" b="1"/>
              <a:t>______________________</a:t>
            </a:r>
          </a:p>
        </p:txBody>
      </p:sp>
      <p:sp>
        <p:nvSpPr>
          <p:cNvPr id="40" name="TextBox 39">
            <a:extLst>
              <a:ext uri="{FF2B5EF4-FFF2-40B4-BE49-F238E27FC236}">
                <a16:creationId xmlns:a16="http://schemas.microsoft.com/office/drawing/2014/main" id="{FF82B004-3E3A-4886-8AE1-4A0791003738}"/>
              </a:ext>
            </a:extLst>
          </p:cNvPr>
          <p:cNvSpPr txBox="1"/>
          <p:nvPr/>
        </p:nvSpPr>
        <p:spPr>
          <a:xfrm>
            <a:off x="7217567" y="2866996"/>
            <a:ext cx="3833815" cy="400110"/>
          </a:xfrm>
          <a:prstGeom prst="rect">
            <a:avLst/>
          </a:prstGeom>
          <a:noFill/>
        </p:spPr>
        <p:txBody>
          <a:bodyPr wrap="square" rtlCol="0">
            <a:spAutoFit/>
          </a:bodyPr>
          <a:lstStyle/>
          <a:p>
            <a:r>
              <a:rPr lang="en-US" sz="2000" b="1"/>
              <a:t>K.J_____________________</a:t>
            </a:r>
          </a:p>
        </p:txBody>
      </p:sp>
      <p:sp>
        <p:nvSpPr>
          <p:cNvPr id="42" name="TextBox 41">
            <a:extLst>
              <a:ext uri="{FF2B5EF4-FFF2-40B4-BE49-F238E27FC236}">
                <a16:creationId xmlns:a16="http://schemas.microsoft.com/office/drawing/2014/main" id="{2E3A52BD-4F73-4D60-8F0C-E83ACECDCA30}"/>
              </a:ext>
            </a:extLst>
          </p:cNvPr>
          <p:cNvSpPr txBox="1"/>
          <p:nvPr/>
        </p:nvSpPr>
        <p:spPr>
          <a:xfrm>
            <a:off x="7339012" y="3675821"/>
            <a:ext cx="3833815" cy="400110"/>
          </a:xfrm>
          <a:prstGeom prst="rect">
            <a:avLst/>
          </a:prstGeom>
          <a:noFill/>
        </p:spPr>
        <p:txBody>
          <a:bodyPr wrap="square" rtlCol="0">
            <a:spAutoFit/>
          </a:bodyPr>
          <a:lstStyle/>
          <a:p>
            <a:r>
              <a:rPr lang="en-US" sz="2000" b="1"/>
              <a:t>very______________________</a:t>
            </a:r>
          </a:p>
        </p:txBody>
      </p:sp>
      <p:sp>
        <p:nvSpPr>
          <p:cNvPr id="43" name="TextBox 42">
            <a:extLst>
              <a:ext uri="{FF2B5EF4-FFF2-40B4-BE49-F238E27FC236}">
                <a16:creationId xmlns:a16="http://schemas.microsoft.com/office/drawing/2014/main" id="{FE717E4D-F2F2-4540-8B46-0ADDBCE2A4E2}"/>
              </a:ext>
            </a:extLst>
          </p:cNvPr>
          <p:cNvSpPr txBox="1"/>
          <p:nvPr/>
        </p:nvSpPr>
        <p:spPr>
          <a:xfrm>
            <a:off x="7293767" y="4420833"/>
            <a:ext cx="3833815" cy="400110"/>
          </a:xfrm>
          <a:prstGeom prst="rect">
            <a:avLst/>
          </a:prstGeom>
          <a:noFill/>
        </p:spPr>
        <p:txBody>
          <a:bodyPr wrap="square" rtlCol="0">
            <a:spAutoFit/>
          </a:bodyPr>
          <a:lstStyle/>
          <a:p>
            <a:r>
              <a:rPr lang="en-US" sz="2000" b="1"/>
              <a:t>_____________o’clock.</a:t>
            </a:r>
          </a:p>
        </p:txBody>
      </p:sp>
      <p:sp>
        <p:nvSpPr>
          <p:cNvPr id="44" name="TextBox 43">
            <a:extLst>
              <a:ext uri="{FF2B5EF4-FFF2-40B4-BE49-F238E27FC236}">
                <a16:creationId xmlns:a16="http://schemas.microsoft.com/office/drawing/2014/main" id="{A0DA1ADF-C525-4A79-A3A1-730C71E9937F}"/>
              </a:ext>
            </a:extLst>
          </p:cNvPr>
          <p:cNvSpPr txBox="1"/>
          <p:nvPr/>
        </p:nvSpPr>
        <p:spPr>
          <a:xfrm>
            <a:off x="7293766" y="5356377"/>
            <a:ext cx="3833815" cy="400110"/>
          </a:xfrm>
          <a:prstGeom prst="rect">
            <a:avLst/>
          </a:prstGeom>
          <a:noFill/>
        </p:spPr>
        <p:txBody>
          <a:bodyPr wrap="square" rtlCol="0">
            <a:spAutoFit/>
          </a:bodyPr>
          <a:lstStyle/>
          <a:p>
            <a:r>
              <a:rPr lang="en-US" sz="2000" b="1"/>
              <a:t>the________________</a:t>
            </a:r>
          </a:p>
        </p:txBody>
      </p:sp>
      <p:sp>
        <p:nvSpPr>
          <p:cNvPr id="38" name="TextBox 37">
            <a:extLst>
              <a:ext uri="{FF2B5EF4-FFF2-40B4-BE49-F238E27FC236}">
                <a16:creationId xmlns:a16="http://schemas.microsoft.com/office/drawing/2014/main" id="{9EDBE6F6-27D7-4C5E-A2DF-AF9C7CDA323F}"/>
              </a:ext>
            </a:extLst>
          </p:cNvPr>
          <p:cNvSpPr txBox="1"/>
          <p:nvPr/>
        </p:nvSpPr>
        <p:spPr>
          <a:xfrm>
            <a:off x="7591425" y="1118361"/>
            <a:ext cx="2921795" cy="369332"/>
          </a:xfrm>
          <a:prstGeom prst="rect">
            <a:avLst/>
          </a:prstGeom>
          <a:noFill/>
        </p:spPr>
        <p:txBody>
          <a:bodyPr wrap="square" rtlCol="0">
            <a:spAutoFit/>
          </a:bodyPr>
          <a:lstStyle/>
          <a:p>
            <a:r>
              <a:rPr lang="en-US" b="1" i="1"/>
              <a:t>My fantastic Best Friend</a:t>
            </a:r>
          </a:p>
        </p:txBody>
      </p:sp>
      <p:sp>
        <p:nvSpPr>
          <p:cNvPr id="47" name="TextBox 46">
            <a:extLst>
              <a:ext uri="{FF2B5EF4-FFF2-40B4-BE49-F238E27FC236}">
                <a16:creationId xmlns:a16="http://schemas.microsoft.com/office/drawing/2014/main" id="{FC1DEAB8-2006-428D-B4D3-39757DC67464}"/>
              </a:ext>
            </a:extLst>
          </p:cNvPr>
          <p:cNvSpPr txBox="1"/>
          <p:nvPr/>
        </p:nvSpPr>
        <p:spPr>
          <a:xfrm>
            <a:off x="7749775" y="1752784"/>
            <a:ext cx="2921795" cy="584775"/>
          </a:xfrm>
          <a:prstGeom prst="rect">
            <a:avLst/>
          </a:prstGeom>
          <a:noFill/>
        </p:spPr>
        <p:txBody>
          <a:bodyPr wrap="square" rtlCol="0">
            <a:spAutoFit/>
          </a:bodyPr>
          <a:lstStyle/>
          <a:p>
            <a:r>
              <a:rPr lang="en-US" sz="3200" b="1">
                <a:solidFill>
                  <a:srgbClr val="FF0000"/>
                </a:solidFill>
              </a:rPr>
              <a:t>Thursday</a:t>
            </a:r>
          </a:p>
        </p:txBody>
      </p:sp>
      <p:pic>
        <p:nvPicPr>
          <p:cNvPr id="7" name="CD2-TRACK 69">
            <a:hlinkClick r:id="" action="ppaction://media"/>
            <a:extLst>
              <a:ext uri="{FF2B5EF4-FFF2-40B4-BE49-F238E27FC236}">
                <a16:creationId xmlns:a16="http://schemas.microsoft.com/office/drawing/2014/main" id="{94922569-5364-4E08-95E7-E3D6E6CBA5E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27581" y="136372"/>
            <a:ext cx="406400" cy="406400"/>
          </a:xfrm>
          <a:prstGeom prst="rect">
            <a:avLst/>
          </a:prstGeom>
        </p:spPr>
      </p:pic>
      <p:sp>
        <p:nvSpPr>
          <p:cNvPr id="48" name="TextBox 47">
            <a:extLst>
              <a:ext uri="{FF2B5EF4-FFF2-40B4-BE49-F238E27FC236}">
                <a16:creationId xmlns:a16="http://schemas.microsoft.com/office/drawing/2014/main" id="{701776B4-DD8F-4A35-A665-AAB5865B78FD}"/>
              </a:ext>
            </a:extLst>
          </p:cNvPr>
          <p:cNvSpPr txBox="1"/>
          <p:nvPr/>
        </p:nvSpPr>
        <p:spPr>
          <a:xfrm>
            <a:off x="8099821" y="2771781"/>
            <a:ext cx="2921795" cy="584775"/>
          </a:xfrm>
          <a:prstGeom prst="rect">
            <a:avLst/>
          </a:prstGeom>
          <a:noFill/>
        </p:spPr>
        <p:txBody>
          <a:bodyPr wrap="square" rtlCol="0">
            <a:spAutoFit/>
          </a:bodyPr>
          <a:lstStyle/>
          <a:p>
            <a:r>
              <a:rPr lang="en-US" sz="3200" b="1">
                <a:solidFill>
                  <a:srgbClr val="FF0000"/>
                </a:solidFill>
              </a:rPr>
              <a:t>Birch</a:t>
            </a:r>
          </a:p>
        </p:txBody>
      </p:sp>
      <p:sp>
        <p:nvSpPr>
          <p:cNvPr id="49" name="TextBox 48">
            <a:extLst>
              <a:ext uri="{FF2B5EF4-FFF2-40B4-BE49-F238E27FC236}">
                <a16:creationId xmlns:a16="http://schemas.microsoft.com/office/drawing/2014/main" id="{EABC825C-151F-4B1E-9FF7-3834F2EB51A8}"/>
              </a:ext>
            </a:extLst>
          </p:cNvPr>
          <p:cNvSpPr txBox="1"/>
          <p:nvPr/>
        </p:nvSpPr>
        <p:spPr>
          <a:xfrm>
            <a:off x="8191500" y="3574389"/>
            <a:ext cx="2921795" cy="584775"/>
          </a:xfrm>
          <a:prstGeom prst="rect">
            <a:avLst/>
          </a:prstGeom>
          <a:noFill/>
        </p:spPr>
        <p:txBody>
          <a:bodyPr wrap="square" rtlCol="0">
            <a:spAutoFit/>
          </a:bodyPr>
          <a:lstStyle/>
          <a:p>
            <a:r>
              <a:rPr lang="en-US" sz="3200" b="1">
                <a:solidFill>
                  <a:srgbClr val="FF0000"/>
                </a:solidFill>
              </a:rPr>
              <a:t>funny</a:t>
            </a:r>
          </a:p>
        </p:txBody>
      </p:sp>
      <p:sp>
        <p:nvSpPr>
          <p:cNvPr id="50" name="TextBox 49">
            <a:extLst>
              <a:ext uri="{FF2B5EF4-FFF2-40B4-BE49-F238E27FC236}">
                <a16:creationId xmlns:a16="http://schemas.microsoft.com/office/drawing/2014/main" id="{F013D0A3-FC94-4C95-81C6-A92B1DC7C6BB}"/>
              </a:ext>
            </a:extLst>
          </p:cNvPr>
          <p:cNvSpPr txBox="1"/>
          <p:nvPr/>
        </p:nvSpPr>
        <p:spPr>
          <a:xfrm>
            <a:off x="7422354" y="4328972"/>
            <a:ext cx="2921795" cy="584775"/>
          </a:xfrm>
          <a:prstGeom prst="rect">
            <a:avLst/>
          </a:prstGeom>
          <a:noFill/>
        </p:spPr>
        <p:txBody>
          <a:bodyPr wrap="square" rtlCol="0">
            <a:spAutoFit/>
          </a:bodyPr>
          <a:lstStyle/>
          <a:p>
            <a:r>
              <a:rPr lang="en-US" sz="3200" b="1">
                <a:solidFill>
                  <a:srgbClr val="FF0000"/>
                </a:solidFill>
              </a:rPr>
              <a:t>seven/7</a:t>
            </a:r>
          </a:p>
        </p:txBody>
      </p:sp>
      <p:sp>
        <p:nvSpPr>
          <p:cNvPr id="51" name="TextBox 50">
            <a:extLst>
              <a:ext uri="{FF2B5EF4-FFF2-40B4-BE49-F238E27FC236}">
                <a16:creationId xmlns:a16="http://schemas.microsoft.com/office/drawing/2014/main" id="{7CA86571-4BCF-40DE-8DC0-D2F89E74332A}"/>
              </a:ext>
            </a:extLst>
          </p:cNvPr>
          <p:cNvSpPr txBox="1"/>
          <p:nvPr/>
        </p:nvSpPr>
        <p:spPr>
          <a:xfrm>
            <a:off x="7990286" y="5264838"/>
            <a:ext cx="2921795" cy="584775"/>
          </a:xfrm>
          <a:prstGeom prst="rect">
            <a:avLst/>
          </a:prstGeom>
          <a:noFill/>
        </p:spPr>
        <p:txBody>
          <a:bodyPr wrap="square" rtlCol="0">
            <a:spAutoFit/>
          </a:bodyPr>
          <a:lstStyle/>
          <a:p>
            <a:r>
              <a:rPr lang="en-US" sz="3200" b="1">
                <a:solidFill>
                  <a:srgbClr val="FF0000"/>
                </a:solidFill>
              </a:rPr>
              <a:t>music</a:t>
            </a:r>
          </a:p>
        </p:txBody>
      </p:sp>
      <p:grpSp>
        <p:nvGrpSpPr>
          <p:cNvPr id="45" name="Group 44">
            <a:extLst>
              <a:ext uri="{FF2B5EF4-FFF2-40B4-BE49-F238E27FC236}">
                <a16:creationId xmlns:a16="http://schemas.microsoft.com/office/drawing/2014/main" id="{AC0DA585-480B-44E8-893F-EA193950BFF6}"/>
              </a:ext>
            </a:extLst>
          </p:cNvPr>
          <p:cNvGrpSpPr/>
          <p:nvPr/>
        </p:nvGrpSpPr>
        <p:grpSpPr>
          <a:xfrm>
            <a:off x="-1820196" y="358540"/>
            <a:ext cx="2013599" cy="1861707"/>
            <a:chOff x="5089200" y="2498146"/>
            <a:chExt cx="2013599" cy="1861707"/>
          </a:xfrm>
        </p:grpSpPr>
        <p:pic>
          <p:nvPicPr>
            <p:cNvPr id="46" name="Picture 45" descr="Logo, company name&#10;&#10;Description automatically generated">
              <a:extLst>
                <a:ext uri="{FF2B5EF4-FFF2-40B4-BE49-F238E27FC236}">
                  <a16:creationId xmlns:a16="http://schemas.microsoft.com/office/drawing/2014/main" id="{2EB4606F-2312-48E2-A8F7-34736CE0A04D}"/>
                </a:ext>
              </a:extLst>
            </p:cNvPr>
            <p:cNvPicPr>
              <a:picLocks noChangeAspect="1"/>
            </p:cNvPicPr>
            <p:nvPr/>
          </p:nvPicPr>
          <p:blipFill rotWithShape="1">
            <a:blip r:embed="rId6">
              <a:extLst>
                <a:ext uri="{28A0092B-C50C-407E-A947-70E740481C1C}">
                  <a14:useLocalDpi xmlns:a14="http://schemas.microsoft.com/office/drawing/2010/main" val="0"/>
                </a:ext>
              </a:extLst>
            </a:blip>
            <a:srcRect l="25005" t="17747" r="24724" b="32408"/>
            <a:stretch/>
          </p:blipFill>
          <p:spPr>
            <a:xfrm>
              <a:off x="5451990" y="2498146"/>
              <a:ext cx="1132649" cy="1123043"/>
            </a:xfrm>
            <a:prstGeom prst="rect">
              <a:avLst/>
            </a:prstGeom>
          </p:spPr>
        </p:pic>
        <p:sp>
          <p:nvSpPr>
            <p:cNvPr id="52" name="TextBox 4">
              <a:extLst>
                <a:ext uri="{FF2B5EF4-FFF2-40B4-BE49-F238E27FC236}">
                  <a16:creationId xmlns:a16="http://schemas.microsoft.com/office/drawing/2014/main" id="{41C47422-BAE9-4FCC-9AFD-FB4B581E1B3B}"/>
                </a:ext>
              </a:extLst>
            </p:cNvPr>
            <p:cNvSpPr txBox="1"/>
            <p:nvPr/>
          </p:nvSpPr>
          <p:spPr>
            <a:xfrm>
              <a:off x="5089200" y="3621189"/>
              <a:ext cx="201359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Contastia"/>
                </a:rPr>
                <a:t>   </a:t>
              </a:r>
              <a:r>
                <a:rPr lang="en-US" b="1">
                  <a:latin typeface="Contastia"/>
                </a:rPr>
                <a:t>Ms Phương </a:t>
              </a:r>
            </a:p>
            <a:p>
              <a:r>
                <a:rPr lang="en-US" b="1">
                  <a:latin typeface="Contastia"/>
                </a:rPr>
                <a:t>Zalo: 0966765064</a:t>
              </a:r>
            </a:p>
          </p:txBody>
        </p:sp>
      </p:grpSp>
    </p:spTree>
    <p:extLst>
      <p:ext uri="{BB962C8B-B14F-4D97-AF65-F5344CB8AC3E}">
        <p14:creationId xmlns:p14="http://schemas.microsoft.com/office/powerpoint/2010/main" val="1160508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ppt_x"/>
                                          </p:val>
                                        </p:tav>
                                        <p:tav tm="100000">
                                          <p:val>
                                            <p:strVal val="#ppt_x"/>
                                          </p:val>
                                        </p:tav>
                                      </p:tavLst>
                                    </p:anim>
                                    <p:anim calcmode="lin" valueType="num">
                                      <p:cBhvr additive="base">
                                        <p:cTn id="1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ppt_x"/>
                                          </p:val>
                                        </p:tav>
                                        <p:tav tm="100000">
                                          <p:val>
                                            <p:strVal val="#ppt_x"/>
                                          </p:val>
                                        </p:tav>
                                      </p:tavLst>
                                    </p:anim>
                                    <p:anim calcmode="lin" valueType="num">
                                      <p:cBhvr additive="base">
                                        <p:cTn id="2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7"/>
                </p:tgtEl>
              </p:cMediaNode>
            </p:audio>
          </p:childTnLst>
        </p:cTn>
      </p:par>
    </p:tnLst>
    <p:bldLst>
      <p:bldP spid="47" grpId="0"/>
      <p:bldP spid="48" grpId="0"/>
      <p:bldP spid="49" grpId="0"/>
      <p:bldP spid="50"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BFC787B-54F7-4A9F-8819-14D1E9AFDACE}"/>
              </a:ext>
            </a:extLst>
          </p:cNvPr>
          <p:cNvGrpSpPr/>
          <p:nvPr/>
        </p:nvGrpSpPr>
        <p:grpSpPr>
          <a:xfrm>
            <a:off x="178593" y="568671"/>
            <a:ext cx="11289507" cy="4138911"/>
            <a:chOff x="88942" y="733021"/>
            <a:chExt cx="11782426" cy="3885188"/>
          </a:xfrm>
        </p:grpSpPr>
        <p:pic>
          <p:nvPicPr>
            <p:cNvPr id="6" name="Picture 5">
              <a:extLst>
                <a:ext uri="{FF2B5EF4-FFF2-40B4-BE49-F238E27FC236}">
                  <a16:creationId xmlns:a16="http://schemas.microsoft.com/office/drawing/2014/main" id="{836D7860-1731-4394-B5BF-C1EDE3CBBBBE}"/>
                </a:ext>
              </a:extLst>
            </p:cNvPr>
            <p:cNvPicPr>
              <a:picLocks noChangeAspect="1"/>
            </p:cNvPicPr>
            <p:nvPr/>
          </p:nvPicPr>
          <p:blipFill rotWithShape="1">
            <a:blip r:embed="rId2"/>
            <a:srcRect l="14765" t="21112" r="27188" b="44860"/>
            <a:stretch/>
          </p:blipFill>
          <p:spPr>
            <a:xfrm>
              <a:off x="88942" y="733021"/>
              <a:ext cx="11782426" cy="3885188"/>
            </a:xfrm>
            <a:prstGeom prst="rect">
              <a:avLst/>
            </a:prstGeom>
          </p:spPr>
        </p:pic>
        <p:sp>
          <p:nvSpPr>
            <p:cNvPr id="7" name="Rectangle 6">
              <a:extLst>
                <a:ext uri="{FF2B5EF4-FFF2-40B4-BE49-F238E27FC236}">
                  <a16:creationId xmlns:a16="http://schemas.microsoft.com/office/drawing/2014/main" id="{E848EC4B-31F5-4492-8D2C-A7F40CB20656}"/>
                </a:ext>
              </a:extLst>
            </p:cNvPr>
            <p:cNvSpPr/>
            <p:nvPr/>
          </p:nvSpPr>
          <p:spPr>
            <a:xfrm>
              <a:off x="2971800" y="1370587"/>
              <a:ext cx="8760396" cy="2985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i="1">
                  <a:solidFill>
                    <a:schemeClr val="tx1"/>
                  </a:solidFill>
                </a:rPr>
                <a:t>Friday Review by Scott Kerry</a:t>
              </a:r>
            </a:p>
            <a:p>
              <a:pPr algn="just"/>
              <a:r>
                <a:rPr lang="en-US" sz="2000">
                  <a:solidFill>
                    <a:schemeClr val="tx1"/>
                  </a:solidFill>
                </a:rPr>
                <a:t>I watched the movie Elizabeth I. The Golden Age last Thursday with a group of friends. We watched it for a history project we’re doing at school. It is a drama about Queen Elizabeth I. She was born in 1533 and became Queen of England in 1588. She was a really strong leader. Her ships won battles against Spanish ships in 1588. Before I watched it, I didn’t know if I would like it. I don’t like many dramas but this was fantastic. The story of the movie was really interesting and so many exciting things happened. It was great! All my friends love it too. You really should watch it.  </a:t>
              </a:r>
            </a:p>
          </p:txBody>
        </p:sp>
      </p:grpSp>
      <p:pic>
        <p:nvPicPr>
          <p:cNvPr id="10" name="Picture 9">
            <a:extLst>
              <a:ext uri="{FF2B5EF4-FFF2-40B4-BE49-F238E27FC236}">
                <a16:creationId xmlns:a16="http://schemas.microsoft.com/office/drawing/2014/main" id="{1F359388-2F4C-4CFC-B2DF-E65EBF005A11}"/>
              </a:ext>
            </a:extLst>
          </p:cNvPr>
          <p:cNvPicPr>
            <a:picLocks noChangeAspect="1"/>
          </p:cNvPicPr>
          <p:nvPr/>
        </p:nvPicPr>
        <p:blipFill rotWithShape="1">
          <a:blip r:embed="rId3"/>
          <a:srcRect l="34212" t="56667" r="46250" b="27560"/>
          <a:stretch/>
        </p:blipFill>
        <p:spPr>
          <a:xfrm>
            <a:off x="7138730" y="4707582"/>
            <a:ext cx="4551335" cy="1981201"/>
          </a:xfrm>
          <a:prstGeom prst="rect">
            <a:avLst/>
          </a:prstGeom>
        </p:spPr>
      </p:pic>
      <p:sp>
        <p:nvSpPr>
          <p:cNvPr id="11" name="Rectangle 10">
            <a:extLst>
              <a:ext uri="{FF2B5EF4-FFF2-40B4-BE49-F238E27FC236}">
                <a16:creationId xmlns:a16="http://schemas.microsoft.com/office/drawing/2014/main" id="{2E1A9CDF-597F-413F-B027-8B82E61BB531}"/>
              </a:ext>
            </a:extLst>
          </p:cNvPr>
          <p:cNvSpPr/>
          <p:nvPr/>
        </p:nvSpPr>
        <p:spPr>
          <a:xfrm>
            <a:off x="530509" y="5063837"/>
            <a:ext cx="5984082" cy="157162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a:p>
            <a:r>
              <a:rPr lang="en-US" sz="2400">
                <a:solidFill>
                  <a:schemeClr val="tx1"/>
                </a:solidFill>
              </a:rPr>
              <a:t>0. When did Scott watch the movie?</a:t>
            </a:r>
          </a:p>
          <a:p>
            <a:pPr marL="342900" indent="-342900">
              <a:buAutoNum type="alphaUcPeriod"/>
            </a:pPr>
            <a:r>
              <a:rPr lang="en-US" sz="2400">
                <a:solidFill>
                  <a:schemeClr val="tx1"/>
                </a:solidFill>
              </a:rPr>
              <a:t>Saturday </a:t>
            </a:r>
          </a:p>
          <a:p>
            <a:pPr marL="342900" indent="-342900">
              <a:buAutoNum type="alphaUcPeriod"/>
            </a:pPr>
            <a:r>
              <a:rPr lang="en-US" sz="2400">
                <a:solidFill>
                  <a:schemeClr val="tx1"/>
                </a:solidFill>
              </a:rPr>
              <a:t>B. Wednesday</a:t>
            </a:r>
          </a:p>
          <a:p>
            <a:pPr marL="342900" indent="-342900">
              <a:buAutoNum type="alphaUcPeriod"/>
            </a:pPr>
            <a:r>
              <a:rPr lang="en-US" sz="2400">
                <a:solidFill>
                  <a:schemeClr val="tx1"/>
                </a:solidFill>
              </a:rPr>
              <a:t>Thursday.  </a:t>
            </a:r>
          </a:p>
          <a:p>
            <a:pPr algn="ctr"/>
            <a:endParaRPr lang="en-US"/>
          </a:p>
        </p:txBody>
      </p:sp>
      <p:sp>
        <p:nvSpPr>
          <p:cNvPr id="13" name="TextBox 12">
            <a:extLst>
              <a:ext uri="{FF2B5EF4-FFF2-40B4-BE49-F238E27FC236}">
                <a16:creationId xmlns:a16="http://schemas.microsoft.com/office/drawing/2014/main" id="{B5C97F79-5849-4E91-8369-68B2706C7A2D}"/>
              </a:ext>
            </a:extLst>
          </p:cNvPr>
          <p:cNvSpPr txBox="1"/>
          <p:nvPr/>
        </p:nvSpPr>
        <p:spPr>
          <a:xfrm>
            <a:off x="854360" y="4602172"/>
            <a:ext cx="2228850" cy="461665"/>
          </a:xfrm>
          <a:prstGeom prst="rect">
            <a:avLst/>
          </a:prstGeom>
          <a:noFill/>
        </p:spPr>
        <p:txBody>
          <a:bodyPr wrap="square">
            <a:spAutoFit/>
          </a:bodyPr>
          <a:lstStyle/>
          <a:p>
            <a:pPr algn="ctr"/>
            <a:r>
              <a:rPr lang="en-US" sz="2400" b="1">
                <a:solidFill>
                  <a:schemeClr val="tx1"/>
                </a:solidFill>
              </a:rPr>
              <a:t>Example: </a:t>
            </a:r>
          </a:p>
        </p:txBody>
      </p:sp>
      <p:sp>
        <p:nvSpPr>
          <p:cNvPr id="14" name="Rectangle: Rounded Corners 13">
            <a:extLst>
              <a:ext uri="{FF2B5EF4-FFF2-40B4-BE49-F238E27FC236}">
                <a16:creationId xmlns:a16="http://schemas.microsoft.com/office/drawing/2014/main" id="{3DDF39DF-E253-48F3-95A9-E9F4D4DB9A12}"/>
              </a:ext>
            </a:extLst>
          </p:cNvPr>
          <p:cNvSpPr/>
          <p:nvPr/>
        </p:nvSpPr>
        <p:spPr>
          <a:xfrm>
            <a:off x="600075" y="129657"/>
            <a:ext cx="2219325" cy="65647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READING</a:t>
            </a:r>
          </a:p>
        </p:txBody>
      </p:sp>
      <p:sp>
        <p:nvSpPr>
          <p:cNvPr id="15" name="TextBox 14">
            <a:extLst>
              <a:ext uri="{FF2B5EF4-FFF2-40B4-BE49-F238E27FC236}">
                <a16:creationId xmlns:a16="http://schemas.microsoft.com/office/drawing/2014/main" id="{CB8630F9-BC51-47E6-AC99-C563A6059B8F}"/>
              </a:ext>
            </a:extLst>
          </p:cNvPr>
          <p:cNvSpPr txBox="1"/>
          <p:nvPr/>
        </p:nvSpPr>
        <p:spPr>
          <a:xfrm>
            <a:off x="2940846" y="212416"/>
            <a:ext cx="7867650" cy="400110"/>
          </a:xfrm>
          <a:prstGeom prst="rect">
            <a:avLst/>
          </a:prstGeom>
          <a:noFill/>
        </p:spPr>
        <p:txBody>
          <a:bodyPr wrap="square" rtlCol="0">
            <a:spAutoFit/>
          </a:bodyPr>
          <a:lstStyle/>
          <a:p>
            <a:r>
              <a:rPr lang="en-US" sz="2000" b="1"/>
              <a:t>Read the movie review. Choose the correct answer. ( A, B, or C)</a:t>
            </a:r>
          </a:p>
        </p:txBody>
      </p:sp>
      <p:grpSp>
        <p:nvGrpSpPr>
          <p:cNvPr id="12" name="Group 11">
            <a:extLst>
              <a:ext uri="{FF2B5EF4-FFF2-40B4-BE49-F238E27FC236}">
                <a16:creationId xmlns:a16="http://schemas.microsoft.com/office/drawing/2014/main" id="{AC0DA585-480B-44E8-893F-EA193950BFF6}"/>
              </a:ext>
            </a:extLst>
          </p:cNvPr>
          <p:cNvGrpSpPr/>
          <p:nvPr/>
        </p:nvGrpSpPr>
        <p:grpSpPr>
          <a:xfrm>
            <a:off x="-1895729" y="457895"/>
            <a:ext cx="2013599" cy="1861707"/>
            <a:chOff x="5089200" y="2498146"/>
            <a:chExt cx="2013599" cy="1861707"/>
          </a:xfrm>
        </p:grpSpPr>
        <p:pic>
          <p:nvPicPr>
            <p:cNvPr id="16" name="Picture 15" descr="Logo, company name&#10;&#10;Description automatically generated">
              <a:extLst>
                <a:ext uri="{FF2B5EF4-FFF2-40B4-BE49-F238E27FC236}">
                  <a16:creationId xmlns:a16="http://schemas.microsoft.com/office/drawing/2014/main" id="{2EB4606F-2312-48E2-A8F7-34736CE0A04D}"/>
                </a:ext>
              </a:extLst>
            </p:cNvPr>
            <p:cNvPicPr>
              <a:picLocks noChangeAspect="1"/>
            </p:cNvPicPr>
            <p:nvPr/>
          </p:nvPicPr>
          <p:blipFill rotWithShape="1">
            <a:blip r:embed="rId4">
              <a:extLst>
                <a:ext uri="{28A0092B-C50C-407E-A947-70E740481C1C}">
                  <a14:useLocalDpi xmlns:a14="http://schemas.microsoft.com/office/drawing/2010/main" val="0"/>
                </a:ext>
              </a:extLst>
            </a:blip>
            <a:srcRect l="25005" t="17747" r="24724" b="32408"/>
            <a:stretch/>
          </p:blipFill>
          <p:spPr>
            <a:xfrm>
              <a:off x="5451990" y="2498146"/>
              <a:ext cx="1132649" cy="1123043"/>
            </a:xfrm>
            <a:prstGeom prst="rect">
              <a:avLst/>
            </a:prstGeom>
          </p:spPr>
        </p:pic>
        <p:sp>
          <p:nvSpPr>
            <p:cNvPr id="17" name="TextBox 4">
              <a:extLst>
                <a:ext uri="{FF2B5EF4-FFF2-40B4-BE49-F238E27FC236}">
                  <a16:creationId xmlns:a16="http://schemas.microsoft.com/office/drawing/2014/main" id="{41C47422-BAE9-4FCC-9AFD-FB4B581E1B3B}"/>
                </a:ext>
              </a:extLst>
            </p:cNvPr>
            <p:cNvSpPr txBox="1"/>
            <p:nvPr/>
          </p:nvSpPr>
          <p:spPr>
            <a:xfrm>
              <a:off x="5089200" y="3621189"/>
              <a:ext cx="201359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Contastia"/>
                </a:rPr>
                <a:t>   </a:t>
              </a:r>
              <a:r>
                <a:rPr lang="en-US" b="1">
                  <a:latin typeface="Contastia"/>
                </a:rPr>
                <a:t>Ms Phương </a:t>
              </a:r>
            </a:p>
            <a:p>
              <a:r>
                <a:rPr lang="en-US" b="1">
                  <a:latin typeface="Contastia"/>
                </a:rPr>
                <a:t>Zalo: 0966765064</a:t>
              </a:r>
            </a:p>
          </p:txBody>
        </p:sp>
      </p:grpSp>
    </p:spTree>
    <p:extLst>
      <p:ext uri="{BB962C8B-B14F-4D97-AF65-F5344CB8AC3E}">
        <p14:creationId xmlns:p14="http://schemas.microsoft.com/office/powerpoint/2010/main" val="1801786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169C54-D549-48ED-BD8E-D325F9E93B3A}"/>
              </a:ext>
            </a:extLst>
          </p:cNvPr>
          <p:cNvSpPr/>
          <p:nvPr/>
        </p:nvSpPr>
        <p:spPr>
          <a:xfrm>
            <a:off x="421732" y="1057275"/>
            <a:ext cx="5350418" cy="15716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a:p>
            <a:r>
              <a:rPr lang="en-US" sz="2400">
                <a:solidFill>
                  <a:schemeClr val="tx1"/>
                </a:solidFill>
              </a:rPr>
              <a:t>1. Why did Scott watch the movie?</a:t>
            </a:r>
          </a:p>
          <a:p>
            <a:pPr marL="342900" indent="-342900">
              <a:buAutoNum type="alphaUcPeriod"/>
            </a:pPr>
            <a:r>
              <a:rPr lang="en-US" sz="2400">
                <a:solidFill>
                  <a:schemeClr val="tx1"/>
                </a:solidFill>
              </a:rPr>
              <a:t>His friends wanted to</a:t>
            </a:r>
          </a:p>
          <a:p>
            <a:pPr marL="342900" indent="-342900">
              <a:buAutoNum type="alphaUcPeriod"/>
            </a:pPr>
            <a:r>
              <a:rPr lang="en-US" sz="2400">
                <a:solidFill>
                  <a:schemeClr val="tx1"/>
                </a:solidFill>
              </a:rPr>
              <a:t>For a history project</a:t>
            </a:r>
          </a:p>
          <a:p>
            <a:pPr marL="342900" indent="-342900">
              <a:buAutoNum type="alphaUcPeriod"/>
            </a:pPr>
            <a:r>
              <a:rPr lang="en-US" sz="2400">
                <a:solidFill>
                  <a:schemeClr val="tx1"/>
                </a:solidFill>
              </a:rPr>
              <a:t>He likes dramas. </a:t>
            </a:r>
          </a:p>
          <a:p>
            <a:pPr algn="ctr"/>
            <a:endParaRPr lang="en-US"/>
          </a:p>
        </p:txBody>
      </p:sp>
      <p:sp>
        <p:nvSpPr>
          <p:cNvPr id="8" name="Rectangle 7">
            <a:extLst>
              <a:ext uri="{FF2B5EF4-FFF2-40B4-BE49-F238E27FC236}">
                <a16:creationId xmlns:a16="http://schemas.microsoft.com/office/drawing/2014/main" id="{21FA2D44-3753-4869-BBE2-246124564657}"/>
              </a:ext>
            </a:extLst>
          </p:cNvPr>
          <p:cNvSpPr/>
          <p:nvPr/>
        </p:nvSpPr>
        <p:spPr>
          <a:xfrm>
            <a:off x="6174832" y="885824"/>
            <a:ext cx="5350418" cy="19716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a:p>
            <a:r>
              <a:rPr lang="en-US" sz="2400">
                <a:solidFill>
                  <a:schemeClr val="tx1"/>
                </a:solidFill>
              </a:rPr>
              <a:t>3. Why didin’t Scott want to watch the movie?</a:t>
            </a:r>
          </a:p>
          <a:p>
            <a:pPr marL="342900" indent="-342900">
              <a:buAutoNum type="alphaUcPeriod"/>
            </a:pPr>
            <a:r>
              <a:rPr lang="en-US" sz="2400">
                <a:solidFill>
                  <a:schemeClr val="tx1"/>
                </a:solidFill>
              </a:rPr>
              <a:t>It had an interesting</a:t>
            </a:r>
          </a:p>
          <a:p>
            <a:pPr marL="342900" indent="-342900">
              <a:buAutoNum type="alphaUcPeriod"/>
            </a:pPr>
            <a:r>
              <a:rPr lang="en-US" sz="2400">
                <a:solidFill>
                  <a:schemeClr val="tx1"/>
                </a:solidFill>
              </a:rPr>
              <a:t>It was boring</a:t>
            </a:r>
          </a:p>
          <a:p>
            <a:pPr marL="342900" indent="-342900">
              <a:buAutoNum type="alphaUcPeriod"/>
            </a:pPr>
            <a:r>
              <a:rPr lang="en-US" sz="2400">
                <a:solidFill>
                  <a:schemeClr val="tx1"/>
                </a:solidFill>
              </a:rPr>
              <a:t>He didn’t like it. </a:t>
            </a:r>
          </a:p>
          <a:p>
            <a:pPr algn="ctr"/>
            <a:endParaRPr lang="en-US"/>
          </a:p>
        </p:txBody>
      </p:sp>
      <p:sp>
        <p:nvSpPr>
          <p:cNvPr id="9" name="Rectangle 8">
            <a:extLst>
              <a:ext uri="{FF2B5EF4-FFF2-40B4-BE49-F238E27FC236}">
                <a16:creationId xmlns:a16="http://schemas.microsoft.com/office/drawing/2014/main" id="{705A4B9D-DB3D-4041-89EA-830E5E28468C}"/>
              </a:ext>
            </a:extLst>
          </p:cNvPr>
          <p:cNvSpPr/>
          <p:nvPr/>
        </p:nvSpPr>
        <p:spPr>
          <a:xfrm>
            <a:off x="421732" y="3290888"/>
            <a:ext cx="5350418" cy="187642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a:p>
            <a:r>
              <a:rPr lang="en-US" sz="2400">
                <a:solidFill>
                  <a:schemeClr val="tx1"/>
                </a:solidFill>
              </a:rPr>
              <a:t>2. Who was Elizabeth?</a:t>
            </a:r>
          </a:p>
          <a:p>
            <a:pPr marL="342900" indent="-342900">
              <a:buAutoNum type="alphaUcPeriod"/>
            </a:pPr>
            <a:r>
              <a:rPr lang="en-US" sz="2400">
                <a:solidFill>
                  <a:schemeClr val="tx1"/>
                </a:solidFill>
              </a:rPr>
              <a:t>an Spanish queen</a:t>
            </a:r>
          </a:p>
          <a:p>
            <a:pPr marL="342900" indent="-342900">
              <a:buAutoNum type="alphaUcPeriod"/>
            </a:pPr>
            <a:r>
              <a:rPr lang="en-US" sz="2400">
                <a:solidFill>
                  <a:schemeClr val="tx1"/>
                </a:solidFill>
              </a:rPr>
              <a:t>a English queen</a:t>
            </a:r>
          </a:p>
          <a:p>
            <a:pPr marL="342900" indent="-342900">
              <a:buAutoNum type="alphaUcPeriod"/>
            </a:pPr>
            <a:r>
              <a:rPr lang="en-US" sz="2400">
                <a:solidFill>
                  <a:schemeClr val="tx1"/>
                </a:solidFill>
              </a:rPr>
              <a:t>a movie</a:t>
            </a:r>
          </a:p>
          <a:p>
            <a:pPr algn="ctr"/>
            <a:endParaRPr lang="en-US"/>
          </a:p>
        </p:txBody>
      </p:sp>
      <p:sp>
        <p:nvSpPr>
          <p:cNvPr id="10" name="Rectangle 9">
            <a:extLst>
              <a:ext uri="{FF2B5EF4-FFF2-40B4-BE49-F238E27FC236}">
                <a16:creationId xmlns:a16="http://schemas.microsoft.com/office/drawing/2014/main" id="{9D4FED95-BD71-4973-AA16-1A12453667BB}"/>
              </a:ext>
            </a:extLst>
          </p:cNvPr>
          <p:cNvSpPr/>
          <p:nvPr/>
        </p:nvSpPr>
        <p:spPr>
          <a:xfrm>
            <a:off x="6174832" y="3290888"/>
            <a:ext cx="5350418" cy="187642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a:p>
            <a:r>
              <a:rPr lang="en-US" sz="2400">
                <a:solidFill>
                  <a:schemeClr val="tx1"/>
                </a:solidFill>
              </a:rPr>
              <a:t>4. What did Scott think about the movie?</a:t>
            </a:r>
          </a:p>
          <a:p>
            <a:pPr marL="342900" indent="-342900">
              <a:buAutoNum type="alphaUcPeriod"/>
            </a:pPr>
            <a:r>
              <a:rPr lang="en-US" sz="2400">
                <a:solidFill>
                  <a:schemeClr val="tx1"/>
                </a:solidFill>
              </a:rPr>
              <a:t>It had an interesting story.</a:t>
            </a:r>
          </a:p>
          <a:p>
            <a:pPr marL="342900" indent="-342900">
              <a:buAutoNum type="alphaUcPeriod"/>
            </a:pPr>
            <a:r>
              <a:rPr lang="en-US" sz="2400">
                <a:solidFill>
                  <a:schemeClr val="tx1"/>
                </a:solidFill>
              </a:rPr>
              <a:t>It was boring</a:t>
            </a:r>
          </a:p>
          <a:p>
            <a:pPr marL="342900" indent="-342900">
              <a:buAutoNum type="alphaUcPeriod"/>
            </a:pPr>
            <a:r>
              <a:rPr lang="en-US" sz="2400">
                <a:solidFill>
                  <a:schemeClr val="tx1"/>
                </a:solidFill>
              </a:rPr>
              <a:t>He didn’t like it. </a:t>
            </a:r>
          </a:p>
          <a:p>
            <a:pPr algn="ctr"/>
            <a:endParaRPr lang="en-US"/>
          </a:p>
        </p:txBody>
      </p:sp>
      <p:sp>
        <p:nvSpPr>
          <p:cNvPr id="11" name="Oval 10">
            <a:extLst>
              <a:ext uri="{FF2B5EF4-FFF2-40B4-BE49-F238E27FC236}">
                <a16:creationId xmlns:a16="http://schemas.microsoft.com/office/drawing/2014/main" id="{C3FED2E5-B4E0-4AB4-B63B-0126FEE50870}"/>
              </a:ext>
            </a:extLst>
          </p:cNvPr>
          <p:cNvSpPr/>
          <p:nvPr/>
        </p:nvSpPr>
        <p:spPr>
          <a:xfrm>
            <a:off x="363266" y="1819276"/>
            <a:ext cx="484459" cy="4333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06EBB36-E554-491C-AE4A-A929F456F72A}"/>
              </a:ext>
            </a:extLst>
          </p:cNvPr>
          <p:cNvSpPr/>
          <p:nvPr/>
        </p:nvSpPr>
        <p:spPr>
          <a:xfrm>
            <a:off x="363265" y="4264865"/>
            <a:ext cx="484459" cy="4333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5F4196-4247-4165-BC89-D5DFDFB1EA27}"/>
              </a:ext>
            </a:extLst>
          </p:cNvPr>
          <p:cNvSpPr/>
          <p:nvPr/>
        </p:nvSpPr>
        <p:spPr>
          <a:xfrm>
            <a:off x="6174832" y="2424158"/>
            <a:ext cx="484459" cy="4333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2CC4FA1-FFBB-433B-B669-B8D6C20A36D8}"/>
              </a:ext>
            </a:extLst>
          </p:cNvPr>
          <p:cNvSpPr/>
          <p:nvPr/>
        </p:nvSpPr>
        <p:spPr>
          <a:xfrm>
            <a:off x="6174831" y="4048194"/>
            <a:ext cx="484459" cy="4333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C0DA585-480B-44E8-893F-EA193950BFF6}"/>
              </a:ext>
            </a:extLst>
          </p:cNvPr>
          <p:cNvGrpSpPr/>
          <p:nvPr/>
        </p:nvGrpSpPr>
        <p:grpSpPr>
          <a:xfrm>
            <a:off x="-1851674" y="450919"/>
            <a:ext cx="2013599" cy="1861707"/>
            <a:chOff x="5089200" y="2498146"/>
            <a:chExt cx="2013599" cy="1861707"/>
          </a:xfrm>
        </p:grpSpPr>
        <p:pic>
          <p:nvPicPr>
            <p:cNvPr id="16" name="Picture 15" descr="Logo, company name&#10;&#10;Description automatically generated">
              <a:extLst>
                <a:ext uri="{FF2B5EF4-FFF2-40B4-BE49-F238E27FC236}">
                  <a16:creationId xmlns:a16="http://schemas.microsoft.com/office/drawing/2014/main" id="{2EB4606F-2312-48E2-A8F7-34736CE0A04D}"/>
                </a:ext>
              </a:extLst>
            </p:cNvPr>
            <p:cNvPicPr>
              <a:picLocks noChangeAspect="1"/>
            </p:cNvPicPr>
            <p:nvPr/>
          </p:nvPicPr>
          <p:blipFill rotWithShape="1">
            <a:blip r:embed="rId2">
              <a:extLst>
                <a:ext uri="{28A0092B-C50C-407E-A947-70E740481C1C}">
                  <a14:useLocalDpi xmlns:a14="http://schemas.microsoft.com/office/drawing/2010/main" val="0"/>
                </a:ext>
              </a:extLst>
            </a:blip>
            <a:srcRect l="25005" t="17747" r="24724" b="32408"/>
            <a:stretch/>
          </p:blipFill>
          <p:spPr>
            <a:xfrm>
              <a:off x="5451990" y="2498146"/>
              <a:ext cx="1132649" cy="1123043"/>
            </a:xfrm>
            <a:prstGeom prst="rect">
              <a:avLst/>
            </a:prstGeom>
          </p:spPr>
        </p:pic>
        <p:sp>
          <p:nvSpPr>
            <p:cNvPr id="17" name="TextBox 4">
              <a:extLst>
                <a:ext uri="{FF2B5EF4-FFF2-40B4-BE49-F238E27FC236}">
                  <a16:creationId xmlns:a16="http://schemas.microsoft.com/office/drawing/2014/main" id="{41C47422-BAE9-4FCC-9AFD-FB4B581E1B3B}"/>
                </a:ext>
              </a:extLst>
            </p:cNvPr>
            <p:cNvSpPr txBox="1"/>
            <p:nvPr/>
          </p:nvSpPr>
          <p:spPr>
            <a:xfrm>
              <a:off x="5089200" y="3621189"/>
              <a:ext cx="201359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Contastia"/>
                </a:rPr>
                <a:t>   </a:t>
              </a:r>
              <a:r>
                <a:rPr lang="en-US" b="1">
                  <a:latin typeface="Contastia"/>
                </a:rPr>
                <a:t>Ms Phương </a:t>
              </a:r>
            </a:p>
            <a:p>
              <a:r>
                <a:rPr lang="en-US" b="1">
                  <a:latin typeface="Contastia"/>
                </a:rPr>
                <a:t>Zalo: 0966765064</a:t>
              </a:r>
            </a:p>
          </p:txBody>
        </p:sp>
      </p:grpSp>
    </p:spTree>
    <p:extLst>
      <p:ext uri="{BB962C8B-B14F-4D97-AF65-F5344CB8AC3E}">
        <p14:creationId xmlns:p14="http://schemas.microsoft.com/office/powerpoint/2010/main" val="468997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71744FB-F8F8-4CFB-85A3-54887EAF9B7C}"/>
              </a:ext>
            </a:extLst>
          </p:cNvPr>
          <p:cNvSpPr/>
          <p:nvPr/>
        </p:nvSpPr>
        <p:spPr>
          <a:xfrm>
            <a:off x="600075" y="129657"/>
            <a:ext cx="2628900" cy="65647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Vocabulary</a:t>
            </a:r>
          </a:p>
        </p:txBody>
      </p:sp>
      <p:sp>
        <p:nvSpPr>
          <p:cNvPr id="5" name="TextBox 4">
            <a:extLst>
              <a:ext uri="{FF2B5EF4-FFF2-40B4-BE49-F238E27FC236}">
                <a16:creationId xmlns:a16="http://schemas.microsoft.com/office/drawing/2014/main" id="{043060EC-EE0A-4CA6-8EC6-1521C45E13F3}"/>
              </a:ext>
            </a:extLst>
          </p:cNvPr>
          <p:cNvSpPr txBox="1"/>
          <p:nvPr/>
        </p:nvSpPr>
        <p:spPr>
          <a:xfrm>
            <a:off x="3228975" y="257840"/>
            <a:ext cx="7867650" cy="461665"/>
          </a:xfrm>
          <a:prstGeom prst="rect">
            <a:avLst/>
          </a:prstGeom>
          <a:noFill/>
        </p:spPr>
        <p:txBody>
          <a:bodyPr wrap="square" rtlCol="0">
            <a:spAutoFit/>
          </a:bodyPr>
          <a:lstStyle/>
          <a:p>
            <a:r>
              <a:rPr lang="en-US" sz="2400" b="1"/>
              <a:t>Match the words with the decription. </a:t>
            </a:r>
          </a:p>
        </p:txBody>
      </p:sp>
      <p:sp>
        <p:nvSpPr>
          <p:cNvPr id="6" name="Rectangle: Rounded Corners 5">
            <a:extLst>
              <a:ext uri="{FF2B5EF4-FFF2-40B4-BE49-F238E27FC236}">
                <a16:creationId xmlns:a16="http://schemas.microsoft.com/office/drawing/2014/main" id="{9006AE8C-1E59-47F9-A3A5-B1AC3994371F}"/>
              </a:ext>
            </a:extLst>
          </p:cNvPr>
          <p:cNvSpPr/>
          <p:nvPr/>
        </p:nvSpPr>
        <p:spPr>
          <a:xfrm>
            <a:off x="1981200" y="914316"/>
            <a:ext cx="7648575" cy="1085850"/>
          </a:xfrm>
          <a:prstGeom prst="roundRect">
            <a:avLst>
              <a:gd name="adj" fmla="val 32292"/>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horror      general        science fiction    </a:t>
            </a:r>
          </a:p>
          <a:p>
            <a:pPr algn="ctr"/>
            <a:r>
              <a:rPr lang="en-US" sz="2400">
                <a:solidFill>
                  <a:schemeClr val="tx1"/>
                </a:solidFill>
              </a:rPr>
              <a:t>sad           soldiers       exciting     comedy</a:t>
            </a:r>
          </a:p>
        </p:txBody>
      </p:sp>
      <p:sp>
        <p:nvSpPr>
          <p:cNvPr id="7" name="TextBox 6">
            <a:extLst>
              <a:ext uri="{FF2B5EF4-FFF2-40B4-BE49-F238E27FC236}">
                <a16:creationId xmlns:a16="http://schemas.microsoft.com/office/drawing/2014/main" id="{925AC4D6-D183-4894-AA62-142D6A5E038C}"/>
              </a:ext>
            </a:extLst>
          </p:cNvPr>
          <p:cNvSpPr txBox="1"/>
          <p:nvPr/>
        </p:nvSpPr>
        <p:spPr>
          <a:xfrm>
            <a:off x="333375" y="2025658"/>
            <a:ext cx="11277600" cy="4536819"/>
          </a:xfrm>
          <a:prstGeom prst="rect">
            <a:avLst/>
          </a:prstGeom>
          <a:noFill/>
        </p:spPr>
        <p:txBody>
          <a:bodyPr wrap="square" rtlCol="0">
            <a:spAutoFit/>
          </a:bodyPr>
          <a:lstStyle/>
          <a:p>
            <a:pPr marL="342900" indent="-342900">
              <a:lnSpc>
                <a:spcPct val="150000"/>
              </a:lnSpc>
              <a:buAutoNum type="arabicPeriod"/>
            </a:pPr>
            <a:r>
              <a:rPr lang="en-US" sz="2800"/>
              <a:t>This kind of movie is very scary. </a:t>
            </a:r>
          </a:p>
          <a:p>
            <a:pPr marL="342900" indent="-342900">
              <a:lnSpc>
                <a:spcPct val="150000"/>
              </a:lnSpc>
              <a:buAutoNum type="arabicPeriod"/>
            </a:pPr>
            <a:r>
              <a:rPr lang="en-US" sz="2800"/>
              <a:t>When you watch this kind of movie, you will laugh a lot. </a:t>
            </a:r>
          </a:p>
          <a:p>
            <a:pPr marL="342900" indent="-342900">
              <a:lnSpc>
                <a:spcPct val="150000"/>
              </a:lnSpc>
              <a:buAutoNum type="arabicPeriod"/>
            </a:pPr>
            <a:r>
              <a:rPr lang="en-US" sz="2800"/>
              <a:t>This a movie about life in the future.</a:t>
            </a:r>
          </a:p>
          <a:p>
            <a:pPr marL="342900" indent="-342900">
              <a:lnSpc>
                <a:spcPct val="150000"/>
              </a:lnSpc>
              <a:buAutoNum type="arabicPeriod"/>
            </a:pPr>
            <a:r>
              <a:rPr lang="en-US" sz="2800"/>
              <a:t>When people feel like this, they may cry. </a:t>
            </a:r>
          </a:p>
          <a:p>
            <a:pPr marL="342900" indent="-342900">
              <a:lnSpc>
                <a:spcPct val="150000"/>
              </a:lnSpc>
              <a:buAutoNum type="arabicPeriod"/>
            </a:pPr>
            <a:r>
              <a:rPr lang="en-US" sz="2800"/>
              <a:t>This word means very, very interesting. </a:t>
            </a:r>
          </a:p>
          <a:p>
            <a:pPr marL="342900" indent="-342900">
              <a:lnSpc>
                <a:spcPct val="150000"/>
              </a:lnSpc>
              <a:buAutoNum type="arabicPeriod"/>
            </a:pPr>
            <a:r>
              <a:rPr lang="en-US" sz="2800"/>
              <a:t>An army is a large group of these people </a:t>
            </a:r>
          </a:p>
          <a:p>
            <a:pPr marL="342900" indent="-342900">
              <a:lnSpc>
                <a:spcPct val="150000"/>
              </a:lnSpc>
              <a:buAutoNum type="arabicPeriod"/>
            </a:pPr>
            <a:r>
              <a:rPr lang="en-US" sz="2800"/>
              <a:t>This person is the leader of an army.</a:t>
            </a:r>
          </a:p>
        </p:txBody>
      </p:sp>
      <p:sp>
        <p:nvSpPr>
          <p:cNvPr id="9" name="TextBox 8">
            <a:extLst>
              <a:ext uri="{FF2B5EF4-FFF2-40B4-BE49-F238E27FC236}">
                <a16:creationId xmlns:a16="http://schemas.microsoft.com/office/drawing/2014/main" id="{83BE4CFF-82CF-4579-A13C-0C4C35A3A699}"/>
              </a:ext>
            </a:extLst>
          </p:cNvPr>
          <p:cNvSpPr txBox="1"/>
          <p:nvPr/>
        </p:nvSpPr>
        <p:spPr>
          <a:xfrm>
            <a:off x="9744075" y="2766885"/>
            <a:ext cx="2200275" cy="369332"/>
          </a:xfrm>
          <a:prstGeom prst="rect">
            <a:avLst/>
          </a:prstGeom>
          <a:noFill/>
        </p:spPr>
        <p:txBody>
          <a:bodyPr wrap="square" rtlCol="0">
            <a:spAutoFit/>
          </a:bodyPr>
          <a:lstStyle/>
          <a:p>
            <a:r>
              <a:rPr lang="en-US"/>
              <a:t>_______________</a:t>
            </a:r>
          </a:p>
        </p:txBody>
      </p:sp>
      <p:sp>
        <p:nvSpPr>
          <p:cNvPr id="10" name="TextBox 9">
            <a:extLst>
              <a:ext uri="{FF2B5EF4-FFF2-40B4-BE49-F238E27FC236}">
                <a16:creationId xmlns:a16="http://schemas.microsoft.com/office/drawing/2014/main" id="{B70C150C-DCA9-4EED-8052-02CF81EA350E}"/>
              </a:ext>
            </a:extLst>
          </p:cNvPr>
          <p:cNvSpPr txBox="1"/>
          <p:nvPr/>
        </p:nvSpPr>
        <p:spPr>
          <a:xfrm>
            <a:off x="9744075" y="3428745"/>
            <a:ext cx="2200275" cy="369332"/>
          </a:xfrm>
          <a:prstGeom prst="rect">
            <a:avLst/>
          </a:prstGeom>
          <a:noFill/>
        </p:spPr>
        <p:txBody>
          <a:bodyPr wrap="square" rtlCol="0">
            <a:spAutoFit/>
          </a:bodyPr>
          <a:lstStyle/>
          <a:p>
            <a:r>
              <a:rPr lang="en-US"/>
              <a:t>_______________</a:t>
            </a:r>
          </a:p>
        </p:txBody>
      </p:sp>
      <p:sp>
        <p:nvSpPr>
          <p:cNvPr id="11" name="TextBox 10">
            <a:extLst>
              <a:ext uri="{FF2B5EF4-FFF2-40B4-BE49-F238E27FC236}">
                <a16:creationId xmlns:a16="http://schemas.microsoft.com/office/drawing/2014/main" id="{E6B23A5A-C26A-4BD7-A81D-25F4B7D5067A}"/>
              </a:ext>
            </a:extLst>
          </p:cNvPr>
          <p:cNvSpPr txBox="1"/>
          <p:nvPr/>
        </p:nvSpPr>
        <p:spPr>
          <a:xfrm>
            <a:off x="9744075" y="4090605"/>
            <a:ext cx="2200275" cy="369332"/>
          </a:xfrm>
          <a:prstGeom prst="rect">
            <a:avLst/>
          </a:prstGeom>
          <a:noFill/>
        </p:spPr>
        <p:txBody>
          <a:bodyPr wrap="square" rtlCol="0">
            <a:spAutoFit/>
          </a:bodyPr>
          <a:lstStyle/>
          <a:p>
            <a:r>
              <a:rPr lang="en-US"/>
              <a:t>_______________</a:t>
            </a:r>
          </a:p>
        </p:txBody>
      </p:sp>
      <p:sp>
        <p:nvSpPr>
          <p:cNvPr id="12" name="TextBox 11">
            <a:extLst>
              <a:ext uri="{FF2B5EF4-FFF2-40B4-BE49-F238E27FC236}">
                <a16:creationId xmlns:a16="http://schemas.microsoft.com/office/drawing/2014/main" id="{1875CB67-5EA4-42C5-B20A-EBF9795E69DF}"/>
              </a:ext>
            </a:extLst>
          </p:cNvPr>
          <p:cNvSpPr txBox="1"/>
          <p:nvPr/>
        </p:nvSpPr>
        <p:spPr>
          <a:xfrm>
            <a:off x="9744075" y="4752465"/>
            <a:ext cx="2200275" cy="369332"/>
          </a:xfrm>
          <a:prstGeom prst="rect">
            <a:avLst/>
          </a:prstGeom>
          <a:noFill/>
        </p:spPr>
        <p:txBody>
          <a:bodyPr wrap="square" rtlCol="0">
            <a:spAutoFit/>
          </a:bodyPr>
          <a:lstStyle/>
          <a:p>
            <a:r>
              <a:rPr lang="en-US"/>
              <a:t>_______________</a:t>
            </a:r>
          </a:p>
        </p:txBody>
      </p:sp>
      <p:sp>
        <p:nvSpPr>
          <p:cNvPr id="13" name="TextBox 12">
            <a:extLst>
              <a:ext uri="{FF2B5EF4-FFF2-40B4-BE49-F238E27FC236}">
                <a16:creationId xmlns:a16="http://schemas.microsoft.com/office/drawing/2014/main" id="{0AFD8B9D-06DB-418A-AD72-4CEC3B8F7E3A}"/>
              </a:ext>
            </a:extLst>
          </p:cNvPr>
          <p:cNvSpPr txBox="1"/>
          <p:nvPr/>
        </p:nvSpPr>
        <p:spPr>
          <a:xfrm>
            <a:off x="9744075" y="5414325"/>
            <a:ext cx="2200275" cy="369332"/>
          </a:xfrm>
          <a:prstGeom prst="rect">
            <a:avLst/>
          </a:prstGeom>
          <a:noFill/>
        </p:spPr>
        <p:txBody>
          <a:bodyPr wrap="square" rtlCol="0">
            <a:spAutoFit/>
          </a:bodyPr>
          <a:lstStyle/>
          <a:p>
            <a:r>
              <a:rPr lang="en-US"/>
              <a:t>_______________</a:t>
            </a:r>
          </a:p>
        </p:txBody>
      </p:sp>
      <p:sp>
        <p:nvSpPr>
          <p:cNvPr id="14" name="TextBox 13">
            <a:extLst>
              <a:ext uri="{FF2B5EF4-FFF2-40B4-BE49-F238E27FC236}">
                <a16:creationId xmlns:a16="http://schemas.microsoft.com/office/drawing/2014/main" id="{4150FA58-167C-45B1-85AB-4B1E76FA35F2}"/>
              </a:ext>
            </a:extLst>
          </p:cNvPr>
          <p:cNvSpPr txBox="1"/>
          <p:nvPr/>
        </p:nvSpPr>
        <p:spPr>
          <a:xfrm>
            <a:off x="9744075" y="6076183"/>
            <a:ext cx="2200275" cy="369332"/>
          </a:xfrm>
          <a:prstGeom prst="rect">
            <a:avLst/>
          </a:prstGeom>
          <a:noFill/>
        </p:spPr>
        <p:txBody>
          <a:bodyPr wrap="square" rtlCol="0">
            <a:spAutoFit/>
          </a:bodyPr>
          <a:lstStyle/>
          <a:p>
            <a:r>
              <a:rPr lang="en-US"/>
              <a:t>_______________</a:t>
            </a:r>
          </a:p>
        </p:txBody>
      </p:sp>
      <p:grpSp>
        <p:nvGrpSpPr>
          <p:cNvPr id="30" name="Group 29">
            <a:extLst>
              <a:ext uri="{FF2B5EF4-FFF2-40B4-BE49-F238E27FC236}">
                <a16:creationId xmlns:a16="http://schemas.microsoft.com/office/drawing/2014/main" id="{5E3742BA-104E-4682-87FD-C05A1016BF7D}"/>
              </a:ext>
            </a:extLst>
          </p:cNvPr>
          <p:cNvGrpSpPr/>
          <p:nvPr/>
        </p:nvGrpSpPr>
        <p:grpSpPr>
          <a:xfrm>
            <a:off x="9629775" y="1959030"/>
            <a:ext cx="2845594" cy="4501735"/>
            <a:chOff x="9629775" y="1959030"/>
            <a:chExt cx="2845594" cy="4501735"/>
          </a:xfrm>
        </p:grpSpPr>
        <p:sp>
          <p:nvSpPr>
            <p:cNvPr id="8" name="TextBox 7">
              <a:extLst>
                <a:ext uri="{FF2B5EF4-FFF2-40B4-BE49-F238E27FC236}">
                  <a16:creationId xmlns:a16="http://schemas.microsoft.com/office/drawing/2014/main" id="{4154C896-2969-466E-96E3-7ED8BB4F0821}"/>
                </a:ext>
              </a:extLst>
            </p:cNvPr>
            <p:cNvSpPr txBox="1"/>
            <p:nvPr/>
          </p:nvSpPr>
          <p:spPr>
            <a:xfrm>
              <a:off x="9744075" y="2105025"/>
              <a:ext cx="2200275" cy="369332"/>
            </a:xfrm>
            <a:prstGeom prst="rect">
              <a:avLst/>
            </a:prstGeom>
            <a:noFill/>
          </p:spPr>
          <p:txBody>
            <a:bodyPr wrap="square" rtlCol="0">
              <a:spAutoFit/>
            </a:bodyPr>
            <a:lstStyle/>
            <a:p>
              <a:r>
                <a:rPr lang="en-US"/>
                <a:t>_______________</a:t>
              </a:r>
            </a:p>
          </p:txBody>
        </p:sp>
        <p:grpSp>
          <p:nvGrpSpPr>
            <p:cNvPr id="29" name="Group 28">
              <a:extLst>
                <a:ext uri="{FF2B5EF4-FFF2-40B4-BE49-F238E27FC236}">
                  <a16:creationId xmlns:a16="http://schemas.microsoft.com/office/drawing/2014/main" id="{910CDD0A-C107-4454-AB42-B1467B2D6D4E}"/>
                </a:ext>
              </a:extLst>
            </p:cNvPr>
            <p:cNvGrpSpPr/>
            <p:nvPr/>
          </p:nvGrpSpPr>
          <p:grpSpPr>
            <a:xfrm>
              <a:off x="9629775" y="1959030"/>
              <a:ext cx="2845594" cy="4501735"/>
              <a:chOff x="9629775" y="1959030"/>
              <a:chExt cx="2845594" cy="4501735"/>
            </a:xfrm>
          </p:grpSpPr>
          <p:sp>
            <p:nvSpPr>
              <p:cNvPr id="16" name="TextBox 15">
                <a:extLst>
                  <a:ext uri="{FF2B5EF4-FFF2-40B4-BE49-F238E27FC236}">
                    <a16:creationId xmlns:a16="http://schemas.microsoft.com/office/drawing/2014/main" id="{A07588D3-6146-4114-B672-F181251248BA}"/>
                  </a:ext>
                </a:extLst>
              </p:cNvPr>
              <p:cNvSpPr txBox="1"/>
              <p:nvPr/>
            </p:nvSpPr>
            <p:spPr>
              <a:xfrm>
                <a:off x="10229850" y="1959030"/>
                <a:ext cx="2057400" cy="523220"/>
              </a:xfrm>
              <a:prstGeom prst="rect">
                <a:avLst/>
              </a:prstGeom>
              <a:noFill/>
            </p:spPr>
            <p:txBody>
              <a:bodyPr wrap="square" rtlCol="0">
                <a:spAutoFit/>
              </a:bodyPr>
              <a:lstStyle/>
              <a:p>
                <a:r>
                  <a:rPr lang="en-US" sz="2800"/>
                  <a:t>horror</a:t>
                </a:r>
              </a:p>
            </p:txBody>
          </p:sp>
          <p:sp>
            <p:nvSpPr>
              <p:cNvPr id="17" name="TextBox 16">
                <a:extLst>
                  <a:ext uri="{FF2B5EF4-FFF2-40B4-BE49-F238E27FC236}">
                    <a16:creationId xmlns:a16="http://schemas.microsoft.com/office/drawing/2014/main" id="{DA3FDDAF-28A5-4110-96E8-DF4E10E16CD5}"/>
                  </a:ext>
                </a:extLst>
              </p:cNvPr>
              <p:cNvSpPr txBox="1"/>
              <p:nvPr/>
            </p:nvSpPr>
            <p:spPr>
              <a:xfrm>
                <a:off x="9779794" y="2645953"/>
                <a:ext cx="2057400" cy="523220"/>
              </a:xfrm>
              <a:prstGeom prst="rect">
                <a:avLst/>
              </a:prstGeom>
              <a:noFill/>
            </p:spPr>
            <p:txBody>
              <a:bodyPr wrap="square" rtlCol="0">
                <a:spAutoFit/>
              </a:bodyPr>
              <a:lstStyle/>
              <a:p>
                <a:r>
                  <a:rPr lang="en-US" sz="2800">
                    <a:solidFill>
                      <a:srgbClr val="C00000"/>
                    </a:solidFill>
                  </a:rPr>
                  <a:t>comeny</a:t>
                </a:r>
              </a:p>
            </p:txBody>
          </p:sp>
          <p:sp>
            <p:nvSpPr>
              <p:cNvPr id="18" name="TextBox 17">
                <a:extLst>
                  <a:ext uri="{FF2B5EF4-FFF2-40B4-BE49-F238E27FC236}">
                    <a16:creationId xmlns:a16="http://schemas.microsoft.com/office/drawing/2014/main" id="{B7ACCD9B-C79A-4F4C-8C58-174CA10CCDCC}"/>
                  </a:ext>
                </a:extLst>
              </p:cNvPr>
              <p:cNvSpPr txBox="1"/>
              <p:nvPr/>
            </p:nvSpPr>
            <p:spPr>
              <a:xfrm>
                <a:off x="9629775" y="3326738"/>
                <a:ext cx="2647950" cy="523220"/>
              </a:xfrm>
              <a:prstGeom prst="rect">
                <a:avLst/>
              </a:prstGeom>
              <a:noFill/>
            </p:spPr>
            <p:txBody>
              <a:bodyPr wrap="square" rtlCol="0">
                <a:spAutoFit/>
              </a:bodyPr>
              <a:lstStyle/>
              <a:p>
                <a:r>
                  <a:rPr lang="en-US" sz="2800">
                    <a:solidFill>
                      <a:srgbClr val="C00000"/>
                    </a:solidFill>
                  </a:rPr>
                  <a:t>science fiction</a:t>
                </a:r>
              </a:p>
            </p:txBody>
          </p:sp>
          <p:sp>
            <p:nvSpPr>
              <p:cNvPr id="19" name="TextBox 18">
                <a:extLst>
                  <a:ext uri="{FF2B5EF4-FFF2-40B4-BE49-F238E27FC236}">
                    <a16:creationId xmlns:a16="http://schemas.microsoft.com/office/drawing/2014/main" id="{BE890FFE-612A-41D9-A2AA-5A0390449411}"/>
                  </a:ext>
                </a:extLst>
              </p:cNvPr>
              <p:cNvSpPr txBox="1"/>
              <p:nvPr/>
            </p:nvSpPr>
            <p:spPr>
              <a:xfrm>
                <a:off x="9827419" y="4013661"/>
                <a:ext cx="2647950" cy="523220"/>
              </a:xfrm>
              <a:prstGeom prst="rect">
                <a:avLst/>
              </a:prstGeom>
              <a:noFill/>
            </p:spPr>
            <p:txBody>
              <a:bodyPr wrap="square" rtlCol="0">
                <a:spAutoFit/>
              </a:bodyPr>
              <a:lstStyle/>
              <a:p>
                <a:r>
                  <a:rPr lang="en-US" sz="2800">
                    <a:solidFill>
                      <a:srgbClr val="C00000"/>
                    </a:solidFill>
                  </a:rPr>
                  <a:t>sad</a:t>
                </a:r>
              </a:p>
            </p:txBody>
          </p:sp>
          <p:sp>
            <p:nvSpPr>
              <p:cNvPr id="20" name="TextBox 19">
                <a:extLst>
                  <a:ext uri="{FF2B5EF4-FFF2-40B4-BE49-F238E27FC236}">
                    <a16:creationId xmlns:a16="http://schemas.microsoft.com/office/drawing/2014/main" id="{465F68F8-FDAC-4C02-A825-334102153A9C}"/>
                  </a:ext>
                </a:extLst>
              </p:cNvPr>
              <p:cNvSpPr txBox="1"/>
              <p:nvPr/>
            </p:nvSpPr>
            <p:spPr>
              <a:xfrm>
                <a:off x="9639300" y="4671591"/>
                <a:ext cx="2647950" cy="523220"/>
              </a:xfrm>
              <a:prstGeom prst="rect">
                <a:avLst/>
              </a:prstGeom>
              <a:noFill/>
            </p:spPr>
            <p:txBody>
              <a:bodyPr wrap="square" rtlCol="0">
                <a:spAutoFit/>
              </a:bodyPr>
              <a:lstStyle/>
              <a:p>
                <a:r>
                  <a:rPr lang="en-US" sz="2800">
                    <a:solidFill>
                      <a:srgbClr val="C00000"/>
                    </a:solidFill>
                  </a:rPr>
                  <a:t>exciting</a:t>
                </a:r>
              </a:p>
            </p:txBody>
          </p:sp>
          <p:sp>
            <p:nvSpPr>
              <p:cNvPr id="21" name="TextBox 20">
                <a:extLst>
                  <a:ext uri="{FF2B5EF4-FFF2-40B4-BE49-F238E27FC236}">
                    <a16:creationId xmlns:a16="http://schemas.microsoft.com/office/drawing/2014/main" id="{386CDA0F-3B27-4252-88B9-AA8FAC10B6C7}"/>
                  </a:ext>
                </a:extLst>
              </p:cNvPr>
              <p:cNvSpPr txBox="1"/>
              <p:nvPr/>
            </p:nvSpPr>
            <p:spPr>
              <a:xfrm>
                <a:off x="9744075" y="5337381"/>
                <a:ext cx="2647950" cy="523220"/>
              </a:xfrm>
              <a:prstGeom prst="rect">
                <a:avLst/>
              </a:prstGeom>
              <a:noFill/>
            </p:spPr>
            <p:txBody>
              <a:bodyPr wrap="square" rtlCol="0">
                <a:spAutoFit/>
              </a:bodyPr>
              <a:lstStyle/>
              <a:p>
                <a:r>
                  <a:rPr lang="en-US" sz="2800">
                    <a:solidFill>
                      <a:srgbClr val="C00000"/>
                    </a:solidFill>
                  </a:rPr>
                  <a:t>soldiers</a:t>
                </a:r>
              </a:p>
            </p:txBody>
          </p:sp>
          <p:sp>
            <p:nvSpPr>
              <p:cNvPr id="22" name="TextBox 21">
                <a:extLst>
                  <a:ext uri="{FF2B5EF4-FFF2-40B4-BE49-F238E27FC236}">
                    <a16:creationId xmlns:a16="http://schemas.microsoft.com/office/drawing/2014/main" id="{C0B9BC4C-C2BF-4271-A958-A0620F135D77}"/>
                  </a:ext>
                </a:extLst>
              </p:cNvPr>
              <p:cNvSpPr txBox="1"/>
              <p:nvPr/>
            </p:nvSpPr>
            <p:spPr>
              <a:xfrm>
                <a:off x="9827419" y="5937545"/>
                <a:ext cx="2647950" cy="523220"/>
              </a:xfrm>
              <a:prstGeom prst="rect">
                <a:avLst/>
              </a:prstGeom>
              <a:noFill/>
            </p:spPr>
            <p:txBody>
              <a:bodyPr wrap="square" rtlCol="0">
                <a:spAutoFit/>
              </a:bodyPr>
              <a:lstStyle/>
              <a:p>
                <a:r>
                  <a:rPr lang="en-US" sz="2800">
                    <a:solidFill>
                      <a:srgbClr val="C00000"/>
                    </a:solidFill>
                  </a:rPr>
                  <a:t>general</a:t>
                </a:r>
              </a:p>
            </p:txBody>
          </p:sp>
        </p:grpSp>
      </p:grpSp>
      <p:grpSp>
        <p:nvGrpSpPr>
          <p:cNvPr id="23" name="Group 22">
            <a:extLst>
              <a:ext uri="{FF2B5EF4-FFF2-40B4-BE49-F238E27FC236}">
                <a16:creationId xmlns:a16="http://schemas.microsoft.com/office/drawing/2014/main" id="{AC0DA585-480B-44E8-893F-EA193950BFF6}"/>
              </a:ext>
            </a:extLst>
          </p:cNvPr>
          <p:cNvGrpSpPr/>
          <p:nvPr/>
        </p:nvGrpSpPr>
        <p:grpSpPr>
          <a:xfrm>
            <a:off x="-1860240" y="97323"/>
            <a:ext cx="2013599" cy="1861707"/>
            <a:chOff x="5089200" y="2498146"/>
            <a:chExt cx="2013599" cy="1861707"/>
          </a:xfrm>
        </p:grpSpPr>
        <p:pic>
          <p:nvPicPr>
            <p:cNvPr id="24" name="Picture 23" descr="Logo, company name&#10;&#10;Description automatically generated">
              <a:extLst>
                <a:ext uri="{FF2B5EF4-FFF2-40B4-BE49-F238E27FC236}">
                  <a16:creationId xmlns:a16="http://schemas.microsoft.com/office/drawing/2014/main" id="{2EB4606F-2312-48E2-A8F7-34736CE0A04D}"/>
                </a:ext>
              </a:extLst>
            </p:cNvPr>
            <p:cNvPicPr>
              <a:picLocks noChangeAspect="1"/>
            </p:cNvPicPr>
            <p:nvPr/>
          </p:nvPicPr>
          <p:blipFill rotWithShape="1">
            <a:blip r:embed="rId2">
              <a:extLst>
                <a:ext uri="{28A0092B-C50C-407E-A947-70E740481C1C}">
                  <a14:useLocalDpi xmlns:a14="http://schemas.microsoft.com/office/drawing/2010/main" val="0"/>
                </a:ext>
              </a:extLst>
            </a:blip>
            <a:srcRect l="25005" t="17747" r="24724" b="32408"/>
            <a:stretch/>
          </p:blipFill>
          <p:spPr>
            <a:xfrm>
              <a:off x="5451990" y="2498146"/>
              <a:ext cx="1132649" cy="1123043"/>
            </a:xfrm>
            <a:prstGeom prst="rect">
              <a:avLst/>
            </a:prstGeom>
          </p:spPr>
        </p:pic>
        <p:sp>
          <p:nvSpPr>
            <p:cNvPr id="25" name="TextBox 4">
              <a:extLst>
                <a:ext uri="{FF2B5EF4-FFF2-40B4-BE49-F238E27FC236}">
                  <a16:creationId xmlns:a16="http://schemas.microsoft.com/office/drawing/2014/main" id="{41C47422-BAE9-4FCC-9AFD-FB4B581E1B3B}"/>
                </a:ext>
              </a:extLst>
            </p:cNvPr>
            <p:cNvSpPr txBox="1"/>
            <p:nvPr/>
          </p:nvSpPr>
          <p:spPr>
            <a:xfrm>
              <a:off x="5089200" y="3621189"/>
              <a:ext cx="201359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Contastia"/>
                </a:rPr>
                <a:t>   </a:t>
              </a:r>
              <a:r>
                <a:rPr lang="en-US" b="1">
                  <a:latin typeface="Contastia"/>
                </a:rPr>
                <a:t>Ms Phương </a:t>
              </a:r>
            </a:p>
            <a:p>
              <a:r>
                <a:rPr lang="en-US" b="1">
                  <a:latin typeface="Contastia"/>
                </a:rPr>
                <a:t>Zalo: 0966765064</a:t>
              </a:r>
            </a:p>
          </p:txBody>
        </p:sp>
      </p:grpSp>
    </p:spTree>
    <p:extLst>
      <p:ext uri="{BB962C8B-B14F-4D97-AF65-F5344CB8AC3E}">
        <p14:creationId xmlns:p14="http://schemas.microsoft.com/office/powerpoint/2010/main" val="307623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A4E76E1-8092-44A7-BEC3-A5A7AFA917C0}"/>
              </a:ext>
            </a:extLst>
          </p:cNvPr>
          <p:cNvSpPr/>
          <p:nvPr/>
        </p:nvSpPr>
        <p:spPr>
          <a:xfrm>
            <a:off x="600075" y="129657"/>
            <a:ext cx="2628900" cy="65647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Grammar</a:t>
            </a:r>
          </a:p>
        </p:txBody>
      </p:sp>
      <p:sp>
        <p:nvSpPr>
          <p:cNvPr id="5" name="TextBox 4">
            <a:extLst>
              <a:ext uri="{FF2B5EF4-FFF2-40B4-BE49-F238E27FC236}">
                <a16:creationId xmlns:a16="http://schemas.microsoft.com/office/drawing/2014/main" id="{28F7B122-5389-432C-B608-4D5F3264EC1C}"/>
              </a:ext>
            </a:extLst>
          </p:cNvPr>
          <p:cNvSpPr txBox="1"/>
          <p:nvPr/>
        </p:nvSpPr>
        <p:spPr>
          <a:xfrm>
            <a:off x="3228975" y="257840"/>
            <a:ext cx="7867650" cy="830997"/>
          </a:xfrm>
          <a:prstGeom prst="rect">
            <a:avLst/>
          </a:prstGeom>
          <a:noFill/>
        </p:spPr>
        <p:txBody>
          <a:bodyPr wrap="square" rtlCol="0">
            <a:spAutoFit/>
          </a:bodyPr>
          <a:lstStyle/>
          <a:p>
            <a:r>
              <a:rPr lang="en-US" sz="2400" b="1"/>
              <a:t>Underline the mistake in each sentence. Write the correct word on the line.</a:t>
            </a:r>
          </a:p>
        </p:txBody>
      </p:sp>
      <p:sp>
        <p:nvSpPr>
          <p:cNvPr id="6" name="Rectangle: Rounded Corners 5">
            <a:extLst>
              <a:ext uri="{FF2B5EF4-FFF2-40B4-BE49-F238E27FC236}">
                <a16:creationId xmlns:a16="http://schemas.microsoft.com/office/drawing/2014/main" id="{DA0A4C46-3F71-4FC3-A99E-34FD0764E763}"/>
              </a:ext>
            </a:extLst>
          </p:cNvPr>
          <p:cNvSpPr/>
          <p:nvPr/>
        </p:nvSpPr>
        <p:spPr>
          <a:xfrm>
            <a:off x="228599" y="1237160"/>
            <a:ext cx="11372851" cy="5124451"/>
          </a:xfrm>
          <a:prstGeom prst="roundRect">
            <a:avLst>
              <a:gd name="adj" fmla="val 15460"/>
            </a:avLst>
          </a:prstGeom>
          <a:blipFill>
            <a:blip r:embed="rId2"/>
            <a:tile tx="0" ty="0" sx="100000" sy="100000" flip="none" algn="tl"/>
          </a:blip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AutoNum type="arabicPeriod"/>
            </a:pPr>
            <a:r>
              <a:rPr lang="en-US" sz="2800">
                <a:ln>
                  <a:solidFill>
                    <a:sysClr val="windowText" lastClr="000000"/>
                  </a:solidFill>
                </a:ln>
                <a:solidFill>
                  <a:sysClr val="windowText" lastClr="000000"/>
                </a:solidFill>
                <a:effectLst/>
              </a:rPr>
              <a:t>The movie is at Saturday at three o’clock. </a:t>
            </a:r>
          </a:p>
          <a:p>
            <a:pPr marL="342900" indent="-342900">
              <a:lnSpc>
                <a:spcPct val="150000"/>
              </a:lnSpc>
              <a:buAutoNum type="arabicPeriod"/>
            </a:pPr>
            <a:r>
              <a:rPr lang="en-US" sz="2800">
                <a:ln>
                  <a:solidFill>
                    <a:sysClr val="windowText" lastClr="000000"/>
                  </a:solidFill>
                </a:ln>
                <a:solidFill>
                  <a:sysClr val="windowText" lastClr="000000"/>
                </a:solidFill>
                <a:effectLst/>
              </a:rPr>
              <a:t>This movie weren’t very good. In fact, it was terrible.</a:t>
            </a:r>
          </a:p>
          <a:p>
            <a:pPr marL="342900" indent="-342900">
              <a:lnSpc>
                <a:spcPct val="150000"/>
              </a:lnSpc>
              <a:buAutoNum type="arabicPeriod"/>
            </a:pPr>
            <a:r>
              <a:rPr lang="en-US" sz="2800">
                <a:ln>
                  <a:solidFill>
                    <a:sysClr val="windowText" lastClr="000000"/>
                  </a:solidFill>
                </a:ln>
                <a:solidFill>
                  <a:sysClr val="windowText" lastClr="000000"/>
                </a:solidFill>
                <a:effectLst/>
              </a:rPr>
              <a:t>Quang Trung were a famous Vietnamese king. </a:t>
            </a:r>
          </a:p>
          <a:p>
            <a:pPr marL="342900" indent="-342900">
              <a:lnSpc>
                <a:spcPct val="150000"/>
              </a:lnSpc>
              <a:buAutoNum type="arabicPeriod"/>
            </a:pPr>
            <a:r>
              <a:rPr lang="en-US" sz="2800">
                <a:ln>
                  <a:solidFill>
                    <a:sysClr val="windowText" lastClr="000000"/>
                  </a:solidFill>
                </a:ln>
                <a:solidFill>
                  <a:sysClr val="windowText" lastClr="000000"/>
                </a:solidFill>
                <a:effectLst/>
              </a:rPr>
              <a:t>The movie is on in the evenings. It starts in seven o’clock. </a:t>
            </a:r>
          </a:p>
          <a:p>
            <a:pPr marL="342900" indent="-342900">
              <a:lnSpc>
                <a:spcPct val="150000"/>
              </a:lnSpc>
              <a:buAutoNum type="arabicPeriod"/>
            </a:pPr>
            <a:r>
              <a:rPr lang="en-US" sz="2800">
                <a:ln>
                  <a:solidFill>
                    <a:sysClr val="windowText" lastClr="000000"/>
                  </a:solidFill>
                </a:ln>
                <a:solidFill>
                  <a:sysClr val="windowText" lastClr="000000"/>
                </a:solidFill>
                <a:effectLst/>
              </a:rPr>
              <a:t>They was in the movie theater last night. </a:t>
            </a:r>
          </a:p>
          <a:p>
            <a:pPr marL="342900" indent="-342900">
              <a:lnSpc>
                <a:spcPct val="150000"/>
              </a:lnSpc>
              <a:buAutoNum type="arabicPeriod"/>
            </a:pPr>
            <a:r>
              <a:rPr lang="en-US" sz="2800">
                <a:ln>
                  <a:solidFill>
                    <a:sysClr val="windowText" lastClr="000000"/>
                  </a:solidFill>
                </a:ln>
                <a:solidFill>
                  <a:sysClr val="windowText" lastClr="000000"/>
                </a:solidFill>
                <a:effectLst/>
              </a:rPr>
              <a:t>Napoleon win forty-three battles and I think he was a great general</a:t>
            </a:r>
          </a:p>
          <a:p>
            <a:pPr marL="342900" indent="-342900">
              <a:lnSpc>
                <a:spcPct val="150000"/>
              </a:lnSpc>
              <a:buAutoNum type="arabicPeriod"/>
            </a:pPr>
            <a:r>
              <a:rPr lang="en-US" sz="2800">
                <a:ln>
                  <a:solidFill>
                    <a:sysClr val="windowText" lastClr="000000"/>
                  </a:solidFill>
                </a:ln>
                <a:solidFill>
                  <a:sysClr val="windowText" lastClr="000000"/>
                </a:solidFill>
                <a:effectLst/>
              </a:rPr>
              <a:t>Did you see Flying Fantastic? How wasn’t it?</a:t>
            </a:r>
          </a:p>
          <a:p>
            <a:pPr marL="342900" indent="-342900" algn="ctr">
              <a:buAutoNum type="arabicPeriod"/>
            </a:pPr>
            <a:endParaRPr lang="en-US">
              <a:effectLst>
                <a:glow rad="101600">
                  <a:schemeClr val="bg1">
                    <a:lumMod val="75000"/>
                    <a:alpha val="60000"/>
                  </a:schemeClr>
                </a:glow>
              </a:effectLst>
            </a:endParaRPr>
          </a:p>
        </p:txBody>
      </p:sp>
      <p:cxnSp>
        <p:nvCxnSpPr>
          <p:cNvPr id="8" name="Straight Connector 7">
            <a:extLst>
              <a:ext uri="{FF2B5EF4-FFF2-40B4-BE49-F238E27FC236}">
                <a16:creationId xmlns:a16="http://schemas.microsoft.com/office/drawing/2014/main" id="{5D9EBAE5-A4CF-40BC-8529-9981E733C686}"/>
              </a:ext>
            </a:extLst>
          </p:cNvPr>
          <p:cNvCxnSpPr>
            <a:cxnSpLocks/>
          </p:cNvCxnSpPr>
          <p:nvPr/>
        </p:nvCxnSpPr>
        <p:spPr>
          <a:xfrm flipH="1">
            <a:off x="2828925" y="1724025"/>
            <a:ext cx="69532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D16E6B-F477-46BF-A211-D0B9C4ED81FE}"/>
              </a:ext>
            </a:extLst>
          </p:cNvPr>
          <p:cNvCxnSpPr>
            <a:cxnSpLocks/>
          </p:cNvCxnSpPr>
          <p:nvPr/>
        </p:nvCxnSpPr>
        <p:spPr>
          <a:xfrm flipH="1">
            <a:off x="2724151" y="2371725"/>
            <a:ext cx="117157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0F8D16-9730-4D72-948F-2E0807F7F461}"/>
              </a:ext>
            </a:extLst>
          </p:cNvPr>
          <p:cNvCxnSpPr>
            <a:cxnSpLocks/>
          </p:cNvCxnSpPr>
          <p:nvPr/>
        </p:nvCxnSpPr>
        <p:spPr>
          <a:xfrm flipH="1">
            <a:off x="2938463" y="3057525"/>
            <a:ext cx="95726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323A7B5-5308-47A3-B739-352370B2E0C7}"/>
              </a:ext>
            </a:extLst>
          </p:cNvPr>
          <p:cNvCxnSpPr>
            <a:cxnSpLocks/>
          </p:cNvCxnSpPr>
          <p:nvPr/>
        </p:nvCxnSpPr>
        <p:spPr>
          <a:xfrm flipH="1">
            <a:off x="7253288" y="3648075"/>
            <a:ext cx="7858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130AA5-83D1-4B9C-B7E9-C171BCD3D11E}"/>
              </a:ext>
            </a:extLst>
          </p:cNvPr>
          <p:cNvCxnSpPr>
            <a:cxnSpLocks/>
          </p:cNvCxnSpPr>
          <p:nvPr/>
        </p:nvCxnSpPr>
        <p:spPr>
          <a:xfrm flipH="1">
            <a:off x="1776413" y="4276725"/>
            <a:ext cx="7858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70B28D-D306-4369-AE17-113ECE629923}"/>
              </a:ext>
            </a:extLst>
          </p:cNvPr>
          <p:cNvCxnSpPr>
            <a:cxnSpLocks/>
          </p:cNvCxnSpPr>
          <p:nvPr/>
        </p:nvCxnSpPr>
        <p:spPr>
          <a:xfrm flipH="1">
            <a:off x="2481264" y="4924425"/>
            <a:ext cx="69532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B3355A-B7F6-4B63-8B3A-FF5A40641AC7}"/>
              </a:ext>
            </a:extLst>
          </p:cNvPr>
          <p:cNvCxnSpPr>
            <a:cxnSpLocks/>
          </p:cNvCxnSpPr>
          <p:nvPr/>
        </p:nvCxnSpPr>
        <p:spPr>
          <a:xfrm flipH="1">
            <a:off x="6467478" y="6200775"/>
            <a:ext cx="117871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A95D4D4-2663-4D03-8124-F3EAD4713C81}"/>
              </a:ext>
            </a:extLst>
          </p:cNvPr>
          <p:cNvSpPr txBox="1"/>
          <p:nvPr/>
        </p:nvSpPr>
        <p:spPr>
          <a:xfrm>
            <a:off x="9944101" y="1401146"/>
            <a:ext cx="1524000" cy="369332"/>
          </a:xfrm>
          <a:prstGeom prst="rect">
            <a:avLst/>
          </a:prstGeom>
          <a:noFill/>
        </p:spPr>
        <p:txBody>
          <a:bodyPr wrap="square" rtlCol="0">
            <a:spAutoFit/>
          </a:bodyPr>
          <a:lstStyle/>
          <a:p>
            <a:r>
              <a:rPr lang="en-US"/>
              <a:t>_________</a:t>
            </a:r>
          </a:p>
        </p:txBody>
      </p:sp>
      <p:sp>
        <p:nvSpPr>
          <p:cNvPr id="31" name="TextBox 30">
            <a:extLst>
              <a:ext uri="{FF2B5EF4-FFF2-40B4-BE49-F238E27FC236}">
                <a16:creationId xmlns:a16="http://schemas.microsoft.com/office/drawing/2014/main" id="{D7B6048F-1F81-4C25-8A06-4AC552BCFEDE}"/>
              </a:ext>
            </a:extLst>
          </p:cNvPr>
          <p:cNvSpPr txBox="1"/>
          <p:nvPr/>
        </p:nvSpPr>
        <p:spPr>
          <a:xfrm>
            <a:off x="9944101" y="2103670"/>
            <a:ext cx="1524000" cy="369332"/>
          </a:xfrm>
          <a:prstGeom prst="rect">
            <a:avLst/>
          </a:prstGeom>
          <a:noFill/>
        </p:spPr>
        <p:txBody>
          <a:bodyPr wrap="square" rtlCol="0">
            <a:spAutoFit/>
          </a:bodyPr>
          <a:lstStyle/>
          <a:p>
            <a:r>
              <a:rPr lang="en-US"/>
              <a:t>_________</a:t>
            </a:r>
          </a:p>
        </p:txBody>
      </p:sp>
      <p:sp>
        <p:nvSpPr>
          <p:cNvPr id="32" name="TextBox 31">
            <a:extLst>
              <a:ext uri="{FF2B5EF4-FFF2-40B4-BE49-F238E27FC236}">
                <a16:creationId xmlns:a16="http://schemas.microsoft.com/office/drawing/2014/main" id="{FE750902-CB93-4E7C-93B1-2A04C03F6572}"/>
              </a:ext>
            </a:extLst>
          </p:cNvPr>
          <p:cNvSpPr txBox="1"/>
          <p:nvPr/>
        </p:nvSpPr>
        <p:spPr>
          <a:xfrm>
            <a:off x="9944101" y="2806194"/>
            <a:ext cx="1524000" cy="369332"/>
          </a:xfrm>
          <a:prstGeom prst="rect">
            <a:avLst/>
          </a:prstGeom>
          <a:noFill/>
        </p:spPr>
        <p:txBody>
          <a:bodyPr wrap="square" rtlCol="0">
            <a:spAutoFit/>
          </a:bodyPr>
          <a:lstStyle/>
          <a:p>
            <a:r>
              <a:rPr lang="en-US"/>
              <a:t>_________</a:t>
            </a:r>
          </a:p>
        </p:txBody>
      </p:sp>
      <p:sp>
        <p:nvSpPr>
          <p:cNvPr id="33" name="TextBox 32">
            <a:extLst>
              <a:ext uri="{FF2B5EF4-FFF2-40B4-BE49-F238E27FC236}">
                <a16:creationId xmlns:a16="http://schemas.microsoft.com/office/drawing/2014/main" id="{69B0BB4B-B92E-41EC-BB60-3A6616BE91A4}"/>
              </a:ext>
            </a:extLst>
          </p:cNvPr>
          <p:cNvSpPr txBox="1"/>
          <p:nvPr/>
        </p:nvSpPr>
        <p:spPr>
          <a:xfrm>
            <a:off x="9944101" y="3309211"/>
            <a:ext cx="1524000" cy="369332"/>
          </a:xfrm>
          <a:prstGeom prst="rect">
            <a:avLst/>
          </a:prstGeom>
          <a:noFill/>
        </p:spPr>
        <p:txBody>
          <a:bodyPr wrap="square" rtlCol="0">
            <a:spAutoFit/>
          </a:bodyPr>
          <a:lstStyle/>
          <a:p>
            <a:r>
              <a:rPr lang="en-US"/>
              <a:t>_________</a:t>
            </a:r>
          </a:p>
        </p:txBody>
      </p:sp>
      <p:sp>
        <p:nvSpPr>
          <p:cNvPr id="34" name="TextBox 33">
            <a:extLst>
              <a:ext uri="{FF2B5EF4-FFF2-40B4-BE49-F238E27FC236}">
                <a16:creationId xmlns:a16="http://schemas.microsoft.com/office/drawing/2014/main" id="{A25488FE-D01A-442F-B7E1-F900DFD9AB97}"/>
              </a:ext>
            </a:extLst>
          </p:cNvPr>
          <p:cNvSpPr txBox="1"/>
          <p:nvPr/>
        </p:nvSpPr>
        <p:spPr>
          <a:xfrm>
            <a:off x="9944101" y="4006338"/>
            <a:ext cx="1524000" cy="369332"/>
          </a:xfrm>
          <a:prstGeom prst="rect">
            <a:avLst/>
          </a:prstGeom>
          <a:noFill/>
        </p:spPr>
        <p:txBody>
          <a:bodyPr wrap="square" rtlCol="0">
            <a:spAutoFit/>
          </a:bodyPr>
          <a:lstStyle/>
          <a:p>
            <a:r>
              <a:rPr lang="en-US"/>
              <a:t>_________</a:t>
            </a:r>
          </a:p>
        </p:txBody>
      </p:sp>
      <p:sp>
        <p:nvSpPr>
          <p:cNvPr id="35" name="TextBox 34">
            <a:extLst>
              <a:ext uri="{FF2B5EF4-FFF2-40B4-BE49-F238E27FC236}">
                <a16:creationId xmlns:a16="http://schemas.microsoft.com/office/drawing/2014/main" id="{1AED1056-6472-441E-88E7-E27D5DE1C3B4}"/>
              </a:ext>
            </a:extLst>
          </p:cNvPr>
          <p:cNvSpPr txBox="1"/>
          <p:nvPr/>
        </p:nvSpPr>
        <p:spPr>
          <a:xfrm>
            <a:off x="10334625" y="4555093"/>
            <a:ext cx="1524000" cy="369332"/>
          </a:xfrm>
          <a:prstGeom prst="rect">
            <a:avLst/>
          </a:prstGeom>
          <a:noFill/>
        </p:spPr>
        <p:txBody>
          <a:bodyPr wrap="square" rtlCol="0">
            <a:spAutoFit/>
          </a:bodyPr>
          <a:lstStyle/>
          <a:p>
            <a:r>
              <a:rPr lang="en-US"/>
              <a:t>_________</a:t>
            </a:r>
          </a:p>
        </p:txBody>
      </p:sp>
      <p:sp>
        <p:nvSpPr>
          <p:cNvPr id="36" name="TextBox 35">
            <a:extLst>
              <a:ext uri="{FF2B5EF4-FFF2-40B4-BE49-F238E27FC236}">
                <a16:creationId xmlns:a16="http://schemas.microsoft.com/office/drawing/2014/main" id="{8734AB6A-6EB2-47AD-B7D5-C093822269C9}"/>
              </a:ext>
            </a:extLst>
          </p:cNvPr>
          <p:cNvSpPr txBox="1"/>
          <p:nvPr/>
        </p:nvSpPr>
        <p:spPr>
          <a:xfrm>
            <a:off x="9944101" y="5616289"/>
            <a:ext cx="1524000" cy="369332"/>
          </a:xfrm>
          <a:prstGeom prst="rect">
            <a:avLst/>
          </a:prstGeom>
          <a:noFill/>
        </p:spPr>
        <p:txBody>
          <a:bodyPr wrap="square" rtlCol="0">
            <a:spAutoFit/>
          </a:bodyPr>
          <a:lstStyle/>
          <a:p>
            <a:r>
              <a:rPr lang="en-US"/>
              <a:t>_________</a:t>
            </a:r>
          </a:p>
        </p:txBody>
      </p:sp>
      <p:sp>
        <p:nvSpPr>
          <p:cNvPr id="37" name="TextBox 36">
            <a:extLst>
              <a:ext uri="{FF2B5EF4-FFF2-40B4-BE49-F238E27FC236}">
                <a16:creationId xmlns:a16="http://schemas.microsoft.com/office/drawing/2014/main" id="{A18E66E1-C40D-431E-BC9C-7EF66233AA2D}"/>
              </a:ext>
            </a:extLst>
          </p:cNvPr>
          <p:cNvSpPr txBox="1"/>
          <p:nvPr/>
        </p:nvSpPr>
        <p:spPr>
          <a:xfrm>
            <a:off x="10110787" y="1247476"/>
            <a:ext cx="1038225" cy="584775"/>
          </a:xfrm>
          <a:prstGeom prst="rect">
            <a:avLst/>
          </a:prstGeom>
          <a:noFill/>
        </p:spPr>
        <p:txBody>
          <a:bodyPr wrap="square" rtlCol="0">
            <a:spAutoFit/>
          </a:bodyPr>
          <a:lstStyle/>
          <a:p>
            <a:r>
              <a:rPr lang="en-US" sz="3200">
                <a:solidFill>
                  <a:srgbClr val="C00000"/>
                </a:solidFill>
              </a:rPr>
              <a:t>on</a:t>
            </a:r>
          </a:p>
        </p:txBody>
      </p:sp>
      <p:sp>
        <p:nvSpPr>
          <p:cNvPr id="38" name="TextBox 37">
            <a:extLst>
              <a:ext uri="{FF2B5EF4-FFF2-40B4-BE49-F238E27FC236}">
                <a16:creationId xmlns:a16="http://schemas.microsoft.com/office/drawing/2014/main" id="{7FA133E4-AF9A-4200-B4D6-7601A74CC1CC}"/>
              </a:ext>
            </a:extLst>
          </p:cNvPr>
          <p:cNvSpPr txBox="1"/>
          <p:nvPr/>
        </p:nvSpPr>
        <p:spPr>
          <a:xfrm>
            <a:off x="9967914" y="1966408"/>
            <a:ext cx="1595437" cy="584775"/>
          </a:xfrm>
          <a:prstGeom prst="rect">
            <a:avLst/>
          </a:prstGeom>
          <a:noFill/>
        </p:spPr>
        <p:txBody>
          <a:bodyPr wrap="square" rtlCol="0">
            <a:spAutoFit/>
          </a:bodyPr>
          <a:lstStyle/>
          <a:p>
            <a:r>
              <a:rPr lang="en-US" sz="3200">
                <a:solidFill>
                  <a:srgbClr val="C00000"/>
                </a:solidFill>
              </a:rPr>
              <a:t>wasn’t</a:t>
            </a:r>
          </a:p>
        </p:txBody>
      </p:sp>
      <p:sp>
        <p:nvSpPr>
          <p:cNvPr id="39" name="TextBox 38">
            <a:extLst>
              <a:ext uri="{FF2B5EF4-FFF2-40B4-BE49-F238E27FC236}">
                <a16:creationId xmlns:a16="http://schemas.microsoft.com/office/drawing/2014/main" id="{EF98D489-487A-4D8E-899C-3AB92BEEA806}"/>
              </a:ext>
            </a:extLst>
          </p:cNvPr>
          <p:cNvSpPr txBox="1"/>
          <p:nvPr/>
        </p:nvSpPr>
        <p:spPr>
          <a:xfrm>
            <a:off x="10006013" y="2610264"/>
            <a:ext cx="1595437" cy="584775"/>
          </a:xfrm>
          <a:prstGeom prst="rect">
            <a:avLst/>
          </a:prstGeom>
          <a:noFill/>
        </p:spPr>
        <p:txBody>
          <a:bodyPr wrap="square" rtlCol="0">
            <a:spAutoFit/>
          </a:bodyPr>
          <a:lstStyle/>
          <a:p>
            <a:r>
              <a:rPr lang="en-US" sz="3200">
                <a:solidFill>
                  <a:srgbClr val="C00000"/>
                </a:solidFill>
              </a:rPr>
              <a:t>was</a:t>
            </a:r>
          </a:p>
        </p:txBody>
      </p:sp>
      <p:sp>
        <p:nvSpPr>
          <p:cNvPr id="40" name="TextBox 39">
            <a:extLst>
              <a:ext uri="{FF2B5EF4-FFF2-40B4-BE49-F238E27FC236}">
                <a16:creationId xmlns:a16="http://schemas.microsoft.com/office/drawing/2014/main" id="{BAB7D6EC-6D4A-4BC8-B6FF-40289477F178}"/>
              </a:ext>
            </a:extLst>
          </p:cNvPr>
          <p:cNvSpPr txBox="1"/>
          <p:nvPr/>
        </p:nvSpPr>
        <p:spPr>
          <a:xfrm>
            <a:off x="10006012" y="3879286"/>
            <a:ext cx="1595437" cy="584775"/>
          </a:xfrm>
          <a:prstGeom prst="rect">
            <a:avLst/>
          </a:prstGeom>
          <a:noFill/>
        </p:spPr>
        <p:txBody>
          <a:bodyPr wrap="square" rtlCol="0">
            <a:spAutoFit/>
          </a:bodyPr>
          <a:lstStyle/>
          <a:p>
            <a:r>
              <a:rPr lang="en-US" sz="3200">
                <a:solidFill>
                  <a:srgbClr val="C00000"/>
                </a:solidFill>
              </a:rPr>
              <a:t>were</a:t>
            </a:r>
          </a:p>
        </p:txBody>
      </p:sp>
      <p:sp>
        <p:nvSpPr>
          <p:cNvPr id="41" name="TextBox 40">
            <a:extLst>
              <a:ext uri="{FF2B5EF4-FFF2-40B4-BE49-F238E27FC236}">
                <a16:creationId xmlns:a16="http://schemas.microsoft.com/office/drawing/2014/main" id="{5644EC2D-7C4B-46B8-8652-ACA45E40F304}"/>
              </a:ext>
            </a:extLst>
          </p:cNvPr>
          <p:cNvSpPr txBox="1"/>
          <p:nvPr/>
        </p:nvSpPr>
        <p:spPr>
          <a:xfrm>
            <a:off x="10101263" y="5494205"/>
            <a:ext cx="1595437" cy="584775"/>
          </a:xfrm>
          <a:prstGeom prst="rect">
            <a:avLst/>
          </a:prstGeom>
          <a:noFill/>
        </p:spPr>
        <p:txBody>
          <a:bodyPr wrap="square" rtlCol="0">
            <a:spAutoFit/>
          </a:bodyPr>
          <a:lstStyle/>
          <a:p>
            <a:r>
              <a:rPr lang="en-US" sz="3200">
                <a:solidFill>
                  <a:srgbClr val="C00000"/>
                </a:solidFill>
              </a:rPr>
              <a:t>was</a:t>
            </a:r>
          </a:p>
        </p:txBody>
      </p:sp>
      <p:sp>
        <p:nvSpPr>
          <p:cNvPr id="42" name="TextBox 41">
            <a:extLst>
              <a:ext uri="{FF2B5EF4-FFF2-40B4-BE49-F238E27FC236}">
                <a16:creationId xmlns:a16="http://schemas.microsoft.com/office/drawing/2014/main" id="{54A5E5E0-A5A2-4220-BFDD-E0B5A8D2D0E4}"/>
              </a:ext>
            </a:extLst>
          </p:cNvPr>
          <p:cNvSpPr txBox="1"/>
          <p:nvPr/>
        </p:nvSpPr>
        <p:spPr>
          <a:xfrm>
            <a:off x="10101262" y="3105626"/>
            <a:ext cx="1595437" cy="584775"/>
          </a:xfrm>
          <a:prstGeom prst="rect">
            <a:avLst/>
          </a:prstGeom>
          <a:noFill/>
        </p:spPr>
        <p:txBody>
          <a:bodyPr wrap="square" rtlCol="0">
            <a:spAutoFit/>
          </a:bodyPr>
          <a:lstStyle/>
          <a:p>
            <a:r>
              <a:rPr lang="en-US" sz="3200">
                <a:solidFill>
                  <a:srgbClr val="C00000"/>
                </a:solidFill>
              </a:rPr>
              <a:t>at</a:t>
            </a:r>
          </a:p>
        </p:txBody>
      </p:sp>
      <p:sp>
        <p:nvSpPr>
          <p:cNvPr id="43" name="TextBox 42">
            <a:extLst>
              <a:ext uri="{FF2B5EF4-FFF2-40B4-BE49-F238E27FC236}">
                <a16:creationId xmlns:a16="http://schemas.microsoft.com/office/drawing/2014/main" id="{2B1E4204-6A56-48BD-93E7-431722FFB6C2}"/>
              </a:ext>
            </a:extLst>
          </p:cNvPr>
          <p:cNvSpPr txBox="1"/>
          <p:nvPr/>
        </p:nvSpPr>
        <p:spPr>
          <a:xfrm>
            <a:off x="10351293" y="4388537"/>
            <a:ext cx="1595437" cy="584775"/>
          </a:xfrm>
          <a:prstGeom prst="rect">
            <a:avLst/>
          </a:prstGeom>
          <a:noFill/>
        </p:spPr>
        <p:txBody>
          <a:bodyPr wrap="square" rtlCol="0">
            <a:spAutoFit/>
          </a:bodyPr>
          <a:lstStyle/>
          <a:p>
            <a:r>
              <a:rPr lang="en-US" sz="3200">
                <a:solidFill>
                  <a:srgbClr val="C00000"/>
                </a:solidFill>
              </a:rPr>
              <a:t>won</a:t>
            </a:r>
          </a:p>
        </p:txBody>
      </p:sp>
      <p:grpSp>
        <p:nvGrpSpPr>
          <p:cNvPr id="26" name="Group 25">
            <a:extLst>
              <a:ext uri="{FF2B5EF4-FFF2-40B4-BE49-F238E27FC236}">
                <a16:creationId xmlns:a16="http://schemas.microsoft.com/office/drawing/2014/main" id="{AC0DA585-480B-44E8-893F-EA193950BFF6}"/>
              </a:ext>
            </a:extLst>
          </p:cNvPr>
          <p:cNvGrpSpPr/>
          <p:nvPr/>
        </p:nvGrpSpPr>
        <p:grpSpPr>
          <a:xfrm>
            <a:off x="-1918349" y="301089"/>
            <a:ext cx="2013599" cy="1861707"/>
            <a:chOff x="5089200" y="2498146"/>
            <a:chExt cx="2013599" cy="1861707"/>
          </a:xfrm>
        </p:grpSpPr>
        <p:pic>
          <p:nvPicPr>
            <p:cNvPr id="27" name="Picture 26" descr="Logo, company name&#10;&#10;Description automatically generated">
              <a:extLst>
                <a:ext uri="{FF2B5EF4-FFF2-40B4-BE49-F238E27FC236}">
                  <a16:creationId xmlns:a16="http://schemas.microsoft.com/office/drawing/2014/main" id="{2EB4606F-2312-48E2-A8F7-34736CE0A04D}"/>
                </a:ext>
              </a:extLst>
            </p:cNvPr>
            <p:cNvPicPr>
              <a:picLocks noChangeAspect="1"/>
            </p:cNvPicPr>
            <p:nvPr/>
          </p:nvPicPr>
          <p:blipFill rotWithShape="1">
            <a:blip r:embed="rId3">
              <a:extLst>
                <a:ext uri="{28A0092B-C50C-407E-A947-70E740481C1C}">
                  <a14:useLocalDpi xmlns:a14="http://schemas.microsoft.com/office/drawing/2010/main" val="0"/>
                </a:ext>
              </a:extLst>
            </a:blip>
            <a:srcRect l="25005" t="17747" r="24724" b="32408"/>
            <a:stretch/>
          </p:blipFill>
          <p:spPr>
            <a:xfrm>
              <a:off x="5451990" y="2498146"/>
              <a:ext cx="1132649" cy="1123043"/>
            </a:xfrm>
            <a:prstGeom prst="rect">
              <a:avLst/>
            </a:prstGeom>
          </p:spPr>
        </p:pic>
        <p:sp>
          <p:nvSpPr>
            <p:cNvPr id="28" name="TextBox 4">
              <a:extLst>
                <a:ext uri="{FF2B5EF4-FFF2-40B4-BE49-F238E27FC236}">
                  <a16:creationId xmlns:a16="http://schemas.microsoft.com/office/drawing/2014/main" id="{41C47422-BAE9-4FCC-9AFD-FB4B581E1B3B}"/>
                </a:ext>
              </a:extLst>
            </p:cNvPr>
            <p:cNvSpPr txBox="1"/>
            <p:nvPr/>
          </p:nvSpPr>
          <p:spPr>
            <a:xfrm>
              <a:off x="5089200" y="3621189"/>
              <a:ext cx="201359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Contastia"/>
                </a:rPr>
                <a:t>   </a:t>
              </a:r>
              <a:r>
                <a:rPr lang="en-US" b="1">
                  <a:latin typeface="Contastia"/>
                </a:rPr>
                <a:t>Ms Phương </a:t>
              </a:r>
            </a:p>
            <a:p>
              <a:r>
                <a:rPr lang="en-US" b="1">
                  <a:latin typeface="Contastia"/>
                </a:rPr>
                <a:t>Zalo: 0966765064</a:t>
              </a:r>
            </a:p>
          </p:txBody>
        </p:sp>
      </p:grpSp>
    </p:spTree>
    <p:extLst>
      <p:ext uri="{BB962C8B-B14F-4D97-AF65-F5344CB8AC3E}">
        <p14:creationId xmlns:p14="http://schemas.microsoft.com/office/powerpoint/2010/main" val="2465681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fill="hold"/>
                                        <p:tgtEl>
                                          <p:spTgt spid="43"/>
                                        </p:tgtEl>
                                        <p:attrNameLst>
                                          <p:attrName>ppt_x</p:attrName>
                                        </p:attrNameLst>
                                      </p:cBhvr>
                                      <p:tavLst>
                                        <p:tav tm="0">
                                          <p:val>
                                            <p:strVal val="#ppt_x"/>
                                          </p:val>
                                        </p:tav>
                                        <p:tav tm="100000">
                                          <p:val>
                                            <p:strVal val="#ppt_x"/>
                                          </p:val>
                                        </p:tav>
                                      </p:tavLst>
                                    </p:anim>
                                    <p:anim calcmode="lin" valueType="num">
                                      <p:cBhvr additive="base">
                                        <p:cTn id="7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1">
                                            <p:txEl>
                                              <p:pRg st="0" end="0"/>
                                            </p:txEl>
                                          </p:spTgt>
                                        </p:tgtEl>
                                        <p:attrNameLst>
                                          <p:attrName>style.visibility</p:attrName>
                                        </p:attrNameLst>
                                      </p:cBhvr>
                                      <p:to>
                                        <p:strVal val="visible"/>
                                      </p:to>
                                    </p:set>
                                    <p:anim calcmode="lin" valueType="num">
                                      <p:cBhvr additive="base">
                                        <p:cTn id="85"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7716887-2EAB-44A4-87C4-01A95D120B5F}"/>
              </a:ext>
            </a:extLst>
          </p:cNvPr>
          <p:cNvGrpSpPr/>
          <p:nvPr/>
        </p:nvGrpSpPr>
        <p:grpSpPr>
          <a:xfrm>
            <a:off x="342900" y="881551"/>
            <a:ext cx="11694799" cy="5094898"/>
            <a:chOff x="343850" y="805351"/>
            <a:chExt cx="11694799" cy="5094898"/>
          </a:xfrm>
        </p:grpSpPr>
        <p:pic>
          <p:nvPicPr>
            <p:cNvPr id="3" name="Picture 2">
              <a:extLst>
                <a:ext uri="{FF2B5EF4-FFF2-40B4-BE49-F238E27FC236}">
                  <a16:creationId xmlns:a16="http://schemas.microsoft.com/office/drawing/2014/main" id="{83F0F4DE-FEBE-4D1F-8E6F-96E0DF4AC225}"/>
                </a:ext>
              </a:extLst>
            </p:cNvPr>
            <p:cNvPicPr>
              <a:picLocks noChangeAspect="1"/>
            </p:cNvPicPr>
            <p:nvPr/>
          </p:nvPicPr>
          <p:blipFill rotWithShape="1">
            <a:blip r:embed="rId2"/>
            <a:srcRect l="19219" t="25035" r="14874" b="33082"/>
            <a:stretch/>
          </p:blipFill>
          <p:spPr>
            <a:xfrm>
              <a:off x="343850" y="805351"/>
              <a:ext cx="11694799" cy="5094898"/>
            </a:xfrm>
            <a:prstGeom prst="rect">
              <a:avLst/>
            </a:prstGeom>
          </p:spPr>
        </p:pic>
        <p:sp>
          <p:nvSpPr>
            <p:cNvPr id="4" name="Rectangle: Rounded Corners 3">
              <a:extLst>
                <a:ext uri="{FF2B5EF4-FFF2-40B4-BE49-F238E27FC236}">
                  <a16:creationId xmlns:a16="http://schemas.microsoft.com/office/drawing/2014/main" id="{2AAA1447-E5C6-4B6F-A493-CA760AD3B676}"/>
                </a:ext>
              </a:extLst>
            </p:cNvPr>
            <p:cNvSpPr/>
            <p:nvPr/>
          </p:nvSpPr>
          <p:spPr>
            <a:xfrm>
              <a:off x="343850" y="1345676"/>
              <a:ext cx="2309196" cy="55185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PRONUNCIATION</a:t>
              </a:r>
            </a:p>
          </p:txBody>
        </p:sp>
      </p:grpSp>
      <p:sp>
        <p:nvSpPr>
          <p:cNvPr id="22" name="Oval 21">
            <a:extLst>
              <a:ext uri="{FF2B5EF4-FFF2-40B4-BE49-F238E27FC236}">
                <a16:creationId xmlns:a16="http://schemas.microsoft.com/office/drawing/2014/main" id="{0384C139-16A4-41BF-A20C-91E44A41627E}"/>
              </a:ext>
            </a:extLst>
          </p:cNvPr>
          <p:cNvSpPr/>
          <p:nvPr/>
        </p:nvSpPr>
        <p:spPr>
          <a:xfrm>
            <a:off x="371475" y="2914051"/>
            <a:ext cx="619125" cy="6286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13317B8-CD41-41C1-9353-C2976E5CB6AC}"/>
              </a:ext>
            </a:extLst>
          </p:cNvPr>
          <p:cNvSpPr/>
          <p:nvPr/>
        </p:nvSpPr>
        <p:spPr>
          <a:xfrm>
            <a:off x="3200400" y="3542701"/>
            <a:ext cx="619125" cy="6286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2EAC46A-AB0B-4C52-B0DF-20F7C3AB1606}"/>
              </a:ext>
            </a:extLst>
          </p:cNvPr>
          <p:cNvSpPr/>
          <p:nvPr/>
        </p:nvSpPr>
        <p:spPr>
          <a:xfrm>
            <a:off x="8572500" y="4171351"/>
            <a:ext cx="619125" cy="6286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8A1BEBC-3F4B-4900-8461-CF6B0A565AD4}"/>
              </a:ext>
            </a:extLst>
          </p:cNvPr>
          <p:cNvSpPr/>
          <p:nvPr/>
        </p:nvSpPr>
        <p:spPr>
          <a:xfrm>
            <a:off x="5886450" y="4733326"/>
            <a:ext cx="619125" cy="6286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E2E44AB-D9B4-4768-A9AE-528795A944C0}"/>
              </a:ext>
            </a:extLst>
          </p:cNvPr>
          <p:cNvSpPr/>
          <p:nvPr/>
        </p:nvSpPr>
        <p:spPr>
          <a:xfrm>
            <a:off x="542925" y="5347799"/>
            <a:ext cx="619125" cy="6286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C0DA585-480B-44E8-893F-EA193950BFF6}"/>
              </a:ext>
            </a:extLst>
          </p:cNvPr>
          <p:cNvGrpSpPr/>
          <p:nvPr/>
        </p:nvGrpSpPr>
        <p:grpSpPr>
          <a:xfrm>
            <a:off x="-2013599" y="491022"/>
            <a:ext cx="2013599" cy="1861707"/>
            <a:chOff x="5089200" y="2498146"/>
            <a:chExt cx="2013599" cy="1861707"/>
          </a:xfrm>
        </p:grpSpPr>
        <p:pic>
          <p:nvPicPr>
            <p:cNvPr id="11" name="Picture 10" descr="Logo, company name&#10;&#10;Description automatically generated">
              <a:extLst>
                <a:ext uri="{FF2B5EF4-FFF2-40B4-BE49-F238E27FC236}">
                  <a16:creationId xmlns:a16="http://schemas.microsoft.com/office/drawing/2014/main" id="{2EB4606F-2312-48E2-A8F7-34736CE0A04D}"/>
                </a:ext>
              </a:extLst>
            </p:cNvPr>
            <p:cNvPicPr>
              <a:picLocks noChangeAspect="1"/>
            </p:cNvPicPr>
            <p:nvPr/>
          </p:nvPicPr>
          <p:blipFill rotWithShape="1">
            <a:blip r:embed="rId3">
              <a:extLst>
                <a:ext uri="{28A0092B-C50C-407E-A947-70E740481C1C}">
                  <a14:useLocalDpi xmlns:a14="http://schemas.microsoft.com/office/drawing/2010/main" val="0"/>
                </a:ext>
              </a:extLst>
            </a:blip>
            <a:srcRect l="25005" t="17747" r="24724" b="32408"/>
            <a:stretch/>
          </p:blipFill>
          <p:spPr>
            <a:xfrm>
              <a:off x="5451990" y="2498146"/>
              <a:ext cx="1132649" cy="1123043"/>
            </a:xfrm>
            <a:prstGeom prst="rect">
              <a:avLst/>
            </a:prstGeom>
          </p:spPr>
        </p:pic>
        <p:sp>
          <p:nvSpPr>
            <p:cNvPr id="12" name="TextBox 4">
              <a:extLst>
                <a:ext uri="{FF2B5EF4-FFF2-40B4-BE49-F238E27FC236}">
                  <a16:creationId xmlns:a16="http://schemas.microsoft.com/office/drawing/2014/main" id="{41C47422-BAE9-4FCC-9AFD-FB4B581E1B3B}"/>
                </a:ext>
              </a:extLst>
            </p:cNvPr>
            <p:cNvSpPr txBox="1"/>
            <p:nvPr/>
          </p:nvSpPr>
          <p:spPr>
            <a:xfrm>
              <a:off x="5089200" y="3621189"/>
              <a:ext cx="201359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Contastia"/>
                </a:rPr>
                <a:t>   </a:t>
              </a:r>
              <a:r>
                <a:rPr lang="en-US" b="1">
                  <a:latin typeface="Contastia"/>
                </a:rPr>
                <a:t>Ms Phương </a:t>
              </a:r>
            </a:p>
            <a:p>
              <a:r>
                <a:rPr lang="en-US" b="1">
                  <a:latin typeface="Contastia"/>
                </a:rPr>
                <a:t>Zalo: 0966765064</a:t>
              </a:r>
            </a:p>
          </p:txBody>
        </p:sp>
      </p:grpSp>
    </p:spTree>
    <p:extLst>
      <p:ext uri="{BB962C8B-B14F-4D97-AF65-F5344CB8AC3E}">
        <p14:creationId xmlns:p14="http://schemas.microsoft.com/office/powerpoint/2010/main" val="2817507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BFA7C28-C3A9-4D45-95E7-4AB4F420DD0C}"/>
              </a:ext>
            </a:extLst>
          </p:cNvPr>
          <p:cNvSpPr/>
          <p:nvPr/>
        </p:nvSpPr>
        <p:spPr>
          <a:xfrm>
            <a:off x="2005012" y="2247900"/>
            <a:ext cx="7172325" cy="13620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a:solidFill>
                  <a:schemeClr val="accent6">
                    <a:lumMod val="50000"/>
                  </a:schemeClr>
                </a:solidFill>
              </a:rPr>
              <a:t>WRAP-UP</a:t>
            </a:r>
          </a:p>
        </p:txBody>
      </p:sp>
      <p:grpSp>
        <p:nvGrpSpPr>
          <p:cNvPr id="3" name="Group 2">
            <a:extLst>
              <a:ext uri="{FF2B5EF4-FFF2-40B4-BE49-F238E27FC236}">
                <a16:creationId xmlns:a16="http://schemas.microsoft.com/office/drawing/2014/main" id="{AC0DA585-480B-44E8-893F-EA193950BFF6}"/>
              </a:ext>
            </a:extLst>
          </p:cNvPr>
          <p:cNvGrpSpPr/>
          <p:nvPr/>
        </p:nvGrpSpPr>
        <p:grpSpPr>
          <a:xfrm>
            <a:off x="-1850080" y="386193"/>
            <a:ext cx="2013599" cy="1861707"/>
            <a:chOff x="5089200" y="2498146"/>
            <a:chExt cx="2013599" cy="1861707"/>
          </a:xfrm>
        </p:grpSpPr>
        <p:pic>
          <p:nvPicPr>
            <p:cNvPr id="5" name="Picture 4" descr="Logo, company name&#10;&#10;Description automatically generated">
              <a:extLst>
                <a:ext uri="{FF2B5EF4-FFF2-40B4-BE49-F238E27FC236}">
                  <a16:creationId xmlns:a16="http://schemas.microsoft.com/office/drawing/2014/main" id="{2EB4606F-2312-48E2-A8F7-34736CE0A04D}"/>
                </a:ext>
              </a:extLst>
            </p:cNvPr>
            <p:cNvPicPr>
              <a:picLocks noChangeAspect="1"/>
            </p:cNvPicPr>
            <p:nvPr/>
          </p:nvPicPr>
          <p:blipFill rotWithShape="1">
            <a:blip r:embed="rId2">
              <a:extLst>
                <a:ext uri="{28A0092B-C50C-407E-A947-70E740481C1C}">
                  <a14:useLocalDpi xmlns:a14="http://schemas.microsoft.com/office/drawing/2010/main" val="0"/>
                </a:ext>
              </a:extLst>
            </a:blip>
            <a:srcRect l="25005" t="17747" r="24724" b="32408"/>
            <a:stretch/>
          </p:blipFill>
          <p:spPr>
            <a:xfrm>
              <a:off x="5451990" y="2498146"/>
              <a:ext cx="1132649" cy="1123043"/>
            </a:xfrm>
            <a:prstGeom prst="rect">
              <a:avLst/>
            </a:prstGeom>
          </p:spPr>
        </p:pic>
        <p:sp>
          <p:nvSpPr>
            <p:cNvPr id="6" name="TextBox 4">
              <a:extLst>
                <a:ext uri="{FF2B5EF4-FFF2-40B4-BE49-F238E27FC236}">
                  <a16:creationId xmlns:a16="http://schemas.microsoft.com/office/drawing/2014/main" id="{41C47422-BAE9-4FCC-9AFD-FB4B581E1B3B}"/>
                </a:ext>
              </a:extLst>
            </p:cNvPr>
            <p:cNvSpPr txBox="1"/>
            <p:nvPr/>
          </p:nvSpPr>
          <p:spPr>
            <a:xfrm>
              <a:off x="5089200" y="3621189"/>
              <a:ext cx="201359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Contastia"/>
                </a:rPr>
                <a:t>   </a:t>
              </a:r>
              <a:r>
                <a:rPr lang="en-US" b="1">
                  <a:latin typeface="Contastia"/>
                </a:rPr>
                <a:t>Ms Phương </a:t>
              </a:r>
            </a:p>
            <a:p>
              <a:r>
                <a:rPr lang="en-US" b="1">
                  <a:latin typeface="Contastia"/>
                </a:rPr>
                <a:t>Zalo: 0966765064</a:t>
              </a:r>
            </a:p>
          </p:txBody>
        </p:sp>
      </p:grpSp>
    </p:spTree>
    <p:extLst>
      <p:ext uri="{BB962C8B-B14F-4D97-AF65-F5344CB8AC3E}">
        <p14:creationId xmlns:p14="http://schemas.microsoft.com/office/powerpoint/2010/main" val="15846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BFA7C28-C3A9-4D45-95E7-4AB4F420DD0C}"/>
              </a:ext>
            </a:extLst>
          </p:cNvPr>
          <p:cNvSpPr/>
          <p:nvPr/>
        </p:nvSpPr>
        <p:spPr>
          <a:xfrm>
            <a:off x="4965430" y="629268"/>
            <a:ext cx="6586491" cy="128616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4400" b="1">
                <a:solidFill>
                  <a:schemeClr val="tx1"/>
                </a:solidFill>
                <a:latin typeface="+mj-lt"/>
                <a:ea typeface="+mj-ea"/>
                <a:cs typeface="+mj-cs"/>
              </a:rPr>
              <a:t>       HOMEWORK</a:t>
            </a:r>
          </a:p>
        </p:txBody>
      </p:sp>
      <p:sp>
        <p:nvSpPr>
          <p:cNvPr id="5" name="TextBox 4">
            <a:extLst>
              <a:ext uri="{FF2B5EF4-FFF2-40B4-BE49-F238E27FC236}">
                <a16:creationId xmlns:a16="http://schemas.microsoft.com/office/drawing/2014/main" id="{A6EF26F1-579C-478F-B1FD-398A3F1BCC5D}"/>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Bef>
                <a:spcPts val="600"/>
              </a:spcBef>
              <a:spcAft>
                <a:spcPts val="600"/>
              </a:spcAft>
              <a:buFont typeface="Arial" panose="020B0604020202020204" pitchFamily="34" charset="0"/>
              <a:buChar char="•"/>
            </a:pPr>
            <a:r>
              <a:rPr lang="en-US" sz="2000">
                <a:effectLst/>
              </a:rPr>
              <a:t>- Write the answers in their notebooks </a:t>
            </a:r>
          </a:p>
          <a:p>
            <a:pPr indent="-228600">
              <a:lnSpc>
                <a:spcPct val="90000"/>
              </a:lnSpc>
              <a:spcBef>
                <a:spcPts val="600"/>
              </a:spcBef>
              <a:spcAft>
                <a:spcPts val="600"/>
              </a:spcAft>
              <a:buFont typeface="Arial" panose="020B0604020202020204" pitchFamily="34" charset="0"/>
              <a:buChar char="•"/>
            </a:pPr>
            <a:r>
              <a:rPr lang="en-US" sz="2000">
                <a:effectLst/>
              </a:rPr>
              <a:t>- Do exercises: Reading/ writing on page 43 (workbook)</a:t>
            </a:r>
          </a:p>
          <a:p>
            <a:pPr indent="-228600">
              <a:lnSpc>
                <a:spcPct val="90000"/>
              </a:lnSpc>
              <a:spcBef>
                <a:spcPts val="600"/>
              </a:spcBef>
              <a:spcAft>
                <a:spcPts val="600"/>
              </a:spcAft>
              <a:buFont typeface="Arial" panose="020B0604020202020204" pitchFamily="34" charset="0"/>
              <a:buChar char="•"/>
            </a:pPr>
            <a:r>
              <a:rPr lang="en-US" sz="2000">
                <a:effectLst/>
              </a:rPr>
              <a:t>- New lesson: Unit 8: The World around Us.</a:t>
            </a:r>
          </a:p>
          <a:p>
            <a:pPr indent="-228600">
              <a:lnSpc>
                <a:spcPct val="90000"/>
              </a:lnSpc>
              <a:spcBef>
                <a:spcPts val="600"/>
              </a:spcBef>
              <a:spcAft>
                <a:spcPts val="600"/>
              </a:spcAft>
              <a:buFont typeface="Arial" panose="020B0604020202020204" pitchFamily="34" charset="0"/>
              <a:buChar char="•"/>
            </a:pPr>
            <a:endParaRPr lang="en-US" sz="2000">
              <a:effectLst/>
            </a:endParaRPr>
          </a:p>
        </p:txBody>
      </p:sp>
      <p:pic>
        <p:nvPicPr>
          <p:cNvPr id="7" name="Picture 6" descr="Stack of magazines on table">
            <a:extLst>
              <a:ext uri="{FF2B5EF4-FFF2-40B4-BE49-F238E27FC236}">
                <a16:creationId xmlns:a16="http://schemas.microsoft.com/office/drawing/2014/main" id="{431EC9AE-FF6B-4865-B8E2-C51D93F9454B}"/>
              </a:ext>
            </a:extLst>
          </p:cNvPr>
          <p:cNvPicPr>
            <a:picLocks noChangeAspect="1"/>
          </p:cNvPicPr>
          <p:nvPr/>
        </p:nvPicPr>
        <p:blipFill rotWithShape="1">
          <a:blip r:embed="rId2"/>
          <a:srcRect l="43776" r="11105"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BD6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664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9A39091-969E-4373-B714-8F44BDED342F}"/>
              </a:ext>
            </a:extLst>
          </p:cNvPr>
          <p:cNvSpPr/>
          <p:nvPr/>
        </p:nvSpPr>
        <p:spPr>
          <a:xfrm>
            <a:off x="698810" y="2277935"/>
            <a:ext cx="4900144" cy="2372842"/>
          </a:xfrm>
          <a:prstGeom prst="roundRect">
            <a:avLst/>
          </a:prstGeom>
          <a:solidFill>
            <a:schemeClr val="accent4">
              <a:lumMod val="60000"/>
              <a:lumOff val="4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fontScale="92500" lnSpcReduction="10000"/>
          </a:bodyPr>
          <a:lstStyle/>
          <a:p>
            <a:pPr>
              <a:lnSpc>
                <a:spcPct val="90000"/>
              </a:lnSpc>
              <a:spcBef>
                <a:spcPct val="0"/>
              </a:spcBef>
              <a:spcAft>
                <a:spcPts val="600"/>
              </a:spcAft>
            </a:pPr>
            <a:endParaRPr lang="en-US" sz="5400" b="1">
              <a:solidFill>
                <a:schemeClr val="tx1"/>
              </a:solidFill>
              <a:effectLst>
                <a:glow rad="228600">
                  <a:schemeClr val="accent2">
                    <a:satMod val="175000"/>
                    <a:alpha val="40000"/>
                  </a:schemeClr>
                </a:glow>
              </a:effectLst>
              <a:latin typeface="+mj-lt"/>
              <a:ea typeface="+mj-ea"/>
              <a:cs typeface="+mj-cs"/>
            </a:endParaRPr>
          </a:p>
          <a:p>
            <a:pPr>
              <a:lnSpc>
                <a:spcPct val="90000"/>
              </a:lnSpc>
              <a:spcBef>
                <a:spcPct val="0"/>
              </a:spcBef>
              <a:spcAft>
                <a:spcPts val="600"/>
              </a:spcAft>
            </a:pPr>
            <a:r>
              <a:rPr lang="en-US" sz="5400" b="1">
                <a:solidFill>
                  <a:schemeClr val="tx1"/>
                </a:solidFill>
                <a:effectLst>
                  <a:glow rad="228600">
                    <a:schemeClr val="accent2">
                      <a:satMod val="175000"/>
                      <a:alpha val="40000"/>
                    </a:schemeClr>
                  </a:glow>
                </a:effectLst>
                <a:latin typeface="+mj-lt"/>
                <a:ea typeface="+mj-ea"/>
                <a:cs typeface="+mj-cs"/>
              </a:rPr>
              <a:t>   </a:t>
            </a:r>
            <a:r>
              <a:rPr lang="en-US" sz="5800" b="1">
                <a:solidFill>
                  <a:schemeClr val="bg1"/>
                </a:solidFill>
                <a:effectLst>
                  <a:glow rad="228600">
                    <a:schemeClr val="accent2">
                      <a:satMod val="175000"/>
                      <a:alpha val="40000"/>
                    </a:schemeClr>
                  </a:glow>
                </a:effectLst>
                <a:latin typeface="+mj-lt"/>
                <a:ea typeface="+mj-ea"/>
                <a:cs typeface="+mj-cs"/>
              </a:rPr>
              <a:t>LESSON 9</a:t>
            </a:r>
          </a:p>
          <a:p>
            <a:pPr>
              <a:lnSpc>
                <a:spcPct val="90000"/>
              </a:lnSpc>
              <a:spcBef>
                <a:spcPct val="0"/>
              </a:spcBef>
              <a:spcAft>
                <a:spcPts val="600"/>
              </a:spcAft>
            </a:pPr>
            <a:r>
              <a:rPr lang="en-US" sz="5400" b="1">
                <a:solidFill>
                  <a:schemeClr val="bg1"/>
                </a:solidFill>
                <a:effectLst>
                  <a:glow rad="228600">
                    <a:schemeClr val="accent2">
                      <a:satMod val="175000"/>
                      <a:alpha val="40000"/>
                    </a:schemeClr>
                  </a:glow>
                </a:effectLst>
                <a:latin typeface="+mj-lt"/>
                <a:ea typeface="+mj-ea"/>
                <a:cs typeface="+mj-cs"/>
              </a:rPr>
              <a:t> </a:t>
            </a:r>
          </a:p>
        </p:txBody>
      </p:sp>
      <p:pic>
        <p:nvPicPr>
          <p:cNvPr id="6" name="Picture 9">
            <a:extLst>
              <a:ext uri="{FF2B5EF4-FFF2-40B4-BE49-F238E27FC236}">
                <a16:creationId xmlns:a16="http://schemas.microsoft.com/office/drawing/2014/main" id="{01B48EA0-11D3-462E-A132-AA1290B132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20563" y="2552914"/>
            <a:ext cx="5835600" cy="1822885"/>
          </a:xfrm>
          <a:prstGeom prst="rect">
            <a:avLst/>
          </a:prstGeom>
        </p:spPr>
      </p:pic>
      <p:sp>
        <p:nvSpPr>
          <p:cNvPr id="17" name="TextBox 16">
            <a:extLst>
              <a:ext uri="{FF2B5EF4-FFF2-40B4-BE49-F238E27FC236}">
                <a16:creationId xmlns:a16="http://schemas.microsoft.com/office/drawing/2014/main" id="{B1E13EF2-C642-45B6-950F-A60BF83E30A0}"/>
              </a:ext>
            </a:extLst>
          </p:cNvPr>
          <p:cNvSpPr txBox="1"/>
          <p:nvPr/>
        </p:nvSpPr>
        <p:spPr>
          <a:xfrm>
            <a:off x="8328216" y="3119067"/>
            <a:ext cx="3487863" cy="584775"/>
          </a:xfrm>
          <a:prstGeom prst="rect">
            <a:avLst/>
          </a:prstGeom>
          <a:noFill/>
        </p:spPr>
        <p:txBody>
          <a:bodyPr wrap="square" rtlCol="0">
            <a:spAutoFit/>
          </a:bodyPr>
          <a:lstStyle/>
          <a:p>
            <a:r>
              <a:rPr lang="en-US" sz="3200" b="1">
                <a:solidFill>
                  <a:schemeClr val="bg2">
                    <a:lumMod val="10000"/>
                  </a:schemeClr>
                </a:solidFill>
                <a:effectLst>
                  <a:glow rad="228600">
                    <a:schemeClr val="accent4">
                      <a:satMod val="175000"/>
                      <a:alpha val="40000"/>
                    </a:schemeClr>
                  </a:glow>
                </a:effectLst>
              </a:rPr>
              <a:t>REVIEW</a:t>
            </a:r>
          </a:p>
        </p:txBody>
      </p:sp>
      <p:pic>
        <p:nvPicPr>
          <p:cNvPr id="10" name="Picture 17">
            <a:extLst>
              <a:ext uri="{FF2B5EF4-FFF2-40B4-BE49-F238E27FC236}">
                <a16:creationId xmlns:a16="http://schemas.microsoft.com/office/drawing/2014/main" id="{7E7010E7-6CC2-48BC-93AE-2C5C828FCD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367685">
            <a:off x="3813459" y="2155171"/>
            <a:ext cx="2528997" cy="795484"/>
          </a:xfrm>
          <a:prstGeom prst="rect">
            <a:avLst/>
          </a:prstGeom>
        </p:spPr>
      </p:pic>
      <p:pic>
        <p:nvPicPr>
          <p:cNvPr id="20" name="Picture 19" descr="Icon&#10;&#10;Description automatically generated">
            <a:extLst>
              <a:ext uri="{FF2B5EF4-FFF2-40B4-BE49-F238E27FC236}">
                <a16:creationId xmlns:a16="http://schemas.microsoft.com/office/drawing/2014/main" id="{988A73FA-C89E-4513-AF04-8C3A84D9064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549809" y="2857436"/>
            <a:ext cx="1011346" cy="1011346"/>
          </a:xfrm>
          <a:prstGeom prst="rect">
            <a:avLst/>
          </a:prstGeom>
        </p:spPr>
      </p:pic>
    </p:spTree>
    <p:extLst>
      <p:ext uri="{BB962C8B-B14F-4D97-AF65-F5344CB8AC3E}">
        <p14:creationId xmlns:p14="http://schemas.microsoft.com/office/powerpoint/2010/main" val="649014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1B53642-4981-48A3-A916-B38170F5BE8A}"/>
              </a:ext>
            </a:extLst>
          </p:cNvPr>
          <p:cNvGraphicFramePr>
            <a:graphicFrameLocks noGrp="1"/>
          </p:cNvGraphicFramePr>
          <p:nvPr/>
        </p:nvGraphicFramePr>
        <p:xfrm>
          <a:off x="431140" y="462760"/>
          <a:ext cx="10846677" cy="6247358"/>
        </p:xfrm>
        <a:graphic>
          <a:graphicData uri="http://schemas.openxmlformats.org/drawingml/2006/table">
            <a:tbl>
              <a:tblPr firstRow="1" bandRow="1">
                <a:tableStyleId>{5940675A-B579-460E-94D1-54222C63F5DA}</a:tableStyleId>
              </a:tblPr>
              <a:tblGrid>
                <a:gridCol w="4855891">
                  <a:extLst>
                    <a:ext uri="{9D8B030D-6E8A-4147-A177-3AD203B41FA5}">
                      <a16:colId xmlns:a16="http://schemas.microsoft.com/office/drawing/2014/main" val="3895059471"/>
                    </a:ext>
                  </a:extLst>
                </a:gridCol>
                <a:gridCol w="1694794">
                  <a:extLst>
                    <a:ext uri="{9D8B030D-6E8A-4147-A177-3AD203B41FA5}">
                      <a16:colId xmlns:a16="http://schemas.microsoft.com/office/drawing/2014/main" val="1183858842"/>
                    </a:ext>
                  </a:extLst>
                </a:gridCol>
                <a:gridCol w="4295992">
                  <a:extLst>
                    <a:ext uri="{9D8B030D-6E8A-4147-A177-3AD203B41FA5}">
                      <a16:colId xmlns:a16="http://schemas.microsoft.com/office/drawing/2014/main" val="2811272447"/>
                    </a:ext>
                  </a:extLst>
                </a:gridCol>
              </a:tblGrid>
              <a:tr h="659015">
                <a:tc>
                  <a:txBody>
                    <a:bodyPr/>
                    <a:lstStyle/>
                    <a:p>
                      <a:r>
                        <a:rPr lang="en-US" sz="3200" b="1">
                          <a:solidFill>
                            <a:srgbClr val="C00000"/>
                          </a:solidFill>
                        </a:rPr>
                        <a:t>           </a:t>
                      </a:r>
                    </a:p>
                    <a:p>
                      <a:r>
                        <a:rPr lang="en-US" sz="3200" b="1">
                          <a:solidFill>
                            <a:srgbClr val="C00000"/>
                          </a:solidFill>
                        </a:rPr>
                        <a:t>       WORD</a:t>
                      </a:r>
                    </a:p>
                  </a:txBody>
                  <a:tcPr/>
                </a:tc>
                <a:tc>
                  <a:txBody>
                    <a:bodyPr/>
                    <a:lstStyle/>
                    <a:p>
                      <a:r>
                        <a:rPr lang="en-US" sz="3200" b="1">
                          <a:solidFill>
                            <a:srgbClr val="C00000"/>
                          </a:solidFill>
                        </a:rPr>
                        <a:t>      CLASS</a:t>
                      </a:r>
                    </a:p>
                  </a:txBody>
                  <a:tcPr/>
                </a:tc>
                <a:tc>
                  <a:txBody>
                    <a:bodyPr/>
                    <a:lstStyle/>
                    <a:p>
                      <a:r>
                        <a:rPr lang="en-US" sz="3200" b="1">
                          <a:solidFill>
                            <a:srgbClr val="C00000"/>
                          </a:solidFill>
                        </a:rPr>
                        <a:t>         </a:t>
                      </a:r>
                    </a:p>
                    <a:p>
                      <a:r>
                        <a:rPr lang="en-US" sz="3200" b="1">
                          <a:solidFill>
                            <a:srgbClr val="C00000"/>
                          </a:solidFill>
                        </a:rPr>
                        <a:t>      MEANING</a:t>
                      </a:r>
                    </a:p>
                  </a:txBody>
                  <a:tcPr/>
                </a:tc>
                <a:extLst>
                  <a:ext uri="{0D108BD9-81ED-4DB2-BD59-A6C34878D82A}">
                    <a16:rowId xmlns:a16="http://schemas.microsoft.com/office/drawing/2014/main" val="338817451"/>
                  </a:ext>
                </a:extLst>
              </a:tr>
              <a:tr h="73145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98980348"/>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1562680"/>
                  </a:ext>
                </a:extLst>
              </a:tr>
              <a:tr h="80399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44350096"/>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03324588"/>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71394989"/>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18349291"/>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67441371"/>
                  </a:ext>
                </a:extLst>
              </a:tr>
            </a:tbl>
          </a:graphicData>
        </a:graphic>
      </p:graphicFrame>
      <p:sp>
        <p:nvSpPr>
          <p:cNvPr id="12" name="TextBox 11">
            <a:extLst>
              <a:ext uri="{FF2B5EF4-FFF2-40B4-BE49-F238E27FC236}">
                <a16:creationId xmlns:a16="http://schemas.microsoft.com/office/drawing/2014/main" id="{ACA23608-6D35-4316-8AB1-8D9D57D574BB}"/>
              </a:ext>
            </a:extLst>
          </p:cNvPr>
          <p:cNvSpPr txBox="1"/>
          <p:nvPr/>
        </p:nvSpPr>
        <p:spPr>
          <a:xfrm>
            <a:off x="431140" y="1757697"/>
            <a:ext cx="4716081" cy="523220"/>
          </a:xfrm>
          <a:prstGeom prst="rect">
            <a:avLst/>
          </a:prstGeom>
          <a:noFill/>
        </p:spPr>
        <p:txBody>
          <a:bodyPr wrap="square" rtlCol="0">
            <a:spAutoFit/>
          </a:bodyPr>
          <a:lstStyle/>
          <a:p>
            <a:r>
              <a:rPr lang="en-US" sz="2800" b="1"/>
              <a:t>drama</a:t>
            </a:r>
          </a:p>
        </p:txBody>
      </p:sp>
      <p:sp>
        <p:nvSpPr>
          <p:cNvPr id="13" name="TextBox 12">
            <a:extLst>
              <a:ext uri="{FF2B5EF4-FFF2-40B4-BE49-F238E27FC236}">
                <a16:creationId xmlns:a16="http://schemas.microsoft.com/office/drawing/2014/main" id="{F2FA662F-35DF-44E1-90D4-52D4AE90BAD5}"/>
              </a:ext>
            </a:extLst>
          </p:cNvPr>
          <p:cNvSpPr txBox="1"/>
          <p:nvPr/>
        </p:nvSpPr>
        <p:spPr>
          <a:xfrm>
            <a:off x="5407326" y="1624228"/>
            <a:ext cx="1352332" cy="707886"/>
          </a:xfrm>
          <a:prstGeom prst="rect">
            <a:avLst/>
          </a:prstGeom>
          <a:noFill/>
        </p:spPr>
        <p:txBody>
          <a:bodyPr wrap="square" rtlCol="0">
            <a:spAutoFit/>
          </a:bodyPr>
          <a:lstStyle/>
          <a:p>
            <a:r>
              <a:rPr lang="en-US" sz="4000">
                <a:latin typeface="+mj-lt"/>
              </a:rPr>
              <a:t> n</a:t>
            </a:r>
          </a:p>
        </p:txBody>
      </p:sp>
      <p:sp>
        <p:nvSpPr>
          <p:cNvPr id="21" name="TextBox 20">
            <a:extLst>
              <a:ext uri="{FF2B5EF4-FFF2-40B4-BE49-F238E27FC236}">
                <a16:creationId xmlns:a16="http://schemas.microsoft.com/office/drawing/2014/main" id="{A4B1EA85-854B-4F73-8B3D-AC70385346D3}"/>
              </a:ext>
            </a:extLst>
          </p:cNvPr>
          <p:cNvSpPr txBox="1"/>
          <p:nvPr/>
        </p:nvSpPr>
        <p:spPr>
          <a:xfrm>
            <a:off x="7044777" y="1562337"/>
            <a:ext cx="2876659" cy="584775"/>
          </a:xfrm>
          <a:prstGeom prst="rect">
            <a:avLst/>
          </a:prstGeom>
          <a:noFill/>
        </p:spPr>
        <p:txBody>
          <a:bodyPr wrap="square" rtlCol="0">
            <a:spAutoFit/>
          </a:bodyPr>
          <a:lstStyle/>
          <a:p>
            <a:r>
              <a:rPr lang="en-US" sz="3200" b="1">
                <a:latin typeface="+mj-lt"/>
              </a:rPr>
              <a:t>kịch</a:t>
            </a:r>
          </a:p>
        </p:txBody>
      </p:sp>
      <p:sp>
        <p:nvSpPr>
          <p:cNvPr id="28" name="TextBox 27">
            <a:extLst>
              <a:ext uri="{FF2B5EF4-FFF2-40B4-BE49-F238E27FC236}">
                <a16:creationId xmlns:a16="http://schemas.microsoft.com/office/drawing/2014/main" id="{0D982CD3-75CC-4B34-9A71-DFBA6DE02E59}"/>
              </a:ext>
            </a:extLst>
          </p:cNvPr>
          <p:cNvSpPr txBox="1"/>
          <p:nvPr/>
        </p:nvSpPr>
        <p:spPr>
          <a:xfrm>
            <a:off x="5348279" y="2302811"/>
            <a:ext cx="1352332" cy="707886"/>
          </a:xfrm>
          <a:prstGeom prst="rect">
            <a:avLst/>
          </a:prstGeom>
          <a:noFill/>
        </p:spPr>
        <p:txBody>
          <a:bodyPr wrap="square" rtlCol="0">
            <a:spAutoFit/>
          </a:bodyPr>
          <a:lstStyle/>
          <a:p>
            <a:r>
              <a:rPr lang="en-US" sz="4000">
                <a:latin typeface="+mj-lt"/>
              </a:rPr>
              <a:t> n</a:t>
            </a:r>
          </a:p>
        </p:txBody>
      </p:sp>
      <p:sp>
        <p:nvSpPr>
          <p:cNvPr id="29" name="TextBox 28">
            <a:extLst>
              <a:ext uri="{FF2B5EF4-FFF2-40B4-BE49-F238E27FC236}">
                <a16:creationId xmlns:a16="http://schemas.microsoft.com/office/drawing/2014/main" id="{0D4F1E5A-228E-447C-96A3-A1E9A9712468}"/>
              </a:ext>
            </a:extLst>
          </p:cNvPr>
          <p:cNvSpPr txBox="1"/>
          <p:nvPr/>
        </p:nvSpPr>
        <p:spPr>
          <a:xfrm>
            <a:off x="5370398" y="3047528"/>
            <a:ext cx="1352332" cy="707886"/>
          </a:xfrm>
          <a:prstGeom prst="rect">
            <a:avLst/>
          </a:prstGeom>
          <a:noFill/>
        </p:spPr>
        <p:txBody>
          <a:bodyPr wrap="square" rtlCol="0">
            <a:spAutoFit/>
          </a:bodyPr>
          <a:lstStyle/>
          <a:p>
            <a:r>
              <a:rPr lang="en-US" sz="4000">
                <a:latin typeface="+mj-lt"/>
              </a:rPr>
              <a:t> n</a:t>
            </a:r>
          </a:p>
        </p:txBody>
      </p:sp>
      <p:sp>
        <p:nvSpPr>
          <p:cNvPr id="30" name="TextBox 29">
            <a:extLst>
              <a:ext uri="{FF2B5EF4-FFF2-40B4-BE49-F238E27FC236}">
                <a16:creationId xmlns:a16="http://schemas.microsoft.com/office/drawing/2014/main" id="{EB5E33B8-8FCC-4832-871A-7A4754ECA6C3}"/>
              </a:ext>
            </a:extLst>
          </p:cNvPr>
          <p:cNvSpPr txBox="1"/>
          <p:nvPr/>
        </p:nvSpPr>
        <p:spPr>
          <a:xfrm>
            <a:off x="5389776" y="3736376"/>
            <a:ext cx="1352332" cy="707886"/>
          </a:xfrm>
          <a:prstGeom prst="rect">
            <a:avLst/>
          </a:prstGeom>
          <a:noFill/>
        </p:spPr>
        <p:txBody>
          <a:bodyPr wrap="square" rtlCol="0">
            <a:spAutoFit/>
          </a:bodyPr>
          <a:lstStyle/>
          <a:p>
            <a:r>
              <a:rPr lang="en-US" sz="4000">
                <a:latin typeface="+mj-lt"/>
              </a:rPr>
              <a:t> adj</a:t>
            </a:r>
          </a:p>
        </p:txBody>
      </p:sp>
      <p:sp>
        <p:nvSpPr>
          <p:cNvPr id="31" name="TextBox 30">
            <a:extLst>
              <a:ext uri="{FF2B5EF4-FFF2-40B4-BE49-F238E27FC236}">
                <a16:creationId xmlns:a16="http://schemas.microsoft.com/office/drawing/2014/main" id="{DAC81A34-EFE5-431E-A088-A30681B6C9BD}"/>
              </a:ext>
            </a:extLst>
          </p:cNvPr>
          <p:cNvSpPr txBox="1"/>
          <p:nvPr/>
        </p:nvSpPr>
        <p:spPr>
          <a:xfrm>
            <a:off x="5479393" y="4517557"/>
            <a:ext cx="1352332" cy="707886"/>
          </a:xfrm>
          <a:prstGeom prst="rect">
            <a:avLst/>
          </a:prstGeom>
          <a:noFill/>
        </p:spPr>
        <p:txBody>
          <a:bodyPr wrap="square" rtlCol="0">
            <a:spAutoFit/>
          </a:bodyPr>
          <a:lstStyle/>
          <a:p>
            <a:r>
              <a:rPr lang="en-US" sz="4000">
                <a:latin typeface="+mj-lt"/>
              </a:rPr>
              <a:t> n</a:t>
            </a:r>
          </a:p>
        </p:txBody>
      </p:sp>
      <p:sp>
        <p:nvSpPr>
          <p:cNvPr id="32" name="TextBox 31">
            <a:extLst>
              <a:ext uri="{FF2B5EF4-FFF2-40B4-BE49-F238E27FC236}">
                <a16:creationId xmlns:a16="http://schemas.microsoft.com/office/drawing/2014/main" id="{E15EB8EF-C9C3-4C4C-882F-8057A6C1A85B}"/>
              </a:ext>
            </a:extLst>
          </p:cNvPr>
          <p:cNvSpPr txBox="1"/>
          <p:nvPr/>
        </p:nvSpPr>
        <p:spPr>
          <a:xfrm>
            <a:off x="5517930" y="5225443"/>
            <a:ext cx="1352332" cy="707886"/>
          </a:xfrm>
          <a:prstGeom prst="rect">
            <a:avLst/>
          </a:prstGeom>
          <a:noFill/>
        </p:spPr>
        <p:txBody>
          <a:bodyPr wrap="square" rtlCol="0">
            <a:spAutoFit/>
          </a:bodyPr>
          <a:lstStyle/>
          <a:p>
            <a:r>
              <a:rPr lang="en-US" sz="4000">
                <a:latin typeface="+mj-lt"/>
              </a:rPr>
              <a:t> n</a:t>
            </a:r>
          </a:p>
        </p:txBody>
      </p:sp>
      <p:sp>
        <p:nvSpPr>
          <p:cNvPr id="33" name="TextBox 32">
            <a:extLst>
              <a:ext uri="{FF2B5EF4-FFF2-40B4-BE49-F238E27FC236}">
                <a16:creationId xmlns:a16="http://schemas.microsoft.com/office/drawing/2014/main" id="{F2637B07-4733-40A8-ADB5-0040AA556C23}"/>
              </a:ext>
            </a:extLst>
          </p:cNvPr>
          <p:cNvSpPr txBox="1"/>
          <p:nvPr/>
        </p:nvSpPr>
        <p:spPr>
          <a:xfrm>
            <a:off x="5610334" y="5951632"/>
            <a:ext cx="1352332" cy="707886"/>
          </a:xfrm>
          <a:prstGeom prst="rect">
            <a:avLst/>
          </a:prstGeom>
          <a:noFill/>
        </p:spPr>
        <p:txBody>
          <a:bodyPr wrap="square" rtlCol="0">
            <a:spAutoFit/>
          </a:bodyPr>
          <a:lstStyle/>
          <a:p>
            <a:r>
              <a:rPr lang="en-US" sz="4000">
                <a:latin typeface="+mj-lt"/>
              </a:rPr>
              <a:t> adj</a:t>
            </a:r>
          </a:p>
        </p:txBody>
      </p:sp>
      <p:sp>
        <p:nvSpPr>
          <p:cNvPr id="34" name="TextBox 33">
            <a:extLst>
              <a:ext uri="{FF2B5EF4-FFF2-40B4-BE49-F238E27FC236}">
                <a16:creationId xmlns:a16="http://schemas.microsoft.com/office/drawing/2014/main" id="{07D96200-ED0C-4B9B-AB8E-ED5FB244EF2F}"/>
              </a:ext>
            </a:extLst>
          </p:cNvPr>
          <p:cNvSpPr txBox="1"/>
          <p:nvPr/>
        </p:nvSpPr>
        <p:spPr>
          <a:xfrm>
            <a:off x="431140" y="2435398"/>
            <a:ext cx="4716081"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horror</a:t>
            </a:r>
            <a:endParaRPr lang="en-US" sz="2800" b="1" dirty="0">
              <a:latin typeface="Roboto" panose="02000000000000000000" pitchFamily="2" charset="0"/>
              <a:ea typeface="Roboto" panose="02000000000000000000" pitchFamily="2" charset="0"/>
            </a:endParaRPr>
          </a:p>
        </p:txBody>
      </p:sp>
      <p:sp>
        <p:nvSpPr>
          <p:cNvPr id="35" name="TextBox 34">
            <a:extLst>
              <a:ext uri="{FF2B5EF4-FFF2-40B4-BE49-F238E27FC236}">
                <a16:creationId xmlns:a16="http://schemas.microsoft.com/office/drawing/2014/main" id="{7E70C5D4-C878-42A0-96A0-0AE1B097E328}"/>
              </a:ext>
            </a:extLst>
          </p:cNvPr>
          <p:cNvSpPr txBox="1"/>
          <p:nvPr/>
        </p:nvSpPr>
        <p:spPr>
          <a:xfrm>
            <a:off x="431140" y="3097834"/>
            <a:ext cx="3678072"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action</a:t>
            </a:r>
            <a:endParaRPr lang="en-US" sz="2800" b="1" dirty="0">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98D25A7C-CD00-43DB-996E-4DF22181507C}"/>
              </a:ext>
            </a:extLst>
          </p:cNvPr>
          <p:cNvSpPr txBox="1"/>
          <p:nvPr/>
        </p:nvSpPr>
        <p:spPr>
          <a:xfrm>
            <a:off x="431140" y="3878654"/>
            <a:ext cx="3453412"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animated</a:t>
            </a:r>
            <a:endParaRPr lang="en-US" sz="2800" b="1" dirty="0">
              <a:latin typeface="Roboto" panose="02000000000000000000" pitchFamily="2" charset="0"/>
              <a:ea typeface="Roboto" panose="02000000000000000000" pitchFamily="2" charset="0"/>
            </a:endParaRPr>
          </a:p>
        </p:txBody>
      </p:sp>
      <p:sp>
        <p:nvSpPr>
          <p:cNvPr id="37" name="TextBox 36">
            <a:extLst>
              <a:ext uri="{FF2B5EF4-FFF2-40B4-BE49-F238E27FC236}">
                <a16:creationId xmlns:a16="http://schemas.microsoft.com/office/drawing/2014/main" id="{53B56A18-BABF-43A8-9FAD-D870DAB59E14}"/>
              </a:ext>
            </a:extLst>
          </p:cNvPr>
          <p:cNvSpPr txBox="1"/>
          <p:nvPr/>
        </p:nvSpPr>
        <p:spPr>
          <a:xfrm>
            <a:off x="391145" y="4618204"/>
            <a:ext cx="3368957"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comedy</a:t>
            </a:r>
            <a:endParaRPr lang="en-US" sz="2800" b="1" dirty="0">
              <a:latin typeface="Roboto" panose="02000000000000000000" pitchFamily="2" charset="0"/>
              <a:ea typeface="Roboto" panose="02000000000000000000" pitchFamily="2" charset="0"/>
            </a:endParaRPr>
          </a:p>
        </p:txBody>
      </p:sp>
      <p:sp>
        <p:nvSpPr>
          <p:cNvPr id="38" name="TextBox 37">
            <a:extLst>
              <a:ext uri="{FF2B5EF4-FFF2-40B4-BE49-F238E27FC236}">
                <a16:creationId xmlns:a16="http://schemas.microsoft.com/office/drawing/2014/main" id="{ABCDC794-C652-4BC6-8E06-2FA811EB51D1}"/>
              </a:ext>
            </a:extLst>
          </p:cNvPr>
          <p:cNvSpPr txBox="1"/>
          <p:nvPr/>
        </p:nvSpPr>
        <p:spPr>
          <a:xfrm>
            <a:off x="554032" y="5357754"/>
            <a:ext cx="2794392"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science fiction</a:t>
            </a:r>
            <a:endParaRPr lang="en-US" sz="2800" b="1" dirty="0">
              <a:latin typeface="Roboto" panose="02000000000000000000" pitchFamily="2" charset="0"/>
              <a:ea typeface="Roboto" panose="02000000000000000000" pitchFamily="2" charset="0"/>
            </a:endParaRPr>
          </a:p>
        </p:txBody>
      </p:sp>
      <p:sp>
        <p:nvSpPr>
          <p:cNvPr id="39" name="TextBox 38">
            <a:extLst>
              <a:ext uri="{FF2B5EF4-FFF2-40B4-BE49-F238E27FC236}">
                <a16:creationId xmlns:a16="http://schemas.microsoft.com/office/drawing/2014/main" id="{135043A8-D0E1-4914-832D-3A8D9ACECAD3}"/>
              </a:ext>
            </a:extLst>
          </p:cNvPr>
          <p:cNvSpPr txBox="1"/>
          <p:nvPr/>
        </p:nvSpPr>
        <p:spPr>
          <a:xfrm>
            <a:off x="669265" y="6043965"/>
            <a:ext cx="3857625"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awful</a:t>
            </a:r>
            <a:endParaRPr lang="en-US" sz="2800" b="1" dirty="0">
              <a:latin typeface="Roboto" panose="02000000000000000000" pitchFamily="2" charset="0"/>
              <a:ea typeface="Roboto" panose="02000000000000000000" pitchFamily="2" charset="0"/>
            </a:endParaRPr>
          </a:p>
        </p:txBody>
      </p:sp>
      <p:sp>
        <p:nvSpPr>
          <p:cNvPr id="40" name="TextBox 39">
            <a:extLst>
              <a:ext uri="{FF2B5EF4-FFF2-40B4-BE49-F238E27FC236}">
                <a16:creationId xmlns:a16="http://schemas.microsoft.com/office/drawing/2014/main" id="{86A31E7C-8A3B-43F9-BB55-EA2AC5E676E9}"/>
              </a:ext>
            </a:extLst>
          </p:cNvPr>
          <p:cNvSpPr txBox="1"/>
          <p:nvPr/>
        </p:nvSpPr>
        <p:spPr>
          <a:xfrm>
            <a:off x="6960716" y="2302811"/>
            <a:ext cx="4647150" cy="584775"/>
          </a:xfrm>
          <a:prstGeom prst="rect">
            <a:avLst/>
          </a:prstGeom>
          <a:noFill/>
        </p:spPr>
        <p:txBody>
          <a:bodyPr wrap="square" rtlCol="0">
            <a:spAutoFit/>
          </a:bodyPr>
          <a:lstStyle/>
          <a:p>
            <a:r>
              <a:rPr lang="en-US" sz="3200" b="1">
                <a:latin typeface="+mj-lt"/>
              </a:rPr>
              <a:t>phim kinh dị</a:t>
            </a:r>
          </a:p>
        </p:txBody>
      </p:sp>
      <p:sp>
        <p:nvSpPr>
          <p:cNvPr id="41" name="TextBox 40">
            <a:extLst>
              <a:ext uri="{FF2B5EF4-FFF2-40B4-BE49-F238E27FC236}">
                <a16:creationId xmlns:a16="http://schemas.microsoft.com/office/drawing/2014/main" id="{4B701793-4996-4FD8-9DD0-044D0B3130F2}"/>
              </a:ext>
            </a:extLst>
          </p:cNvPr>
          <p:cNvSpPr txBox="1"/>
          <p:nvPr/>
        </p:nvSpPr>
        <p:spPr>
          <a:xfrm>
            <a:off x="7098175" y="3143012"/>
            <a:ext cx="4810235" cy="584775"/>
          </a:xfrm>
          <a:prstGeom prst="rect">
            <a:avLst/>
          </a:prstGeom>
          <a:noFill/>
        </p:spPr>
        <p:txBody>
          <a:bodyPr wrap="square" rtlCol="0">
            <a:spAutoFit/>
          </a:bodyPr>
          <a:lstStyle/>
          <a:p>
            <a:r>
              <a:rPr lang="en-US" sz="3200" b="1">
                <a:latin typeface="+mj-lt"/>
              </a:rPr>
              <a:t>phim hành động</a:t>
            </a:r>
          </a:p>
        </p:txBody>
      </p:sp>
      <p:sp>
        <p:nvSpPr>
          <p:cNvPr id="42" name="TextBox 41">
            <a:extLst>
              <a:ext uri="{FF2B5EF4-FFF2-40B4-BE49-F238E27FC236}">
                <a16:creationId xmlns:a16="http://schemas.microsoft.com/office/drawing/2014/main" id="{75A1EA0B-9588-421B-AEC0-B2DCC6DD0BE9}"/>
              </a:ext>
            </a:extLst>
          </p:cNvPr>
          <p:cNvSpPr txBox="1"/>
          <p:nvPr/>
        </p:nvSpPr>
        <p:spPr>
          <a:xfrm>
            <a:off x="7175532" y="3866366"/>
            <a:ext cx="4267309" cy="584775"/>
          </a:xfrm>
          <a:prstGeom prst="rect">
            <a:avLst/>
          </a:prstGeom>
          <a:noFill/>
        </p:spPr>
        <p:txBody>
          <a:bodyPr wrap="square" rtlCol="0">
            <a:spAutoFit/>
          </a:bodyPr>
          <a:lstStyle/>
          <a:p>
            <a:r>
              <a:rPr lang="en-US" sz="3200" b="1">
                <a:latin typeface="+mj-lt"/>
              </a:rPr>
              <a:t>phim hoạt hình</a:t>
            </a:r>
          </a:p>
        </p:txBody>
      </p:sp>
      <p:sp>
        <p:nvSpPr>
          <p:cNvPr id="44" name="TextBox 43">
            <a:extLst>
              <a:ext uri="{FF2B5EF4-FFF2-40B4-BE49-F238E27FC236}">
                <a16:creationId xmlns:a16="http://schemas.microsoft.com/office/drawing/2014/main" id="{827D4CB2-DD2B-443C-B48E-D1CC1CB05306}"/>
              </a:ext>
            </a:extLst>
          </p:cNvPr>
          <p:cNvSpPr txBox="1"/>
          <p:nvPr/>
        </p:nvSpPr>
        <p:spPr>
          <a:xfrm>
            <a:off x="7150636" y="4623947"/>
            <a:ext cx="4267309" cy="584775"/>
          </a:xfrm>
          <a:prstGeom prst="rect">
            <a:avLst/>
          </a:prstGeom>
          <a:noFill/>
        </p:spPr>
        <p:txBody>
          <a:bodyPr wrap="square" rtlCol="0">
            <a:spAutoFit/>
          </a:bodyPr>
          <a:lstStyle/>
          <a:p>
            <a:r>
              <a:rPr lang="en-US" sz="3200" b="1">
                <a:latin typeface="+mj-lt"/>
              </a:rPr>
              <a:t>phim  hài</a:t>
            </a:r>
          </a:p>
        </p:txBody>
      </p:sp>
      <p:sp>
        <p:nvSpPr>
          <p:cNvPr id="45" name="TextBox 44">
            <a:extLst>
              <a:ext uri="{FF2B5EF4-FFF2-40B4-BE49-F238E27FC236}">
                <a16:creationId xmlns:a16="http://schemas.microsoft.com/office/drawing/2014/main" id="{CB877E96-D28E-4C31-9C20-803E50B67C9F}"/>
              </a:ext>
            </a:extLst>
          </p:cNvPr>
          <p:cNvSpPr txBox="1"/>
          <p:nvPr/>
        </p:nvSpPr>
        <p:spPr>
          <a:xfrm>
            <a:off x="7143285" y="5401778"/>
            <a:ext cx="4267309" cy="461665"/>
          </a:xfrm>
          <a:prstGeom prst="rect">
            <a:avLst/>
          </a:prstGeom>
          <a:noFill/>
        </p:spPr>
        <p:txBody>
          <a:bodyPr wrap="square" rtlCol="0">
            <a:spAutoFit/>
          </a:bodyPr>
          <a:lstStyle/>
          <a:p>
            <a:r>
              <a:rPr lang="en-US" sz="2400" b="1">
                <a:latin typeface="+mj-lt"/>
              </a:rPr>
              <a:t>phim khoa học viễn tưởng</a:t>
            </a:r>
          </a:p>
        </p:txBody>
      </p:sp>
      <p:sp>
        <p:nvSpPr>
          <p:cNvPr id="46" name="TextBox 45">
            <a:extLst>
              <a:ext uri="{FF2B5EF4-FFF2-40B4-BE49-F238E27FC236}">
                <a16:creationId xmlns:a16="http://schemas.microsoft.com/office/drawing/2014/main" id="{C0B9D4BF-CDF1-4882-A9B4-91C22757A47A}"/>
              </a:ext>
            </a:extLst>
          </p:cNvPr>
          <p:cNvSpPr txBox="1"/>
          <p:nvPr/>
        </p:nvSpPr>
        <p:spPr>
          <a:xfrm>
            <a:off x="7211117" y="6029375"/>
            <a:ext cx="4267309" cy="584775"/>
          </a:xfrm>
          <a:prstGeom prst="rect">
            <a:avLst/>
          </a:prstGeom>
          <a:noFill/>
        </p:spPr>
        <p:txBody>
          <a:bodyPr wrap="square" rtlCol="0">
            <a:spAutoFit/>
          </a:bodyPr>
          <a:lstStyle/>
          <a:p>
            <a:r>
              <a:rPr lang="en-US" sz="3200" b="1">
                <a:latin typeface="+mj-lt"/>
              </a:rPr>
              <a:t>tệ</a:t>
            </a:r>
          </a:p>
        </p:txBody>
      </p:sp>
      <p:grpSp>
        <p:nvGrpSpPr>
          <p:cNvPr id="24" name="Group 23">
            <a:extLst>
              <a:ext uri="{FF2B5EF4-FFF2-40B4-BE49-F238E27FC236}">
                <a16:creationId xmlns:a16="http://schemas.microsoft.com/office/drawing/2014/main" id="{AC0DA585-480B-44E8-893F-EA193950BFF6}"/>
              </a:ext>
            </a:extLst>
          </p:cNvPr>
          <p:cNvGrpSpPr/>
          <p:nvPr/>
        </p:nvGrpSpPr>
        <p:grpSpPr>
          <a:xfrm>
            <a:off x="-1912508" y="285405"/>
            <a:ext cx="2013599" cy="1861707"/>
            <a:chOff x="5089200" y="2498146"/>
            <a:chExt cx="2013599" cy="1861707"/>
          </a:xfrm>
        </p:grpSpPr>
        <p:pic>
          <p:nvPicPr>
            <p:cNvPr id="25" name="Picture 24" descr="Logo, company name&#10;&#10;Description automatically generated">
              <a:extLst>
                <a:ext uri="{FF2B5EF4-FFF2-40B4-BE49-F238E27FC236}">
                  <a16:creationId xmlns:a16="http://schemas.microsoft.com/office/drawing/2014/main" id="{2EB4606F-2312-48E2-A8F7-34736CE0A04D}"/>
                </a:ext>
              </a:extLst>
            </p:cNvPr>
            <p:cNvPicPr>
              <a:picLocks noChangeAspect="1"/>
            </p:cNvPicPr>
            <p:nvPr/>
          </p:nvPicPr>
          <p:blipFill rotWithShape="1">
            <a:blip r:embed="rId2">
              <a:extLst>
                <a:ext uri="{28A0092B-C50C-407E-A947-70E740481C1C}">
                  <a14:useLocalDpi xmlns:a14="http://schemas.microsoft.com/office/drawing/2010/main" val="0"/>
                </a:ext>
              </a:extLst>
            </a:blip>
            <a:srcRect l="25005" t="17747" r="24724" b="32408"/>
            <a:stretch/>
          </p:blipFill>
          <p:spPr>
            <a:xfrm>
              <a:off x="5451990" y="2498146"/>
              <a:ext cx="1132649" cy="1123043"/>
            </a:xfrm>
            <a:prstGeom prst="rect">
              <a:avLst/>
            </a:prstGeom>
          </p:spPr>
        </p:pic>
        <p:sp>
          <p:nvSpPr>
            <p:cNvPr id="26" name="TextBox 4">
              <a:extLst>
                <a:ext uri="{FF2B5EF4-FFF2-40B4-BE49-F238E27FC236}">
                  <a16:creationId xmlns:a16="http://schemas.microsoft.com/office/drawing/2014/main" id="{41C47422-BAE9-4FCC-9AFD-FB4B581E1B3B}"/>
                </a:ext>
              </a:extLst>
            </p:cNvPr>
            <p:cNvSpPr txBox="1"/>
            <p:nvPr/>
          </p:nvSpPr>
          <p:spPr>
            <a:xfrm>
              <a:off x="5089200" y="3621189"/>
              <a:ext cx="201359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Contastia"/>
                </a:rPr>
                <a:t>   </a:t>
              </a:r>
              <a:r>
                <a:rPr lang="en-US" b="1">
                  <a:latin typeface="Contastia"/>
                </a:rPr>
                <a:t>Ms Phương </a:t>
              </a:r>
            </a:p>
            <a:p>
              <a:r>
                <a:rPr lang="en-US" b="1">
                  <a:latin typeface="Contastia"/>
                </a:rPr>
                <a:t>Zalo: 0966765064</a:t>
              </a:r>
            </a:p>
          </p:txBody>
        </p:sp>
      </p:grpSp>
    </p:spTree>
    <p:extLst>
      <p:ext uri="{BB962C8B-B14F-4D97-AF65-F5344CB8AC3E}">
        <p14:creationId xmlns:p14="http://schemas.microsoft.com/office/powerpoint/2010/main" val="4009325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500" fill="hold"/>
                                        <p:tgtEl>
                                          <p:spTgt spid="31"/>
                                        </p:tgtEl>
                                        <p:attrNameLst>
                                          <p:attrName>ppt_x</p:attrName>
                                        </p:attrNameLst>
                                      </p:cBhvr>
                                      <p:tavLst>
                                        <p:tav tm="0">
                                          <p:val>
                                            <p:strVal val="#ppt_x"/>
                                          </p:val>
                                        </p:tav>
                                        <p:tav tm="100000">
                                          <p:val>
                                            <p:strVal val="#ppt_x"/>
                                          </p:val>
                                        </p:tav>
                                      </p:tavLst>
                                    </p:anim>
                                    <p:anim calcmode="lin" valueType="num">
                                      <p:cBhvr additive="base">
                                        <p:cTn id="8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additive="base">
                                        <p:cTn id="91" dur="500" fill="hold"/>
                                        <p:tgtEl>
                                          <p:spTgt spid="44"/>
                                        </p:tgtEl>
                                        <p:attrNameLst>
                                          <p:attrName>ppt_x</p:attrName>
                                        </p:attrNameLst>
                                      </p:cBhvr>
                                      <p:tavLst>
                                        <p:tav tm="0">
                                          <p:val>
                                            <p:strVal val="#ppt_x"/>
                                          </p:val>
                                        </p:tav>
                                        <p:tav tm="100000">
                                          <p:val>
                                            <p:strVal val="#ppt_x"/>
                                          </p:val>
                                        </p:tav>
                                      </p:tavLst>
                                    </p:anim>
                                    <p:anim calcmode="lin" valueType="num">
                                      <p:cBhvr additive="base">
                                        <p:cTn id="9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additive="base">
                                        <p:cTn id="97" dur="500" fill="hold"/>
                                        <p:tgtEl>
                                          <p:spTgt spid="38"/>
                                        </p:tgtEl>
                                        <p:attrNameLst>
                                          <p:attrName>ppt_x</p:attrName>
                                        </p:attrNameLst>
                                      </p:cBhvr>
                                      <p:tavLst>
                                        <p:tav tm="0">
                                          <p:val>
                                            <p:strVal val="#ppt_x"/>
                                          </p:val>
                                        </p:tav>
                                        <p:tav tm="100000">
                                          <p:val>
                                            <p:strVal val="#ppt_x"/>
                                          </p:val>
                                        </p:tav>
                                      </p:tavLst>
                                    </p:anim>
                                    <p:anim calcmode="lin" valueType="num">
                                      <p:cBhvr additive="base">
                                        <p:cTn id="9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additive="base">
                                        <p:cTn id="103" dur="500" fill="hold"/>
                                        <p:tgtEl>
                                          <p:spTgt spid="32"/>
                                        </p:tgtEl>
                                        <p:attrNameLst>
                                          <p:attrName>ppt_x</p:attrName>
                                        </p:attrNameLst>
                                      </p:cBhvr>
                                      <p:tavLst>
                                        <p:tav tm="0">
                                          <p:val>
                                            <p:strVal val="#ppt_x"/>
                                          </p:val>
                                        </p:tav>
                                        <p:tav tm="100000">
                                          <p:val>
                                            <p:strVal val="#ppt_x"/>
                                          </p:val>
                                        </p:tav>
                                      </p:tavLst>
                                    </p:anim>
                                    <p:anim calcmode="lin" valueType="num">
                                      <p:cBhvr additive="base">
                                        <p:cTn id="10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additive="base">
                                        <p:cTn id="109" dur="500" fill="hold"/>
                                        <p:tgtEl>
                                          <p:spTgt spid="45"/>
                                        </p:tgtEl>
                                        <p:attrNameLst>
                                          <p:attrName>ppt_x</p:attrName>
                                        </p:attrNameLst>
                                      </p:cBhvr>
                                      <p:tavLst>
                                        <p:tav tm="0">
                                          <p:val>
                                            <p:strVal val="#ppt_x"/>
                                          </p:val>
                                        </p:tav>
                                        <p:tav tm="100000">
                                          <p:val>
                                            <p:strVal val="#ppt_x"/>
                                          </p:val>
                                        </p:tav>
                                      </p:tavLst>
                                    </p:anim>
                                    <p:anim calcmode="lin" valueType="num">
                                      <p:cBhvr additive="base">
                                        <p:cTn id="11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additive="base">
                                        <p:cTn id="115" dur="500" fill="hold"/>
                                        <p:tgtEl>
                                          <p:spTgt spid="39"/>
                                        </p:tgtEl>
                                        <p:attrNameLst>
                                          <p:attrName>ppt_x</p:attrName>
                                        </p:attrNameLst>
                                      </p:cBhvr>
                                      <p:tavLst>
                                        <p:tav tm="0">
                                          <p:val>
                                            <p:strVal val="#ppt_x"/>
                                          </p:val>
                                        </p:tav>
                                        <p:tav tm="100000">
                                          <p:val>
                                            <p:strVal val="#ppt_x"/>
                                          </p:val>
                                        </p:tav>
                                      </p:tavLst>
                                    </p:anim>
                                    <p:anim calcmode="lin" valueType="num">
                                      <p:cBhvr additive="base">
                                        <p:cTn id="1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additive="base">
                                        <p:cTn id="121" dur="500" fill="hold"/>
                                        <p:tgtEl>
                                          <p:spTgt spid="33"/>
                                        </p:tgtEl>
                                        <p:attrNameLst>
                                          <p:attrName>ppt_x</p:attrName>
                                        </p:attrNameLst>
                                      </p:cBhvr>
                                      <p:tavLst>
                                        <p:tav tm="0">
                                          <p:val>
                                            <p:strVal val="#ppt_x"/>
                                          </p:val>
                                        </p:tav>
                                        <p:tav tm="100000">
                                          <p:val>
                                            <p:strVal val="#ppt_x"/>
                                          </p:val>
                                        </p:tav>
                                      </p:tavLst>
                                    </p:anim>
                                    <p:anim calcmode="lin" valueType="num">
                                      <p:cBhvr additive="base">
                                        <p:cTn id="12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46"/>
                                        </p:tgtEl>
                                        <p:attrNameLst>
                                          <p:attrName>style.visibility</p:attrName>
                                        </p:attrNameLst>
                                      </p:cBhvr>
                                      <p:to>
                                        <p:strVal val="visible"/>
                                      </p:to>
                                    </p:set>
                                    <p:anim calcmode="lin" valueType="num">
                                      <p:cBhvr additive="base">
                                        <p:cTn id="127" dur="500" fill="hold"/>
                                        <p:tgtEl>
                                          <p:spTgt spid="46"/>
                                        </p:tgtEl>
                                        <p:attrNameLst>
                                          <p:attrName>ppt_x</p:attrName>
                                        </p:attrNameLst>
                                      </p:cBhvr>
                                      <p:tavLst>
                                        <p:tav tm="0">
                                          <p:val>
                                            <p:strVal val="#ppt_x"/>
                                          </p:val>
                                        </p:tav>
                                        <p:tav tm="100000">
                                          <p:val>
                                            <p:strVal val="#ppt_x"/>
                                          </p:val>
                                        </p:tav>
                                      </p:tavLst>
                                    </p:anim>
                                    <p:anim calcmode="lin" valueType="num">
                                      <p:cBhvr additive="base">
                                        <p:cTn id="12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1"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4" grpId="0"/>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1B53642-4981-48A3-A916-B38170F5BE8A}"/>
              </a:ext>
            </a:extLst>
          </p:cNvPr>
          <p:cNvGraphicFramePr>
            <a:graphicFrameLocks noGrp="1"/>
          </p:cNvGraphicFramePr>
          <p:nvPr/>
        </p:nvGraphicFramePr>
        <p:xfrm>
          <a:off x="431140" y="497114"/>
          <a:ext cx="10846677" cy="6247358"/>
        </p:xfrm>
        <a:graphic>
          <a:graphicData uri="http://schemas.openxmlformats.org/drawingml/2006/table">
            <a:tbl>
              <a:tblPr firstRow="1" bandRow="1">
                <a:tableStyleId>{5940675A-B579-460E-94D1-54222C63F5DA}</a:tableStyleId>
              </a:tblPr>
              <a:tblGrid>
                <a:gridCol w="4855891">
                  <a:extLst>
                    <a:ext uri="{9D8B030D-6E8A-4147-A177-3AD203B41FA5}">
                      <a16:colId xmlns:a16="http://schemas.microsoft.com/office/drawing/2014/main" val="3895059471"/>
                    </a:ext>
                  </a:extLst>
                </a:gridCol>
                <a:gridCol w="1656694">
                  <a:extLst>
                    <a:ext uri="{9D8B030D-6E8A-4147-A177-3AD203B41FA5}">
                      <a16:colId xmlns:a16="http://schemas.microsoft.com/office/drawing/2014/main" val="1183858842"/>
                    </a:ext>
                  </a:extLst>
                </a:gridCol>
                <a:gridCol w="4334092">
                  <a:extLst>
                    <a:ext uri="{9D8B030D-6E8A-4147-A177-3AD203B41FA5}">
                      <a16:colId xmlns:a16="http://schemas.microsoft.com/office/drawing/2014/main" val="2811272447"/>
                    </a:ext>
                  </a:extLst>
                </a:gridCol>
              </a:tblGrid>
              <a:tr h="659015">
                <a:tc>
                  <a:txBody>
                    <a:bodyPr/>
                    <a:lstStyle/>
                    <a:p>
                      <a:r>
                        <a:rPr lang="en-US" sz="3200" b="1">
                          <a:solidFill>
                            <a:srgbClr val="C00000"/>
                          </a:solidFill>
                        </a:rPr>
                        <a:t>           </a:t>
                      </a:r>
                    </a:p>
                    <a:p>
                      <a:r>
                        <a:rPr lang="en-US" sz="3200" b="1">
                          <a:solidFill>
                            <a:srgbClr val="C00000"/>
                          </a:solidFill>
                        </a:rPr>
                        <a:t>          WORD</a:t>
                      </a:r>
                    </a:p>
                  </a:txBody>
                  <a:tcPr/>
                </a:tc>
                <a:tc>
                  <a:txBody>
                    <a:bodyPr/>
                    <a:lstStyle/>
                    <a:p>
                      <a:r>
                        <a:rPr lang="en-US" sz="3200" b="1">
                          <a:solidFill>
                            <a:srgbClr val="C00000"/>
                          </a:solidFill>
                        </a:rPr>
                        <a:t>      CLASS</a:t>
                      </a:r>
                    </a:p>
                  </a:txBody>
                  <a:tcPr/>
                </a:tc>
                <a:tc>
                  <a:txBody>
                    <a:bodyPr/>
                    <a:lstStyle/>
                    <a:p>
                      <a:r>
                        <a:rPr lang="en-US" sz="3200" b="1">
                          <a:solidFill>
                            <a:srgbClr val="C00000"/>
                          </a:solidFill>
                        </a:rPr>
                        <a:t>         </a:t>
                      </a:r>
                    </a:p>
                    <a:p>
                      <a:r>
                        <a:rPr lang="en-US" sz="3200" b="1">
                          <a:solidFill>
                            <a:srgbClr val="C00000"/>
                          </a:solidFill>
                        </a:rPr>
                        <a:t>MEANING</a:t>
                      </a:r>
                    </a:p>
                  </a:txBody>
                  <a:tcPr/>
                </a:tc>
                <a:extLst>
                  <a:ext uri="{0D108BD9-81ED-4DB2-BD59-A6C34878D82A}">
                    <a16:rowId xmlns:a16="http://schemas.microsoft.com/office/drawing/2014/main" val="338817451"/>
                  </a:ext>
                </a:extLst>
              </a:tr>
              <a:tr h="73145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98980348"/>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1562680"/>
                  </a:ext>
                </a:extLst>
              </a:tr>
              <a:tr h="80399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44350096"/>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03324588"/>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71394989"/>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18349291"/>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67441371"/>
                  </a:ext>
                </a:extLst>
              </a:tr>
            </a:tbl>
          </a:graphicData>
        </a:graphic>
      </p:graphicFrame>
      <p:sp>
        <p:nvSpPr>
          <p:cNvPr id="12" name="TextBox 11">
            <a:extLst>
              <a:ext uri="{FF2B5EF4-FFF2-40B4-BE49-F238E27FC236}">
                <a16:creationId xmlns:a16="http://schemas.microsoft.com/office/drawing/2014/main" id="{ACA23608-6D35-4316-8AB1-8D9D57D574BB}"/>
              </a:ext>
            </a:extLst>
          </p:cNvPr>
          <p:cNvSpPr txBox="1"/>
          <p:nvPr/>
        </p:nvSpPr>
        <p:spPr>
          <a:xfrm>
            <a:off x="340652" y="1655510"/>
            <a:ext cx="3466556"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boring</a:t>
            </a:r>
            <a:endParaRPr lang="en-US" sz="2800" b="1" dirty="0">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F2FA662F-35DF-44E1-90D4-52D4AE90BAD5}"/>
              </a:ext>
            </a:extLst>
          </p:cNvPr>
          <p:cNvSpPr txBox="1"/>
          <p:nvPr/>
        </p:nvSpPr>
        <p:spPr>
          <a:xfrm>
            <a:off x="5534556" y="1518987"/>
            <a:ext cx="1106061" cy="707886"/>
          </a:xfrm>
          <a:prstGeom prst="rect">
            <a:avLst/>
          </a:prstGeom>
          <a:noFill/>
        </p:spPr>
        <p:txBody>
          <a:bodyPr wrap="square" rtlCol="0">
            <a:spAutoFit/>
          </a:bodyPr>
          <a:lstStyle/>
          <a:p>
            <a:r>
              <a:rPr lang="en-US" sz="4000">
                <a:latin typeface="+mj-lt"/>
              </a:rPr>
              <a:t> adj</a:t>
            </a:r>
          </a:p>
        </p:txBody>
      </p:sp>
      <p:sp>
        <p:nvSpPr>
          <p:cNvPr id="34" name="TextBox 33">
            <a:extLst>
              <a:ext uri="{FF2B5EF4-FFF2-40B4-BE49-F238E27FC236}">
                <a16:creationId xmlns:a16="http://schemas.microsoft.com/office/drawing/2014/main" id="{07D96200-ED0C-4B9B-AB8E-ED5FB244EF2F}"/>
              </a:ext>
            </a:extLst>
          </p:cNvPr>
          <p:cNvSpPr txBox="1"/>
          <p:nvPr/>
        </p:nvSpPr>
        <p:spPr>
          <a:xfrm>
            <a:off x="431140" y="2347940"/>
            <a:ext cx="4716081"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exciting</a:t>
            </a:r>
            <a:endParaRPr lang="en-US" sz="2800" b="1" dirty="0">
              <a:latin typeface="Roboto" panose="02000000000000000000" pitchFamily="2" charset="0"/>
              <a:ea typeface="Roboto" panose="02000000000000000000" pitchFamily="2" charset="0"/>
            </a:endParaRPr>
          </a:p>
        </p:txBody>
      </p:sp>
      <p:sp>
        <p:nvSpPr>
          <p:cNvPr id="63" name="TextBox 62">
            <a:extLst>
              <a:ext uri="{FF2B5EF4-FFF2-40B4-BE49-F238E27FC236}">
                <a16:creationId xmlns:a16="http://schemas.microsoft.com/office/drawing/2014/main" id="{466AEA43-9C90-4BF9-83DF-77B072733A4A}"/>
              </a:ext>
            </a:extLst>
          </p:cNvPr>
          <p:cNvSpPr txBox="1"/>
          <p:nvPr/>
        </p:nvSpPr>
        <p:spPr>
          <a:xfrm>
            <a:off x="7238891" y="1730318"/>
            <a:ext cx="3672170" cy="584775"/>
          </a:xfrm>
          <a:prstGeom prst="rect">
            <a:avLst/>
          </a:prstGeom>
          <a:noFill/>
        </p:spPr>
        <p:txBody>
          <a:bodyPr wrap="square" rtlCol="0">
            <a:spAutoFit/>
          </a:bodyPr>
          <a:lstStyle/>
          <a:p>
            <a:r>
              <a:rPr lang="en-US" sz="3200" b="1">
                <a:latin typeface="+mj-lt"/>
              </a:rPr>
              <a:t>nhàm chán</a:t>
            </a:r>
          </a:p>
        </p:txBody>
      </p:sp>
      <p:sp>
        <p:nvSpPr>
          <p:cNvPr id="64" name="TextBox 63">
            <a:extLst>
              <a:ext uri="{FF2B5EF4-FFF2-40B4-BE49-F238E27FC236}">
                <a16:creationId xmlns:a16="http://schemas.microsoft.com/office/drawing/2014/main" id="{BE8284A0-F254-4602-B4EE-4745E65EFEAE}"/>
              </a:ext>
            </a:extLst>
          </p:cNvPr>
          <p:cNvSpPr txBox="1"/>
          <p:nvPr/>
        </p:nvSpPr>
        <p:spPr>
          <a:xfrm>
            <a:off x="7081508" y="2322786"/>
            <a:ext cx="4400659" cy="584775"/>
          </a:xfrm>
          <a:prstGeom prst="rect">
            <a:avLst/>
          </a:prstGeom>
          <a:noFill/>
        </p:spPr>
        <p:txBody>
          <a:bodyPr wrap="square" rtlCol="0">
            <a:spAutoFit/>
          </a:bodyPr>
          <a:lstStyle/>
          <a:p>
            <a:r>
              <a:rPr lang="en-US" sz="3200" b="1">
                <a:latin typeface="+mj-lt"/>
              </a:rPr>
              <a:t>thú vị</a:t>
            </a:r>
          </a:p>
        </p:txBody>
      </p:sp>
      <p:sp>
        <p:nvSpPr>
          <p:cNvPr id="14" name="TextBox 13">
            <a:extLst>
              <a:ext uri="{FF2B5EF4-FFF2-40B4-BE49-F238E27FC236}">
                <a16:creationId xmlns:a16="http://schemas.microsoft.com/office/drawing/2014/main" id="{2D6439FF-1C57-46FB-87D1-0E368E715E55}"/>
              </a:ext>
            </a:extLst>
          </p:cNvPr>
          <p:cNvSpPr txBox="1"/>
          <p:nvPr/>
        </p:nvSpPr>
        <p:spPr>
          <a:xfrm>
            <a:off x="431140" y="3236833"/>
            <a:ext cx="2019300"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fantastic</a:t>
            </a:r>
            <a:endParaRPr lang="en-US" sz="2800" b="1" dirty="0">
              <a:latin typeface="Roboto" panose="02000000000000000000" pitchFamily="2" charset="0"/>
              <a:ea typeface="Roboto" panose="02000000000000000000" pitchFamily="2" charset="0"/>
            </a:endParaRPr>
          </a:p>
        </p:txBody>
      </p:sp>
      <p:sp>
        <p:nvSpPr>
          <p:cNvPr id="16" name="TextBox 15">
            <a:extLst>
              <a:ext uri="{FF2B5EF4-FFF2-40B4-BE49-F238E27FC236}">
                <a16:creationId xmlns:a16="http://schemas.microsoft.com/office/drawing/2014/main" id="{08C445DC-F497-4AD7-B974-A2FFD5C1383C}"/>
              </a:ext>
            </a:extLst>
          </p:cNvPr>
          <p:cNvSpPr txBox="1"/>
          <p:nvPr/>
        </p:nvSpPr>
        <p:spPr>
          <a:xfrm>
            <a:off x="6986858" y="3167390"/>
            <a:ext cx="4290959" cy="584775"/>
          </a:xfrm>
          <a:prstGeom prst="rect">
            <a:avLst/>
          </a:prstGeom>
          <a:noFill/>
        </p:spPr>
        <p:txBody>
          <a:bodyPr wrap="square" rtlCol="0">
            <a:spAutoFit/>
          </a:bodyPr>
          <a:lstStyle/>
          <a:p>
            <a:r>
              <a:rPr lang="en-US" sz="3200" b="1">
                <a:latin typeface="+mj-lt"/>
              </a:rPr>
              <a:t>tuyêt vời</a:t>
            </a:r>
          </a:p>
        </p:txBody>
      </p:sp>
      <p:sp>
        <p:nvSpPr>
          <p:cNvPr id="17" name="TextBox 16">
            <a:extLst>
              <a:ext uri="{FF2B5EF4-FFF2-40B4-BE49-F238E27FC236}">
                <a16:creationId xmlns:a16="http://schemas.microsoft.com/office/drawing/2014/main" id="{DFB0BB51-EEA8-4AF6-BD0D-7694871D1E1F}"/>
              </a:ext>
            </a:extLst>
          </p:cNvPr>
          <p:cNvSpPr txBox="1"/>
          <p:nvPr/>
        </p:nvSpPr>
        <p:spPr>
          <a:xfrm>
            <a:off x="340652" y="3994411"/>
            <a:ext cx="2019300"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funny</a:t>
            </a:r>
            <a:endParaRPr lang="en-US" sz="2800" b="1" dirty="0">
              <a:latin typeface="Roboto" panose="02000000000000000000" pitchFamily="2" charset="0"/>
              <a:ea typeface="Roboto" panose="02000000000000000000" pitchFamily="2" charset="0"/>
            </a:endParaRPr>
          </a:p>
        </p:txBody>
      </p:sp>
      <p:sp>
        <p:nvSpPr>
          <p:cNvPr id="18" name="TextBox 17">
            <a:extLst>
              <a:ext uri="{FF2B5EF4-FFF2-40B4-BE49-F238E27FC236}">
                <a16:creationId xmlns:a16="http://schemas.microsoft.com/office/drawing/2014/main" id="{8ECE7941-1285-4CC5-B3B0-581CAC654098}"/>
              </a:ext>
            </a:extLst>
          </p:cNvPr>
          <p:cNvSpPr txBox="1"/>
          <p:nvPr/>
        </p:nvSpPr>
        <p:spPr>
          <a:xfrm>
            <a:off x="431140" y="4621694"/>
            <a:ext cx="2019300"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terrible</a:t>
            </a:r>
            <a:endParaRPr lang="en-US" sz="2800" b="1" dirty="0">
              <a:latin typeface="Roboto" panose="02000000000000000000" pitchFamily="2" charset="0"/>
              <a:ea typeface="Roboto" panose="02000000000000000000" pitchFamily="2" charset="0"/>
            </a:endParaRPr>
          </a:p>
        </p:txBody>
      </p:sp>
      <p:sp>
        <p:nvSpPr>
          <p:cNvPr id="19" name="TextBox 18">
            <a:extLst>
              <a:ext uri="{FF2B5EF4-FFF2-40B4-BE49-F238E27FC236}">
                <a16:creationId xmlns:a16="http://schemas.microsoft.com/office/drawing/2014/main" id="{7314CF36-6B21-4A71-89B3-5FA62C4CBCAD}"/>
              </a:ext>
            </a:extLst>
          </p:cNvPr>
          <p:cNvSpPr txBox="1"/>
          <p:nvPr/>
        </p:nvSpPr>
        <p:spPr>
          <a:xfrm>
            <a:off x="340652" y="5269441"/>
            <a:ext cx="2019300"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great</a:t>
            </a:r>
            <a:endParaRPr lang="en-US" sz="2800" b="1" dirty="0">
              <a:latin typeface="Roboto" panose="02000000000000000000" pitchFamily="2" charset="0"/>
              <a:ea typeface="Roboto" panose="02000000000000000000" pitchFamily="2" charset="0"/>
            </a:endParaRPr>
          </a:p>
        </p:txBody>
      </p:sp>
      <p:sp>
        <p:nvSpPr>
          <p:cNvPr id="23" name="TextBox 22">
            <a:extLst>
              <a:ext uri="{FF2B5EF4-FFF2-40B4-BE49-F238E27FC236}">
                <a16:creationId xmlns:a16="http://schemas.microsoft.com/office/drawing/2014/main" id="{D84E43D0-982F-4AA3-A86F-233B59254EC8}"/>
              </a:ext>
            </a:extLst>
          </p:cNvPr>
          <p:cNvSpPr txBox="1"/>
          <p:nvPr/>
        </p:nvSpPr>
        <p:spPr>
          <a:xfrm>
            <a:off x="7136357" y="3932856"/>
            <a:ext cx="4290959" cy="584775"/>
          </a:xfrm>
          <a:prstGeom prst="rect">
            <a:avLst/>
          </a:prstGeom>
          <a:noFill/>
        </p:spPr>
        <p:txBody>
          <a:bodyPr wrap="square" rtlCol="0">
            <a:spAutoFit/>
          </a:bodyPr>
          <a:lstStyle/>
          <a:p>
            <a:r>
              <a:rPr lang="en-US" sz="3200" b="1">
                <a:latin typeface="+mj-lt"/>
              </a:rPr>
              <a:t>hài hước</a:t>
            </a:r>
          </a:p>
        </p:txBody>
      </p:sp>
      <p:sp>
        <p:nvSpPr>
          <p:cNvPr id="24" name="TextBox 23">
            <a:extLst>
              <a:ext uri="{FF2B5EF4-FFF2-40B4-BE49-F238E27FC236}">
                <a16:creationId xmlns:a16="http://schemas.microsoft.com/office/drawing/2014/main" id="{CD388BF0-46E3-44F2-B66A-9348387228D3}"/>
              </a:ext>
            </a:extLst>
          </p:cNvPr>
          <p:cNvSpPr txBox="1"/>
          <p:nvPr/>
        </p:nvSpPr>
        <p:spPr>
          <a:xfrm>
            <a:off x="7238891" y="4621694"/>
            <a:ext cx="2609634" cy="584775"/>
          </a:xfrm>
          <a:prstGeom prst="rect">
            <a:avLst/>
          </a:prstGeom>
          <a:noFill/>
        </p:spPr>
        <p:txBody>
          <a:bodyPr wrap="square" rtlCol="0">
            <a:spAutoFit/>
          </a:bodyPr>
          <a:lstStyle/>
          <a:p>
            <a:r>
              <a:rPr lang="en-US" sz="3200" b="1">
                <a:latin typeface="+mj-lt"/>
              </a:rPr>
              <a:t>kinh khủng</a:t>
            </a:r>
          </a:p>
        </p:txBody>
      </p:sp>
      <p:sp>
        <p:nvSpPr>
          <p:cNvPr id="25" name="TextBox 24">
            <a:extLst>
              <a:ext uri="{FF2B5EF4-FFF2-40B4-BE49-F238E27FC236}">
                <a16:creationId xmlns:a16="http://schemas.microsoft.com/office/drawing/2014/main" id="{3547D740-9186-42DD-9E76-0E6BF4899358}"/>
              </a:ext>
            </a:extLst>
          </p:cNvPr>
          <p:cNvSpPr txBox="1"/>
          <p:nvPr/>
        </p:nvSpPr>
        <p:spPr>
          <a:xfrm>
            <a:off x="7136357" y="5300989"/>
            <a:ext cx="2609634" cy="584775"/>
          </a:xfrm>
          <a:prstGeom prst="rect">
            <a:avLst/>
          </a:prstGeom>
          <a:noFill/>
        </p:spPr>
        <p:txBody>
          <a:bodyPr wrap="square" rtlCol="0">
            <a:spAutoFit/>
          </a:bodyPr>
          <a:lstStyle/>
          <a:p>
            <a:r>
              <a:rPr lang="en-US" sz="3200" b="1">
                <a:latin typeface="+mj-lt"/>
              </a:rPr>
              <a:t>tuyệt</a:t>
            </a:r>
          </a:p>
        </p:txBody>
      </p:sp>
      <p:sp>
        <p:nvSpPr>
          <p:cNvPr id="26" name="TextBox 25">
            <a:extLst>
              <a:ext uri="{FF2B5EF4-FFF2-40B4-BE49-F238E27FC236}">
                <a16:creationId xmlns:a16="http://schemas.microsoft.com/office/drawing/2014/main" id="{DD08C6AA-ACFE-4F80-BC2E-B61BAF0DFEB9}"/>
              </a:ext>
            </a:extLst>
          </p:cNvPr>
          <p:cNvSpPr txBox="1"/>
          <p:nvPr/>
        </p:nvSpPr>
        <p:spPr>
          <a:xfrm>
            <a:off x="431140" y="6099276"/>
            <a:ext cx="2019300"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sad</a:t>
            </a:r>
            <a:endParaRPr lang="en-US" sz="2800" b="1" dirty="0">
              <a:latin typeface="Roboto" panose="02000000000000000000" pitchFamily="2" charset="0"/>
              <a:ea typeface="Roboto" panose="02000000000000000000" pitchFamily="2" charset="0"/>
            </a:endParaRPr>
          </a:p>
        </p:txBody>
      </p:sp>
      <p:sp>
        <p:nvSpPr>
          <p:cNvPr id="27" name="TextBox 26">
            <a:extLst>
              <a:ext uri="{FF2B5EF4-FFF2-40B4-BE49-F238E27FC236}">
                <a16:creationId xmlns:a16="http://schemas.microsoft.com/office/drawing/2014/main" id="{C96AC16A-CD5F-457C-8BA1-277067653DBE}"/>
              </a:ext>
            </a:extLst>
          </p:cNvPr>
          <p:cNvSpPr txBox="1"/>
          <p:nvPr/>
        </p:nvSpPr>
        <p:spPr>
          <a:xfrm>
            <a:off x="7238891" y="6084347"/>
            <a:ext cx="2609634" cy="584775"/>
          </a:xfrm>
          <a:prstGeom prst="rect">
            <a:avLst/>
          </a:prstGeom>
          <a:noFill/>
        </p:spPr>
        <p:txBody>
          <a:bodyPr wrap="square" rtlCol="0">
            <a:spAutoFit/>
          </a:bodyPr>
          <a:lstStyle/>
          <a:p>
            <a:r>
              <a:rPr lang="en-US" sz="3200" b="1">
                <a:latin typeface="+mj-lt"/>
              </a:rPr>
              <a:t>buồn</a:t>
            </a:r>
          </a:p>
        </p:txBody>
      </p:sp>
      <p:sp>
        <p:nvSpPr>
          <p:cNvPr id="29" name="TextBox 28">
            <a:extLst>
              <a:ext uri="{FF2B5EF4-FFF2-40B4-BE49-F238E27FC236}">
                <a16:creationId xmlns:a16="http://schemas.microsoft.com/office/drawing/2014/main" id="{B1F8BB1D-7DD9-4F22-A3BE-4475AA5A8600}"/>
              </a:ext>
            </a:extLst>
          </p:cNvPr>
          <p:cNvSpPr txBox="1"/>
          <p:nvPr/>
        </p:nvSpPr>
        <p:spPr>
          <a:xfrm>
            <a:off x="5561334" y="2284541"/>
            <a:ext cx="1106061" cy="707886"/>
          </a:xfrm>
          <a:prstGeom prst="rect">
            <a:avLst/>
          </a:prstGeom>
          <a:noFill/>
        </p:spPr>
        <p:txBody>
          <a:bodyPr wrap="square" rtlCol="0">
            <a:spAutoFit/>
          </a:bodyPr>
          <a:lstStyle/>
          <a:p>
            <a:r>
              <a:rPr lang="en-US" sz="4000">
                <a:latin typeface="+mj-lt"/>
              </a:rPr>
              <a:t> adj</a:t>
            </a:r>
          </a:p>
        </p:txBody>
      </p:sp>
      <p:sp>
        <p:nvSpPr>
          <p:cNvPr id="30" name="TextBox 29">
            <a:extLst>
              <a:ext uri="{FF2B5EF4-FFF2-40B4-BE49-F238E27FC236}">
                <a16:creationId xmlns:a16="http://schemas.microsoft.com/office/drawing/2014/main" id="{9C121E8C-1C4E-4FE3-8768-293F4362397D}"/>
              </a:ext>
            </a:extLst>
          </p:cNvPr>
          <p:cNvSpPr txBox="1"/>
          <p:nvPr/>
        </p:nvSpPr>
        <p:spPr>
          <a:xfrm>
            <a:off x="5561334" y="3050095"/>
            <a:ext cx="1106061" cy="707886"/>
          </a:xfrm>
          <a:prstGeom prst="rect">
            <a:avLst/>
          </a:prstGeom>
          <a:noFill/>
        </p:spPr>
        <p:txBody>
          <a:bodyPr wrap="square" rtlCol="0">
            <a:spAutoFit/>
          </a:bodyPr>
          <a:lstStyle/>
          <a:p>
            <a:r>
              <a:rPr lang="en-US" sz="4000">
                <a:latin typeface="+mj-lt"/>
              </a:rPr>
              <a:t> adj</a:t>
            </a:r>
          </a:p>
        </p:txBody>
      </p:sp>
      <p:sp>
        <p:nvSpPr>
          <p:cNvPr id="31" name="TextBox 30">
            <a:extLst>
              <a:ext uri="{FF2B5EF4-FFF2-40B4-BE49-F238E27FC236}">
                <a16:creationId xmlns:a16="http://schemas.microsoft.com/office/drawing/2014/main" id="{35E88D72-0595-408D-80D6-E9CAB50DB0F6}"/>
              </a:ext>
            </a:extLst>
          </p:cNvPr>
          <p:cNvSpPr txBox="1"/>
          <p:nvPr/>
        </p:nvSpPr>
        <p:spPr>
          <a:xfrm>
            <a:off x="5561334" y="3815649"/>
            <a:ext cx="1106061" cy="707886"/>
          </a:xfrm>
          <a:prstGeom prst="rect">
            <a:avLst/>
          </a:prstGeom>
          <a:noFill/>
        </p:spPr>
        <p:txBody>
          <a:bodyPr wrap="square" rtlCol="0">
            <a:spAutoFit/>
          </a:bodyPr>
          <a:lstStyle/>
          <a:p>
            <a:r>
              <a:rPr lang="en-US" sz="4000">
                <a:latin typeface="+mj-lt"/>
              </a:rPr>
              <a:t> adj</a:t>
            </a:r>
          </a:p>
        </p:txBody>
      </p:sp>
      <p:sp>
        <p:nvSpPr>
          <p:cNvPr id="32" name="TextBox 31">
            <a:extLst>
              <a:ext uri="{FF2B5EF4-FFF2-40B4-BE49-F238E27FC236}">
                <a16:creationId xmlns:a16="http://schemas.microsoft.com/office/drawing/2014/main" id="{BE007C47-519C-485D-BC18-0AD4DADF78CF}"/>
              </a:ext>
            </a:extLst>
          </p:cNvPr>
          <p:cNvSpPr txBox="1"/>
          <p:nvPr/>
        </p:nvSpPr>
        <p:spPr>
          <a:xfrm>
            <a:off x="5561334" y="4523535"/>
            <a:ext cx="1106061" cy="707886"/>
          </a:xfrm>
          <a:prstGeom prst="rect">
            <a:avLst/>
          </a:prstGeom>
          <a:noFill/>
        </p:spPr>
        <p:txBody>
          <a:bodyPr wrap="square" rtlCol="0">
            <a:spAutoFit/>
          </a:bodyPr>
          <a:lstStyle/>
          <a:p>
            <a:r>
              <a:rPr lang="en-US" sz="4000">
                <a:latin typeface="+mj-lt"/>
              </a:rPr>
              <a:t> adj</a:t>
            </a:r>
          </a:p>
        </p:txBody>
      </p:sp>
      <p:sp>
        <p:nvSpPr>
          <p:cNvPr id="33" name="TextBox 32">
            <a:extLst>
              <a:ext uri="{FF2B5EF4-FFF2-40B4-BE49-F238E27FC236}">
                <a16:creationId xmlns:a16="http://schemas.microsoft.com/office/drawing/2014/main" id="{2214C12E-935A-494F-96B6-DB24F5954F9B}"/>
              </a:ext>
            </a:extLst>
          </p:cNvPr>
          <p:cNvSpPr txBox="1"/>
          <p:nvPr/>
        </p:nvSpPr>
        <p:spPr>
          <a:xfrm>
            <a:off x="5604531" y="5300989"/>
            <a:ext cx="1106061" cy="707886"/>
          </a:xfrm>
          <a:prstGeom prst="rect">
            <a:avLst/>
          </a:prstGeom>
          <a:noFill/>
        </p:spPr>
        <p:txBody>
          <a:bodyPr wrap="square" rtlCol="0">
            <a:spAutoFit/>
          </a:bodyPr>
          <a:lstStyle/>
          <a:p>
            <a:r>
              <a:rPr lang="en-US" sz="4000">
                <a:latin typeface="+mj-lt"/>
              </a:rPr>
              <a:t> adj</a:t>
            </a:r>
          </a:p>
        </p:txBody>
      </p:sp>
      <p:sp>
        <p:nvSpPr>
          <p:cNvPr id="35" name="TextBox 34">
            <a:extLst>
              <a:ext uri="{FF2B5EF4-FFF2-40B4-BE49-F238E27FC236}">
                <a16:creationId xmlns:a16="http://schemas.microsoft.com/office/drawing/2014/main" id="{9CD567B4-7DF5-49D4-92A9-E4CED1869EB2}"/>
              </a:ext>
            </a:extLst>
          </p:cNvPr>
          <p:cNvSpPr txBox="1"/>
          <p:nvPr/>
        </p:nvSpPr>
        <p:spPr>
          <a:xfrm>
            <a:off x="5604531" y="5961236"/>
            <a:ext cx="1106061" cy="707886"/>
          </a:xfrm>
          <a:prstGeom prst="rect">
            <a:avLst/>
          </a:prstGeom>
          <a:noFill/>
        </p:spPr>
        <p:txBody>
          <a:bodyPr wrap="square" rtlCol="0">
            <a:spAutoFit/>
          </a:bodyPr>
          <a:lstStyle/>
          <a:p>
            <a:r>
              <a:rPr lang="en-US" sz="4000">
                <a:latin typeface="+mj-lt"/>
              </a:rPr>
              <a:t> adj</a:t>
            </a:r>
          </a:p>
        </p:txBody>
      </p:sp>
      <p:grpSp>
        <p:nvGrpSpPr>
          <p:cNvPr id="28" name="Group 27">
            <a:extLst>
              <a:ext uri="{FF2B5EF4-FFF2-40B4-BE49-F238E27FC236}">
                <a16:creationId xmlns:a16="http://schemas.microsoft.com/office/drawing/2014/main" id="{AC0DA585-480B-44E8-893F-EA193950BFF6}"/>
              </a:ext>
            </a:extLst>
          </p:cNvPr>
          <p:cNvGrpSpPr/>
          <p:nvPr/>
        </p:nvGrpSpPr>
        <p:grpSpPr>
          <a:xfrm>
            <a:off x="-1627703" y="163031"/>
            <a:ext cx="2013599" cy="1861707"/>
            <a:chOff x="5089200" y="2498146"/>
            <a:chExt cx="2013599" cy="1861707"/>
          </a:xfrm>
        </p:grpSpPr>
        <p:pic>
          <p:nvPicPr>
            <p:cNvPr id="36" name="Picture 35" descr="Logo, company name&#10;&#10;Description automatically generated">
              <a:extLst>
                <a:ext uri="{FF2B5EF4-FFF2-40B4-BE49-F238E27FC236}">
                  <a16:creationId xmlns:a16="http://schemas.microsoft.com/office/drawing/2014/main" id="{2EB4606F-2312-48E2-A8F7-34736CE0A04D}"/>
                </a:ext>
              </a:extLst>
            </p:cNvPr>
            <p:cNvPicPr>
              <a:picLocks noChangeAspect="1"/>
            </p:cNvPicPr>
            <p:nvPr/>
          </p:nvPicPr>
          <p:blipFill rotWithShape="1">
            <a:blip r:embed="rId2">
              <a:extLst>
                <a:ext uri="{28A0092B-C50C-407E-A947-70E740481C1C}">
                  <a14:useLocalDpi xmlns:a14="http://schemas.microsoft.com/office/drawing/2010/main" val="0"/>
                </a:ext>
              </a:extLst>
            </a:blip>
            <a:srcRect l="25005" t="17747" r="24724" b="32408"/>
            <a:stretch/>
          </p:blipFill>
          <p:spPr>
            <a:xfrm>
              <a:off x="5451990" y="2498146"/>
              <a:ext cx="1132649" cy="1123043"/>
            </a:xfrm>
            <a:prstGeom prst="rect">
              <a:avLst/>
            </a:prstGeom>
          </p:spPr>
        </p:pic>
        <p:sp>
          <p:nvSpPr>
            <p:cNvPr id="37" name="TextBox 4">
              <a:extLst>
                <a:ext uri="{FF2B5EF4-FFF2-40B4-BE49-F238E27FC236}">
                  <a16:creationId xmlns:a16="http://schemas.microsoft.com/office/drawing/2014/main" id="{41C47422-BAE9-4FCC-9AFD-FB4B581E1B3B}"/>
                </a:ext>
              </a:extLst>
            </p:cNvPr>
            <p:cNvSpPr txBox="1"/>
            <p:nvPr/>
          </p:nvSpPr>
          <p:spPr>
            <a:xfrm>
              <a:off x="5089200" y="3621189"/>
              <a:ext cx="201359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Contastia"/>
                </a:rPr>
                <a:t>   </a:t>
              </a:r>
              <a:r>
                <a:rPr lang="en-US" b="1">
                  <a:latin typeface="Contastia"/>
                </a:rPr>
                <a:t>Ms Phương </a:t>
              </a:r>
            </a:p>
            <a:p>
              <a:r>
                <a:rPr lang="en-US" b="1">
                  <a:latin typeface="Contastia"/>
                </a:rPr>
                <a:t>Zalo: 0966765064</a:t>
              </a:r>
            </a:p>
          </p:txBody>
        </p:sp>
      </p:grpSp>
    </p:spTree>
    <p:extLst>
      <p:ext uri="{BB962C8B-B14F-4D97-AF65-F5344CB8AC3E}">
        <p14:creationId xmlns:p14="http://schemas.microsoft.com/office/powerpoint/2010/main" val="279351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ppt_x"/>
                                          </p:val>
                                        </p:tav>
                                        <p:tav tm="100000">
                                          <p:val>
                                            <p:strVal val="#ppt_x"/>
                                          </p:val>
                                        </p:tav>
                                      </p:tavLst>
                                    </p:anim>
                                    <p:anim calcmode="lin" valueType="num">
                                      <p:cBhvr additive="base">
                                        <p:cTn id="2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ppt_x"/>
                                          </p:val>
                                        </p:tav>
                                        <p:tav tm="100000">
                                          <p:val>
                                            <p:strVal val="#ppt_x"/>
                                          </p:val>
                                        </p:tav>
                                      </p:tavLst>
                                    </p:anim>
                                    <p:anim calcmode="lin" valueType="num">
                                      <p:cBhvr additive="base">
                                        <p:cTn id="3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ppt_x"/>
                                          </p:val>
                                        </p:tav>
                                        <p:tav tm="100000">
                                          <p:val>
                                            <p:strVal val="#ppt_x"/>
                                          </p:val>
                                        </p:tav>
                                      </p:tavLst>
                                    </p:anim>
                                    <p:anim calcmode="lin" valueType="num">
                                      <p:cBhvr additive="base">
                                        <p:cTn id="8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ppt_x"/>
                                          </p:val>
                                        </p:tav>
                                        <p:tav tm="100000">
                                          <p:val>
                                            <p:strVal val="#ppt_x"/>
                                          </p:val>
                                        </p:tav>
                                      </p:tavLst>
                                    </p:anim>
                                    <p:anim calcmode="lin" valueType="num">
                                      <p:cBhvr additive="base">
                                        <p:cTn id="8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additive="base">
                                        <p:cTn id="103" dur="500" fill="hold"/>
                                        <p:tgtEl>
                                          <p:spTgt spid="30"/>
                                        </p:tgtEl>
                                        <p:attrNameLst>
                                          <p:attrName>ppt_x</p:attrName>
                                        </p:attrNameLst>
                                      </p:cBhvr>
                                      <p:tavLst>
                                        <p:tav tm="0">
                                          <p:val>
                                            <p:strVal val="#ppt_x"/>
                                          </p:val>
                                        </p:tav>
                                        <p:tav tm="100000">
                                          <p:val>
                                            <p:strVal val="#ppt_x"/>
                                          </p:val>
                                        </p:tav>
                                      </p:tavLst>
                                    </p:anim>
                                    <p:anim calcmode="lin" valueType="num">
                                      <p:cBhvr additive="base">
                                        <p:cTn id="10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additive="base">
                                        <p:cTn id="109" dur="500" fill="hold"/>
                                        <p:tgtEl>
                                          <p:spTgt spid="31"/>
                                        </p:tgtEl>
                                        <p:attrNameLst>
                                          <p:attrName>ppt_x</p:attrName>
                                        </p:attrNameLst>
                                      </p:cBhvr>
                                      <p:tavLst>
                                        <p:tav tm="0">
                                          <p:val>
                                            <p:strVal val="#ppt_x"/>
                                          </p:val>
                                        </p:tav>
                                        <p:tav tm="100000">
                                          <p:val>
                                            <p:strVal val="#ppt_x"/>
                                          </p:val>
                                        </p:tav>
                                      </p:tavLst>
                                    </p:anim>
                                    <p:anim calcmode="lin" valueType="num">
                                      <p:cBhvr additive="base">
                                        <p:cTn id="11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additive="base">
                                        <p:cTn id="115" dur="500" fill="hold"/>
                                        <p:tgtEl>
                                          <p:spTgt spid="32"/>
                                        </p:tgtEl>
                                        <p:attrNameLst>
                                          <p:attrName>ppt_x</p:attrName>
                                        </p:attrNameLst>
                                      </p:cBhvr>
                                      <p:tavLst>
                                        <p:tav tm="0">
                                          <p:val>
                                            <p:strVal val="#ppt_x"/>
                                          </p:val>
                                        </p:tav>
                                        <p:tav tm="100000">
                                          <p:val>
                                            <p:strVal val="#ppt_x"/>
                                          </p:val>
                                        </p:tav>
                                      </p:tavLst>
                                    </p:anim>
                                    <p:anim calcmode="lin" valueType="num">
                                      <p:cBhvr additive="base">
                                        <p:cTn id="11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additive="base">
                                        <p:cTn id="121" dur="500" fill="hold"/>
                                        <p:tgtEl>
                                          <p:spTgt spid="33"/>
                                        </p:tgtEl>
                                        <p:attrNameLst>
                                          <p:attrName>ppt_x</p:attrName>
                                        </p:attrNameLst>
                                      </p:cBhvr>
                                      <p:tavLst>
                                        <p:tav tm="0">
                                          <p:val>
                                            <p:strVal val="#ppt_x"/>
                                          </p:val>
                                        </p:tav>
                                        <p:tav tm="100000">
                                          <p:val>
                                            <p:strVal val="#ppt_x"/>
                                          </p:val>
                                        </p:tav>
                                      </p:tavLst>
                                    </p:anim>
                                    <p:anim calcmode="lin" valueType="num">
                                      <p:cBhvr additive="base">
                                        <p:cTn id="12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additive="base">
                                        <p:cTn id="127" dur="500" fill="hold"/>
                                        <p:tgtEl>
                                          <p:spTgt spid="35"/>
                                        </p:tgtEl>
                                        <p:attrNameLst>
                                          <p:attrName>ppt_x</p:attrName>
                                        </p:attrNameLst>
                                      </p:cBhvr>
                                      <p:tavLst>
                                        <p:tav tm="0">
                                          <p:val>
                                            <p:strVal val="#ppt_x"/>
                                          </p:val>
                                        </p:tav>
                                        <p:tav tm="100000">
                                          <p:val>
                                            <p:strVal val="#ppt_x"/>
                                          </p:val>
                                        </p:tav>
                                      </p:tavLst>
                                    </p:anim>
                                    <p:anim calcmode="lin" valueType="num">
                                      <p:cBhvr additive="base">
                                        <p:cTn id="12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4" grpId="0"/>
      <p:bldP spid="63" grpId="0"/>
      <p:bldP spid="64" grpId="0"/>
      <p:bldP spid="14" grpId="0"/>
      <p:bldP spid="16" grpId="0"/>
      <p:bldP spid="17" grpId="0"/>
      <p:bldP spid="18" grpId="0"/>
      <p:bldP spid="19" grpId="0"/>
      <p:bldP spid="23" grpId="0"/>
      <p:bldP spid="24" grpId="0"/>
      <p:bldP spid="25" grpId="0"/>
      <p:bldP spid="26" grpId="0"/>
      <p:bldP spid="27" grpId="0"/>
      <p:bldP spid="29" grpId="0"/>
      <p:bldP spid="30" grpId="0"/>
      <p:bldP spid="31" grpId="0"/>
      <p:bldP spid="32" grpId="0"/>
      <p:bldP spid="33"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1B53642-4981-48A3-A916-B38170F5BE8A}"/>
              </a:ext>
            </a:extLst>
          </p:cNvPr>
          <p:cNvGraphicFramePr>
            <a:graphicFrameLocks noGrp="1"/>
          </p:cNvGraphicFramePr>
          <p:nvPr>
            <p:extLst>
              <p:ext uri="{D42A27DB-BD31-4B8C-83A1-F6EECF244321}">
                <p14:modId xmlns:p14="http://schemas.microsoft.com/office/powerpoint/2010/main" val="1140231286"/>
              </p:ext>
            </p:extLst>
          </p:nvPr>
        </p:nvGraphicFramePr>
        <p:xfrm>
          <a:off x="431140" y="462760"/>
          <a:ext cx="10846677" cy="6247358"/>
        </p:xfrm>
        <a:graphic>
          <a:graphicData uri="http://schemas.openxmlformats.org/drawingml/2006/table">
            <a:tbl>
              <a:tblPr firstRow="1" bandRow="1">
                <a:tableStyleId>{5940675A-B579-460E-94D1-54222C63F5DA}</a:tableStyleId>
              </a:tblPr>
              <a:tblGrid>
                <a:gridCol w="4855891">
                  <a:extLst>
                    <a:ext uri="{9D8B030D-6E8A-4147-A177-3AD203B41FA5}">
                      <a16:colId xmlns:a16="http://schemas.microsoft.com/office/drawing/2014/main" val="3895059471"/>
                    </a:ext>
                  </a:extLst>
                </a:gridCol>
                <a:gridCol w="1438275">
                  <a:extLst>
                    <a:ext uri="{9D8B030D-6E8A-4147-A177-3AD203B41FA5}">
                      <a16:colId xmlns:a16="http://schemas.microsoft.com/office/drawing/2014/main" val="1183858842"/>
                    </a:ext>
                  </a:extLst>
                </a:gridCol>
                <a:gridCol w="4552511">
                  <a:extLst>
                    <a:ext uri="{9D8B030D-6E8A-4147-A177-3AD203B41FA5}">
                      <a16:colId xmlns:a16="http://schemas.microsoft.com/office/drawing/2014/main" val="2811272447"/>
                    </a:ext>
                  </a:extLst>
                </a:gridCol>
              </a:tblGrid>
              <a:tr h="659015">
                <a:tc>
                  <a:txBody>
                    <a:bodyPr/>
                    <a:lstStyle/>
                    <a:p>
                      <a:r>
                        <a:rPr lang="en-US" sz="3200" b="1">
                          <a:solidFill>
                            <a:srgbClr val="C00000"/>
                          </a:solidFill>
                        </a:rPr>
                        <a:t>           </a:t>
                      </a:r>
                    </a:p>
                    <a:p>
                      <a:r>
                        <a:rPr lang="en-US" sz="3200" b="1">
                          <a:solidFill>
                            <a:srgbClr val="C00000"/>
                          </a:solidFill>
                        </a:rPr>
                        <a:t>       WORD</a:t>
                      </a:r>
                    </a:p>
                  </a:txBody>
                  <a:tcPr/>
                </a:tc>
                <a:tc>
                  <a:txBody>
                    <a:bodyPr/>
                    <a:lstStyle/>
                    <a:p>
                      <a:r>
                        <a:rPr lang="en-US" sz="3200" b="1">
                          <a:solidFill>
                            <a:srgbClr val="C00000"/>
                          </a:solidFill>
                        </a:rPr>
                        <a:t>      </a:t>
                      </a:r>
                      <a:r>
                        <a:rPr lang="en-US" sz="2800" b="1">
                          <a:solidFill>
                            <a:srgbClr val="C00000"/>
                          </a:solidFill>
                        </a:rPr>
                        <a:t>CLASS</a:t>
                      </a:r>
                      <a:endParaRPr lang="en-US" sz="3200" b="1">
                        <a:solidFill>
                          <a:srgbClr val="C00000"/>
                        </a:solidFill>
                      </a:endParaRPr>
                    </a:p>
                  </a:txBody>
                  <a:tcPr/>
                </a:tc>
                <a:tc>
                  <a:txBody>
                    <a:bodyPr/>
                    <a:lstStyle/>
                    <a:p>
                      <a:r>
                        <a:rPr lang="en-US" sz="3200" b="1">
                          <a:solidFill>
                            <a:srgbClr val="C00000"/>
                          </a:solidFill>
                        </a:rPr>
                        <a:t>         </a:t>
                      </a:r>
                    </a:p>
                    <a:p>
                      <a:r>
                        <a:rPr lang="en-US" sz="3200" b="1">
                          <a:solidFill>
                            <a:srgbClr val="C00000"/>
                          </a:solidFill>
                        </a:rPr>
                        <a:t>      MEANING</a:t>
                      </a:r>
                    </a:p>
                  </a:txBody>
                  <a:tcPr/>
                </a:tc>
                <a:extLst>
                  <a:ext uri="{0D108BD9-81ED-4DB2-BD59-A6C34878D82A}">
                    <a16:rowId xmlns:a16="http://schemas.microsoft.com/office/drawing/2014/main" val="338817451"/>
                  </a:ext>
                </a:extLst>
              </a:tr>
              <a:tr h="73145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98980348"/>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1562680"/>
                  </a:ext>
                </a:extLst>
              </a:tr>
              <a:tr h="80399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44350096"/>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03324588"/>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71394989"/>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18349291"/>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67441371"/>
                  </a:ext>
                </a:extLst>
              </a:tr>
            </a:tbl>
          </a:graphicData>
        </a:graphic>
      </p:graphicFrame>
      <p:sp>
        <p:nvSpPr>
          <p:cNvPr id="12" name="TextBox 11">
            <a:extLst>
              <a:ext uri="{FF2B5EF4-FFF2-40B4-BE49-F238E27FC236}">
                <a16:creationId xmlns:a16="http://schemas.microsoft.com/office/drawing/2014/main" id="{ACA23608-6D35-4316-8AB1-8D9D57D574BB}"/>
              </a:ext>
            </a:extLst>
          </p:cNvPr>
          <p:cNvSpPr txBox="1"/>
          <p:nvPr/>
        </p:nvSpPr>
        <p:spPr>
          <a:xfrm>
            <a:off x="431140" y="1757697"/>
            <a:ext cx="4716081" cy="523220"/>
          </a:xfrm>
          <a:prstGeom prst="rect">
            <a:avLst/>
          </a:prstGeom>
          <a:noFill/>
        </p:spPr>
        <p:txBody>
          <a:bodyPr wrap="square" rtlCol="0">
            <a:spAutoFit/>
          </a:bodyPr>
          <a:lstStyle/>
          <a:p>
            <a:r>
              <a:rPr lang="en-US" sz="2800" b="1">
                <a:latin typeface="Roboto" panose="02000000000000000000" pitchFamily="2" charset="0"/>
                <a:ea typeface="Roboto" panose="02000000000000000000" pitchFamily="2" charset="0"/>
              </a:rPr>
              <a:t>army</a:t>
            </a:r>
          </a:p>
        </p:txBody>
      </p:sp>
      <p:sp>
        <p:nvSpPr>
          <p:cNvPr id="13" name="TextBox 12">
            <a:extLst>
              <a:ext uri="{FF2B5EF4-FFF2-40B4-BE49-F238E27FC236}">
                <a16:creationId xmlns:a16="http://schemas.microsoft.com/office/drawing/2014/main" id="{F2FA662F-35DF-44E1-90D4-52D4AE90BAD5}"/>
              </a:ext>
            </a:extLst>
          </p:cNvPr>
          <p:cNvSpPr txBox="1"/>
          <p:nvPr/>
        </p:nvSpPr>
        <p:spPr>
          <a:xfrm>
            <a:off x="5419833" y="1594925"/>
            <a:ext cx="1352332" cy="707886"/>
          </a:xfrm>
          <a:prstGeom prst="rect">
            <a:avLst/>
          </a:prstGeom>
          <a:noFill/>
        </p:spPr>
        <p:txBody>
          <a:bodyPr wrap="square" rtlCol="0">
            <a:spAutoFit/>
          </a:bodyPr>
          <a:lstStyle/>
          <a:p>
            <a:r>
              <a:rPr lang="en-US" sz="4000">
                <a:latin typeface="+mj-lt"/>
              </a:rPr>
              <a:t> n</a:t>
            </a:r>
          </a:p>
        </p:txBody>
      </p:sp>
      <p:sp>
        <p:nvSpPr>
          <p:cNvPr id="21" name="TextBox 20">
            <a:extLst>
              <a:ext uri="{FF2B5EF4-FFF2-40B4-BE49-F238E27FC236}">
                <a16:creationId xmlns:a16="http://schemas.microsoft.com/office/drawing/2014/main" id="{A4B1EA85-854B-4F73-8B3D-AC70385346D3}"/>
              </a:ext>
            </a:extLst>
          </p:cNvPr>
          <p:cNvSpPr txBox="1"/>
          <p:nvPr/>
        </p:nvSpPr>
        <p:spPr>
          <a:xfrm>
            <a:off x="6962666" y="1696142"/>
            <a:ext cx="2876659" cy="584775"/>
          </a:xfrm>
          <a:prstGeom prst="rect">
            <a:avLst/>
          </a:prstGeom>
          <a:noFill/>
        </p:spPr>
        <p:txBody>
          <a:bodyPr wrap="square" rtlCol="0">
            <a:spAutoFit/>
          </a:bodyPr>
          <a:lstStyle/>
          <a:p>
            <a:r>
              <a:rPr lang="en-US" sz="3200" b="1">
                <a:latin typeface="+mj-lt"/>
              </a:rPr>
              <a:t>quân đội</a:t>
            </a:r>
          </a:p>
        </p:txBody>
      </p:sp>
      <p:sp>
        <p:nvSpPr>
          <p:cNvPr id="28" name="TextBox 27">
            <a:extLst>
              <a:ext uri="{FF2B5EF4-FFF2-40B4-BE49-F238E27FC236}">
                <a16:creationId xmlns:a16="http://schemas.microsoft.com/office/drawing/2014/main" id="{0D982CD3-75CC-4B34-9A71-DFBA6DE02E59}"/>
              </a:ext>
            </a:extLst>
          </p:cNvPr>
          <p:cNvSpPr txBox="1"/>
          <p:nvPr/>
        </p:nvSpPr>
        <p:spPr>
          <a:xfrm>
            <a:off x="5348279" y="2302811"/>
            <a:ext cx="1352332" cy="707886"/>
          </a:xfrm>
          <a:prstGeom prst="rect">
            <a:avLst/>
          </a:prstGeom>
          <a:noFill/>
        </p:spPr>
        <p:txBody>
          <a:bodyPr wrap="square" rtlCol="0">
            <a:spAutoFit/>
          </a:bodyPr>
          <a:lstStyle/>
          <a:p>
            <a:r>
              <a:rPr lang="en-US" sz="4000">
                <a:latin typeface="+mj-lt"/>
              </a:rPr>
              <a:t> n</a:t>
            </a:r>
          </a:p>
        </p:txBody>
      </p:sp>
      <p:sp>
        <p:nvSpPr>
          <p:cNvPr id="29" name="TextBox 28">
            <a:extLst>
              <a:ext uri="{FF2B5EF4-FFF2-40B4-BE49-F238E27FC236}">
                <a16:creationId xmlns:a16="http://schemas.microsoft.com/office/drawing/2014/main" id="{0D4F1E5A-228E-447C-96A3-A1E9A9712468}"/>
              </a:ext>
            </a:extLst>
          </p:cNvPr>
          <p:cNvSpPr txBox="1"/>
          <p:nvPr/>
        </p:nvSpPr>
        <p:spPr>
          <a:xfrm>
            <a:off x="5370398" y="3047528"/>
            <a:ext cx="1352332" cy="707886"/>
          </a:xfrm>
          <a:prstGeom prst="rect">
            <a:avLst/>
          </a:prstGeom>
          <a:noFill/>
        </p:spPr>
        <p:txBody>
          <a:bodyPr wrap="square" rtlCol="0">
            <a:spAutoFit/>
          </a:bodyPr>
          <a:lstStyle/>
          <a:p>
            <a:r>
              <a:rPr lang="en-US" sz="4000">
                <a:latin typeface="+mj-lt"/>
              </a:rPr>
              <a:t> n</a:t>
            </a:r>
          </a:p>
        </p:txBody>
      </p:sp>
      <p:sp>
        <p:nvSpPr>
          <p:cNvPr id="30" name="TextBox 29">
            <a:extLst>
              <a:ext uri="{FF2B5EF4-FFF2-40B4-BE49-F238E27FC236}">
                <a16:creationId xmlns:a16="http://schemas.microsoft.com/office/drawing/2014/main" id="{EB5E33B8-8FCC-4832-871A-7A4754ECA6C3}"/>
              </a:ext>
            </a:extLst>
          </p:cNvPr>
          <p:cNvSpPr txBox="1"/>
          <p:nvPr/>
        </p:nvSpPr>
        <p:spPr>
          <a:xfrm>
            <a:off x="5370398" y="3755414"/>
            <a:ext cx="1352332" cy="707886"/>
          </a:xfrm>
          <a:prstGeom prst="rect">
            <a:avLst/>
          </a:prstGeom>
          <a:noFill/>
        </p:spPr>
        <p:txBody>
          <a:bodyPr wrap="square" rtlCol="0">
            <a:spAutoFit/>
          </a:bodyPr>
          <a:lstStyle/>
          <a:p>
            <a:r>
              <a:rPr lang="en-US" sz="4000">
                <a:latin typeface="+mj-lt"/>
              </a:rPr>
              <a:t> n</a:t>
            </a:r>
          </a:p>
        </p:txBody>
      </p:sp>
      <p:sp>
        <p:nvSpPr>
          <p:cNvPr id="31" name="TextBox 30">
            <a:extLst>
              <a:ext uri="{FF2B5EF4-FFF2-40B4-BE49-F238E27FC236}">
                <a16:creationId xmlns:a16="http://schemas.microsoft.com/office/drawing/2014/main" id="{DAC81A34-EFE5-431E-A088-A30681B6C9BD}"/>
              </a:ext>
            </a:extLst>
          </p:cNvPr>
          <p:cNvSpPr txBox="1"/>
          <p:nvPr/>
        </p:nvSpPr>
        <p:spPr>
          <a:xfrm>
            <a:off x="5479393" y="4517557"/>
            <a:ext cx="1352332" cy="707886"/>
          </a:xfrm>
          <a:prstGeom prst="rect">
            <a:avLst/>
          </a:prstGeom>
          <a:noFill/>
        </p:spPr>
        <p:txBody>
          <a:bodyPr wrap="square" rtlCol="0">
            <a:spAutoFit/>
          </a:bodyPr>
          <a:lstStyle/>
          <a:p>
            <a:r>
              <a:rPr lang="en-US" sz="4000">
                <a:latin typeface="+mj-lt"/>
              </a:rPr>
              <a:t> n</a:t>
            </a:r>
          </a:p>
        </p:txBody>
      </p:sp>
      <p:sp>
        <p:nvSpPr>
          <p:cNvPr id="32" name="TextBox 31">
            <a:extLst>
              <a:ext uri="{FF2B5EF4-FFF2-40B4-BE49-F238E27FC236}">
                <a16:creationId xmlns:a16="http://schemas.microsoft.com/office/drawing/2014/main" id="{E15EB8EF-C9C3-4C4C-882F-8057A6C1A85B}"/>
              </a:ext>
            </a:extLst>
          </p:cNvPr>
          <p:cNvSpPr txBox="1"/>
          <p:nvPr/>
        </p:nvSpPr>
        <p:spPr>
          <a:xfrm>
            <a:off x="5517930" y="5225443"/>
            <a:ext cx="1352332" cy="707886"/>
          </a:xfrm>
          <a:prstGeom prst="rect">
            <a:avLst/>
          </a:prstGeom>
          <a:noFill/>
        </p:spPr>
        <p:txBody>
          <a:bodyPr wrap="square" rtlCol="0">
            <a:spAutoFit/>
          </a:bodyPr>
          <a:lstStyle/>
          <a:p>
            <a:r>
              <a:rPr lang="en-US" sz="4000">
                <a:latin typeface="+mj-lt"/>
              </a:rPr>
              <a:t> n</a:t>
            </a:r>
          </a:p>
        </p:txBody>
      </p:sp>
      <p:sp>
        <p:nvSpPr>
          <p:cNvPr id="33" name="TextBox 32">
            <a:extLst>
              <a:ext uri="{FF2B5EF4-FFF2-40B4-BE49-F238E27FC236}">
                <a16:creationId xmlns:a16="http://schemas.microsoft.com/office/drawing/2014/main" id="{F2637B07-4733-40A8-ADB5-0040AA556C23}"/>
              </a:ext>
            </a:extLst>
          </p:cNvPr>
          <p:cNvSpPr txBox="1"/>
          <p:nvPr/>
        </p:nvSpPr>
        <p:spPr>
          <a:xfrm>
            <a:off x="5494172" y="5914016"/>
            <a:ext cx="933341" cy="707886"/>
          </a:xfrm>
          <a:prstGeom prst="rect">
            <a:avLst/>
          </a:prstGeom>
          <a:noFill/>
        </p:spPr>
        <p:txBody>
          <a:bodyPr wrap="square" rtlCol="0">
            <a:spAutoFit/>
          </a:bodyPr>
          <a:lstStyle/>
          <a:p>
            <a:r>
              <a:rPr lang="en-US" sz="4000">
                <a:latin typeface="+mj-lt"/>
              </a:rPr>
              <a:t> v</a:t>
            </a:r>
          </a:p>
        </p:txBody>
      </p:sp>
      <p:sp>
        <p:nvSpPr>
          <p:cNvPr id="34" name="TextBox 33">
            <a:extLst>
              <a:ext uri="{FF2B5EF4-FFF2-40B4-BE49-F238E27FC236}">
                <a16:creationId xmlns:a16="http://schemas.microsoft.com/office/drawing/2014/main" id="{07D96200-ED0C-4B9B-AB8E-ED5FB244EF2F}"/>
              </a:ext>
            </a:extLst>
          </p:cNvPr>
          <p:cNvSpPr txBox="1"/>
          <p:nvPr/>
        </p:nvSpPr>
        <p:spPr>
          <a:xfrm>
            <a:off x="431140" y="2435398"/>
            <a:ext cx="4716081"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battle</a:t>
            </a:r>
            <a:endParaRPr lang="en-US" sz="2800" b="1" dirty="0">
              <a:latin typeface="Roboto" panose="02000000000000000000" pitchFamily="2" charset="0"/>
              <a:ea typeface="Roboto" panose="02000000000000000000" pitchFamily="2" charset="0"/>
            </a:endParaRPr>
          </a:p>
        </p:txBody>
      </p:sp>
      <p:sp>
        <p:nvSpPr>
          <p:cNvPr id="35" name="TextBox 34">
            <a:extLst>
              <a:ext uri="{FF2B5EF4-FFF2-40B4-BE49-F238E27FC236}">
                <a16:creationId xmlns:a16="http://schemas.microsoft.com/office/drawing/2014/main" id="{7E70C5D4-C878-42A0-96A0-0AE1B097E328}"/>
              </a:ext>
            </a:extLst>
          </p:cNvPr>
          <p:cNvSpPr txBox="1"/>
          <p:nvPr/>
        </p:nvSpPr>
        <p:spPr>
          <a:xfrm>
            <a:off x="431140" y="3097834"/>
            <a:ext cx="3678072"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general</a:t>
            </a:r>
            <a:endParaRPr lang="en-US" sz="2800" b="1" dirty="0">
              <a:latin typeface="Roboto" panose="02000000000000000000" pitchFamily="2" charset="0"/>
              <a:ea typeface="Roboto" panose="02000000000000000000" pitchFamily="2" charset="0"/>
            </a:endParaRPr>
          </a:p>
        </p:txBody>
      </p:sp>
      <p:sp>
        <p:nvSpPr>
          <p:cNvPr id="36" name="TextBox 35">
            <a:extLst>
              <a:ext uri="{FF2B5EF4-FFF2-40B4-BE49-F238E27FC236}">
                <a16:creationId xmlns:a16="http://schemas.microsoft.com/office/drawing/2014/main" id="{98D25A7C-CD00-43DB-996E-4DF22181507C}"/>
              </a:ext>
            </a:extLst>
          </p:cNvPr>
          <p:cNvSpPr txBox="1"/>
          <p:nvPr/>
        </p:nvSpPr>
        <p:spPr>
          <a:xfrm>
            <a:off x="431140" y="3878654"/>
            <a:ext cx="3453412"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king</a:t>
            </a:r>
            <a:endParaRPr lang="en-US" sz="2800" b="1" dirty="0">
              <a:latin typeface="Roboto" panose="02000000000000000000" pitchFamily="2" charset="0"/>
              <a:ea typeface="Roboto" panose="02000000000000000000" pitchFamily="2" charset="0"/>
            </a:endParaRPr>
          </a:p>
        </p:txBody>
      </p:sp>
      <p:sp>
        <p:nvSpPr>
          <p:cNvPr id="37" name="TextBox 36">
            <a:extLst>
              <a:ext uri="{FF2B5EF4-FFF2-40B4-BE49-F238E27FC236}">
                <a16:creationId xmlns:a16="http://schemas.microsoft.com/office/drawing/2014/main" id="{53B56A18-BABF-43A8-9FAD-D870DAB59E14}"/>
              </a:ext>
            </a:extLst>
          </p:cNvPr>
          <p:cNvSpPr txBox="1"/>
          <p:nvPr/>
        </p:nvSpPr>
        <p:spPr>
          <a:xfrm>
            <a:off x="431140" y="4631207"/>
            <a:ext cx="3368957"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queen</a:t>
            </a:r>
            <a:endParaRPr lang="en-US" sz="2800" b="1" dirty="0">
              <a:latin typeface="Roboto" panose="02000000000000000000" pitchFamily="2" charset="0"/>
              <a:ea typeface="Roboto" panose="02000000000000000000" pitchFamily="2" charset="0"/>
            </a:endParaRPr>
          </a:p>
        </p:txBody>
      </p:sp>
      <p:sp>
        <p:nvSpPr>
          <p:cNvPr id="38" name="TextBox 37">
            <a:extLst>
              <a:ext uri="{FF2B5EF4-FFF2-40B4-BE49-F238E27FC236}">
                <a16:creationId xmlns:a16="http://schemas.microsoft.com/office/drawing/2014/main" id="{ABCDC794-C652-4BC6-8E06-2FA811EB51D1}"/>
              </a:ext>
            </a:extLst>
          </p:cNvPr>
          <p:cNvSpPr txBox="1"/>
          <p:nvPr/>
        </p:nvSpPr>
        <p:spPr>
          <a:xfrm>
            <a:off x="554032" y="5357754"/>
            <a:ext cx="2794392"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soldier</a:t>
            </a:r>
            <a:endParaRPr lang="en-US" sz="2800" b="1" dirty="0">
              <a:latin typeface="Roboto" panose="02000000000000000000" pitchFamily="2" charset="0"/>
              <a:ea typeface="Roboto" panose="02000000000000000000" pitchFamily="2" charset="0"/>
            </a:endParaRPr>
          </a:p>
        </p:txBody>
      </p:sp>
      <p:sp>
        <p:nvSpPr>
          <p:cNvPr id="39" name="TextBox 38">
            <a:extLst>
              <a:ext uri="{FF2B5EF4-FFF2-40B4-BE49-F238E27FC236}">
                <a16:creationId xmlns:a16="http://schemas.microsoft.com/office/drawing/2014/main" id="{135043A8-D0E1-4914-832D-3A8D9ACECAD3}"/>
              </a:ext>
            </a:extLst>
          </p:cNvPr>
          <p:cNvSpPr txBox="1"/>
          <p:nvPr/>
        </p:nvSpPr>
        <p:spPr>
          <a:xfrm>
            <a:off x="500063" y="6096842"/>
            <a:ext cx="3857625"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win</a:t>
            </a:r>
            <a:endParaRPr lang="en-US" sz="2800" b="1" dirty="0">
              <a:latin typeface="Roboto" panose="02000000000000000000" pitchFamily="2" charset="0"/>
              <a:ea typeface="Roboto" panose="02000000000000000000" pitchFamily="2" charset="0"/>
            </a:endParaRPr>
          </a:p>
        </p:txBody>
      </p:sp>
      <p:sp>
        <p:nvSpPr>
          <p:cNvPr id="40" name="TextBox 39">
            <a:extLst>
              <a:ext uri="{FF2B5EF4-FFF2-40B4-BE49-F238E27FC236}">
                <a16:creationId xmlns:a16="http://schemas.microsoft.com/office/drawing/2014/main" id="{86A31E7C-8A3B-43F9-BB55-EA2AC5E676E9}"/>
              </a:ext>
            </a:extLst>
          </p:cNvPr>
          <p:cNvSpPr txBox="1"/>
          <p:nvPr/>
        </p:nvSpPr>
        <p:spPr>
          <a:xfrm>
            <a:off x="6831725" y="2477242"/>
            <a:ext cx="3672170" cy="584775"/>
          </a:xfrm>
          <a:prstGeom prst="rect">
            <a:avLst/>
          </a:prstGeom>
          <a:noFill/>
        </p:spPr>
        <p:txBody>
          <a:bodyPr wrap="square" rtlCol="0">
            <a:spAutoFit/>
          </a:bodyPr>
          <a:lstStyle/>
          <a:p>
            <a:r>
              <a:rPr lang="en-US" sz="3200" b="1">
                <a:latin typeface="+mj-lt"/>
              </a:rPr>
              <a:t>trận đấu</a:t>
            </a:r>
          </a:p>
        </p:txBody>
      </p:sp>
      <p:sp>
        <p:nvSpPr>
          <p:cNvPr id="41" name="TextBox 40">
            <a:extLst>
              <a:ext uri="{FF2B5EF4-FFF2-40B4-BE49-F238E27FC236}">
                <a16:creationId xmlns:a16="http://schemas.microsoft.com/office/drawing/2014/main" id="{4B701793-4996-4FD8-9DD0-044D0B3130F2}"/>
              </a:ext>
            </a:extLst>
          </p:cNvPr>
          <p:cNvSpPr txBox="1"/>
          <p:nvPr/>
        </p:nvSpPr>
        <p:spPr>
          <a:xfrm>
            <a:off x="6772165" y="3092795"/>
            <a:ext cx="4267309" cy="584775"/>
          </a:xfrm>
          <a:prstGeom prst="rect">
            <a:avLst/>
          </a:prstGeom>
          <a:noFill/>
        </p:spPr>
        <p:txBody>
          <a:bodyPr wrap="square" rtlCol="0">
            <a:spAutoFit/>
          </a:bodyPr>
          <a:lstStyle/>
          <a:p>
            <a:r>
              <a:rPr lang="en-US" sz="3200" b="1">
                <a:latin typeface="+mj-lt"/>
              </a:rPr>
              <a:t>vị tướng</a:t>
            </a:r>
          </a:p>
        </p:txBody>
      </p:sp>
      <p:sp>
        <p:nvSpPr>
          <p:cNvPr id="42" name="TextBox 41">
            <a:extLst>
              <a:ext uri="{FF2B5EF4-FFF2-40B4-BE49-F238E27FC236}">
                <a16:creationId xmlns:a16="http://schemas.microsoft.com/office/drawing/2014/main" id="{75A1EA0B-9588-421B-AEC0-B2DCC6DD0BE9}"/>
              </a:ext>
            </a:extLst>
          </p:cNvPr>
          <p:cNvSpPr txBox="1"/>
          <p:nvPr/>
        </p:nvSpPr>
        <p:spPr>
          <a:xfrm>
            <a:off x="6831725" y="3834002"/>
            <a:ext cx="4267309" cy="584775"/>
          </a:xfrm>
          <a:prstGeom prst="rect">
            <a:avLst/>
          </a:prstGeom>
          <a:noFill/>
        </p:spPr>
        <p:txBody>
          <a:bodyPr wrap="square" rtlCol="0">
            <a:spAutoFit/>
          </a:bodyPr>
          <a:lstStyle/>
          <a:p>
            <a:r>
              <a:rPr lang="en-US" sz="3200" b="1">
                <a:latin typeface="+mj-lt"/>
              </a:rPr>
              <a:t>nhà vua</a:t>
            </a:r>
          </a:p>
        </p:txBody>
      </p:sp>
      <p:sp>
        <p:nvSpPr>
          <p:cNvPr id="44" name="TextBox 43">
            <a:extLst>
              <a:ext uri="{FF2B5EF4-FFF2-40B4-BE49-F238E27FC236}">
                <a16:creationId xmlns:a16="http://schemas.microsoft.com/office/drawing/2014/main" id="{827D4CB2-DD2B-443C-B48E-D1CC1CB05306}"/>
              </a:ext>
            </a:extLst>
          </p:cNvPr>
          <p:cNvSpPr txBox="1"/>
          <p:nvPr/>
        </p:nvSpPr>
        <p:spPr>
          <a:xfrm>
            <a:off x="6870262" y="4631207"/>
            <a:ext cx="4267309" cy="584775"/>
          </a:xfrm>
          <a:prstGeom prst="rect">
            <a:avLst/>
          </a:prstGeom>
          <a:noFill/>
        </p:spPr>
        <p:txBody>
          <a:bodyPr wrap="square" rtlCol="0">
            <a:spAutoFit/>
          </a:bodyPr>
          <a:lstStyle/>
          <a:p>
            <a:r>
              <a:rPr lang="en-US" sz="3200" b="1">
                <a:latin typeface="+mj-lt"/>
              </a:rPr>
              <a:t>nữ hoàng</a:t>
            </a:r>
          </a:p>
        </p:txBody>
      </p:sp>
      <p:sp>
        <p:nvSpPr>
          <p:cNvPr id="45" name="TextBox 44">
            <a:extLst>
              <a:ext uri="{FF2B5EF4-FFF2-40B4-BE49-F238E27FC236}">
                <a16:creationId xmlns:a16="http://schemas.microsoft.com/office/drawing/2014/main" id="{CB877E96-D28E-4C31-9C20-803E50B67C9F}"/>
              </a:ext>
            </a:extLst>
          </p:cNvPr>
          <p:cNvSpPr txBox="1"/>
          <p:nvPr/>
        </p:nvSpPr>
        <p:spPr>
          <a:xfrm>
            <a:off x="6870262" y="5400608"/>
            <a:ext cx="4267309" cy="584775"/>
          </a:xfrm>
          <a:prstGeom prst="rect">
            <a:avLst/>
          </a:prstGeom>
          <a:noFill/>
        </p:spPr>
        <p:txBody>
          <a:bodyPr wrap="square" rtlCol="0">
            <a:spAutoFit/>
          </a:bodyPr>
          <a:lstStyle/>
          <a:p>
            <a:r>
              <a:rPr lang="en-US" sz="3200" b="1">
                <a:latin typeface="+mj-lt"/>
              </a:rPr>
              <a:t>người lính</a:t>
            </a:r>
          </a:p>
        </p:txBody>
      </p:sp>
      <p:sp>
        <p:nvSpPr>
          <p:cNvPr id="46" name="TextBox 45">
            <a:extLst>
              <a:ext uri="{FF2B5EF4-FFF2-40B4-BE49-F238E27FC236}">
                <a16:creationId xmlns:a16="http://schemas.microsoft.com/office/drawing/2014/main" id="{C0B9D4BF-CDF1-4882-A9B4-91C22757A47A}"/>
              </a:ext>
            </a:extLst>
          </p:cNvPr>
          <p:cNvSpPr txBox="1"/>
          <p:nvPr/>
        </p:nvSpPr>
        <p:spPr>
          <a:xfrm>
            <a:off x="6962666" y="6031816"/>
            <a:ext cx="4267309" cy="584775"/>
          </a:xfrm>
          <a:prstGeom prst="rect">
            <a:avLst/>
          </a:prstGeom>
          <a:noFill/>
        </p:spPr>
        <p:txBody>
          <a:bodyPr wrap="square" rtlCol="0">
            <a:spAutoFit/>
          </a:bodyPr>
          <a:lstStyle/>
          <a:p>
            <a:r>
              <a:rPr lang="en-US" sz="3200" b="1">
                <a:latin typeface="+mj-lt"/>
              </a:rPr>
              <a:t>chiến thắng</a:t>
            </a:r>
          </a:p>
        </p:txBody>
      </p:sp>
      <p:grpSp>
        <p:nvGrpSpPr>
          <p:cNvPr id="24" name="Group 23">
            <a:extLst>
              <a:ext uri="{FF2B5EF4-FFF2-40B4-BE49-F238E27FC236}">
                <a16:creationId xmlns:a16="http://schemas.microsoft.com/office/drawing/2014/main" id="{AC0DA585-480B-44E8-893F-EA193950BFF6}"/>
              </a:ext>
            </a:extLst>
          </p:cNvPr>
          <p:cNvGrpSpPr/>
          <p:nvPr/>
        </p:nvGrpSpPr>
        <p:grpSpPr>
          <a:xfrm>
            <a:off x="-1772960" y="157600"/>
            <a:ext cx="2013599" cy="1861707"/>
            <a:chOff x="5089200" y="2498146"/>
            <a:chExt cx="2013599" cy="1861707"/>
          </a:xfrm>
        </p:grpSpPr>
        <p:pic>
          <p:nvPicPr>
            <p:cNvPr id="25" name="Picture 24" descr="Logo, company name&#10;&#10;Description automatically generated">
              <a:extLst>
                <a:ext uri="{FF2B5EF4-FFF2-40B4-BE49-F238E27FC236}">
                  <a16:creationId xmlns:a16="http://schemas.microsoft.com/office/drawing/2014/main" id="{2EB4606F-2312-48E2-A8F7-34736CE0A04D}"/>
                </a:ext>
              </a:extLst>
            </p:cNvPr>
            <p:cNvPicPr>
              <a:picLocks noChangeAspect="1"/>
            </p:cNvPicPr>
            <p:nvPr/>
          </p:nvPicPr>
          <p:blipFill rotWithShape="1">
            <a:blip r:embed="rId2">
              <a:extLst>
                <a:ext uri="{28A0092B-C50C-407E-A947-70E740481C1C}">
                  <a14:useLocalDpi xmlns:a14="http://schemas.microsoft.com/office/drawing/2010/main" val="0"/>
                </a:ext>
              </a:extLst>
            </a:blip>
            <a:srcRect l="25005" t="17747" r="24724" b="32408"/>
            <a:stretch/>
          </p:blipFill>
          <p:spPr>
            <a:xfrm>
              <a:off x="5451990" y="2498146"/>
              <a:ext cx="1132649" cy="1123043"/>
            </a:xfrm>
            <a:prstGeom prst="rect">
              <a:avLst/>
            </a:prstGeom>
          </p:spPr>
        </p:pic>
        <p:sp>
          <p:nvSpPr>
            <p:cNvPr id="26" name="TextBox 4">
              <a:extLst>
                <a:ext uri="{FF2B5EF4-FFF2-40B4-BE49-F238E27FC236}">
                  <a16:creationId xmlns:a16="http://schemas.microsoft.com/office/drawing/2014/main" id="{41C47422-BAE9-4FCC-9AFD-FB4B581E1B3B}"/>
                </a:ext>
              </a:extLst>
            </p:cNvPr>
            <p:cNvSpPr txBox="1"/>
            <p:nvPr/>
          </p:nvSpPr>
          <p:spPr>
            <a:xfrm>
              <a:off x="5089200" y="3621189"/>
              <a:ext cx="201359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Contastia"/>
                </a:rPr>
                <a:t>   </a:t>
              </a:r>
              <a:r>
                <a:rPr lang="en-US" b="1">
                  <a:latin typeface="Contastia"/>
                </a:rPr>
                <a:t>Ms Phương </a:t>
              </a:r>
            </a:p>
            <a:p>
              <a:r>
                <a:rPr lang="en-US" b="1">
                  <a:latin typeface="Contastia"/>
                </a:rPr>
                <a:t>Zalo: 0966765064</a:t>
              </a:r>
            </a:p>
          </p:txBody>
        </p:sp>
      </p:grpSp>
    </p:spTree>
    <p:extLst>
      <p:ext uri="{BB962C8B-B14F-4D97-AF65-F5344CB8AC3E}">
        <p14:creationId xmlns:p14="http://schemas.microsoft.com/office/powerpoint/2010/main" val="1138324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500" fill="hold"/>
                                        <p:tgtEl>
                                          <p:spTgt spid="31"/>
                                        </p:tgtEl>
                                        <p:attrNameLst>
                                          <p:attrName>ppt_x</p:attrName>
                                        </p:attrNameLst>
                                      </p:cBhvr>
                                      <p:tavLst>
                                        <p:tav tm="0">
                                          <p:val>
                                            <p:strVal val="#ppt_x"/>
                                          </p:val>
                                        </p:tav>
                                        <p:tav tm="100000">
                                          <p:val>
                                            <p:strVal val="#ppt_x"/>
                                          </p:val>
                                        </p:tav>
                                      </p:tavLst>
                                    </p:anim>
                                    <p:anim calcmode="lin" valueType="num">
                                      <p:cBhvr additive="base">
                                        <p:cTn id="8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additive="base">
                                        <p:cTn id="91" dur="500" fill="hold"/>
                                        <p:tgtEl>
                                          <p:spTgt spid="44"/>
                                        </p:tgtEl>
                                        <p:attrNameLst>
                                          <p:attrName>ppt_x</p:attrName>
                                        </p:attrNameLst>
                                      </p:cBhvr>
                                      <p:tavLst>
                                        <p:tav tm="0">
                                          <p:val>
                                            <p:strVal val="#ppt_x"/>
                                          </p:val>
                                        </p:tav>
                                        <p:tav tm="100000">
                                          <p:val>
                                            <p:strVal val="#ppt_x"/>
                                          </p:val>
                                        </p:tav>
                                      </p:tavLst>
                                    </p:anim>
                                    <p:anim calcmode="lin" valueType="num">
                                      <p:cBhvr additive="base">
                                        <p:cTn id="9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additive="base">
                                        <p:cTn id="97" dur="500" fill="hold"/>
                                        <p:tgtEl>
                                          <p:spTgt spid="38"/>
                                        </p:tgtEl>
                                        <p:attrNameLst>
                                          <p:attrName>ppt_x</p:attrName>
                                        </p:attrNameLst>
                                      </p:cBhvr>
                                      <p:tavLst>
                                        <p:tav tm="0">
                                          <p:val>
                                            <p:strVal val="#ppt_x"/>
                                          </p:val>
                                        </p:tav>
                                        <p:tav tm="100000">
                                          <p:val>
                                            <p:strVal val="#ppt_x"/>
                                          </p:val>
                                        </p:tav>
                                      </p:tavLst>
                                    </p:anim>
                                    <p:anim calcmode="lin" valueType="num">
                                      <p:cBhvr additive="base">
                                        <p:cTn id="9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additive="base">
                                        <p:cTn id="103" dur="500" fill="hold"/>
                                        <p:tgtEl>
                                          <p:spTgt spid="32"/>
                                        </p:tgtEl>
                                        <p:attrNameLst>
                                          <p:attrName>ppt_x</p:attrName>
                                        </p:attrNameLst>
                                      </p:cBhvr>
                                      <p:tavLst>
                                        <p:tav tm="0">
                                          <p:val>
                                            <p:strVal val="#ppt_x"/>
                                          </p:val>
                                        </p:tav>
                                        <p:tav tm="100000">
                                          <p:val>
                                            <p:strVal val="#ppt_x"/>
                                          </p:val>
                                        </p:tav>
                                      </p:tavLst>
                                    </p:anim>
                                    <p:anim calcmode="lin" valueType="num">
                                      <p:cBhvr additive="base">
                                        <p:cTn id="10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additive="base">
                                        <p:cTn id="109" dur="500" fill="hold"/>
                                        <p:tgtEl>
                                          <p:spTgt spid="45"/>
                                        </p:tgtEl>
                                        <p:attrNameLst>
                                          <p:attrName>ppt_x</p:attrName>
                                        </p:attrNameLst>
                                      </p:cBhvr>
                                      <p:tavLst>
                                        <p:tav tm="0">
                                          <p:val>
                                            <p:strVal val="#ppt_x"/>
                                          </p:val>
                                        </p:tav>
                                        <p:tav tm="100000">
                                          <p:val>
                                            <p:strVal val="#ppt_x"/>
                                          </p:val>
                                        </p:tav>
                                      </p:tavLst>
                                    </p:anim>
                                    <p:anim calcmode="lin" valueType="num">
                                      <p:cBhvr additive="base">
                                        <p:cTn id="11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additive="base">
                                        <p:cTn id="115" dur="500" fill="hold"/>
                                        <p:tgtEl>
                                          <p:spTgt spid="39"/>
                                        </p:tgtEl>
                                        <p:attrNameLst>
                                          <p:attrName>ppt_x</p:attrName>
                                        </p:attrNameLst>
                                      </p:cBhvr>
                                      <p:tavLst>
                                        <p:tav tm="0">
                                          <p:val>
                                            <p:strVal val="#ppt_x"/>
                                          </p:val>
                                        </p:tav>
                                        <p:tav tm="100000">
                                          <p:val>
                                            <p:strVal val="#ppt_x"/>
                                          </p:val>
                                        </p:tav>
                                      </p:tavLst>
                                    </p:anim>
                                    <p:anim calcmode="lin" valueType="num">
                                      <p:cBhvr additive="base">
                                        <p:cTn id="1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additive="base">
                                        <p:cTn id="121" dur="500" fill="hold"/>
                                        <p:tgtEl>
                                          <p:spTgt spid="33"/>
                                        </p:tgtEl>
                                        <p:attrNameLst>
                                          <p:attrName>ppt_x</p:attrName>
                                        </p:attrNameLst>
                                      </p:cBhvr>
                                      <p:tavLst>
                                        <p:tav tm="0">
                                          <p:val>
                                            <p:strVal val="#ppt_x"/>
                                          </p:val>
                                        </p:tav>
                                        <p:tav tm="100000">
                                          <p:val>
                                            <p:strVal val="#ppt_x"/>
                                          </p:val>
                                        </p:tav>
                                      </p:tavLst>
                                    </p:anim>
                                    <p:anim calcmode="lin" valueType="num">
                                      <p:cBhvr additive="base">
                                        <p:cTn id="12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46"/>
                                        </p:tgtEl>
                                        <p:attrNameLst>
                                          <p:attrName>style.visibility</p:attrName>
                                        </p:attrNameLst>
                                      </p:cBhvr>
                                      <p:to>
                                        <p:strVal val="visible"/>
                                      </p:to>
                                    </p:set>
                                    <p:anim calcmode="lin" valueType="num">
                                      <p:cBhvr additive="base">
                                        <p:cTn id="127" dur="500" fill="hold"/>
                                        <p:tgtEl>
                                          <p:spTgt spid="46"/>
                                        </p:tgtEl>
                                        <p:attrNameLst>
                                          <p:attrName>ppt_x</p:attrName>
                                        </p:attrNameLst>
                                      </p:cBhvr>
                                      <p:tavLst>
                                        <p:tav tm="0">
                                          <p:val>
                                            <p:strVal val="#ppt_x"/>
                                          </p:val>
                                        </p:tav>
                                        <p:tav tm="100000">
                                          <p:val>
                                            <p:strVal val="#ppt_x"/>
                                          </p:val>
                                        </p:tav>
                                      </p:tavLst>
                                    </p:anim>
                                    <p:anim calcmode="lin" valueType="num">
                                      <p:cBhvr additive="base">
                                        <p:cTn id="12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1"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1B53642-4981-48A3-A916-B38170F5BE8A}"/>
              </a:ext>
            </a:extLst>
          </p:cNvPr>
          <p:cNvGraphicFramePr>
            <a:graphicFrameLocks noGrp="1"/>
          </p:cNvGraphicFramePr>
          <p:nvPr>
            <p:extLst>
              <p:ext uri="{D42A27DB-BD31-4B8C-83A1-F6EECF244321}">
                <p14:modId xmlns:p14="http://schemas.microsoft.com/office/powerpoint/2010/main" val="2626254627"/>
              </p:ext>
            </p:extLst>
          </p:nvPr>
        </p:nvGraphicFramePr>
        <p:xfrm>
          <a:off x="335900" y="122962"/>
          <a:ext cx="10903610" cy="6247358"/>
        </p:xfrm>
        <a:graphic>
          <a:graphicData uri="http://schemas.openxmlformats.org/drawingml/2006/table">
            <a:tbl>
              <a:tblPr firstRow="1" bandRow="1">
                <a:tableStyleId>{5940675A-B579-460E-94D1-54222C63F5DA}</a:tableStyleId>
              </a:tblPr>
              <a:tblGrid>
                <a:gridCol w="4855891">
                  <a:extLst>
                    <a:ext uri="{9D8B030D-6E8A-4147-A177-3AD203B41FA5}">
                      <a16:colId xmlns:a16="http://schemas.microsoft.com/office/drawing/2014/main" val="3895059471"/>
                    </a:ext>
                  </a:extLst>
                </a:gridCol>
                <a:gridCol w="1438275">
                  <a:extLst>
                    <a:ext uri="{9D8B030D-6E8A-4147-A177-3AD203B41FA5}">
                      <a16:colId xmlns:a16="http://schemas.microsoft.com/office/drawing/2014/main" val="1183858842"/>
                    </a:ext>
                  </a:extLst>
                </a:gridCol>
                <a:gridCol w="4609444">
                  <a:extLst>
                    <a:ext uri="{9D8B030D-6E8A-4147-A177-3AD203B41FA5}">
                      <a16:colId xmlns:a16="http://schemas.microsoft.com/office/drawing/2014/main" val="2811272447"/>
                    </a:ext>
                  </a:extLst>
                </a:gridCol>
              </a:tblGrid>
              <a:tr h="659015">
                <a:tc>
                  <a:txBody>
                    <a:bodyPr/>
                    <a:lstStyle/>
                    <a:p>
                      <a:r>
                        <a:rPr lang="en-US" sz="3200" b="1">
                          <a:solidFill>
                            <a:srgbClr val="C00000"/>
                          </a:solidFill>
                        </a:rPr>
                        <a:t>           </a:t>
                      </a:r>
                    </a:p>
                    <a:p>
                      <a:r>
                        <a:rPr lang="en-US" sz="3200" b="1">
                          <a:solidFill>
                            <a:srgbClr val="C00000"/>
                          </a:solidFill>
                        </a:rPr>
                        <a:t>          WORD</a:t>
                      </a:r>
                    </a:p>
                  </a:txBody>
                  <a:tcPr/>
                </a:tc>
                <a:tc>
                  <a:txBody>
                    <a:bodyPr/>
                    <a:lstStyle/>
                    <a:p>
                      <a:r>
                        <a:rPr lang="en-US" sz="3200" b="1">
                          <a:solidFill>
                            <a:srgbClr val="C00000"/>
                          </a:solidFill>
                        </a:rPr>
                        <a:t>      </a:t>
                      </a:r>
                      <a:r>
                        <a:rPr lang="en-US" sz="2800" b="1">
                          <a:solidFill>
                            <a:srgbClr val="C00000"/>
                          </a:solidFill>
                        </a:rPr>
                        <a:t>CLASS</a:t>
                      </a:r>
                      <a:endParaRPr lang="en-US" sz="3200" b="1">
                        <a:solidFill>
                          <a:srgbClr val="C00000"/>
                        </a:solidFill>
                      </a:endParaRPr>
                    </a:p>
                  </a:txBody>
                  <a:tcPr/>
                </a:tc>
                <a:tc>
                  <a:txBody>
                    <a:bodyPr/>
                    <a:lstStyle/>
                    <a:p>
                      <a:r>
                        <a:rPr lang="en-US" sz="3200" b="1">
                          <a:solidFill>
                            <a:srgbClr val="C00000"/>
                          </a:solidFill>
                        </a:rPr>
                        <a:t>         </a:t>
                      </a:r>
                    </a:p>
                    <a:p>
                      <a:r>
                        <a:rPr lang="en-US" sz="3200" b="1">
                          <a:solidFill>
                            <a:srgbClr val="C00000"/>
                          </a:solidFill>
                        </a:rPr>
                        <a:t>MEANING</a:t>
                      </a:r>
                    </a:p>
                  </a:txBody>
                  <a:tcPr/>
                </a:tc>
                <a:extLst>
                  <a:ext uri="{0D108BD9-81ED-4DB2-BD59-A6C34878D82A}">
                    <a16:rowId xmlns:a16="http://schemas.microsoft.com/office/drawing/2014/main" val="338817451"/>
                  </a:ext>
                </a:extLst>
              </a:tr>
              <a:tr h="73145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98980348"/>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1562680"/>
                  </a:ext>
                </a:extLst>
              </a:tr>
              <a:tr h="80399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44350096"/>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03324588"/>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71394989"/>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18349291"/>
                  </a:ext>
                </a:extLst>
              </a:tr>
              <a:tr h="72902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67441371"/>
                  </a:ext>
                </a:extLst>
              </a:tr>
            </a:tbl>
          </a:graphicData>
        </a:graphic>
      </p:graphicFrame>
      <p:sp>
        <p:nvSpPr>
          <p:cNvPr id="12" name="TextBox 11">
            <a:extLst>
              <a:ext uri="{FF2B5EF4-FFF2-40B4-BE49-F238E27FC236}">
                <a16:creationId xmlns:a16="http://schemas.microsoft.com/office/drawing/2014/main" id="{ACA23608-6D35-4316-8AB1-8D9D57D574BB}"/>
              </a:ext>
            </a:extLst>
          </p:cNvPr>
          <p:cNvSpPr txBox="1"/>
          <p:nvPr/>
        </p:nvSpPr>
        <p:spPr>
          <a:xfrm>
            <a:off x="631165" y="1330305"/>
            <a:ext cx="3466556"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invader</a:t>
            </a:r>
            <a:endParaRPr lang="en-US" sz="2800" b="1" dirty="0">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F2FA662F-35DF-44E1-90D4-52D4AE90BAD5}"/>
              </a:ext>
            </a:extLst>
          </p:cNvPr>
          <p:cNvSpPr txBox="1"/>
          <p:nvPr/>
        </p:nvSpPr>
        <p:spPr>
          <a:xfrm>
            <a:off x="5316320" y="1266787"/>
            <a:ext cx="899730" cy="707886"/>
          </a:xfrm>
          <a:prstGeom prst="rect">
            <a:avLst/>
          </a:prstGeom>
          <a:noFill/>
        </p:spPr>
        <p:txBody>
          <a:bodyPr wrap="square" rtlCol="0">
            <a:spAutoFit/>
          </a:bodyPr>
          <a:lstStyle/>
          <a:p>
            <a:r>
              <a:rPr lang="en-US" sz="4000">
                <a:latin typeface="+mj-lt"/>
              </a:rPr>
              <a:t> n</a:t>
            </a:r>
          </a:p>
        </p:txBody>
      </p:sp>
      <p:sp>
        <p:nvSpPr>
          <p:cNvPr id="28" name="TextBox 27">
            <a:extLst>
              <a:ext uri="{FF2B5EF4-FFF2-40B4-BE49-F238E27FC236}">
                <a16:creationId xmlns:a16="http://schemas.microsoft.com/office/drawing/2014/main" id="{0D982CD3-75CC-4B34-9A71-DFBA6DE02E59}"/>
              </a:ext>
            </a:extLst>
          </p:cNvPr>
          <p:cNvSpPr txBox="1"/>
          <p:nvPr/>
        </p:nvSpPr>
        <p:spPr>
          <a:xfrm>
            <a:off x="5322562" y="1951639"/>
            <a:ext cx="1006804" cy="707886"/>
          </a:xfrm>
          <a:prstGeom prst="rect">
            <a:avLst/>
          </a:prstGeom>
          <a:noFill/>
        </p:spPr>
        <p:txBody>
          <a:bodyPr wrap="square" rtlCol="0">
            <a:spAutoFit/>
          </a:bodyPr>
          <a:lstStyle/>
          <a:p>
            <a:r>
              <a:rPr lang="en-US" sz="4000">
                <a:latin typeface="+mj-lt"/>
              </a:rPr>
              <a:t> v</a:t>
            </a:r>
          </a:p>
        </p:txBody>
      </p:sp>
      <p:sp>
        <p:nvSpPr>
          <p:cNvPr id="34" name="TextBox 33">
            <a:extLst>
              <a:ext uri="{FF2B5EF4-FFF2-40B4-BE49-F238E27FC236}">
                <a16:creationId xmlns:a16="http://schemas.microsoft.com/office/drawing/2014/main" id="{07D96200-ED0C-4B9B-AB8E-ED5FB244EF2F}"/>
              </a:ext>
            </a:extLst>
          </p:cNvPr>
          <p:cNvSpPr txBox="1"/>
          <p:nvPr/>
        </p:nvSpPr>
        <p:spPr>
          <a:xfrm>
            <a:off x="491021" y="2089791"/>
            <a:ext cx="4716081"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attack</a:t>
            </a:r>
            <a:endParaRPr lang="en-US" sz="2800" b="1" dirty="0">
              <a:latin typeface="Roboto" panose="02000000000000000000" pitchFamily="2" charset="0"/>
              <a:ea typeface="Roboto" panose="02000000000000000000" pitchFamily="2" charset="0"/>
            </a:endParaRPr>
          </a:p>
        </p:txBody>
      </p:sp>
      <p:sp>
        <p:nvSpPr>
          <p:cNvPr id="63" name="TextBox 62">
            <a:extLst>
              <a:ext uri="{FF2B5EF4-FFF2-40B4-BE49-F238E27FC236}">
                <a16:creationId xmlns:a16="http://schemas.microsoft.com/office/drawing/2014/main" id="{466AEA43-9C90-4BF9-83DF-77B072733A4A}"/>
              </a:ext>
            </a:extLst>
          </p:cNvPr>
          <p:cNvSpPr txBox="1"/>
          <p:nvPr/>
        </p:nvSpPr>
        <p:spPr>
          <a:xfrm>
            <a:off x="6788800" y="1441910"/>
            <a:ext cx="3672170" cy="584775"/>
          </a:xfrm>
          <a:prstGeom prst="rect">
            <a:avLst/>
          </a:prstGeom>
          <a:noFill/>
        </p:spPr>
        <p:txBody>
          <a:bodyPr wrap="square" rtlCol="0">
            <a:spAutoFit/>
          </a:bodyPr>
          <a:lstStyle/>
          <a:p>
            <a:r>
              <a:rPr lang="en-US" sz="3200" b="1">
                <a:latin typeface="+mj-lt"/>
              </a:rPr>
              <a:t>kẻ thù</a:t>
            </a:r>
          </a:p>
        </p:txBody>
      </p:sp>
      <p:sp>
        <p:nvSpPr>
          <p:cNvPr id="64" name="TextBox 63">
            <a:extLst>
              <a:ext uri="{FF2B5EF4-FFF2-40B4-BE49-F238E27FC236}">
                <a16:creationId xmlns:a16="http://schemas.microsoft.com/office/drawing/2014/main" id="{BE8284A0-F254-4602-B4EE-4745E65EFEAE}"/>
              </a:ext>
            </a:extLst>
          </p:cNvPr>
          <p:cNvSpPr txBox="1"/>
          <p:nvPr/>
        </p:nvSpPr>
        <p:spPr>
          <a:xfrm>
            <a:off x="6717641" y="2107573"/>
            <a:ext cx="4400659" cy="584775"/>
          </a:xfrm>
          <a:prstGeom prst="rect">
            <a:avLst/>
          </a:prstGeom>
          <a:noFill/>
        </p:spPr>
        <p:txBody>
          <a:bodyPr wrap="square" rtlCol="0">
            <a:spAutoFit/>
          </a:bodyPr>
          <a:lstStyle/>
          <a:p>
            <a:r>
              <a:rPr lang="en-US" sz="3200" b="1">
                <a:latin typeface="+mj-lt"/>
              </a:rPr>
              <a:t>tấn công</a:t>
            </a:r>
          </a:p>
        </p:txBody>
      </p:sp>
      <p:sp>
        <p:nvSpPr>
          <p:cNvPr id="14" name="TextBox 13">
            <a:extLst>
              <a:ext uri="{FF2B5EF4-FFF2-40B4-BE49-F238E27FC236}">
                <a16:creationId xmlns:a16="http://schemas.microsoft.com/office/drawing/2014/main" id="{2D6439FF-1C57-46FB-87D1-0E368E715E55}"/>
              </a:ext>
            </a:extLst>
          </p:cNvPr>
          <p:cNvSpPr txBox="1"/>
          <p:nvPr/>
        </p:nvSpPr>
        <p:spPr>
          <a:xfrm>
            <a:off x="405997" y="2915564"/>
            <a:ext cx="1536257" cy="523220"/>
          </a:xfrm>
          <a:prstGeom prst="rect">
            <a:avLst/>
          </a:prstGeom>
          <a:noFill/>
        </p:spPr>
        <p:txBody>
          <a:bodyPr wrap="square" rtlCol="0">
            <a:spAutoFit/>
          </a:bodyPr>
          <a:lstStyle/>
          <a:p>
            <a:pPr algn="ctr"/>
            <a:r>
              <a:rPr lang="en-SG" sz="2800" b="1">
                <a:latin typeface="Roboto" panose="02000000000000000000" pitchFamily="2" charset="0"/>
                <a:ea typeface="Roboto" panose="02000000000000000000" pitchFamily="2" charset="0"/>
              </a:rPr>
              <a:t>happen</a:t>
            </a:r>
            <a:endParaRPr lang="en-US" sz="2800" b="1" dirty="0">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5E5DF871-93EC-4626-9794-8EA3A3E75BFD}"/>
              </a:ext>
            </a:extLst>
          </p:cNvPr>
          <p:cNvSpPr txBox="1"/>
          <p:nvPr/>
        </p:nvSpPr>
        <p:spPr>
          <a:xfrm>
            <a:off x="5472060" y="2744330"/>
            <a:ext cx="1323319" cy="707886"/>
          </a:xfrm>
          <a:prstGeom prst="rect">
            <a:avLst/>
          </a:prstGeom>
          <a:noFill/>
        </p:spPr>
        <p:txBody>
          <a:bodyPr wrap="square" rtlCol="0">
            <a:spAutoFit/>
          </a:bodyPr>
          <a:lstStyle/>
          <a:p>
            <a:r>
              <a:rPr lang="en-US" sz="4000">
                <a:latin typeface="+mj-lt"/>
              </a:rPr>
              <a:t>v</a:t>
            </a:r>
          </a:p>
        </p:txBody>
      </p:sp>
      <p:sp>
        <p:nvSpPr>
          <p:cNvPr id="16" name="TextBox 15">
            <a:extLst>
              <a:ext uri="{FF2B5EF4-FFF2-40B4-BE49-F238E27FC236}">
                <a16:creationId xmlns:a16="http://schemas.microsoft.com/office/drawing/2014/main" id="{08C445DC-F497-4AD7-B974-A2FFD5C1383C}"/>
              </a:ext>
            </a:extLst>
          </p:cNvPr>
          <p:cNvSpPr txBox="1"/>
          <p:nvPr/>
        </p:nvSpPr>
        <p:spPr>
          <a:xfrm>
            <a:off x="6652660" y="2851771"/>
            <a:ext cx="4290959" cy="523220"/>
          </a:xfrm>
          <a:prstGeom prst="rect">
            <a:avLst/>
          </a:prstGeom>
          <a:noFill/>
        </p:spPr>
        <p:txBody>
          <a:bodyPr wrap="square" rtlCol="0">
            <a:spAutoFit/>
          </a:bodyPr>
          <a:lstStyle/>
          <a:p>
            <a:r>
              <a:rPr lang="en-US" sz="2800" b="1">
                <a:latin typeface="+mj-lt"/>
              </a:rPr>
              <a:t>xảy ra</a:t>
            </a:r>
          </a:p>
        </p:txBody>
      </p:sp>
      <p:sp>
        <p:nvSpPr>
          <p:cNvPr id="17" name="TextBox 16">
            <a:extLst>
              <a:ext uri="{FF2B5EF4-FFF2-40B4-BE49-F238E27FC236}">
                <a16:creationId xmlns:a16="http://schemas.microsoft.com/office/drawing/2014/main" id="{DFB0BB51-EEA8-4AF6-BD0D-7694871D1E1F}"/>
              </a:ext>
            </a:extLst>
          </p:cNvPr>
          <p:cNvSpPr txBox="1"/>
          <p:nvPr/>
        </p:nvSpPr>
        <p:spPr>
          <a:xfrm>
            <a:off x="325428" y="3655482"/>
            <a:ext cx="2039015"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president</a:t>
            </a:r>
            <a:endParaRPr lang="en-US" sz="2800" b="1" dirty="0">
              <a:latin typeface="Roboto" panose="02000000000000000000" pitchFamily="2" charset="0"/>
              <a:ea typeface="Roboto" panose="02000000000000000000" pitchFamily="2" charset="0"/>
            </a:endParaRPr>
          </a:p>
        </p:txBody>
      </p:sp>
      <p:sp>
        <p:nvSpPr>
          <p:cNvPr id="18" name="TextBox 17">
            <a:extLst>
              <a:ext uri="{FF2B5EF4-FFF2-40B4-BE49-F238E27FC236}">
                <a16:creationId xmlns:a16="http://schemas.microsoft.com/office/drawing/2014/main" id="{8ECE7941-1285-4CC5-B3B0-581CAC654098}"/>
              </a:ext>
            </a:extLst>
          </p:cNvPr>
          <p:cNvSpPr txBox="1"/>
          <p:nvPr/>
        </p:nvSpPr>
        <p:spPr>
          <a:xfrm>
            <a:off x="405582" y="4345572"/>
            <a:ext cx="2019300" cy="523220"/>
          </a:xfrm>
          <a:prstGeom prst="rect">
            <a:avLst/>
          </a:prstGeom>
          <a:noFill/>
        </p:spPr>
        <p:txBody>
          <a:bodyPr wrap="square" rtlCol="0">
            <a:spAutoFit/>
          </a:bodyPr>
          <a:lstStyle/>
          <a:p>
            <a:r>
              <a:rPr lang="en-SG" sz="2800" b="1">
                <a:latin typeface="Roboto" panose="02000000000000000000" pitchFamily="2" charset="0"/>
                <a:ea typeface="Roboto" panose="02000000000000000000" pitchFamily="2" charset="0"/>
              </a:rPr>
              <a:t>leader</a:t>
            </a:r>
            <a:endParaRPr lang="en-US" sz="2800" b="1" dirty="0">
              <a:latin typeface="Roboto" panose="02000000000000000000" pitchFamily="2" charset="0"/>
              <a:ea typeface="Roboto" panose="02000000000000000000" pitchFamily="2" charset="0"/>
            </a:endParaRPr>
          </a:p>
        </p:txBody>
      </p:sp>
      <p:sp>
        <p:nvSpPr>
          <p:cNvPr id="20" name="TextBox 19">
            <a:extLst>
              <a:ext uri="{FF2B5EF4-FFF2-40B4-BE49-F238E27FC236}">
                <a16:creationId xmlns:a16="http://schemas.microsoft.com/office/drawing/2014/main" id="{6B7A326A-3DFB-499A-ABE8-0ABCBAF1BC34}"/>
              </a:ext>
            </a:extLst>
          </p:cNvPr>
          <p:cNvSpPr txBox="1"/>
          <p:nvPr/>
        </p:nvSpPr>
        <p:spPr>
          <a:xfrm>
            <a:off x="5363994" y="3535336"/>
            <a:ext cx="1323319" cy="707886"/>
          </a:xfrm>
          <a:prstGeom prst="rect">
            <a:avLst/>
          </a:prstGeom>
          <a:noFill/>
        </p:spPr>
        <p:txBody>
          <a:bodyPr wrap="square" rtlCol="0">
            <a:spAutoFit/>
          </a:bodyPr>
          <a:lstStyle/>
          <a:p>
            <a:r>
              <a:rPr lang="en-US" sz="4000">
                <a:latin typeface="+mj-lt"/>
              </a:rPr>
              <a:t> n</a:t>
            </a:r>
          </a:p>
        </p:txBody>
      </p:sp>
      <p:sp>
        <p:nvSpPr>
          <p:cNvPr id="21" name="TextBox 20">
            <a:extLst>
              <a:ext uri="{FF2B5EF4-FFF2-40B4-BE49-F238E27FC236}">
                <a16:creationId xmlns:a16="http://schemas.microsoft.com/office/drawing/2014/main" id="{E4181D5F-CAB9-49F0-A78D-592C8EA38DA7}"/>
              </a:ext>
            </a:extLst>
          </p:cNvPr>
          <p:cNvSpPr txBox="1"/>
          <p:nvPr/>
        </p:nvSpPr>
        <p:spPr>
          <a:xfrm>
            <a:off x="5363993" y="4134259"/>
            <a:ext cx="1323319" cy="707886"/>
          </a:xfrm>
          <a:prstGeom prst="rect">
            <a:avLst/>
          </a:prstGeom>
          <a:noFill/>
        </p:spPr>
        <p:txBody>
          <a:bodyPr wrap="square" rtlCol="0">
            <a:spAutoFit/>
          </a:bodyPr>
          <a:lstStyle/>
          <a:p>
            <a:r>
              <a:rPr lang="en-US" sz="4000">
                <a:latin typeface="+mj-lt"/>
              </a:rPr>
              <a:t> n</a:t>
            </a:r>
          </a:p>
        </p:txBody>
      </p:sp>
      <p:sp>
        <p:nvSpPr>
          <p:cNvPr id="23" name="TextBox 22">
            <a:extLst>
              <a:ext uri="{FF2B5EF4-FFF2-40B4-BE49-F238E27FC236}">
                <a16:creationId xmlns:a16="http://schemas.microsoft.com/office/drawing/2014/main" id="{D84E43D0-982F-4AA3-A86F-233B59254EC8}"/>
              </a:ext>
            </a:extLst>
          </p:cNvPr>
          <p:cNvSpPr txBox="1"/>
          <p:nvPr/>
        </p:nvSpPr>
        <p:spPr>
          <a:xfrm>
            <a:off x="6687312" y="3579122"/>
            <a:ext cx="4290959" cy="523220"/>
          </a:xfrm>
          <a:prstGeom prst="rect">
            <a:avLst/>
          </a:prstGeom>
          <a:noFill/>
        </p:spPr>
        <p:txBody>
          <a:bodyPr wrap="square" rtlCol="0">
            <a:spAutoFit/>
          </a:bodyPr>
          <a:lstStyle/>
          <a:p>
            <a:r>
              <a:rPr lang="en-US" sz="2800" b="1">
                <a:latin typeface="+mj-lt"/>
              </a:rPr>
              <a:t>tổng thống, chủ tịch</a:t>
            </a:r>
          </a:p>
        </p:txBody>
      </p:sp>
      <p:sp>
        <p:nvSpPr>
          <p:cNvPr id="24" name="TextBox 23">
            <a:extLst>
              <a:ext uri="{FF2B5EF4-FFF2-40B4-BE49-F238E27FC236}">
                <a16:creationId xmlns:a16="http://schemas.microsoft.com/office/drawing/2014/main" id="{CD388BF0-46E3-44F2-B66A-9348387228D3}"/>
              </a:ext>
            </a:extLst>
          </p:cNvPr>
          <p:cNvSpPr txBox="1"/>
          <p:nvPr/>
        </p:nvSpPr>
        <p:spPr>
          <a:xfrm>
            <a:off x="6652660" y="4269724"/>
            <a:ext cx="3114458" cy="523220"/>
          </a:xfrm>
          <a:prstGeom prst="rect">
            <a:avLst/>
          </a:prstGeom>
          <a:noFill/>
        </p:spPr>
        <p:txBody>
          <a:bodyPr wrap="square" rtlCol="0">
            <a:spAutoFit/>
          </a:bodyPr>
          <a:lstStyle/>
          <a:p>
            <a:r>
              <a:rPr lang="en-US" sz="2800" b="1">
                <a:latin typeface="+mj-lt"/>
              </a:rPr>
              <a:t>người lãnh đạo</a:t>
            </a:r>
          </a:p>
        </p:txBody>
      </p:sp>
      <p:grpSp>
        <p:nvGrpSpPr>
          <p:cNvPr id="19" name="Group 18">
            <a:extLst>
              <a:ext uri="{FF2B5EF4-FFF2-40B4-BE49-F238E27FC236}">
                <a16:creationId xmlns:a16="http://schemas.microsoft.com/office/drawing/2014/main" id="{AC0DA585-480B-44E8-893F-EA193950BFF6}"/>
              </a:ext>
            </a:extLst>
          </p:cNvPr>
          <p:cNvGrpSpPr/>
          <p:nvPr/>
        </p:nvGrpSpPr>
        <p:grpSpPr>
          <a:xfrm>
            <a:off x="-1955184" y="164978"/>
            <a:ext cx="2013599" cy="1861707"/>
            <a:chOff x="5089200" y="2498146"/>
            <a:chExt cx="2013599" cy="1861707"/>
          </a:xfrm>
        </p:grpSpPr>
        <p:pic>
          <p:nvPicPr>
            <p:cNvPr id="22" name="Picture 21" descr="Logo, company name&#10;&#10;Description automatically generated">
              <a:extLst>
                <a:ext uri="{FF2B5EF4-FFF2-40B4-BE49-F238E27FC236}">
                  <a16:creationId xmlns:a16="http://schemas.microsoft.com/office/drawing/2014/main" id="{2EB4606F-2312-48E2-A8F7-34736CE0A04D}"/>
                </a:ext>
              </a:extLst>
            </p:cNvPr>
            <p:cNvPicPr>
              <a:picLocks noChangeAspect="1"/>
            </p:cNvPicPr>
            <p:nvPr/>
          </p:nvPicPr>
          <p:blipFill rotWithShape="1">
            <a:blip r:embed="rId2">
              <a:extLst>
                <a:ext uri="{28A0092B-C50C-407E-A947-70E740481C1C}">
                  <a14:useLocalDpi xmlns:a14="http://schemas.microsoft.com/office/drawing/2010/main" val="0"/>
                </a:ext>
              </a:extLst>
            </a:blip>
            <a:srcRect l="25005" t="17747" r="24724" b="32408"/>
            <a:stretch/>
          </p:blipFill>
          <p:spPr>
            <a:xfrm>
              <a:off x="5451990" y="2498146"/>
              <a:ext cx="1132649" cy="1123043"/>
            </a:xfrm>
            <a:prstGeom prst="rect">
              <a:avLst/>
            </a:prstGeom>
          </p:spPr>
        </p:pic>
        <p:sp>
          <p:nvSpPr>
            <p:cNvPr id="25" name="TextBox 4">
              <a:extLst>
                <a:ext uri="{FF2B5EF4-FFF2-40B4-BE49-F238E27FC236}">
                  <a16:creationId xmlns:a16="http://schemas.microsoft.com/office/drawing/2014/main" id="{41C47422-BAE9-4FCC-9AFD-FB4B581E1B3B}"/>
                </a:ext>
              </a:extLst>
            </p:cNvPr>
            <p:cNvSpPr txBox="1"/>
            <p:nvPr/>
          </p:nvSpPr>
          <p:spPr>
            <a:xfrm>
              <a:off x="5089200" y="3621189"/>
              <a:ext cx="201359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Contastia"/>
                </a:rPr>
                <a:t>   </a:t>
              </a:r>
              <a:r>
                <a:rPr lang="en-US" b="1">
                  <a:latin typeface="Contastia"/>
                </a:rPr>
                <a:t>Ms Phương </a:t>
              </a:r>
            </a:p>
            <a:p>
              <a:r>
                <a:rPr lang="en-US" b="1">
                  <a:latin typeface="Contastia"/>
                </a:rPr>
                <a:t>Zalo: 0966765064</a:t>
              </a:r>
            </a:p>
          </p:txBody>
        </p:sp>
      </p:grpSp>
    </p:spTree>
    <p:extLst>
      <p:ext uri="{BB962C8B-B14F-4D97-AF65-F5344CB8AC3E}">
        <p14:creationId xmlns:p14="http://schemas.microsoft.com/office/powerpoint/2010/main" val="48093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ppt_x"/>
                                          </p:val>
                                        </p:tav>
                                        <p:tav tm="100000">
                                          <p:val>
                                            <p:strVal val="#ppt_x"/>
                                          </p:val>
                                        </p:tav>
                                      </p:tavLst>
                                    </p:anim>
                                    <p:anim calcmode="lin" valueType="num">
                                      <p:cBhvr additive="base">
                                        <p:cTn id="2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ppt_x"/>
                                          </p:val>
                                        </p:tav>
                                        <p:tav tm="100000">
                                          <p:val>
                                            <p:strVal val="#ppt_x"/>
                                          </p:val>
                                        </p:tav>
                                      </p:tavLst>
                                    </p:anim>
                                    <p:anim calcmode="lin" valueType="num">
                                      <p:cBhvr additive="base">
                                        <p:cTn id="3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8" grpId="0"/>
      <p:bldP spid="34" grpId="0"/>
      <p:bldP spid="63" grpId="0"/>
      <p:bldP spid="64" grpId="0"/>
      <p:bldP spid="14" grpId="0"/>
      <p:bldP spid="15" grpId="0"/>
      <p:bldP spid="16" grpId="0"/>
      <p:bldP spid="17" grpId="0"/>
      <p:bldP spid="18" grpId="0"/>
      <p:bldP spid="20" grpId="0"/>
      <p:bldP spid="21"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FCB375-D751-4FF3-A9A7-196A8D1A688D}"/>
              </a:ext>
            </a:extLst>
          </p:cNvPr>
          <p:cNvSpPr txBox="1"/>
          <p:nvPr/>
        </p:nvSpPr>
        <p:spPr>
          <a:xfrm>
            <a:off x="3535227" y="1377434"/>
            <a:ext cx="6096000" cy="369332"/>
          </a:xfrm>
          <a:prstGeom prst="rect">
            <a:avLst/>
          </a:prstGeom>
          <a:noFill/>
        </p:spPr>
        <p:txBody>
          <a:bodyPr wrap="square">
            <a:spAutoFit/>
          </a:bodyPr>
          <a:lstStyle/>
          <a:p>
            <a:r>
              <a:rPr lang="en-US"/>
              <a:t>https://wordwall.net/resource/23980783</a:t>
            </a:r>
          </a:p>
        </p:txBody>
      </p:sp>
      <p:pic>
        <p:nvPicPr>
          <p:cNvPr id="6" name="Picture 5">
            <a:hlinkClick r:id="rId2"/>
            <a:extLst>
              <a:ext uri="{FF2B5EF4-FFF2-40B4-BE49-F238E27FC236}">
                <a16:creationId xmlns:a16="http://schemas.microsoft.com/office/drawing/2014/main" id="{D34A72BC-0838-4F64-8E9B-464585565CD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08" t="38414" r="77060" b="37434"/>
          <a:stretch/>
        </p:blipFill>
        <p:spPr>
          <a:xfrm>
            <a:off x="8309137" y="3779991"/>
            <a:ext cx="938188" cy="7820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B0550C32-AEAF-45E1-BDC4-00C26FD4E418}"/>
              </a:ext>
            </a:extLst>
          </p:cNvPr>
          <p:cNvPicPr>
            <a:picLocks noChangeAspect="1"/>
          </p:cNvPicPr>
          <p:nvPr/>
        </p:nvPicPr>
        <p:blipFill rotWithShape="1">
          <a:blip r:embed="rId5"/>
          <a:srcRect l="17383" t="24584" r="31718" b="22083"/>
          <a:stretch/>
        </p:blipFill>
        <p:spPr>
          <a:xfrm>
            <a:off x="380998" y="2296003"/>
            <a:ext cx="6932751" cy="4086225"/>
          </a:xfrm>
          <a:prstGeom prst="rect">
            <a:avLst/>
          </a:prstGeom>
        </p:spPr>
      </p:pic>
      <p:sp>
        <p:nvSpPr>
          <p:cNvPr id="10" name="Arrow: Right 9">
            <a:extLst>
              <a:ext uri="{FF2B5EF4-FFF2-40B4-BE49-F238E27FC236}">
                <a16:creationId xmlns:a16="http://schemas.microsoft.com/office/drawing/2014/main" id="{80DCCC6B-72A1-41BE-9B38-DDB4637FB59B}"/>
              </a:ext>
            </a:extLst>
          </p:cNvPr>
          <p:cNvSpPr/>
          <p:nvPr/>
        </p:nvSpPr>
        <p:spPr>
          <a:xfrm>
            <a:off x="6956562" y="3876197"/>
            <a:ext cx="1038225" cy="685800"/>
          </a:xfrm>
          <a:prstGeom prst="right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2" name="TextBox 11">
            <a:extLst>
              <a:ext uri="{FF2B5EF4-FFF2-40B4-BE49-F238E27FC236}">
                <a16:creationId xmlns:a16="http://schemas.microsoft.com/office/drawing/2014/main" id="{FE01FDC0-A2A9-4F6A-8B98-9A8B751BEE2C}"/>
              </a:ext>
            </a:extLst>
          </p:cNvPr>
          <p:cNvSpPr txBox="1"/>
          <p:nvPr/>
        </p:nvSpPr>
        <p:spPr>
          <a:xfrm>
            <a:off x="3434706" y="591772"/>
            <a:ext cx="5048250" cy="523220"/>
          </a:xfrm>
          <a:prstGeom prst="rect">
            <a:avLst/>
          </a:prstGeom>
          <a:noFill/>
        </p:spPr>
        <p:txBody>
          <a:bodyPr wrap="square" rtlCol="0">
            <a:spAutoFit/>
          </a:bodyPr>
          <a:lstStyle/>
          <a:p>
            <a:r>
              <a:rPr lang="en-US" sz="2800" b="1"/>
              <a:t>Review vocabulary Unit 7</a:t>
            </a:r>
          </a:p>
        </p:txBody>
      </p:sp>
      <p:grpSp>
        <p:nvGrpSpPr>
          <p:cNvPr id="7" name="Group 6">
            <a:extLst>
              <a:ext uri="{FF2B5EF4-FFF2-40B4-BE49-F238E27FC236}">
                <a16:creationId xmlns:a16="http://schemas.microsoft.com/office/drawing/2014/main" id="{AC0DA585-480B-44E8-893F-EA193950BFF6}"/>
              </a:ext>
            </a:extLst>
          </p:cNvPr>
          <p:cNvGrpSpPr/>
          <p:nvPr/>
        </p:nvGrpSpPr>
        <p:grpSpPr>
          <a:xfrm>
            <a:off x="-1921200" y="184138"/>
            <a:ext cx="2013599" cy="1861707"/>
            <a:chOff x="5089200" y="2498146"/>
            <a:chExt cx="2013599" cy="1861707"/>
          </a:xfrm>
        </p:grpSpPr>
        <p:pic>
          <p:nvPicPr>
            <p:cNvPr id="8" name="Picture 7" descr="Logo, company name&#10;&#10;Description automatically generated">
              <a:extLst>
                <a:ext uri="{FF2B5EF4-FFF2-40B4-BE49-F238E27FC236}">
                  <a16:creationId xmlns:a16="http://schemas.microsoft.com/office/drawing/2014/main" id="{2EB4606F-2312-48E2-A8F7-34736CE0A04D}"/>
                </a:ext>
              </a:extLst>
            </p:cNvPr>
            <p:cNvPicPr>
              <a:picLocks noChangeAspect="1"/>
            </p:cNvPicPr>
            <p:nvPr/>
          </p:nvPicPr>
          <p:blipFill rotWithShape="1">
            <a:blip r:embed="rId6">
              <a:extLst>
                <a:ext uri="{28A0092B-C50C-407E-A947-70E740481C1C}">
                  <a14:useLocalDpi xmlns:a14="http://schemas.microsoft.com/office/drawing/2010/main" val="0"/>
                </a:ext>
              </a:extLst>
            </a:blip>
            <a:srcRect l="25005" t="17747" r="24724" b="32408"/>
            <a:stretch/>
          </p:blipFill>
          <p:spPr>
            <a:xfrm>
              <a:off x="5451990" y="2498146"/>
              <a:ext cx="1132649" cy="1123043"/>
            </a:xfrm>
            <a:prstGeom prst="rect">
              <a:avLst/>
            </a:prstGeom>
          </p:spPr>
        </p:pic>
        <p:sp>
          <p:nvSpPr>
            <p:cNvPr id="11" name="TextBox 4">
              <a:extLst>
                <a:ext uri="{FF2B5EF4-FFF2-40B4-BE49-F238E27FC236}">
                  <a16:creationId xmlns:a16="http://schemas.microsoft.com/office/drawing/2014/main" id="{41C47422-BAE9-4FCC-9AFD-FB4B581E1B3B}"/>
                </a:ext>
              </a:extLst>
            </p:cNvPr>
            <p:cNvSpPr txBox="1"/>
            <p:nvPr/>
          </p:nvSpPr>
          <p:spPr>
            <a:xfrm>
              <a:off x="5089200" y="3621189"/>
              <a:ext cx="201359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Contastia"/>
                </a:rPr>
                <a:t>   </a:t>
              </a:r>
              <a:r>
                <a:rPr lang="en-US" b="1">
                  <a:latin typeface="Contastia"/>
                </a:rPr>
                <a:t>Ms Phương </a:t>
              </a:r>
            </a:p>
            <a:p>
              <a:r>
                <a:rPr lang="en-US" b="1">
                  <a:latin typeface="Contastia"/>
                </a:rPr>
                <a:t>Zalo: 0966765064</a:t>
              </a:r>
            </a:p>
          </p:txBody>
        </p:sp>
      </p:grpSp>
    </p:spTree>
    <p:extLst>
      <p:ext uri="{BB962C8B-B14F-4D97-AF65-F5344CB8AC3E}">
        <p14:creationId xmlns:p14="http://schemas.microsoft.com/office/powerpoint/2010/main" val="109914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995"/>
            <a:ext cx="12117250" cy="6711697"/>
            <a:chOff x="91440" y="91439"/>
            <a:chExt cx="12117250" cy="6711697"/>
          </a:xfrm>
        </p:grpSpPr>
        <p:sp>
          <p:nvSpPr>
            <p:cNvPr id="16" name="Google Shape;906;p36"/>
            <p:cNvSpPr/>
            <p:nvPr/>
          </p:nvSpPr>
          <p:spPr>
            <a:xfrm>
              <a:off x="5486400" y="109728"/>
              <a:ext cx="6675120" cy="6693408"/>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B8A576">
                <a:alpha val="7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06;p36"/>
            <p:cNvSpPr/>
            <p:nvPr/>
          </p:nvSpPr>
          <p:spPr>
            <a:xfrm>
              <a:off x="143020" y="108368"/>
              <a:ext cx="6675120" cy="6693408"/>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B8A576">
                <a:alpha val="7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07;p36"/>
            <p:cNvSpPr/>
            <p:nvPr/>
          </p:nvSpPr>
          <p:spPr>
            <a:xfrm>
              <a:off x="5533570" y="117512"/>
              <a:ext cx="6675120" cy="6675120"/>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rgbClr val="F3EEE3"/>
            </a:solidFill>
            <a:ln>
              <a:noFill/>
            </a:ln>
          </p:spPr>
          <p:txBody>
            <a:bodyPr spcFirstLastPara="1" wrap="square" lIns="91425" tIns="91425" rIns="91425" bIns="91425" anchor="t" anchorCtr="0">
              <a:noAutofit/>
            </a:bodyPr>
            <a:lstStyle/>
            <a:p>
              <a:pPr algn="ctr"/>
              <a:endParaRPr lang="en-US" sz="3600" dirty="0">
                <a:solidFill>
                  <a:srgbClr val="C82600"/>
                </a:solidFill>
                <a:latin typeface="HL Brush 1BK" pitchFamily="2" charset="0"/>
              </a:endParaRPr>
            </a:p>
          </p:txBody>
        </p:sp>
        <p:sp>
          <p:nvSpPr>
            <p:cNvPr id="19" name="Google Shape;907;p36"/>
            <p:cNvSpPr/>
            <p:nvPr/>
          </p:nvSpPr>
          <p:spPr>
            <a:xfrm>
              <a:off x="91440" y="91439"/>
              <a:ext cx="6675120" cy="6675120"/>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rgbClr val="F3EEE3"/>
            </a:solidFill>
            <a:ln>
              <a:noFill/>
            </a:ln>
          </p:spPr>
          <p:txBody>
            <a:bodyPr spcFirstLastPara="1" wrap="square" lIns="91425" tIns="91425" rIns="91425" bIns="91425" anchor="t" anchorCtr="0">
              <a:noAutofit/>
            </a:bodyPr>
            <a:lstStyle/>
            <a:p>
              <a:pPr algn="ctr"/>
              <a:endParaRPr lang="en-US" sz="3600" dirty="0">
                <a:solidFill>
                  <a:srgbClr val="C82600"/>
                </a:solidFill>
                <a:latin typeface="HL Brush 1BK" pitchFamily="2" charset="0"/>
              </a:endParaRPr>
            </a:p>
          </p:txBody>
        </p:sp>
        <p:sp>
          <p:nvSpPr>
            <p:cNvPr id="21" name="Google Shape;910;p36"/>
            <p:cNvSpPr/>
            <p:nvPr/>
          </p:nvSpPr>
          <p:spPr>
            <a:xfrm>
              <a:off x="731520" y="59436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12;p36"/>
            <p:cNvSpPr/>
            <p:nvPr/>
          </p:nvSpPr>
          <p:spPr>
            <a:xfrm>
              <a:off x="731520" y="114300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14;p36"/>
            <p:cNvSpPr/>
            <p:nvPr/>
          </p:nvSpPr>
          <p:spPr>
            <a:xfrm>
              <a:off x="731520" y="169164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18;p36"/>
            <p:cNvSpPr/>
            <p:nvPr/>
          </p:nvSpPr>
          <p:spPr>
            <a:xfrm>
              <a:off x="731520" y="278892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21;p36"/>
            <p:cNvSpPr/>
            <p:nvPr/>
          </p:nvSpPr>
          <p:spPr>
            <a:xfrm>
              <a:off x="731520" y="333756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23;p36"/>
            <p:cNvSpPr/>
            <p:nvPr/>
          </p:nvSpPr>
          <p:spPr>
            <a:xfrm>
              <a:off x="731520" y="388620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25;p36"/>
            <p:cNvSpPr/>
            <p:nvPr/>
          </p:nvSpPr>
          <p:spPr>
            <a:xfrm>
              <a:off x="731520" y="443484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14;p36"/>
            <p:cNvSpPr/>
            <p:nvPr/>
          </p:nvSpPr>
          <p:spPr>
            <a:xfrm>
              <a:off x="731520" y="224028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14;p36"/>
            <p:cNvSpPr/>
            <p:nvPr/>
          </p:nvSpPr>
          <p:spPr>
            <a:xfrm>
              <a:off x="731520" y="498348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14;p36"/>
            <p:cNvSpPr/>
            <p:nvPr/>
          </p:nvSpPr>
          <p:spPr>
            <a:xfrm>
              <a:off x="731520" y="553212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14;p36"/>
            <p:cNvSpPr/>
            <p:nvPr/>
          </p:nvSpPr>
          <p:spPr>
            <a:xfrm>
              <a:off x="731520" y="608076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14;p36"/>
            <p:cNvSpPr/>
            <p:nvPr/>
          </p:nvSpPr>
          <p:spPr>
            <a:xfrm>
              <a:off x="731520" y="662940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10;p36"/>
            <p:cNvSpPr/>
            <p:nvPr/>
          </p:nvSpPr>
          <p:spPr>
            <a:xfrm rot="5400000">
              <a:off x="-1966284" y="3419855"/>
              <a:ext cx="6675120" cy="18288"/>
            </a:xfrm>
            <a:custGeom>
              <a:avLst/>
              <a:gdLst/>
              <a:ahLst/>
              <a:cxnLst/>
              <a:rect l="l" t="t" r="r" b="b"/>
              <a:pathLst>
                <a:path w="102537" h="453" extrusionOk="0">
                  <a:moveTo>
                    <a:pt x="0" y="0"/>
                  </a:moveTo>
                  <a:lnTo>
                    <a:pt x="0" y="453"/>
                  </a:lnTo>
                  <a:lnTo>
                    <a:pt x="102537" y="453"/>
                  </a:lnTo>
                  <a:lnTo>
                    <a:pt x="102537"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Rectangle 35"/>
          <p:cNvSpPr/>
          <p:nvPr/>
        </p:nvSpPr>
        <p:spPr>
          <a:xfrm>
            <a:off x="1270692" y="60995"/>
            <a:ext cx="10747808" cy="6377451"/>
          </a:xfrm>
          <a:prstGeom prst="rect">
            <a:avLst/>
          </a:prstGeom>
        </p:spPr>
        <p:txBody>
          <a:bodyPr wrap="square">
            <a:spAutoFit/>
          </a:bodyPr>
          <a:lstStyle/>
          <a:p>
            <a:pPr lvl="0"/>
            <a:r>
              <a:rPr lang="en-US" sz="3600" b="1" i="1">
                <a:solidFill>
                  <a:srgbClr val="C00000"/>
                </a:solidFill>
                <a:latin typeface="Constantia" panose="02030602050306030303" pitchFamily="18" charset="0"/>
                <a:sym typeface="Wingdings" panose="05000000000000000000" pitchFamily="2" charset="2"/>
              </a:rPr>
              <a:t>                    </a:t>
            </a:r>
            <a:r>
              <a:rPr lang="en-US" sz="3600" b="1">
                <a:solidFill>
                  <a:srgbClr val="C00000"/>
                </a:solidFill>
                <a:effectLst>
                  <a:glow rad="228600">
                    <a:schemeClr val="accent4">
                      <a:satMod val="175000"/>
                      <a:alpha val="40000"/>
                    </a:schemeClr>
                  </a:glow>
                </a:effectLst>
                <a:latin typeface="Constantia" panose="02030602050306030303" pitchFamily="18" charset="0"/>
                <a:sym typeface="Wingdings" panose="05000000000000000000" pitchFamily="2" charset="2"/>
              </a:rPr>
              <a:t>GRAMMAR REVIEW</a:t>
            </a:r>
            <a:endParaRPr lang="en-US" sz="3600" b="1" dirty="0">
              <a:solidFill>
                <a:srgbClr val="C00000"/>
              </a:solidFill>
              <a:effectLst>
                <a:glow rad="228600">
                  <a:schemeClr val="accent4">
                    <a:satMod val="175000"/>
                    <a:alpha val="40000"/>
                  </a:schemeClr>
                </a:glow>
              </a:effectLst>
              <a:latin typeface="Constantia" panose="02030602050306030303" pitchFamily="18" charset="0"/>
              <a:sym typeface="Wingdings" panose="05000000000000000000" pitchFamily="2" charset="2"/>
            </a:endParaRPr>
          </a:p>
          <a:p>
            <a:pPr lvl="0">
              <a:lnSpc>
                <a:spcPct val="150000"/>
              </a:lnSpc>
            </a:pPr>
            <a:r>
              <a:rPr lang="en-US" sz="3600" b="1">
                <a:latin typeface="Constantia" panose="02030602050306030303" pitchFamily="18" charset="0"/>
                <a:sym typeface="Wingdings" panose="05000000000000000000" pitchFamily="2" charset="2"/>
              </a:rPr>
              <a:t>Prepositions of time </a:t>
            </a:r>
            <a:r>
              <a:rPr lang="en-US" sz="3600" i="1">
                <a:latin typeface="Constantia" panose="02030602050306030303" pitchFamily="18" charset="0"/>
                <a:sym typeface="Wingdings" panose="05000000000000000000" pitchFamily="2" charset="2"/>
              </a:rPr>
              <a:t>: </a:t>
            </a:r>
            <a:r>
              <a:rPr lang="en-US" sz="3600">
                <a:solidFill>
                  <a:schemeClr val="accent2">
                    <a:lumMod val="75000"/>
                  </a:schemeClr>
                </a:solidFill>
                <a:latin typeface="Constantia" panose="02030602050306030303" pitchFamily="18" charset="0"/>
                <a:sym typeface="Wingdings" panose="05000000000000000000" pitchFamily="2" charset="2"/>
              </a:rPr>
              <a:t>giới từ chỉ thời gian</a:t>
            </a:r>
          </a:p>
          <a:p>
            <a:pPr lvl="0">
              <a:lnSpc>
                <a:spcPct val="150000"/>
              </a:lnSpc>
            </a:pPr>
            <a:r>
              <a:rPr lang="en-US" sz="3600" i="1">
                <a:latin typeface="Constantia" panose="02030602050306030303" pitchFamily="18" charset="0"/>
                <a:sym typeface="Wingdings" panose="05000000000000000000" pitchFamily="2" charset="2"/>
              </a:rPr>
              <a:t>In + buổi trong ngày/tháng/năm/thế kỷ/thập kỷ</a:t>
            </a:r>
          </a:p>
          <a:p>
            <a:pPr lvl="1">
              <a:lnSpc>
                <a:spcPct val="150000"/>
              </a:lnSpc>
            </a:pPr>
            <a:r>
              <a:rPr lang="en-US" sz="3600" b="1">
                <a:solidFill>
                  <a:srgbClr val="C00000"/>
                </a:solidFill>
                <a:latin typeface="Constantia" panose="02030602050306030303" pitchFamily="18" charset="0"/>
                <a:sym typeface="Wingdings" panose="05000000000000000000" pitchFamily="2" charset="2"/>
              </a:rPr>
              <a:t>On</a:t>
            </a:r>
            <a:r>
              <a:rPr lang="en-US" sz="3600" i="1">
                <a:latin typeface="Constantia" panose="02030602050306030303" pitchFamily="18" charset="0"/>
                <a:sym typeface="Wingdings" panose="05000000000000000000" pitchFamily="2" charset="2"/>
              </a:rPr>
              <a:t> + ngày</a:t>
            </a:r>
          </a:p>
          <a:p>
            <a:pPr lvl="1">
              <a:lnSpc>
                <a:spcPct val="150000"/>
              </a:lnSpc>
            </a:pPr>
            <a:r>
              <a:rPr lang="en-US" sz="3600" b="1">
                <a:solidFill>
                  <a:srgbClr val="C00000"/>
                </a:solidFill>
                <a:latin typeface="Constantia" panose="02030602050306030303" pitchFamily="18" charset="0"/>
                <a:sym typeface="Wingdings" panose="05000000000000000000" pitchFamily="2" charset="2"/>
              </a:rPr>
              <a:t>At</a:t>
            </a:r>
            <a:r>
              <a:rPr lang="en-US" sz="3600" i="1">
                <a:latin typeface="Constantia" panose="02030602050306030303" pitchFamily="18" charset="0"/>
                <a:sym typeface="Wingdings" panose="05000000000000000000" pitchFamily="2" charset="2"/>
              </a:rPr>
              <a:t> + giờ cụ thể </a:t>
            </a:r>
          </a:p>
          <a:p>
            <a:pPr lvl="1">
              <a:lnSpc>
                <a:spcPct val="150000"/>
              </a:lnSpc>
            </a:pPr>
            <a:r>
              <a:rPr lang="en-US" sz="3600" b="1">
                <a:solidFill>
                  <a:srgbClr val="C00000"/>
                </a:solidFill>
                <a:latin typeface="Constantia" panose="02030602050306030303" pitchFamily="18" charset="0"/>
                <a:sym typeface="Wingdings" panose="05000000000000000000" pitchFamily="2" charset="2"/>
              </a:rPr>
              <a:t>At</a:t>
            </a:r>
            <a:r>
              <a:rPr lang="en-US" sz="3600" i="1">
                <a:latin typeface="Constantia" panose="02030602050306030303" pitchFamily="18" charset="0"/>
                <a:sym typeface="Wingdings" panose="05000000000000000000" pitchFamily="2" charset="2"/>
              </a:rPr>
              <a:t> + cụm từ ( at the moment, at present, at the same time, at lunch, at noon, at midnight, at night, at the weekend)</a:t>
            </a:r>
            <a:endParaRPr lang="en-US" sz="3600" i="1" dirty="0">
              <a:latin typeface="Constantia" panose="02030602050306030303" pitchFamily="18" charset="0"/>
              <a:sym typeface="Wingdings" panose="05000000000000000000" pitchFamily="2" charset="2"/>
            </a:endParaRPr>
          </a:p>
        </p:txBody>
      </p:sp>
      <p:pic>
        <p:nvPicPr>
          <p:cNvPr id="24" name="Picture 23" descr="Logo, company name&#10;&#10;Description automatically generated">
            <a:extLst>
              <a:ext uri="{FF2B5EF4-FFF2-40B4-BE49-F238E27FC236}">
                <a16:creationId xmlns:a16="http://schemas.microsoft.com/office/drawing/2014/main" id="{46F1A125-6A24-4781-805A-4239D803F6F7}"/>
              </a:ext>
            </a:extLst>
          </p:cNvPr>
          <p:cNvPicPr>
            <a:picLocks noChangeAspect="1"/>
          </p:cNvPicPr>
          <p:nvPr/>
        </p:nvPicPr>
        <p:blipFill rotWithShape="1">
          <a:blip r:embed="rId2">
            <a:extLst>
              <a:ext uri="{28A0092B-C50C-407E-A947-70E740481C1C}">
                <a14:useLocalDpi xmlns:a14="http://schemas.microsoft.com/office/drawing/2010/main" val="0"/>
              </a:ext>
            </a:extLst>
          </a:blip>
          <a:srcRect l="25005" t="17747" r="24724" b="32408"/>
          <a:stretch/>
        </p:blipFill>
        <p:spPr>
          <a:xfrm>
            <a:off x="-2594111" y="329654"/>
            <a:ext cx="1748458" cy="1733630"/>
          </a:xfrm>
          <a:prstGeom prst="rect">
            <a:avLst/>
          </a:prstGeom>
        </p:spPr>
      </p:pic>
      <p:sp>
        <p:nvSpPr>
          <p:cNvPr id="33" name="TextBox 32">
            <a:extLst>
              <a:ext uri="{FF2B5EF4-FFF2-40B4-BE49-F238E27FC236}">
                <a16:creationId xmlns:a16="http://schemas.microsoft.com/office/drawing/2014/main" id="{97245A83-1A60-40B4-BBE2-FCD7387B8AA0}"/>
              </a:ext>
            </a:extLst>
          </p:cNvPr>
          <p:cNvSpPr txBox="1"/>
          <p:nvPr/>
        </p:nvSpPr>
        <p:spPr>
          <a:xfrm>
            <a:off x="-2774021" y="2204024"/>
            <a:ext cx="2645438" cy="830997"/>
          </a:xfrm>
          <a:prstGeom prst="rect">
            <a:avLst/>
          </a:prstGeom>
          <a:noFill/>
        </p:spPr>
        <p:txBody>
          <a:bodyPr wrap="square" rtlCol="0">
            <a:spAutoFit/>
          </a:bodyPr>
          <a:lstStyle/>
          <a:p>
            <a:r>
              <a:rPr lang="en-US" sz="2400" b="1">
                <a:latin typeface="Contastia"/>
              </a:rPr>
              <a:t>   Ms Phương </a:t>
            </a:r>
          </a:p>
          <a:p>
            <a:r>
              <a:rPr lang="en-US" sz="2400" b="1">
                <a:latin typeface="Contastia"/>
              </a:rPr>
              <a:t>Zalo: 0966765064</a:t>
            </a:r>
          </a:p>
        </p:txBody>
      </p:sp>
    </p:spTree>
    <p:extLst>
      <p:ext uri="{BB962C8B-B14F-4D97-AF65-F5344CB8AC3E}">
        <p14:creationId xmlns:p14="http://schemas.microsoft.com/office/powerpoint/2010/main" val="2296412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750" y="83656"/>
            <a:ext cx="12117250" cy="6711697"/>
            <a:chOff x="91440" y="91439"/>
            <a:chExt cx="12117250" cy="6711697"/>
          </a:xfrm>
        </p:grpSpPr>
        <p:sp>
          <p:nvSpPr>
            <p:cNvPr id="16" name="Google Shape;906;p36"/>
            <p:cNvSpPr/>
            <p:nvPr/>
          </p:nvSpPr>
          <p:spPr>
            <a:xfrm>
              <a:off x="5486400" y="109728"/>
              <a:ext cx="6675120" cy="6693408"/>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B8A576">
                <a:alpha val="7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06;p36"/>
            <p:cNvSpPr/>
            <p:nvPr/>
          </p:nvSpPr>
          <p:spPr>
            <a:xfrm>
              <a:off x="143020" y="108368"/>
              <a:ext cx="6675120" cy="6693408"/>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B8A576">
                <a:alpha val="7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07;p36"/>
            <p:cNvSpPr/>
            <p:nvPr/>
          </p:nvSpPr>
          <p:spPr>
            <a:xfrm>
              <a:off x="5533570" y="117512"/>
              <a:ext cx="6675120" cy="6675120"/>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rgbClr val="F3EEE3"/>
            </a:solidFill>
            <a:ln>
              <a:noFill/>
            </a:ln>
          </p:spPr>
          <p:txBody>
            <a:bodyPr spcFirstLastPara="1" wrap="square" lIns="91425" tIns="91425" rIns="91425" bIns="91425" anchor="t" anchorCtr="0">
              <a:noAutofit/>
            </a:bodyPr>
            <a:lstStyle/>
            <a:p>
              <a:pPr algn="ctr"/>
              <a:endParaRPr lang="en-US" sz="3600" dirty="0">
                <a:solidFill>
                  <a:srgbClr val="C82600"/>
                </a:solidFill>
                <a:latin typeface="HL Brush 1BK" pitchFamily="2" charset="0"/>
              </a:endParaRPr>
            </a:p>
          </p:txBody>
        </p:sp>
        <p:sp>
          <p:nvSpPr>
            <p:cNvPr id="19" name="Google Shape;907;p36"/>
            <p:cNvSpPr/>
            <p:nvPr/>
          </p:nvSpPr>
          <p:spPr>
            <a:xfrm>
              <a:off x="91440" y="91439"/>
              <a:ext cx="6675120" cy="6675120"/>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rgbClr val="F3EEE3"/>
            </a:solidFill>
            <a:ln>
              <a:noFill/>
            </a:ln>
          </p:spPr>
          <p:txBody>
            <a:bodyPr spcFirstLastPara="1" wrap="square" lIns="91425" tIns="91425" rIns="91425" bIns="91425" anchor="t" anchorCtr="0">
              <a:noAutofit/>
            </a:bodyPr>
            <a:lstStyle/>
            <a:p>
              <a:pPr algn="ctr"/>
              <a:endParaRPr lang="en-US" sz="3600" dirty="0">
                <a:solidFill>
                  <a:srgbClr val="C82600"/>
                </a:solidFill>
                <a:latin typeface="HL Brush 1BK" pitchFamily="2" charset="0"/>
              </a:endParaRPr>
            </a:p>
          </p:txBody>
        </p:sp>
        <p:sp>
          <p:nvSpPr>
            <p:cNvPr id="21" name="Google Shape;910;p36"/>
            <p:cNvSpPr/>
            <p:nvPr/>
          </p:nvSpPr>
          <p:spPr>
            <a:xfrm>
              <a:off x="731520" y="59436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12;p36"/>
            <p:cNvSpPr/>
            <p:nvPr/>
          </p:nvSpPr>
          <p:spPr>
            <a:xfrm>
              <a:off x="731520" y="114300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14;p36"/>
            <p:cNvSpPr/>
            <p:nvPr/>
          </p:nvSpPr>
          <p:spPr>
            <a:xfrm>
              <a:off x="731520" y="169164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18;p36"/>
            <p:cNvSpPr/>
            <p:nvPr/>
          </p:nvSpPr>
          <p:spPr>
            <a:xfrm>
              <a:off x="731520" y="278892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21;p36"/>
            <p:cNvSpPr/>
            <p:nvPr/>
          </p:nvSpPr>
          <p:spPr>
            <a:xfrm>
              <a:off x="731520" y="333756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23;p36"/>
            <p:cNvSpPr/>
            <p:nvPr/>
          </p:nvSpPr>
          <p:spPr>
            <a:xfrm>
              <a:off x="731520" y="388620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25;p36"/>
            <p:cNvSpPr/>
            <p:nvPr/>
          </p:nvSpPr>
          <p:spPr>
            <a:xfrm>
              <a:off x="731520" y="443484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14;p36"/>
            <p:cNvSpPr/>
            <p:nvPr/>
          </p:nvSpPr>
          <p:spPr>
            <a:xfrm>
              <a:off x="731520" y="224028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14;p36"/>
            <p:cNvSpPr/>
            <p:nvPr/>
          </p:nvSpPr>
          <p:spPr>
            <a:xfrm>
              <a:off x="731520" y="498348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14;p36"/>
            <p:cNvSpPr/>
            <p:nvPr/>
          </p:nvSpPr>
          <p:spPr>
            <a:xfrm>
              <a:off x="731520" y="553212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14;p36"/>
            <p:cNvSpPr/>
            <p:nvPr/>
          </p:nvSpPr>
          <p:spPr>
            <a:xfrm>
              <a:off x="731520" y="608076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14;p36"/>
            <p:cNvSpPr/>
            <p:nvPr/>
          </p:nvSpPr>
          <p:spPr>
            <a:xfrm>
              <a:off x="731520" y="662940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10;p36"/>
            <p:cNvSpPr/>
            <p:nvPr/>
          </p:nvSpPr>
          <p:spPr>
            <a:xfrm rot="5400000">
              <a:off x="-1966284" y="3419855"/>
              <a:ext cx="6675120" cy="18288"/>
            </a:xfrm>
            <a:custGeom>
              <a:avLst/>
              <a:gdLst/>
              <a:ahLst/>
              <a:cxnLst/>
              <a:rect l="l" t="t" r="r" b="b"/>
              <a:pathLst>
                <a:path w="102537" h="453" extrusionOk="0">
                  <a:moveTo>
                    <a:pt x="0" y="0"/>
                  </a:moveTo>
                  <a:lnTo>
                    <a:pt x="0" y="453"/>
                  </a:lnTo>
                  <a:lnTo>
                    <a:pt x="102537" y="453"/>
                  </a:lnTo>
                  <a:lnTo>
                    <a:pt x="102537"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Rectangle 35"/>
          <p:cNvSpPr/>
          <p:nvPr/>
        </p:nvSpPr>
        <p:spPr>
          <a:xfrm>
            <a:off x="1579299" y="1089497"/>
            <a:ext cx="10747808" cy="1200329"/>
          </a:xfrm>
          <a:prstGeom prst="rect">
            <a:avLst/>
          </a:prstGeom>
        </p:spPr>
        <p:txBody>
          <a:bodyPr wrap="square">
            <a:spAutoFit/>
          </a:bodyPr>
          <a:lstStyle/>
          <a:p>
            <a:pPr lvl="0"/>
            <a:r>
              <a:rPr lang="en-US" sz="3600" b="1" i="1">
                <a:solidFill>
                  <a:srgbClr val="C00000"/>
                </a:solidFill>
                <a:latin typeface="Constantia" panose="02030602050306030303" pitchFamily="18" charset="0"/>
                <a:sym typeface="Wingdings" panose="05000000000000000000" pitchFamily="2" charset="2"/>
              </a:rPr>
              <a:t>2. Thì quá khứ với động từ tobe “ was, were”</a:t>
            </a:r>
          </a:p>
          <a:p>
            <a:pPr lvl="0"/>
            <a:endParaRPr lang="en-US" sz="3600" i="1" dirty="0">
              <a:latin typeface="Constantia" panose="02030602050306030303" pitchFamily="18" charset="0"/>
              <a:sym typeface="Wingdings" panose="05000000000000000000" pitchFamily="2" charset="2"/>
            </a:endParaRPr>
          </a:p>
        </p:txBody>
      </p:sp>
      <p:graphicFrame>
        <p:nvGraphicFramePr>
          <p:cNvPr id="4" name="Table 3">
            <a:extLst>
              <a:ext uri="{FF2B5EF4-FFF2-40B4-BE49-F238E27FC236}">
                <a16:creationId xmlns:a16="http://schemas.microsoft.com/office/drawing/2014/main" id="{1AC8D90D-A18C-4051-8592-D3E3F4295B8C}"/>
              </a:ext>
            </a:extLst>
          </p:cNvPr>
          <p:cNvGraphicFramePr>
            <a:graphicFrameLocks noGrp="1"/>
          </p:cNvGraphicFramePr>
          <p:nvPr>
            <p:extLst>
              <p:ext uri="{D42A27DB-BD31-4B8C-83A1-F6EECF244321}">
                <p14:modId xmlns:p14="http://schemas.microsoft.com/office/powerpoint/2010/main" val="1706970496"/>
              </p:ext>
            </p:extLst>
          </p:nvPr>
        </p:nvGraphicFramePr>
        <p:xfrm>
          <a:off x="1376983" y="2265909"/>
          <a:ext cx="10660255" cy="3176397"/>
        </p:xfrm>
        <a:graphic>
          <a:graphicData uri="http://schemas.openxmlformats.org/drawingml/2006/table">
            <a:tbl>
              <a:tblPr/>
              <a:tblGrid>
                <a:gridCol w="1411403">
                  <a:extLst>
                    <a:ext uri="{9D8B030D-6E8A-4147-A177-3AD203B41FA5}">
                      <a16:colId xmlns:a16="http://schemas.microsoft.com/office/drawing/2014/main" val="637136295"/>
                    </a:ext>
                  </a:extLst>
                </a:gridCol>
                <a:gridCol w="2673366">
                  <a:extLst>
                    <a:ext uri="{9D8B030D-6E8A-4147-A177-3AD203B41FA5}">
                      <a16:colId xmlns:a16="http://schemas.microsoft.com/office/drawing/2014/main" val="1686757463"/>
                    </a:ext>
                  </a:extLst>
                </a:gridCol>
                <a:gridCol w="3287743">
                  <a:extLst>
                    <a:ext uri="{9D8B030D-6E8A-4147-A177-3AD203B41FA5}">
                      <a16:colId xmlns:a16="http://schemas.microsoft.com/office/drawing/2014/main" val="2368976006"/>
                    </a:ext>
                  </a:extLst>
                </a:gridCol>
                <a:gridCol w="3287743">
                  <a:extLst>
                    <a:ext uri="{9D8B030D-6E8A-4147-A177-3AD203B41FA5}">
                      <a16:colId xmlns:a16="http://schemas.microsoft.com/office/drawing/2014/main" val="1865530100"/>
                    </a:ext>
                  </a:extLst>
                </a:gridCol>
              </a:tblGrid>
              <a:tr h="1058799">
                <a:tc>
                  <a:txBody>
                    <a:bodyPr/>
                    <a:lstStyle/>
                    <a:p>
                      <a:pPr algn="ctr"/>
                      <a:r>
                        <a:rPr lang="en-US" b="1">
                          <a:solidFill>
                            <a:srgbClr val="333333"/>
                          </a:solidFill>
                          <a:effectLst/>
                          <a:latin typeface="Roboto-Regular"/>
                        </a:rPr>
                        <a:t>Loại câu</a:t>
                      </a:r>
                      <a:endParaRPr lang="en-US" b="0">
                        <a:solidFill>
                          <a:srgbClr val="333333"/>
                        </a:solidFill>
                        <a:effectLst/>
                        <a:latin typeface="Roboto-Regular"/>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algn="ctr"/>
                      <a:r>
                        <a:rPr lang="en-US" b="1">
                          <a:solidFill>
                            <a:srgbClr val="333333"/>
                          </a:solidFill>
                          <a:effectLst/>
                          <a:latin typeface="Roboto-Regular"/>
                        </a:rPr>
                        <a:t>Câu khẳng định (+)</a:t>
                      </a:r>
                      <a:endParaRPr lang="en-US" b="0">
                        <a:solidFill>
                          <a:srgbClr val="333333"/>
                        </a:solidFill>
                        <a:effectLst/>
                        <a:latin typeface="Roboto-Regular"/>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algn="ctr"/>
                      <a:r>
                        <a:rPr lang="en-US" b="1">
                          <a:solidFill>
                            <a:srgbClr val="333333"/>
                          </a:solidFill>
                          <a:effectLst/>
                          <a:latin typeface="Roboto-Regular"/>
                        </a:rPr>
                        <a:t>Câu phủ định (-)</a:t>
                      </a:r>
                      <a:endParaRPr lang="en-US" b="0">
                        <a:solidFill>
                          <a:srgbClr val="333333"/>
                        </a:solidFill>
                        <a:effectLst/>
                        <a:latin typeface="Roboto-Regular"/>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algn="ctr"/>
                      <a:r>
                        <a:rPr lang="en-US" b="1">
                          <a:solidFill>
                            <a:srgbClr val="333333"/>
                          </a:solidFill>
                          <a:effectLst/>
                          <a:latin typeface="Roboto-Regular"/>
                        </a:rPr>
                        <a:t>Câu nghi vấn (?)</a:t>
                      </a:r>
                      <a:endParaRPr lang="en-US" b="0">
                        <a:solidFill>
                          <a:srgbClr val="333333"/>
                        </a:solidFill>
                        <a:effectLst/>
                        <a:latin typeface="Roboto-Regular"/>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2056373692"/>
                  </a:ext>
                </a:extLst>
              </a:tr>
              <a:tr h="1058799">
                <a:tc>
                  <a:txBody>
                    <a:bodyPr/>
                    <a:lstStyle/>
                    <a:p>
                      <a:r>
                        <a:rPr lang="en-US" b="1">
                          <a:solidFill>
                            <a:srgbClr val="333333"/>
                          </a:solidFill>
                          <a:effectLst/>
                          <a:latin typeface="Roboto-Regular"/>
                        </a:rPr>
                        <a:t>Cấu trúc</a:t>
                      </a:r>
                      <a:endParaRPr lang="en-US" b="0">
                        <a:solidFill>
                          <a:srgbClr val="333333"/>
                        </a:solidFill>
                        <a:effectLst/>
                        <a:latin typeface="Roboto-Regular"/>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b="0">
                          <a:solidFill>
                            <a:srgbClr val="333333"/>
                          </a:solidFill>
                          <a:effectLst/>
                          <a:latin typeface="+mj-lt"/>
                        </a:rPr>
                        <a:t>S + was / were + N/adj</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b="0">
                          <a:solidFill>
                            <a:srgbClr val="333333"/>
                          </a:solidFill>
                          <a:effectLst/>
                          <a:latin typeface="+mj-lt"/>
                        </a:rPr>
                        <a:t>S + was / were + not + N/adj</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b="0">
                          <a:solidFill>
                            <a:srgbClr val="333333"/>
                          </a:solidFill>
                          <a:effectLst/>
                          <a:latin typeface="+mj-lt"/>
                        </a:rPr>
                        <a:t>(Wh) was / were + S + N/adj?</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92034570"/>
                  </a:ext>
                </a:extLst>
              </a:tr>
              <a:tr h="1058799">
                <a:tc>
                  <a:txBody>
                    <a:bodyPr/>
                    <a:lstStyle/>
                    <a:p>
                      <a:r>
                        <a:rPr lang="en-US" b="1">
                          <a:solidFill>
                            <a:srgbClr val="333333"/>
                          </a:solidFill>
                          <a:effectLst/>
                          <a:latin typeface="Roboto-Regular"/>
                        </a:rPr>
                        <a:t>Ví dụ</a:t>
                      </a:r>
                      <a:endParaRPr lang="en-US" b="0">
                        <a:solidFill>
                          <a:srgbClr val="333333"/>
                        </a:solidFill>
                        <a:effectLst/>
                        <a:latin typeface="Roboto-Regular"/>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b="0">
                          <a:solidFill>
                            <a:srgbClr val="333333"/>
                          </a:solidFill>
                          <a:effectLst/>
                          <a:latin typeface="+mj-lt"/>
                        </a:rPr>
                        <a:t>It was rainy yesterday.</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b="0">
                          <a:solidFill>
                            <a:srgbClr val="333333"/>
                          </a:solidFill>
                          <a:effectLst/>
                          <a:latin typeface="+mj-lt"/>
                        </a:rPr>
                        <a:t>It was not rainy yesterday.</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b="0">
                          <a:solidFill>
                            <a:srgbClr val="333333"/>
                          </a:solidFill>
                          <a:effectLst/>
                          <a:latin typeface="+mj-lt"/>
                        </a:rPr>
                        <a:t>Was it rainy yesterday?</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99066953"/>
                  </a:ext>
                </a:extLst>
              </a:tr>
            </a:tbl>
          </a:graphicData>
        </a:graphic>
      </p:graphicFrame>
      <p:sp>
        <p:nvSpPr>
          <p:cNvPr id="33" name="TextBox 32">
            <a:extLst>
              <a:ext uri="{FF2B5EF4-FFF2-40B4-BE49-F238E27FC236}">
                <a16:creationId xmlns:a16="http://schemas.microsoft.com/office/drawing/2014/main" id="{DAECFD89-D56E-4396-83F2-ED4C0863AA49}"/>
              </a:ext>
            </a:extLst>
          </p:cNvPr>
          <p:cNvSpPr txBox="1"/>
          <p:nvPr/>
        </p:nvSpPr>
        <p:spPr>
          <a:xfrm>
            <a:off x="1476361" y="5601144"/>
            <a:ext cx="10532759" cy="1077218"/>
          </a:xfrm>
          <a:prstGeom prst="rect">
            <a:avLst/>
          </a:prstGeom>
          <a:noFill/>
        </p:spPr>
        <p:txBody>
          <a:bodyPr wrap="square">
            <a:spAutoFit/>
          </a:bodyPr>
          <a:lstStyle/>
          <a:p>
            <a:pPr algn="l"/>
            <a:r>
              <a:rPr lang="vi-VN" sz="2400" b="1" i="0">
                <a:solidFill>
                  <a:srgbClr val="008000"/>
                </a:solidFill>
                <a:effectLst/>
                <a:latin typeface="+mj-lt"/>
              </a:rPr>
              <a:t>Dấu hiệu nhận biết</a:t>
            </a:r>
            <a:endParaRPr lang="vi-VN" sz="2400" b="1" i="0">
              <a:solidFill>
                <a:srgbClr val="333333"/>
              </a:solidFill>
              <a:effectLst/>
              <a:latin typeface="+mj-lt"/>
            </a:endParaRPr>
          </a:p>
          <a:p>
            <a:pPr algn="l"/>
            <a:r>
              <a:rPr lang="vi-VN" sz="2000" b="0" i="0">
                <a:solidFill>
                  <a:srgbClr val="333333"/>
                </a:solidFill>
                <a:effectLst/>
                <a:latin typeface="+mj-lt"/>
              </a:rPr>
              <a:t>Thì quá khứ đơn có những dấu hiệu nhận biết thông qua cáctrạng từ chỉ thời gian như: yesterday, last year/ month/ week … , ago, in + mốc thời gian trong quá khứ …</a:t>
            </a:r>
          </a:p>
        </p:txBody>
      </p:sp>
      <p:pic>
        <p:nvPicPr>
          <p:cNvPr id="24" name="Picture 23" descr="Logo, company name&#10;&#10;Description automatically generated">
            <a:extLst>
              <a:ext uri="{FF2B5EF4-FFF2-40B4-BE49-F238E27FC236}">
                <a16:creationId xmlns:a16="http://schemas.microsoft.com/office/drawing/2014/main" id="{6210E192-B27D-4DD1-A213-E876CF06CCFF}"/>
              </a:ext>
            </a:extLst>
          </p:cNvPr>
          <p:cNvPicPr>
            <a:picLocks noChangeAspect="1"/>
          </p:cNvPicPr>
          <p:nvPr/>
        </p:nvPicPr>
        <p:blipFill rotWithShape="1">
          <a:blip r:embed="rId2">
            <a:extLst>
              <a:ext uri="{28A0092B-C50C-407E-A947-70E740481C1C}">
                <a14:useLocalDpi xmlns:a14="http://schemas.microsoft.com/office/drawing/2010/main" val="0"/>
              </a:ext>
            </a:extLst>
          </a:blip>
          <a:srcRect l="25005" t="17747" r="24724" b="32408"/>
          <a:stretch/>
        </p:blipFill>
        <p:spPr>
          <a:xfrm>
            <a:off x="-2594111" y="329654"/>
            <a:ext cx="1748458" cy="1733630"/>
          </a:xfrm>
          <a:prstGeom prst="rect">
            <a:avLst/>
          </a:prstGeom>
        </p:spPr>
      </p:pic>
      <p:sp>
        <p:nvSpPr>
          <p:cNvPr id="37" name="TextBox 36">
            <a:extLst>
              <a:ext uri="{FF2B5EF4-FFF2-40B4-BE49-F238E27FC236}">
                <a16:creationId xmlns:a16="http://schemas.microsoft.com/office/drawing/2014/main" id="{643D4D4E-B5C8-4121-87CA-41035CE289CE}"/>
              </a:ext>
            </a:extLst>
          </p:cNvPr>
          <p:cNvSpPr txBox="1"/>
          <p:nvPr/>
        </p:nvSpPr>
        <p:spPr>
          <a:xfrm>
            <a:off x="-2774021" y="2204024"/>
            <a:ext cx="2645438" cy="830997"/>
          </a:xfrm>
          <a:prstGeom prst="rect">
            <a:avLst/>
          </a:prstGeom>
          <a:noFill/>
        </p:spPr>
        <p:txBody>
          <a:bodyPr wrap="square" rtlCol="0">
            <a:spAutoFit/>
          </a:bodyPr>
          <a:lstStyle/>
          <a:p>
            <a:r>
              <a:rPr lang="en-US" sz="2400" b="1">
                <a:latin typeface="Contastia"/>
              </a:rPr>
              <a:t>   Ms Phương </a:t>
            </a:r>
          </a:p>
          <a:p>
            <a:r>
              <a:rPr lang="en-US" sz="2400" b="1">
                <a:latin typeface="Contastia"/>
              </a:rPr>
              <a:t>Zalo: 0966765064</a:t>
            </a:r>
          </a:p>
        </p:txBody>
      </p:sp>
    </p:spTree>
    <p:extLst>
      <p:ext uri="{BB962C8B-B14F-4D97-AF65-F5344CB8AC3E}">
        <p14:creationId xmlns:p14="http://schemas.microsoft.com/office/powerpoint/2010/main" val="2948477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1033</Words>
  <Application>Microsoft Office PowerPoint</Application>
  <PresentationFormat>Widescreen</PresentationFormat>
  <Paragraphs>263</Paragraphs>
  <Slides>17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Roboto</vt:lpstr>
      <vt:lpstr>Constantia</vt:lpstr>
      <vt:lpstr>Arial</vt:lpstr>
      <vt:lpstr>Roboto-Regular</vt:lpstr>
      <vt:lpstr>Contastia</vt:lpstr>
      <vt:lpstr>HL Brush 1BK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user822</dc:creator>
  <cp:lastModifiedBy>ACER</cp:lastModifiedBy>
  <cp:revision>35</cp:revision>
  <dcterms:created xsi:type="dcterms:W3CDTF">2021-09-05T02:15:09Z</dcterms:created>
  <dcterms:modified xsi:type="dcterms:W3CDTF">2023-03-11T11:27:57Z</dcterms:modified>
</cp:coreProperties>
</file>