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84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TAI LIEU MON ANH\Listening 6,7,8,9\Audio+8\Audio 8\English 8_Unit 12\Part 5_Read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1536"/>
  <ax:ocxPr ax:name="_cy" ax:value="1323"/>
</ax:ocx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1F46-1741-4D45-B2F7-31E25A4F5CF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0894B-7B2D-4D5D-A9CC-C9EEA944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7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E3FEA15-8D8F-4142-BB54-32ACF7927B67}" type="slidenum">
              <a:rPr lang="en-US" sz="1200">
                <a:latin typeface="Arial" pitchFamily="34" charset="0"/>
              </a:rPr>
              <a:pPr algn="r" eaLnBrk="1" hangingPunct="1"/>
              <a:t>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89584" tIns="44792" rIns="89584" bIns="44792"/>
          <a:lstStyle/>
          <a:p>
            <a:pPr eaLnBrk="1" hangingPunct="1"/>
            <a:endParaRPr lang="en-US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4" tIns="44792" rIns="89584" bIns="44792" anchor="b"/>
          <a:lstStyle>
            <a:lvl1pPr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8588D5C2-73A9-4743-ACFD-A2D79117D6A3}" type="slidenum">
              <a:rPr lang="en-US" sz="1200">
                <a:latin typeface="Arial" pitchFamily="34" charset="0"/>
              </a:rPr>
              <a:pPr algn="r" eaLnBrk="1" hangingPunct="1"/>
              <a:t>2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C9AE5AC8-12A1-492A-A4C1-FC879534CC7E}" type="slidenum">
              <a:rPr lang="en-US" smtClean="0">
                <a:latin typeface="Arial" pitchFamily="34" charset="0"/>
              </a:rPr>
              <a:pPr eaLnBrk="1" hangingPunct="1"/>
              <a:t>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3089E62A-C7D2-47EC-94A3-615533324DE6}" type="slidenum">
              <a:rPr lang="en-US" sz="1200">
                <a:latin typeface="Arial" pitchFamily="34" charset="0"/>
              </a:rPr>
              <a:pPr algn="r" eaLnBrk="1" hangingPunct="1"/>
              <a:t>18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1795B4C-DF91-4FF8-A503-2E22AA243493}" type="slidenum">
              <a:rPr lang="en-US" smtClean="0">
                <a:latin typeface="Arial" pitchFamily="34" charset="0"/>
              </a:rPr>
              <a:pPr eaLnBrk="1" hangingPunct="1"/>
              <a:t>21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ABB03AA6-FEBD-401C-8C15-AEAF9731F218}" type="slidenum">
              <a:rPr lang="en-US" sz="1200">
                <a:latin typeface="Arial" pitchFamily="34" charset="0"/>
              </a:rPr>
              <a:pPr algn="r" eaLnBrk="1" hangingPunct="1"/>
              <a:t>21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E3FEA15-8D8F-4142-BB54-32ACF7927B67}" type="slidenum">
              <a:rPr lang="en-US" sz="1200">
                <a:latin typeface="Arial" pitchFamily="34" charset="0"/>
              </a:rPr>
              <a:pPr algn="r" eaLnBrk="1" hangingPunct="1"/>
              <a:t>24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89584" tIns="44792" rIns="89584" bIns="44792"/>
          <a:lstStyle/>
          <a:p>
            <a:pPr eaLnBrk="1" hangingPunct="1"/>
            <a:endParaRPr lang="en-US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4" tIns="44792" rIns="89584" bIns="44792" anchor="b"/>
          <a:lstStyle>
            <a:lvl1pPr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8588D5C2-73A9-4743-ACFD-A2D79117D6A3}" type="slidenum">
              <a:rPr lang="en-US" sz="1200">
                <a:latin typeface="Arial" pitchFamily="34" charset="0"/>
              </a:rPr>
              <a:pPr algn="r" eaLnBrk="1" hangingPunct="1"/>
              <a:t>24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3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7E77-16F6-411A-9728-EBA656CF9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5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6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6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2AC-F2FD-4009-B656-0C7E79D57C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4F98C-58B9-4F6A-B97A-507973CF7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Music\Ve%20Mot%20Nu%20Cuoi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9.xml"/><Relationship Id="rId7" Type="http://schemas.openxmlformats.org/officeDocument/2006/relationships/slide" Target="slide20.xml"/><Relationship Id="rId12" Type="http://schemas.openxmlformats.org/officeDocument/2006/relationships/slide" Target="slide21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23.gif"/><Relationship Id="rId5" Type="http://schemas.openxmlformats.org/officeDocument/2006/relationships/slide" Target="slide16.xml"/><Relationship Id="rId10" Type="http://schemas.openxmlformats.org/officeDocument/2006/relationships/image" Target="../media/image22.gif"/><Relationship Id="rId4" Type="http://schemas.openxmlformats.org/officeDocument/2006/relationships/slide" Target="slide23.xm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notesSlide" Target="../notesSlides/notesSlide2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5.gif"/><Relationship Id="rId5" Type="http://schemas.openxmlformats.org/officeDocument/2006/relationships/slide" Target="slide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5123" name="Picture 3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214438" y="533400"/>
            <a:ext cx="6821487" cy="2312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5549"/>
              </a:avLst>
            </a:prstTxWarp>
          </a:bodyPr>
          <a:lstStyle/>
          <a:p>
            <a:pPr algn="ctr"/>
            <a:r>
              <a:rPr lang="en-US" sz="3600" kern="10" dirty="0">
                <a:ln w="9525" cap="rnd">
                  <a:solidFill>
                    <a:srgbClr val="00FFFF"/>
                  </a:solidFill>
                  <a:prstDash val="sysDot"/>
                  <a:round/>
                  <a:headEnd/>
                  <a:tailEnd/>
                </a:ln>
                <a:latin typeface=".VnHelvetInsH"/>
              </a:rPr>
              <a:t>Welcome to our class</a:t>
            </a:r>
          </a:p>
        </p:txBody>
      </p:sp>
      <p:pic>
        <p:nvPicPr>
          <p:cNvPr id="5125" name="Picture 6" descr="images_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images_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images_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71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63471">
            <a:off x="5638800" y="3657600"/>
            <a:ext cx="68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71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63471">
            <a:off x="833438" y="3749675"/>
            <a:ext cx="70643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71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529">
            <a:off x="3810000" y="3200400"/>
            <a:ext cx="68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images_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06663"/>
            <a:ext cx="120491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71" descr="j0318055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6529">
            <a:off x="8458200" y="4343400"/>
            <a:ext cx="457200" cy="357188"/>
          </a:xfrm>
        </p:spPr>
      </p:pic>
      <p:pic>
        <p:nvPicPr>
          <p:cNvPr id="2" name="Ve Mot Nu Cu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5380038"/>
            <a:ext cx="6096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7.40741E-7 C -0.03333 -0.02037 -0.06649 -0.04074 -0.06302 -0.14398 C -0.05954 -0.24722 -0.00798 -0.54907 0.02084 -0.61921 C 0.04948 -0.68935 0.08091 -0.57153 0.10938 -0.56551 C 0.13802 -0.55949 0.19271 -0.60764 0.19167 -0.58264 C 0.19098 -0.55764 0.13612 -0.4831 0.10452 -0.41505 C 0.07327 -0.34699 0.00365 -0.21088 0.00313 -0.17407 C 0.00261 -0.13727 0.06129 -0.17731 0.10157 -0.19352 C 0.14167 -0.20972 0.21337 -0.21991 0.24341 -0.27083 C 0.27309 -0.32176 0.24271 -0.50301 0.28056 -0.49884 C 0.31823 -0.49467 0.43021 -0.28356 0.4691 -0.24514 C 0.50816 -0.20671 0.51112 -0.23773 0.51424 -0.26875 " pathEditMode="relative" ptsTypes="aaaaaaaaaaaA">
                                      <p:cBhvr>
                                        <p:cTn id="9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7.40741E-7 C -0.03333 -0.02037 -0.06649 -0.04074 -0.06302 -0.14398 C -0.05954 -0.24722 -0.00798 -0.54907 0.02084 -0.61921 C 0.04948 -0.68935 0.08091 -0.57153 0.10938 -0.56551 C 0.13802 -0.55949 0.19271 -0.60764 0.19167 -0.58264 C 0.19098 -0.55764 0.13612 -0.4831 0.10452 -0.41505 C 0.07327 -0.34699 0.00365 -0.21088 0.00313 -0.17407 C 0.00261 -0.13727 0.06129 -0.17731 0.10157 -0.19352 C 0.14167 -0.20972 0.21337 -0.21991 0.24341 -0.27083 C 0.27309 -0.32176 0.24271 -0.50301 0.28056 -0.49884 C 0.31823 -0.49467 0.43021 -0.28356 0.4691 -0.24514 C 0.50816 -0.20671 0.51112 -0.23773 0.51424 -0.26875 " pathEditMode="relative" ptsTypes="aaaaaaaaaaaA">
                                      <p:cBhvr>
                                        <p:cTn id="1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7.40741E-7 C -0.03333 -0.02037 -0.06649 -0.04074 -0.06302 -0.14398 C -0.05954 -0.24722 -0.00798 -0.54907 0.02084 -0.61921 C 0.04948 -0.68935 0.08091 -0.57153 0.10938 -0.56551 C 0.13802 -0.55949 0.19271 -0.60764 0.19167 -0.58264 C 0.19098 -0.55764 0.13612 -0.4831 0.10452 -0.41505 C 0.07327 -0.34699 0.00365 -0.21088 0.00313 -0.17407 C 0.00261 -0.13727 0.06129 -0.17731 0.10157 -0.19352 C 0.14167 -0.20972 0.21337 -0.21991 0.24341 -0.27083 C 0.27309 -0.32176 0.24271 -0.50301 0.28056 -0.49884 C 0.31823 -0.49467 0.43021 -0.28356 0.4691 -0.24514 C 0.50816 -0.20671 0.51112 -0.23773 0.51424 -0.26875 " pathEditMode="relative" ptsTypes="aaaaaaaaaaaA">
                                      <p:cBhvr>
                                        <p:cTn id="13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7.40741E-7 C -0.03333 -0.02037 -0.06649 -0.04074 -0.06302 -0.14398 C -0.05954 -0.24722 -0.00798 -0.54907 0.02084 -0.61921 C 0.04948 -0.68935 0.08091 -0.57153 0.10938 -0.56551 C 0.13802 -0.55949 0.19271 -0.60764 0.19167 -0.58264 C 0.19098 -0.55764 0.13612 -0.4831 0.10452 -0.41505 C 0.07327 -0.34699 0.00365 -0.21088 0.00313 -0.17407 C 0.00261 -0.13727 0.06129 -0.17731 0.10157 -0.19352 C 0.14167 -0.20972 0.21337 -0.21991 0.24341 -0.27083 C 0.27309 -0.32176 0.24271 -0.50301 0.28056 -0.49884 C 0.31823 -0.49467 0.43021 -0.28356 0.4691 -0.24514 C 0.50816 -0.20671 0.51112 -0.23773 0.51424 -0.26875 " pathEditMode="relative" ptsTypes="aaaaaaaaaaaA">
                                      <p:cBhvr>
                                        <p:cTn id="15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16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55575" y="855865"/>
            <a:ext cx="8988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UNIT 12: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A VACATION ABROAD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470510" y="1239915"/>
            <a:ext cx="6250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Lesson 4: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READ (P. 116 - 117)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173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gIDAQEAAAAAAAAAAAAABgcABQEDBAII/8QAQhAAAQMDAwIDBQUECAUFAAAAAQIDBAAFEQYSITFBE1FhByJxgZEUMkKhsRUjUsEkM2JyktHh8BYXQ4LxJTREU6L/xAAZAQACAwEAAAAAAAAAAAAAAAAAAwECBAX/xAAkEQACAgEEAgMBAQEAAAAAAAAAAQIRAxIhIjEEEzJBUWFxof/aAAwDAQACEQMRAD8AeG4ZxkZqK6UvLfGuTntTYk3SQoui2PO/ZmzlqMgupShA81EAkk9T04Ao+lSGo0dx99QQ22kqUo9gOtAC/wDa3c5kNq3RrfMksOSFOBbbKRhaAB1PUemPM0FWfXN+t+3xZi3W88NvYV0HCef8+tG+lVJ1bqiVf5CFJaiIS3DaUOiTk7j6nr8/Sr7UWirRfUlbjAjyTyJDACVZ9fP9azuDm9UWalOMFokj1pTVcHUMJCw403L6OR93IIOCU56jiiMUk7voy72B1TrbKpMVHIej53J/mD9fjXVZ/aTNtK0MXQGbHyBu+64gd+vX5/UVKytbSIlgveDHFxWaqbBqG2X+P41rloe2/fR0Uj4g8iranJpq0Z2mnTJUqVKkglTNeVdDxQU7qu+xr80zM04GrS/P+xMyftQ8VRyQF+Hj7pwTx25zQAb1KxkVmgCVKwTgZqbhnFAGalV9uvduuTrzUOSlx1lRStGCCMHB4PrXeDmgDNYry44hCFKcUEpAyVKOAKpXL8iQSm2tmQOy+EpP/crAx68/OlznGPZKTZeVKFZNzjbgi5X2G0RyY8Y7158s9T8kivRk29TRLa57aVD760lG7/Fgn5UqXkae1/0nSFAqFQGckcda47S940FslKk7Rtws5JA4BPx60Oe02PFd0069Ljy5SWlgoYYccSlS1e6C5s94oTnJ+HwrRF6lZULwQQCDkGs1QaIjQYel7dHtc77dFbawmUVbvEOSVHPb3ieO3TtV/UgSpUqUASpUqUAU6rDHcuVymvrccVPjojKRkpCG0hXCSOeSonNLz2l6jbTGRpu2KUWmShEhe8nOBwjPfsSfPjzo71xelWLTUua2QHtobZ/vq4B+XJ+VIeE4JLpVIWcLPvLzyD/F9eayeTlceKNniYVJ6n9DT9mMtuNJlwHSAuQhEhg4+8gJwoD4Ht6mmIDzSbt8hTraVJcSxcoi96F44Sv+L+6sdfjTBtOrYEi0uzJzqYjkb3ZLbhwUK9B3B7Y8/Or4ZqqZTPjerUgiVQxqTQ9mv6FKeZ8CQefGZ4OfUdD+vrQ/dfack7jZo6Fobcwpb+RvQDyQOMfP6VyyPapJUD9ltjSRzguOlR/ICrSyY2tysMWZPiXegdBjS0yXKfkNyHXAG2VJSQUozk59ScfSjik5A9p17eu0Vt9iII63kJcShok7SQCc5pxAnPSrY5Ra4lcsZxfIzUqVKYKMGgBmfc5euHnbjp66KaiO+Bb1ISgMNoPC31KKhlShwMdEjA5Jo/x61Nv1oA5La/KfhNOTooiyFZ3shwObecfeHXsfnXWaxjFVuobuiy2l+ctAcLeAlvdtK1E8CoboOzm1XqFvT8Jt5bKnS6soTggBJwTk/ShDTd81LenZBj3CECsgYkY9z+6kc/rQ5edQt367Ifu6nEwEKwlprkJHcA+Z7mvF+TZbyWv2Q1CtSmyCXX5O0LSPMefyzWdz1MeoaUEd00vqK0SDqGJPblzWypb7aGdgIxyQB19Rx50e2C6Iu9ojzUgJUtI3pH4Vdx/vtSXbfVDjrju6naCEq4jxvGeSeOowEgc9qv8AQNxnxbvHjOyw1BkkrCXGseKcYGP4TnHPpUrJUiHC4jJ1BBTcLLLiqSFb2jgFWAT1HPlmgqCu4usNFDIZbCQClW3KcdsAE5phvLShlanDhCUkq+FL61ttGVJlRJYDBdIYZUd+1OOcJIORzxkjvWfzI7plcYPXC/xLZcXm48kxXVHLzqWveCu+UhOT8ciu+FcGVx1ymLi9LKThbz6FNJBPYnGT5Y3VcSZ15LyBbLTbpTJ++8+2UFB+Azn5VpaS6w4h67rbclD7jjbSglseSEqwAeeuCfWskkqTTGWE+mVuBlxt/cVE7jkAbTjoB2HlW3UNpm3dluPFuz1ujk/0gxmx4rieOErJ9z4gE1Uw1JafYktMvuLQSBswng8K3DPPXPPlmi4HIrp+NK4V+CZreyqtGn4Vm+zotodYYjsFhDCXCWyCrcVEHqrOfe68mravDrqGkKW4tKEJGSpRwAPU0NTvaFpKCsofv0MqHUNKLuP8INaCoUVKBVe1nSW4palSnsd24bhz+Va/+bWn88RruR5iAr/OgA+qUH2b2k6Zu0hcZucqO+gFSkSmy1gYznJ4HzNF6VBSQpJBBGQQetAAL7X46ZGl2wrcMSkHcBnb7quo7jtx50mW2nGceIOOoWCCPjT79orQc0hOOB+7CF9PJQpPWS0SLvIWxGSCAnOSM4J6D41kzw1SRt8bI4xZwmcpASolRSBjcnnKT269K0SJKpLgH7wJSeAU9PnnNW1wsr1iuqIt1ibQr3krKuD23A9CPzHfGRVnqTTzUSGzcLapZawEvburaz3/ALprNpcbNWtOmatLaPmXlpaoyWjG5QoqUANx57knpj8NGsD2YxUIbTMmOEJ/CyNpPxUck/QUH6V1E5YX0SlBQaUdj7JGN49PMjsf8zRHJ9qD4lNmLAYMQvBCvEWpKwk8Ak9Aehxz86di9dchGb2qXHoNbZpSx2xaVxbe34o6OOZWr6nNXQGKT109qt33KRDhRYw6Aublq/kKYGhLpNu+nI8u5hQkqUoKJb2ZAJwQPLFaYTi3UTJPHNLVIIqlYrNNFEqVodlx2nQ05IaQ4RkIUsAkfCgXV3tDVaZ4j25lp9tACnH929Kj3QAOnbn1qrkkSk2FF41LbLOvwpkjD5SVhpAKjj1x0z2zigOKtzXV/wAT5IYjsgrRGC8KCARnHmfNXahJy4PakuRlSVeO86kLUlo7SUjB2g+eM4A/PuQXKyG2lrUmm3FmDuC8bjvjHoQSc5T2z5Hy5pDnqf8AEOUdPXY041qt7ERMRuIx9nSOEKQCPnmqm7aI0/c2Q05BSwdwVvj+4r/xzXGr2hWRm2tSXHHC+tGTFbQStJHUeXXv3oQu3tGu1wWpq3IRb2j0Xje5j49B8h86dwFcv0LWtA6dhqW7J8ZwKxtD8kgJA7DGPjzS/wBSu29m8LasiUMxmcJQWzkqUD98nOSc9D5AVVz3FyiXZ0x95w9VuLJB+tD0wsiSn7Ov3k9SnvVGk1siyk12fTNqkftCzxX3QFeOwlSwR1yOf51wyLI4hYMGQUNj/oEe7/v41s0g4p7S9qcWhKFLiNEpHAHuirmpyYYZFyKp09inDlzabCGobYI4B4x9N1anYV0mo2yZbTaO6WmUj81Ff5Yq8qYqvp2pyYagHX/RnXEpcdUUZThTylAkcZx0q/01ND8MsFRUuOQMqOSpB+6f1HyoQnzM3i4sJxuQ4dqT3yTwK92K5/Y74yCkobeJZWlXbJxn5FP51EVGD2Iuww1JaG75aHYDyUlCyDtWMpVjscc4oGiXKy2Ca9BlabtbXgHCno6UkdAfxA+fn9KOdTwXblY5URjxNzgAKW3fDUpIIykK7ZGR86VEOJa4+oWosmEtq1oWEORpeVlCdvIXnJPJ7+daCBiWzWWnnWCpMhEQJGSlaAn6EZBrajXWlHSAjUNuJPb7QBXPFt2iWYylxY9nZbUOVo2NkfPgih6bpGwvPuvWeVZZa1+8Y8xLT24+QV1Genn60ALK6NL1B7SLuIDiXWpEwJD6DlO3KRkH4CvpdhAaZQ2DkISE5PpSK0Kyy7qxiHa2mmwmWpyX4TJQlrbkqQkknIynaOeAcd6e6egoAotbpCtI3b0irP05oc9k1uQi2OzyP3jjpAPoOKIddueHo+7q5/8AbKHHqMfzqaFj/Z9KW1JGCpreeO5OaW1cxqdY2btU2GNqC2Liv+64PeZdAyW1Y4P8iO4pLSzcrWXLY+p0eFhpTW7AJzx8R0wOmMdcV9AkZ6daAvajpxMyB+1YyMSY4w4UjlSM9fiD0peaH2XwTp6WKyfFmNoQ69HcKZAKm1leQcHCufTuOtd+m7fb501iLenXkw1rwrZhO1fQZJ6D4fGiaxrTqOCqFPWlDsjKmnRwGpSByR5BacEihh9CkvrbUgBSFFDm05QkjuD0/wAxWV8aaNkXruLHfAsVpt5C4kCM24DnxA2N5PmVYznrVkMHpSUXr29s29qHBltILKCnxvBCyrHTKjnpxzjPzo39mV/nX2BLVcHPFU24Ni8cFJHY9+RWzHljLow5MUo/Iu9Ramt2nW21T1OlToOxtpG5RA6nsAOR1PehiR7VLegq8G2zFpAyCtSE5/M0Qax0oxqaM3l5UeWxnwHwN2M9QpPdJxSovGktSWsLD9oVKbAOHoCt6T/2/eH0pjbFFK7dEXRct9v7Swt2QtxeVb8qJ757YwPlWyBLUzJbXvbcdb5KXkgoUOv3OnyqrjNmIViQh1lSlZUlxtScfUV6hS0sXHeFNrbWkhQyDz24pM4urGwlvRe3W8v3aexKW3HadASgllvw9wH3SSO46D/xjQ9PuB8aOuY/4DqiVNoWUoUPUDGa52rfc7nI/wDSrfOkAnI8NlW36nAo2s/s0u09SHb3JRAZ7ssEOOn0Kj7qflmhRbkmRqpUB6EF8sssocfdIwhlkFaleeABk0RR9A6pmM7240SCDyBJfyv5hIUAfnTVsGnLVp9gtWuGhrd99w+8456qUeTVsKZGCiUlKxMNeyO+yXAZ91hoB6lIW4R8OAKJ7F7KLFblpdnKeuLowSHfdbJ/ujr8+POmDXnNXqitmQMcCs14W4hAytQSPNRxXn7Qyejrf+IUWBsPNVkq4qLxYiJStSchbivuo9PU1z3eepT4t8RYDhGXl/8A1p7D0J/SuIzGmkltvAQ31V5Y7fH9Ko5WSU1ztTbMtbqSVF5W9Sl4Jz3+XJrhslnjv36O23yplYdd28FAHIB7cnoDz1PSs3S6KmrbaE37K07y03HSXZL/AJFCACRn+Ij4AdaJNL2aSylpx6N9hitkrbilQU64o/jdUCee+Mn1PYZ9TyTqK2LdLcJ3isMrLSQpYSdoPQnHFJtqOzO1czHujzz6H3AJBeJaXuI5B2kYwrAGOwFOjtSW1HKkXXUrjU/bGUpwsYQnBQ2FYCju6nHOenwrWUGQNH2FTIQmEMY++HllX+IqyapLv7NbK8w44z+7cSkqQt1lDu09c8jP511W/QsJlhIF1uLwA4Wh0IHy2jFc2pNNsWyw3Gem7XX+jRXHdhkZCtqSdp46GpAD/ZA65P1CmREirjQW2FqcC1FXiE4AI8upp1DpSS9iM16XqCQtMRLTBjKSooUTlW5J3KJ6/Lzp2joKABf2lL26MuCASFLCED1ytIxV3ZmDHtUNk8FtlA/Khz2lIdkWqFFYSpSnZbZVjyHn8yKLWhtSkE9Bilr5sY/gj3Xh9pDzS2nEhSFpKVA9wa2Vg0wWITUFsl2W7yreyXAkuBaB1Cv4T8ea3M6YvcqzOTRbUBhpJKUl/wB9eOFHGOo56+R4o99p1h+321NwZSfGi8nb1Kf9DzWrR178KGl59X9FkHLhA/qHuis+hOD6ZB6GsfrWvSzd7W4XEUbaHFLXvPhrTgkJwcnjPJz9fWnZoq82P/h+KiKqPC2nwlMLdwQ4ckjKjk5wTnvQd7RtMfYl/ti1pCojvLiUDIQo9/7pz+eO4oRaYdajh0EB1SSrCvwg9E58zj8qXGUsU2MlGOaCd7n0WlQV0rOKCfZZdnbhZXW5Ett1TLm1trdlbaMDr8TnHwo1BzW6MlJWjnyi4umeVtNuDDiELHkoZrWmFFQrciMyk+YbA/lW+uSbcokF2O3LfQ0uS54bQUfvKxnFSVo1y7pAglTcmU00pDfiFBPITnGcfGqzS2roOpXpTcFiSgRz991IAWMkZGD6Uq9cT03K83J6NLbBkOpjNhlWcoSMbifU558j6ZN/A0m21a4d50jclLukNsB9tK8hw9VJ2/hPUbe+B8aWp2y+nYa4Oahqg0hqRnUEInYWZbWA8weNp8x6HB+HSr1SsAk4Apl2Vo1SpTUVsuOqwOgHUqPkB3NLCXdpEu4KTIui247xOUtuY+XOBxx3z9atdS3hchma+y7+4aUhKEpUUuOpPGE+hPJ+AoSlPNsS3oa23luJ2q3I2YyfiMnGfOuZ5GaWTaHSGwil2EzFsahuNykbnmzyHwgEoP8Aa3E/I9DXXeo9wftq1MyXXWdmVpbfSkY9cf5V40+wiHblyorrLoKP3zbyT+7Hwz93zIqtut4dZvAhvsxFl5HuxnSUJUccbFEd+2Dg+nGVKH3Jslu+jfp9TkVAjfaHUocBUWpAC+OpLbgxx8yB5CrqFaUXl5xmQnda2vdLYPD6iAeSOowRkd+nQGqmzsojymmbfBeadlN+I2yZBdQ0roVHrtTz369OpFH1uhtQIbUVhO1tpOABWvx4yk9+kUk0arXZ7daWyi2QY8VJ6+E2Ek/E967gOKlQkDrxW1JIWZPSlb7T2/G1HAQ0k+J4AQoke6QVHGeennTPKxg96VetpUOTqMT3/EchxQhpxLLZUtwbveCcdTyR9aGB1WnROqYJGL5DbGc7IyXUhPw5PHyrbrSHeLbpC5P3S8GVEDW15lLQ3LSogYCj069eKrGrndykJ0pZNVobJG1MtDbTfy3np0r1rJ/UZ0VOXqcpjQVFCHG0bHHj74xjbx1HnUgZ9iMWG43MnQPHaaCUt+GscKJOd3x4/wAuKa46UvPY02wxZJrEd5Sw28kBCkYKPcA9M59QKYY6cUAeV7QgleAkDJJrgn3m322KiTMltobWMt85LnltA5Pyqt19PVA0xKKCoLewwCk8jdwT9M1z6ItCP2dFuk1AcmLaCWSsZ8BoDCUpz04AJqt70i6jxtm46uKhuZsN7db/AIxFCQfkVA16j61s7joZlLfgungJlslv8+n50RVzT4EW4MlmbHbebI6LTn6eVFMhOP2jLrkd6MSt1tTLgxu3DaR8aW1ytk7Tc9yVbNsq3PHKkdUj5j7p9eh/KtGoNPNWS9xkblm0vHJUv3y3jqAO56Y8898VUIkqsd38S3Sw4hKwpDjaztWg84UPLHUHvnyrNllezNmHGvp3/Dvu2o2nLW9HjMyGC6napGctgHr048+1BL7y1MBqQ6Q2k8AIPT1I60+LdGsl+iNT0QIqyo+9ltOUq7g+tezpOxEk/s1kZ7JyP0NRLBKW9kR8iEdqEvpu6LtN0ZkkuoAIy4yocp75H4h50242uLKtI8SfGT55d24+SgK6v+DrB0Ntb9OVf51kaPsGc/s1k/Ek/wA6mGLLDplcmXFk7RY226wro0p23yW30JVtUWznB64oP9qsmAba1GWvNxSoOMJT+EE4yo9kk/mKJn/2bpm0SZDUdqNHbBWUtpCd6ugHqScClLJZl6sWoJUlc2ekYKzhI988D+yAD9PM02baST7M6Su10cVntUKXqiIidI8NjYUyFo4wracHI4xkjntjFWM+FdNJTBIEhTMhKtiHkD3H0die3xHP86PrRouNY7YpMRapE/b7z73AcOMbSB0T+fOcmuTT10j3aCuBdWkTWkkpKHEje32wU9eDxkc9OtVcaqy13ugag6tiM36JeC0phb+ETUtJy3uJIyO/OAojqMetMy5y0KirZaO9bzZA2noCOufnSSm2uKrVP7LaLjUNVxG1xPvKKc4GM+QJ755HlTRmafuEZ1f7JcV4ORsaEnZsGOgCkKFUnr0VAh1YKKaS879jj7wjwFEp38oW3/IgYwfMVTvLecaZdjEOKdKmVBQ38p8z6gj60dJ07eXXvGcRb2lqGC4+6p1ZHwShAP1rviaUQAkyZz7gzyiMhMdB+mVf/qufi8HNFVYx5IgM25I/Zy4128Fll5OA0pP7w/DHOf8AeKuLJp6fNagJSHFx4iTsfujPvJJz/VtkAnA6FWB04V2ObdZ4Fu96HEZZWergG5Z+Kjya7wgd+c9a6EPFr5Oxbn+Ir7RaodpjlphJK1HLji+VOK8yfmeBwO1d+4/hST8a9JSB0AFeq1JJKkLBbU2qJVqucS12uzyLrPfaU+plhxKA22CBuUpQ7k4q/t6334TDs2P9nkLQC4x4gc8NXcbhwfiKEdfuCLKYmWxm6i/NtFMZyFDU824knPhO/h2EgdSCOoIq8h3iSiKty8W92GpmOy44oEKQpawdyEYOSUkYOfMYqQJqa7OWmIgspQp15RQkk428E59e1L2Na74/KZe05cba0lCTv8aWpDm49sJB8u/Xmr2Q7MvlzWtloOhGFIZUvaQjPQeZPcj4+Vcs646VD/h3rT7sNacArZbOU/EIwrHHXBqALqPE1uIwDk+2FfmUlR+uzH5UHe0Z7UUKzoTqiZEFvW6kpLLWVFaeQBjBOcHsBxzRZZbVpe6p32W7vvAdUMTlEp+Keo+dA/twdGnI1qYtr7wkvrcWpbzpdUEpAAxuzt5PUVIBL7EprsqwTUyYymHBI3JG3aPDKRtA78YPJ5PXvTIHSkH7C9QSxqd+BKdedbuDKlBThKiHG+c5P9kkfIU/R04oAE/aHHjvWAuSnktBpYUncOFK6Afzz6HtQanW97+zRm4piNJSlCAEM5Kjjp1/IUwNZ2pd3sD8dtJU4nDiUj8WOo+YJFIL7BNsUtbzSlLjE9AOCB/F5EedZslp2jVhpxpqxmMa6vUFQVc48aQznCvD9wj0zkjPoaIGfaFYlIBdXIaURylTBOPmM0rLc3GBDjMpQjSELUtl1OMjrwPMK/StGU4AUpIVjkEjJpUc01sx/pxz+qDjWesrdeLWuBDYfWpS0q8VaAkJwc8dTnHFBqSpaG0OEktgJTk8/Ot+nYka73hmAqYiOV59888joAO5PNHmodHWu26cfejFaHmEhRccc+/zyk9ue3rihqWTkTGUML0I5fZ1e4MBD8Ka54K3XApLizhJ4xgnsf1pkIUlQBSoEHkEHrSnZjyZcNce0y4jDLEIPutqThUhX4wTjgAd/hRroyTtjrti17lxUIUCf4Vp3AfI5H0puGbpJmbPBW5IJKwrgZJwKznNQj0rSZhM6y1a/eXpEFLQTFZfPhp5SpW3I5/PitegpLLN2hOvL8FlsHcpw4ABJwT9aKNf6J+3eJc7WjEn7zzKR/WY/EP7Xp3+PUFjyZMWY0zLStC0tHB2gHaQCOCPqPX41knqUtzQqcdh95BAIOc9MUqdJsRZ+t75FdSFsPB8YBKSCHByCOQeTzXdY9WtwYLiN+9AQdjZVy0rtjP4Ce3b4dPfsxthFxm3JZ3HYG93mpRClfPgfWm6lJqhVOJxae0pFtmuBCkOOKEcuS4wWTh0EJCQT3wM5+ApoJST1V8qptQQtkiHd2QA7CUd/wDaaPCh8utXaSCMg5B5BpkVRVuwN1JfX7bqX3XFot1rtbtwnNtpTl45KG0En4LUPUUWwnxJhsSNimw62lexfBTkZwfWgz2h6Tfu7MuXbZs9qRIYaivRmCnY+gOfiyM8BazwRRRaYMmB4kdb4dhoCExQrJcSkJAVvUT7xJ5z61YgsqlSpQBOlTNYUQkZJAHcmhW66kWtyVFtRZ/chKTJLiVDKhn3Ufix3578A0AWN3v8WF47TBEma1szHbWARkgc+XBz54oNv10mzlOuRmPGf2bmopeCUqxx36Z/2fLmnvtxESJi2lrUshyS6E7lbRxvWAOgHcDOO2AatmocSXC+12iRvQoBeCpK1cdxzhY+YUOx7VHZJRQL1ZJrhiXKLLs9y6q5U27uAxuxnC+OdyeTW65ovcaIX1uQ79axwlb3vlPpuGFoP+L1rTJnvOoU1crdGuEUDcEqw4gnOdyeikn16jvu+9XC1EjXCOtFvfcZVtKSwpw4x8euOfWquSRKiymv7toLrEiFEejOoTvW466Mtq64Q6nCuPPNVF5vTN/Uy/cLi+Qj903IdjIeQR/CNydxx51dtWN63zXESZElTRBIZbQlZUOOgJ/P8q77JDROeUq1w3m1BZSG9m0pA7qUQAkfColNJfpZY39ln7JNMxmbqu7Ao8SOyWsNpUEZWRhQBJKTtGCOnPam4OlUWk7O5aYTgdKd7qgrYgYCePqfiavR0q0W2tykqswVADJ6edB91sts1HEdudneQpzKh4jXLbxSSD8en3h19a5/aS5cJZttkgNqcZm+M9LQ05sceZaCSWkq7Fe4D/SiXTsy3z7LDkWgJTCU0PBQlO3YBxt29sYxiiUU1TJjJxdoRt+itJK2ZKiylKxynAAURx8c5qhMNxD58FxTpUcJGCQr0HHBph+0q1fYrml5KAW3DkAjIxyQPkc/lXXqjTkF6zxb9aR4KJKUeMwnOz3hyR3GCMfpWVwaujZ7FJpsW7Li25LKGQveohTYxyVd08d/9/BjwZtx1JLhQJjod8NHutqXsBIHKlHncr/fmaHYUVybOfDD6H7mGSoLfICnNoHu5HfHwziqGBdpCJgeU4puWyvjb7vQ8YHYjy71SNv/AAvOl/o2bhpS42ltT9if8cFA8Vp1KSokd08Y+X60N2CXdI85+6MyCMZ+0LeSVBffGAM4Hn2ot0xryHPYDVydSxJSMFZztUf5H8qFbrKQJk2HHkuw4cp8kq27VBK8FQPkOMjOM1bJGMalFlMbnJOMlYxLJqSJdHxGQFJkBveoDlPyPerwUqNNXi32G8MoS5mKW1Nuu4KsDdlOT6DAJApmQrhEmNByJJZeR5trCq0Ysikt2Z82PRLZbHSRk1R6o03EvsFxCkIRKAyzJCfeQrtz1x5itk7VNngyvs8qc22sfeUfuoPkpXQVcJUFJCgQQRnINX4yF8onz1LjvRnnULbLbrayhxH8Cx1H8xTD9mWoWFMC0vhKH8lTahxvzyQfWse0ywe7+24qOAAiYkd0/hX8R0PpjyoFtTSUTULU6ptQIUChWFDHOc9qypeuY91ONj8VhSSkjIIxgjrXFbcxiuCrJS1yyT3bPQZ9On0oFm3JOon40ODeVNuhHvlx0toWfQDqaH7vY48TxFt6iQ7JQnOxhC1HI6jcOBT1k+6E6B0Y3c16FCuhL+LpAXDfUtUuGAlSljBdR+FePlz60UimJ2rKMzWKzWCeKkAa9oKJUnTTsWArDr7rSFgLCSW9434J/s5oMu7EZGp5l4hpcYbkxkMFASBtUjgLBB8gBgjHnRNcJyWp7rFzUll3d7q1n92tPbaeg9RWtyOy8nKShST0wQf0pEsjsfHGqsE4iglLkqEQmR4u95JJPOAMgk5CTgcdj681sabQygmGG22lnCo68eHk84IA79lD867p8BUHdJjlCSMnYVABfmOfMVWAqnRQq1oeW+ePDaQVZSSDgnoPn0IqFKyXFI8OKCn1M5VFeVgjdyFHtnH5KH+lddptEm+vBEeM2h6O8Q9KbcwhOPQdVH0x5+VXELSEuf8AZ3LkERkNnkN8rXnvnonPpmjmBBYt8VqNGbS22gcBI4z5/H1q8Yt9lHKuiotWk4MEFS9zrqjlbiuCo+p6mr1DDaMbEJGOBxW2pTNKFuTZgDArNSpUkFbfLJCvcZDUwOpU2vxGnmHC240vGMpUORwSPWtFk01a7IhgQGFpWw0tlLjjilKKVL3qySecq5zVzUoAFtf2oXCzLUgfvG84I9f9cVweyyaJVhehPDKozpASrn3Vc/rmjOS0h9lbLgylaSDS/wBHW6423WU5CYjqIK0HxHFDakHOU48+d3Tsao1UrLp3GjX7QNMGNIGoLTlp1Ktz3hjorsvH6/8Aml1qayOyHGrxbm1KblubXmwP6p7qQf7JB3A+Rx1FfRLzSHmltOJCkLBSQe4pK6qivWGbJhtJcIUStoddyOyvLjP1zSMsXF2h+GSmqkUbJj2pTMZ2QHJS0gcnhA7Dz2/n8qkl2Q3KcEl59TTmCtGcqyOnXhQ8u4oabjOSH1/aHkIdzkl3hSj696K4zr7rSIZZStbQwXVHKTnoRSWl2aU2ujfbXYTsxhAcddb3g/vUYyO4z0OKtEpmSnUsTGsqWs7VoZwG8d1EDkY9a5ARCjrQEJckLTtBUn7nPUeXlXCkylghMp5LB5UkOE5pf2N7W55lF6UtQec8Q/cSewAoltep7zAbbbRMU4hKQNj2FDHz5qjjtJQknJx61aWq2S7q7shMqcGOVAYSn4q7fmamMpXxKzUa5DK05eG9Q211TzCUrQS2631SQR+hHalfrPSirJNIaU79he/qVjt32KPmOceYpqaZsiLHBLO/xHXFb3V+Z9PQVYXCDGuMRyLMZQ6ysYUlQ/3g1tcXKCvs52pKbroTGnrvZrJAddkR/tD7qfcCwCfmDwK47Vd4d1uilXBTkKED/wDGwVeuSR09AM+XSiHU+hJMDe5DC5MMknckZcb+IHX4/pQU+yqJbXEbUK3rwHEUqq+RdK+gliXCLK1YJenZzkK125aXH3H18LRwFqGeSFYACe5IOBmmXZdWQLtLXFaC2Xcbmg9geKnvjryPL5/BGbozUENoQSUKC1pJwVKHTnyyR9KZXs10o2ladQT3PGlnIaTnPh8c8djg8DsD3zTISbexSca7GTUIqVmnijkkQI0kEPsocB6hQzmq5WlLKTn7CgZ8sirypUOKf0SpNdMp2dM2drG2A0SP4hu/WrJqKwykJbbSkDoAMVuqUUgtmMCs1KlSQSpUqUASpUqUASpUqUASpUqUASq29WeLd4/hSUkKH3HU/eQfSrKpUNJ7MlNrdC1l6BnpX+7VDloH3SseGofLBH0xWlGibwk5aYitegdHP0TTQqUr0QHLyJoVjHs+vjzqlzZURKSeEpUo4HrwKt43s7QMGVcF5HZlsD8zmjypR6IfhD8jJ+g3C0XZIykrXGXIWOin1lX5dKIGmkMoCGkJQkDASkYArZUpiio9CnKUu2YrNSpViDyrOKGr/oy3XdS3mwqJKV/1mQMK/vJ6H9aJ6lQ0n2Sm10JW9aGvlubWEw0T45WFqcij38DPVB6dT0zVyxre2xFoK2n7bJbSEFDySELAGNqgcH544+opoEVrcZad4cbSvH8SQaWsdO0XeS+zxDkolxmZDQUEOoC0hQwcEdxXRXkDbgCvVNFkqVKlAEqVKlAEqVKlAEqVKlAEqVKlAH//2Q=="/>
          <p:cNvSpPr>
            <a:spLocks noChangeAspect="1" noChangeArrowheads="1"/>
          </p:cNvSpPr>
          <p:nvPr/>
        </p:nvSpPr>
        <p:spPr bwMode="auto">
          <a:xfrm>
            <a:off x="155575" y="-487363"/>
            <a:ext cx="1533525" cy="101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 bwMode="auto">
          <a:xfrm>
            <a:off x="616285" y="170077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u="sng" dirty="0">
                <a:latin typeface="Times New Roman" pitchFamily="18" charset="0"/>
              </a:rPr>
              <a:t>I. Vocabulary:</a:t>
            </a: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462665" y="1972355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volcano  (n) </a:t>
            </a:r>
          </a:p>
        </p:txBody>
      </p:sp>
      <p:sp>
        <p:nvSpPr>
          <p:cNvPr id="17" name="Rectangle 12"/>
          <p:cNvSpPr txBox="1">
            <a:spLocks noChangeArrowheads="1"/>
          </p:cNvSpPr>
          <p:nvPr/>
        </p:nvSpPr>
        <p:spPr bwMode="auto">
          <a:xfrm>
            <a:off x="2190890" y="196961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núi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lửa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 bwMode="auto">
          <a:xfrm>
            <a:off x="462665" y="2202785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pour out  (v) </a:t>
            </a:r>
          </a:p>
        </p:txBody>
      </p:sp>
      <p:sp>
        <p:nvSpPr>
          <p:cNvPr id="19" name="Rectangle 12"/>
          <p:cNvSpPr txBox="1">
            <a:spLocks noChangeArrowheads="1"/>
          </p:cNvSpPr>
          <p:nvPr/>
        </p:nvSpPr>
        <p:spPr bwMode="auto">
          <a:xfrm>
            <a:off x="2190890" y="220004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tuôn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trào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đổ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1" name="Rectangle 12"/>
          <p:cNvSpPr txBox="1">
            <a:spLocks noChangeArrowheads="1"/>
          </p:cNvSpPr>
          <p:nvPr/>
        </p:nvSpPr>
        <p:spPr bwMode="auto">
          <a:xfrm>
            <a:off x="462665" y="2433215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lava 	(n) </a:t>
            </a:r>
          </a:p>
        </p:txBody>
      </p:sp>
      <p:sp>
        <p:nvSpPr>
          <p:cNvPr id="22" name="Rectangle 12"/>
          <p:cNvSpPr txBox="1">
            <a:spLocks noChangeArrowheads="1"/>
          </p:cNvSpPr>
          <p:nvPr/>
        </p:nvSpPr>
        <p:spPr bwMode="auto">
          <a:xfrm>
            <a:off x="2190890" y="243047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dung </a:t>
            </a:r>
            <a:r>
              <a:rPr lang="en-US" sz="2000" b="1" dirty="0" err="1">
                <a:latin typeface="Times New Roman" pitchFamily="18" charset="0"/>
              </a:rPr>
              <a:t>nham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3" name="Rectangle 12"/>
          <p:cNvSpPr txBox="1">
            <a:spLocks noChangeArrowheads="1"/>
          </p:cNvSpPr>
          <p:nvPr/>
        </p:nvSpPr>
        <p:spPr bwMode="auto">
          <a:xfrm>
            <a:off x="462665" y="2625240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prison 	(n) </a:t>
            </a:r>
          </a:p>
        </p:txBody>
      </p:sp>
      <p:sp>
        <p:nvSpPr>
          <p:cNvPr id="24" name="Rectangle 12"/>
          <p:cNvSpPr txBox="1">
            <a:spLocks noChangeArrowheads="1"/>
          </p:cNvSpPr>
          <p:nvPr/>
        </p:nvSpPr>
        <p:spPr bwMode="auto">
          <a:xfrm>
            <a:off x="2190890" y="2622495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tù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6" name="Rectangle 12"/>
          <p:cNvSpPr txBox="1">
            <a:spLocks noChangeArrowheads="1"/>
          </p:cNvSpPr>
          <p:nvPr/>
        </p:nvSpPr>
        <p:spPr bwMode="auto">
          <a:xfrm>
            <a:off x="462665" y="2894075"/>
            <a:ext cx="16130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carve 	(v) </a:t>
            </a:r>
          </a:p>
        </p:txBody>
      </p:sp>
      <p:sp>
        <p:nvSpPr>
          <p:cNvPr id="27" name="Rectangle 12"/>
          <p:cNvSpPr txBox="1">
            <a:spLocks noChangeArrowheads="1"/>
          </p:cNvSpPr>
          <p:nvPr/>
        </p:nvSpPr>
        <p:spPr bwMode="auto">
          <a:xfrm>
            <a:off x="2190890" y="289133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chạm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khắc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28" name="Rectangle 12"/>
          <p:cNvSpPr txBox="1">
            <a:spLocks noChangeArrowheads="1"/>
          </p:cNvSpPr>
          <p:nvPr/>
        </p:nvSpPr>
        <p:spPr bwMode="auto">
          <a:xfrm>
            <a:off x="462665" y="3124505"/>
            <a:ext cx="149322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valley 	(n) </a:t>
            </a:r>
          </a:p>
        </p:txBody>
      </p:sp>
      <p:sp>
        <p:nvSpPr>
          <p:cNvPr id="29" name="Rectangle 12"/>
          <p:cNvSpPr txBox="1">
            <a:spLocks noChangeArrowheads="1"/>
          </p:cNvSpPr>
          <p:nvPr/>
        </p:nvSpPr>
        <p:spPr bwMode="auto">
          <a:xfrm>
            <a:off x="2190890" y="312176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thung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lũng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1" name="Rectangle 12"/>
          <p:cNvSpPr txBox="1">
            <a:spLocks noChangeArrowheads="1"/>
          </p:cNvSpPr>
          <p:nvPr/>
        </p:nvSpPr>
        <p:spPr bwMode="auto">
          <a:xfrm>
            <a:off x="462665" y="3393340"/>
            <a:ext cx="149322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wharf 	(n) </a:t>
            </a:r>
          </a:p>
        </p:txBody>
      </p:sp>
      <p:sp>
        <p:nvSpPr>
          <p:cNvPr id="32" name="Rectangle 12"/>
          <p:cNvSpPr txBox="1">
            <a:spLocks noChangeArrowheads="1"/>
          </p:cNvSpPr>
          <p:nvPr/>
        </p:nvSpPr>
        <p:spPr bwMode="auto">
          <a:xfrm>
            <a:off x="2190890" y="3390595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cảng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3" name="Rectangle 12"/>
          <p:cNvSpPr txBox="1">
            <a:spLocks noChangeArrowheads="1"/>
          </p:cNvSpPr>
          <p:nvPr/>
        </p:nvSpPr>
        <p:spPr bwMode="auto">
          <a:xfrm>
            <a:off x="539475" y="369783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u="sng" dirty="0">
                <a:latin typeface="Times New Roman" pitchFamily="18" charset="0"/>
              </a:rPr>
              <a:t>II. Read:</a:t>
            </a:r>
          </a:p>
        </p:txBody>
      </p:sp>
      <p:sp>
        <p:nvSpPr>
          <p:cNvPr id="34" name="Rectangle 12"/>
          <p:cNvSpPr txBox="1">
            <a:spLocks noChangeArrowheads="1"/>
          </p:cNvSpPr>
          <p:nvPr/>
        </p:nvSpPr>
        <p:spPr bwMode="auto">
          <a:xfrm>
            <a:off x="462665" y="4043480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1. Matching:</a:t>
            </a:r>
          </a:p>
        </p:txBody>
      </p:sp>
      <p:sp>
        <p:nvSpPr>
          <p:cNvPr id="25" name="Rectangle 12"/>
          <p:cNvSpPr txBox="1">
            <a:spLocks noChangeArrowheads="1"/>
          </p:cNvSpPr>
          <p:nvPr/>
        </p:nvSpPr>
        <p:spPr bwMode="auto">
          <a:xfrm>
            <a:off x="462665" y="435346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2. Writing:</a:t>
            </a:r>
          </a:p>
        </p:txBody>
      </p:sp>
      <p:sp>
        <p:nvSpPr>
          <p:cNvPr id="35" name="Rectangle 12"/>
          <p:cNvSpPr txBox="1">
            <a:spLocks noChangeArrowheads="1"/>
          </p:cNvSpPr>
          <p:nvPr/>
        </p:nvSpPr>
        <p:spPr bwMode="auto">
          <a:xfrm>
            <a:off x="462664" y="4699110"/>
            <a:ext cx="51078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3. Answer the questions: </a:t>
            </a:r>
          </a:p>
        </p:txBody>
      </p:sp>
    </p:spTree>
    <p:extLst>
      <p:ext uri="{BB962C8B-B14F-4D97-AF65-F5344CB8AC3E}">
        <p14:creationId xmlns:p14="http://schemas.microsoft.com/office/powerpoint/2010/main" val="61035221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" y="109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730030" y="510219"/>
            <a:ext cx="6183205" cy="49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ANSWER THE QUESTIONS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808310" y="1047890"/>
            <a:ext cx="7488975" cy="5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a) How did Mrs. </a:t>
            </a:r>
            <a:r>
              <a:rPr lang="en-US" sz="2400" b="1" dirty="0" err="1">
                <a:latin typeface="Times New Roman" pitchFamily="18" charset="0"/>
              </a:rPr>
              <a:t>Quyen</a:t>
            </a:r>
            <a:r>
              <a:rPr lang="en-US" sz="2400" b="1" dirty="0">
                <a:latin typeface="Times New Roman" pitchFamily="18" charset="0"/>
              </a:rPr>
              <a:t> go to Kilauea Volcano?</a:t>
            </a: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769905" y="2008015"/>
            <a:ext cx="7488975" cy="72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b) Where in San Francisco did Mrs. </a:t>
            </a:r>
            <a:r>
              <a:rPr lang="en-US" sz="2400" b="1" dirty="0" err="1">
                <a:latin typeface="Times New Roman" pitchFamily="18" charset="0"/>
              </a:rPr>
              <a:t>Quyen</a:t>
            </a:r>
            <a:r>
              <a:rPr lang="en-US" sz="2400" b="1" dirty="0">
                <a:latin typeface="Times New Roman" pitchFamily="18" charset="0"/>
              </a:rPr>
              <a:t> see the famous prison?</a:t>
            </a: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769905" y="3044950"/>
            <a:ext cx="7488975" cy="5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c) What is special about Mount Rushmore?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731500" y="4081885"/>
            <a:ext cx="7488975" cy="5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d) What is the other name of Chicago?</a:t>
            </a: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769905" y="5080415"/>
            <a:ext cx="7488975" cy="88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e) What did Mrs. </a:t>
            </a:r>
            <a:r>
              <a:rPr lang="en-US" sz="2400" b="1" dirty="0" err="1">
                <a:latin typeface="Times New Roman" pitchFamily="18" charset="0"/>
              </a:rPr>
              <a:t>Quyen</a:t>
            </a:r>
            <a:r>
              <a:rPr lang="en-US" sz="2400" b="1" dirty="0">
                <a:latin typeface="Times New Roman" pitchFamily="18" charset="0"/>
              </a:rPr>
              <a:t> do while her husband was visiting the Statue of Liberty?</a:t>
            </a:r>
          </a:p>
        </p:txBody>
      </p:sp>
    </p:spTree>
    <p:extLst>
      <p:ext uri="{BB962C8B-B14F-4D97-AF65-F5344CB8AC3E}">
        <p14:creationId xmlns:p14="http://schemas.microsoft.com/office/powerpoint/2010/main" val="28374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257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50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Lucky</a:t>
            </a:r>
            <a:r>
              <a:rPr lang="en-US" sz="40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0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Unlucky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number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8" name="Oval 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8850" y="3697288"/>
            <a:ext cx="1524000" cy="1333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5</a:t>
            </a:r>
          </a:p>
        </p:txBody>
      </p:sp>
      <p:sp>
        <p:nvSpPr>
          <p:cNvPr id="11269" name="Oval 3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36763" y="2354263"/>
            <a:ext cx="1524000" cy="1333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6</a:t>
            </a:r>
          </a:p>
        </p:txBody>
      </p:sp>
      <p:sp>
        <p:nvSpPr>
          <p:cNvPr id="11270" name="Oval 3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89420" y="1481020"/>
            <a:ext cx="1524000" cy="1333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11271" name="Oval 3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737100" y="1624013"/>
            <a:ext cx="1530350" cy="1333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11272" name="Oval 3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05450" y="2765425"/>
            <a:ext cx="1524000" cy="13541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2</a:t>
            </a:r>
          </a:p>
        </p:txBody>
      </p:sp>
      <p:sp>
        <p:nvSpPr>
          <p:cNvPr id="11273" name="Oval 3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00463" y="2930525"/>
            <a:ext cx="1524000" cy="1333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11274" name="Oval 3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546475" y="4476750"/>
            <a:ext cx="1524000" cy="1333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4</a:t>
            </a:r>
          </a:p>
        </p:txBody>
      </p:sp>
      <p:pic>
        <p:nvPicPr>
          <p:cNvPr id="10251" name="Picture 5" descr="2226611770094662408TSikiM_fs"/>
          <p:cNvPicPr>
            <a:picLocks noChangeAspect="1" noChangeArrowheads="1"/>
          </p:cNvPicPr>
          <p:nvPr/>
        </p:nvPicPr>
        <p:blipFill>
          <a:blip r:embed="rId9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5" descr="2226611770094662408TSikiM_fs"/>
          <p:cNvPicPr>
            <a:picLocks noChangeAspect="1" noChangeArrowheads="1"/>
          </p:cNvPicPr>
          <p:nvPr/>
        </p:nvPicPr>
        <p:blipFill>
          <a:blip r:embed="rId9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5" descr="2226611770094662408TSikiM_fs"/>
          <p:cNvPicPr>
            <a:picLocks noChangeAspect="1" noChangeArrowheads="1"/>
          </p:cNvPicPr>
          <p:nvPr/>
        </p:nvPicPr>
        <p:blipFill>
          <a:blip r:embed="rId9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4770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5" descr="2226611770094662408TSikiM_fs"/>
          <p:cNvPicPr>
            <a:picLocks noChangeAspect="1" noChangeArrowheads="1"/>
          </p:cNvPicPr>
          <p:nvPr/>
        </p:nvPicPr>
        <p:blipFill>
          <a:blip r:embed="rId9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7" descr="30452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1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7" descr="30452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36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7" descr="30452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63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7" descr="30452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323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7" descr="30452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9417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7" descr="30452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86092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7" descr="30452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5" descr="30339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425450"/>
            <a:ext cx="838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15" descr="30339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320800"/>
            <a:ext cx="838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15" descr="30339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159000"/>
            <a:ext cx="838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15" descr="30339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997200"/>
            <a:ext cx="838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15" descr="30339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5400"/>
            <a:ext cx="838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15" descr="30339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73600"/>
            <a:ext cx="838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5" descr="30339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10213"/>
            <a:ext cx="838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3" name="Oval 3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032860" y="4081885"/>
            <a:ext cx="1524000" cy="1333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83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5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25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25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25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2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5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</p:childTnLst>
        </p:cTn>
      </p:par>
    </p:tnLst>
    <p:bldLst>
      <p:bldP spid="10243" grpId="0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9430"/>
            <a:ext cx="4233510" cy="31855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" y="283685"/>
            <a:ext cx="2923298" cy="303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05" y="3697836"/>
            <a:ext cx="4253900" cy="3149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58" y="241386"/>
            <a:ext cx="2674092" cy="307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50" y="241385"/>
            <a:ext cx="3447475" cy="30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5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KH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1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92163"/>
            <a:ext cx="4800600" cy="808037"/>
          </a:xfrm>
        </p:spPr>
        <p:txBody>
          <a:bodyPr>
            <a:normAutofit fontScale="90000"/>
          </a:bodyPr>
          <a:lstStyle/>
          <a:p>
            <a:r>
              <a:rPr lang="en-US" sz="4800" b="1" u="sng">
                <a:solidFill>
                  <a:srgbClr val="FF0000"/>
                </a:solidFill>
                <a:latin typeface="Times New Roman" pitchFamily="18" charset="0"/>
              </a:rPr>
              <a:t>HOMEWORK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6477000" cy="533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b="1"/>
              <a:t>1. Learn by heart the vocabulary.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0" y="2362200"/>
            <a:ext cx="6734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/>
              <a:t>2. Rewrite the answers in the notebook.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0" y="3433763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/>
              <a:t>3. Retell the text.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24000" y="4191000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/>
              <a:t>4. Prepare well for Part Write</a:t>
            </a:r>
          </a:p>
        </p:txBody>
      </p:sp>
    </p:spTree>
    <p:extLst>
      <p:ext uri="{BB962C8B-B14F-4D97-AF65-F5344CB8AC3E}">
        <p14:creationId xmlns:p14="http://schemas.microsoft.com/office/powerpoint/2010/main" val="32490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  <p:bldP spid="15365" grpId="0"/>
      <p:bldP spid="15366" grpId="0"/>
      <p:bldP spid="153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4798874"/>
            <a:ext cx="6553200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THANK YOU FOR YOUR ATTENTION!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391400" cy="29718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5637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1892300"/>
            <a:ext cx="74676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b) Where in San Francisco did </a:t>
            </a:r>
            <a:r>
              <a:rPr lang="en-US" sz="4000" b="1" dirty="0" err="1"/>
              <a:t>Mrs.Quyen</a:t>
            </a:r>
            <a:r>
              <a:rPr lang="en-US" sz="4000" b="1" dirty="0"/>
              <a:t> see the famous prison?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4294967295"/>
          </p:nvPr>
        </p:nvSpPr>
        <p:spPr>
          <a:xfrm>
            <a:off x="914400" y="3673460"/>
            <a:ext cx="7391400" cy="175260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 saw the famous prison on the island of Alcatraz.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9" name="Picture 28" descr="z11016780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513388"/>
            <a:ext cx="1117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4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UNLUCKY!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411" name="Picture 4" descr="D:\TU LIEU SOAN POWERPOINT\300 Smiles\SugarwareZ-197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70" y="1642320"/>
            <a:ext cx="2227490" cy="217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8" descr="z11016780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513388"/>
            <a:ext cx="1117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19115" y="2008015"/>
            <a:ext cx="3575910" cy="192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- £1000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8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dirty="0">
                <a:solidFill>
                  <a:srgbClr val="800000"/>
                </a:solidFill>
                <a:latin typeface="Times New Roman" pitchFamily="18" charset="0"/>
              </a:rPr>
              <a:t>LUCKY!</a:t>
            </a:r>
          </a:p>
        </p:txBody>
      </p:sp>
      <p:pic>
        <p:nvPicPr>
          <p:cNvPr id="66563" name="j021297.wa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0075" y="3711575"/>
            <a:ext cx="323850" cy="303213"/>
          </a:xfrm>
        </p:spPr>
      </p:pic>
      <p:pic>
        <p:nvPicPr>
          <p:cNvPr id="18436" name="Picture 4" descr="smiles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6" y="1333805"/>
            <a:ext cx="8204199" cy="26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8" descr="z11016780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513388"/>
            <a:ext cx="1117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7880" y="40142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800000"/>
                </a:solidFill>
                <a:latin typeface="Times New Roman" pitchFamily="18" charset="0"/>
              </a:rPr>
              <a:t>You win £1000</a:t>
            </a:r>
          </a:p>
        </p:txBody>
      </p:sp>
    </p:spTree>
    <p:extLst>
      <p:ext uri="{BB962C8B-B14F-4D97-AF65-F5344CB8AC3E}">
        <p14:creationId xmlns:p14="http://schemas.microsoft.com/office/powerpoint/2010/main" val="1413885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6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1963" y="1509713"/>
            <a:ext cx="7874000" cy="2111375"/>
          </a:xfrm>
        </p:spPr>
        <p:txBody>
          <a:bodyPr/>
          <a:lstStyle/>
          <a:p>
            <a:pPr marL="514350" indent="-514350" eaLnBrk="1" hangingPunct="1"/>
            <a:r>
              <a:rPr lang="en-US" sz="4800" b="1" dirty="0"/>
              <a:t>a) How did </a:t>
            </a:r>
            <a:r>
              <a:rPr lang="en-US" sz="4800" b="1" dirty="0" err="1"/>
              <a:t>Mrs.Quyen</a:t>
            </a:r>
            <a:r>
              <a:rPr lang="en-US" sz="4800" b="1" dirty="0"/>
              <a:t> go to Kilauea Volcano?</a:t>
            </a:r>
            <a:endParaRPr lang="en-US" sz="4800" dirty="0">
              <a:latin typeface="VNI-Times" pitchFamily="2" charset="0"/>
            </a:endParaRPr>
          </a:p>
        </p:txBody>
      </p:sp>
      <p:sp>
        <p:nvSpPr>
          <p:cNvPr id="17412" name="Content Placeholder 2"/>
          <p:cNvSpPr>
            <a:spLocks noGrp="1"/>
          </p:cNvSpPr>
          <p:nvPr>
            <p:ph idx="4294967295"/>
          </p:nvPr>
        </p:nvSpPr>
        <p:spPr>
          <a:xfrm>
            <a:off x="1730031" y="3897180"/>
            <a:ext cx="5875964" cy="914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40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She went there by plane</a:t>
            </a:r>
          </a:p>
        </p:txBody>
      </p:sp>
      <p:pic>
        <p:nvPicPr>
          <p:cNvPr id="19461" name="Picture 28" descr="z11016780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513388"/>
            <a:ext cx="1117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4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8005" y="2604826"/>
            <a:ext cx="6298420" cy="132343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a noun. You can buy it at a stationery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29125" y="1146175"/>
            <a:ext cx="2049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UNLUCKY!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484" name="Picture 4" descr="D:\TU LIEU SOAN POWERPOINT\300 Smiles\SugarwareZ-197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55" y="1652588"/>
            <a:ext cx="2744663" cy="208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8" descr="z11016780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513388"/>
            <a:ext cx="1117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98618" y="3399745"/>
            <a:ext cx="49405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Terrible sorry! 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Your Money is 000000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3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1963" y="1509713"/>
            <a:ext cx="7874000" cy="211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sz="4800" b="1" dirty="0"/>
              <a:t>e) What did </a:t>
            </a:r>
            <a:r>
              <a:rPr lang="en-US" sz="4800" b="1" dirty="0" err="1"/>
              <a:t>Mrs.Quyen</a:t>
            </a:r>
            <a:r>
              <a:rPr lang="en-US" sz="4800" b="1" dirty="0"/>
              <a:t> do while her husband was visiting the Statue of Liberty?</a:t>
            </a:r>
            <a:endParaRPr lang="en-US" sz="4800" dirty="0">
              <a:latin typeface="VNI-Times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30031" y="3897180"/>
            <a:ext cx="5875964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40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She went shopping.</a:t>
            </a:r>
          </a:p>
        </p:txBody>
      </p:sp>
      <p:pic>
        <p:nvPicPr>
          <p:cNvPr id="21509" name="Picture 28" descr="z11016780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513388"/>
            <a:ext cx="1117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1508750"/>
            <a:ext cx="6553200" cy="1676400"/>
          </a:xfrm>
        </p:spPr>
        <p:txBody>
          <a:bodyPr>
            <a:normAutofit/>
          </a:bodyPr>
          <a:lstStyle/>
          <a:p>
            <a:r>
              <a:rPr lang="en-US" b="1" dirty="0"/>
              <a:t>c) What is special about Mount Rushmore?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4294967295"/>
          </p:nvPr>
        </p:nvSpPr>
        <p:spPr>
          <a:xfrm>
            <a:off x="1384385" y="3697835"/>
            <a:ext cx="6375230" cy="1569491"/>
          </a:xfrm>
        </p:spPr>
        <p:txBody>
          <a:bodyPr>
            <a:normAutofit fontScale="850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is a mount where the heads of 4 American Presidents are carved into the rock.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28" descr="z11016780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513388"/>
            <a:ext cx="1117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57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4113" y="1867815"/>
            <a:ext cx="7086600" cy="1676400"/>
          </a:xfrm>
        </p:spPr>
        <p:txBody>
          <a:bodyPr/>
          <a:lstStyle/>
          <a:p>
            <a:r>
              <a:rPr lang="en-US" b="1" dirty="0"/>
              <a:t>d) What is the other name of Chicago?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4294967295"/>
          </p:nvPr>
        </p:nvSpPr>
        <p:spPr>
          <a:xfrm>
            <a:off x="1115802" y="3827635"/>
            <a:ext cx="7027863" cy="10223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4400" b="1" dirty="0">
                <a:solidFill>
                  <a:srgbClr val="0033CC"/>
                </a:solidFill>
              </a:rPr>
              <a:t>It is called “The Windy City”.</a:t>
            </a:r>
          </a:p>
        </p:txBody>
      </p:sp>
      <p:pic>
        <p:nvPicPr>
          <p:cNvPr id="23558" name="Picture 28" descr="z11016780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513388"/>
            <a:ext cx="1117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9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5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" y="109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8005" y="455219"/>
            <a:ext cx="6298420" cy="70788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AND WHERE?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29125" y="1146175"/>
            <a:ext cx="2049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>
              <a:latin typeface="Arial" pitchFamily="34" charset="0"/>
            </a:endParaRPr>
          </a:p>
        </p:txBody>
      </p:sp>
      <p:sp>
        <p:nvSpPr>
          <p:cNvPr id="4" name="Octagon 3"/>
          <p:cNvSpPr/>
          <p:nvPr/>
        </p:nvSpPr>
        <p:spPr>
          <a:xfrm>
            <a:off x="5992985" y="2995590"/>
            <a:ext cx="1920250" cy="1547155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CARVE</a:t>
            </a:r>
          </a:p>
        </p:txBody>
      </p:sp>
      <p:sp>
        <p:nvSpPr>
          <p:cNvPr id="8" name="Octagon 7"/>
          <p:cNvSpPr/>
          <p:nvPr/>
        </p:nvSpPr>
        <p:spPr>
          <a:xfrm>
            <a:off x="1499600" y="2995590"/>
            <a:ext cx="1920250" cy="1547155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VALLEY</a:t>
            </a:r>
          </a:p>
        </p:txBody>
      </p:sp>
      <p:sp>
        <p:nvSpPr>
          <p:cNvPr id="9" name="Octagon 8"/>
          <p:cNvSpPr/>
          <p:nvPr/>
        </p:nvSpPr>
        <p:spPr>
          <a:xfrm>
            <a:off x="4917645" y="4581150"/>
            <a:ext cx="2073870" cy="1547155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PRISON</a:t>
            </a:r>
          </a:p>
        </p:txBody>
      </p:sp>
      <p:sp>
        <p:nvSpPr>
          <p:cNvPr id="10" name="Octagon 9"/>
          <p:cNvSpPr/>
          <p:nvPr/>
        </p:nvSpPr>
        <p:spPr>
          <a:xfrm>
            <a:off x="3535065" y="2995590"/>
            <a:ext cx="2342706" cy="1547155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VOLCANO</a:t>
            </a:r>
          </a:p>
        </p:txBody>
      </p:sp>
      <p:sp>
        <p:nvSpPr>
          <p:cNvPr id="11" name="Octagon 10"/>
          <p:cNvSpPr/>
          <p:nvPr/>
        </p:nvSpPr>
        <p:spPr>
          <a:xfrm>
            <a:off x="2498130" y="4581150"/>
            <a:ext cx="1920250" cy="1547155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LAVA</a:t>
            </a:r>
          </a:p>
        </p:txBody>
      </p:sp>
      <p:sp>
        <p:nvSpPr>
          <p:cNvPr id="12" name="Octagon 11"/>
          <p:cNvSpPr/>
          <p:nvPr/>
        </p:nvSpPr>
        <p:spPr>
          <a:xfrm>
            <a:off x="2421320" y="1420985"/>
            <a:ext cx="2072065" cy="1547155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WHARF</a:t>
            </a:r>
          </a:p>
        </p:txBody>
      </p:sp>
      <p:sp>
        <p:nvSpPr>
          <p:cNvPr id="13" name="Octagon 12"/>
          <p:cNvSpPr/>
          <p:nvPr/>
        </p:nvSpPr>
        <p:spPr>
          <a:xfrm>
            <a:off x="4956050" y="1420985"/>
            <a:ext cx="1920250" cy="1547155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POUR OUT</a:t>
            </a:r>
          </a:p>
        </p:txBody>
      </p:sp>
    </p:spTree>
    <p:extLst>
      <p:ext uri="{BB962C8B-B14F-4D97-AF65-F5344CB8AC3E}">
        <p14:creationId xmlns:p14="http://schemas.microsoft.com/office/powerpoint/2010/main" val="39367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55575" y="855865"/>
            <a:ext cx="8988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UNIT 12: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A VACATION ABROAD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470510" y="1239915"/>
            <a:ext cx="6250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Lesson 4: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READ (P. 116 - 117)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173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gIDAQEAAAAAAAAAAAAABgcABQEDBAII/8QAQhAAAQMDAwIDBQUECAUFAAAAAQIDBAAFEQYSITFBE1FhByJxgZEUMkKhsRUjUsEkM2JyktHh8BYXQ4LxJTREU6L/xAAZAQACAwEAAAAAAAAAAAAAAAAAAwECBAX/xAAkEQACAgEEAgMBAQEAAAAAAAAAAQIRAxIhIjEEEzJBUWFxof/aAAwDAQACEQMRAD8AeG4ZxkZqK6UvLfGuTntTYk3SQoui2PO/ZmzlqMgupShA81EAkk9T04Ao+lSGo0dx99QQ22kqUo9gOtAC/wDa3c5kNq3RrfMksOSFOBbbKRhaAB1PUemPM0FWfXN+t+3xZi3W88NvYV0HCef8+tG+lVJ1bqiVf5CFJaiIS3DaUOiTk7j6nr8/Sr7UWirRfUlbjAjyTyJDACVZ9fP9azuDm9UWalOMFokj1pTVcHUMJCw403L6OR93IIOCU56jiiMUk7voy72B1TrbKpMVHIej53J/mD9fjXVZ/aTNtK0MXQGbHyBu+64gd+vX5/UVKytbSIlgveDHFxWaqbBqG2X+P41rloe2/fR0Uj4g8iranJpq0Z2mnTJUqVKkglTNeVdDxQU7qu+xr80zM04GrS/P+xMyftQ8VRyQF+Hj7pwTx25zQAb1KxkVmgCVKwTgZqbhnFAGalV9uvduuTrzUOSlx1lRStGCCMHB4PrXeDmgDNYry44hCFKcUEpAyVKOAKpXL8iQSm2tmQOy+EpP/crAx68/OlznGPZKTZeVKFZNzjbgi5X2G0RyY8Y7158s9T8kivRk29TRLa57aVD760lG7/Fgn5UqXkae1/0nSFAqFQGckcda47S940FslKk7Rtws5JA4BPx60Oe02PFd0069Ljy5SWlgoYYccSlS1e6C5s94oTnJ+HwrRF6lZULwQQCDkGs1QaIjQYel7dHtc77dFbawmUVbvEOSVHPb3ieO3TtV/UgSpUqUASpUqUAU6rDHcuVymvrccVPjojKRkpCG0hXCSOeSonNLz2l6jbTGRpu2KUWmShEhe8nOBwjPfsSfPjzo71xelWLTUua2QHtobZ/vq4B+XJ+VIeE4JLpVIWcLPvLzyD/F9eayeTlceKNniYVJ6n9DT9mMtuNJlwHSAuQhEhg4+8gJwoD4Ht6mmIDzSbt8hTraVJcSxcoi96F44Sv+L+6sdfjTBtOrYEi0uzJzqYjkb3ZLbhwUK9B3B7Y8/Or4ZqqZTPjerUgiVQxqTQ9mv6FKeZ8CQefGZ4OfUdD+vrQ/dfack7jZo6Fobcwpb+RvQDyQOMfP6VyyPapJUD9ltjSRzguOlR/ICrSyY2tysMWZPiXegdBjS0yXKfkNyHXAG2VJSQUozk59ScfSjik5A9p17eu0Vt9iII63kJcShok7SQCc5pxAnPSrY5Ra4lcsZxfIzUqVKYKMGgBmfc5euHnbjp66KaiO+Bb1ISgMNoPC31KKhlShwMdEjA5Jo/x61Nv1oA5La/KfhNOTooiyFZ3shwObecfeHXsfnXWaxjFVuobuiy2l+ctAcLeAlvdtK1E8CoboOzm1XqFvT8Jt5bKnS6soTggBJwTk/ShDTd81LenZBj3CECsgYkY9z+6kc/rQ5edQt367Ifu6nEwEKwlprkJHcA+Z7mvF+TZbyWv2Q1CtSmyCXX5O0LSPMefyzWdz1MeoaUEd00vqK0SDqGJPblzWypb7aGdgIxyQB19Rx50e2C6Iu9ojzUgJUtI3pH4Vdx/vtSXbfVDjrju6naCEq4jxvGeSeOowEgc9qv8AQNxnxbvHjOyw1BkkrCXGseKcYGP4TnHPpUrJUiHC4jJ1BBTcLLLiqSFb2jgFWAT1HPlmgqCu4usNFDIZbCQClW3KcdsAE5phvLShlanDhCUkq+FL61ttGVJlRJYDBdIYZUd+1OOcJIORzxkjvWfzI7plcYPXC/xLZcXm48kxXVHLzqWveCu+UhOT8ciu+FcGVx1ymLi9LKThbz6FNJBPYnGT5Y3VcSZ15LyBbLTbpTJ++8+2UFB+Azn5VpaS6w4h67rbclD7jjbSglseSEqwAeeuCfWskkqTTGWE+mVuBlxt/cVE7jkAbTjoB2HlW3UNpm3dluPFuz1ujk/0gxmx4rieOErJ9z4gE1Uw1JafYktMvuLQSBswng8K3DPPXPPlmi4HIrp+NK4V+CZreyqtGn4Vm+zotodYYjsFhDCXCWyCrcVEHqrOfe68mravDrqGkKW4tKEJGSpRwAPU0NTvaFpKCsofv0MqHUNKLuP8INaCoUVKBVe1nSW4palSnsd24bhz+Va/+bWn88RruR5iAr/OgA+qUH2b2k6Zu0hcZucqO+gFSkSmy1gYznJ4HzNF6VBSQpJBBGQQetAAL7X46ZGl2wrcMSkHcBnb7quo7jtx50mW2nGceIOOoWCCPjT79orQc0hOOB+7CF9PJQpPWS0SLvIWxGSCAnOSM4J6D41kzw1SRt8bI4xZwmcpASolRSBjcnnKT269K0SJKpLgH7wJSeAU9PnnNW1wsr1iuqIt1ibQr3krKuD23A9CPzHfGRVnqTTzUSGzcLapZawEvburaz3/ALprNpcbNWtOmatLaPmXlpaoyWjG5QoqUANx57knpj8NGsD2YxUIbTMmOEJ/CyNpPxUck/QUH6V1E5YX0SlBQaUdj7JGN49PMjsf8zRHJ9qD4lNmLAYMQvBCvEWpKwk8Ak9Aehxz86di9dchGb2qXHoNbZpSx2xaVxbe34o6OOZWr6nNXQGKT109qt33KRDhRYw6Aublq/kKYGhLpNu+nI8u5hQkqUoKJb2ZAJwQPLFaYTi3UTJPHNLVIIqlYrNNFEqVodlx2nQ05IaQ4RkIUsAkfCgXV3tDVaZ4j25lp9tACnH929Kj3QAOnbn1qrkkSk2FF41LbLOvwpkjD5SVhpAKjj1x0z2zigOKtzXV/wAT5IYjsgrRGC8KCARnHmfNXahJy4PakuRlSVeO86kLUlo7SUjB2g+eM4A/PuQXKyG2lrUmm3FmDuC8bjvjHoQSc5T2z5Hy5pDnqf8AEOUdPXY041qt7ERMRuIx9nSOEKQCPnmqm7aI0/c2Q05BSwdwVvj+4r/xzXGr2hWRm2tSXHHC+tGTFbQStJHUeXXv3oQu3tGu1wWpq3IRb2j0Xje5j49B8h86dwFcv0LWtA6dhqW7J8ZwKxtD8kgJA7DGPjzS/wBSu29m8LasiUMxmcJQWzkqUD98nOSc9D5AVVz3FyiXZ0x95w9VuLJB+tD0wsiSn7Ov3k9SnvVGk1siyk12fTNqkftCzxX3QFeOwlSwR1yOf51wyLI4hYMGQUNj/oEe7/v41s0g4p7S9qcWhKFLiNEpHAHuirmpyYYZFyKp09inDlzabCGobYI4B4x9N1anYV0mo2yZbTaO6WmUj81Ff5Yq8qYqvp2pyYagHX/RnXEpcdUUZThTylAkcZx0q/01ND8MsFRUuOQMqOSpB+6f1HyoQnzM3i4sJxuQ4dqT3yTwK92K5/Y74yCkobeJZWlXbJxn5FP51EVGD2Iuww1JaG75aHYDyUlCyDtWMpVjscc4oGiXKy2Ca9BlabtbXgHCno6UkdAfxA+fn9KOdTwXblY5URjxNzgAKW3fDUpIIykK7ZGR86VEOJa4+oWosmEtq1oWEORpeVlCdvIXnJPJ7+daCBiWzWWnnWCpMhEQJGSlaAn6EZBrajXWlHSAjUNuJPb7QBXPFt2iWYylxY9nZbUOVo2NkfPgih6bpGwvPuvWeVZZa1+8Y8xLT24+QV1Genn60ALK6NL1B7SLuIDiXWpEwJD6DlO3KRkH4CvpdhAaZQ2DkISE5PpSK0Kyy7qxiHa2mmwmWpyX4TJQlrbkqQkknIynaOeAcd6e6egoAotbpCtI3b0irP05oc9k1uQi2OzyP3jjpAPoOKIddueHo+7q5/8AbKHHqMfzqaFj/Z9KW1JGCpreeO5OaW1cxqdY2btU2GNqC2Liv+64PeZdAyW1Y4P8iO4pLSzcrWXLY+p0eFhpTW7AJzx8R0wOmMdcV9AkZ6daAvajpxMyB+1YyMSY4w4UjlSM9fiD0peaH2XwTp6WKyfFmNoQ69HcKZAKm1leQcHCufTuOtd+m7fb501iLenXkw1rwrZhO1fQZJ6D4fGiaxrTqOCqFPWlDsjKmnRwGpSByR5BacEihh9CkvrbUgBSFFDm05QkjuD0/wAxWV8aaNkXruLHfAsVpt5C4kCM24DnxA2N5PmVYznrVkMHpSUXr29s29qHBltILKCnxvBCyrHTKjnpxzjPzo39mV/nX2BLVcHPFU24Ni8cFJHY9+RWzHljLow5MUo/Iu9Ramt2nW21T1OlToOxtpG5RA6nsAOR1PehiR7VLegq8G2zFpAyCtSE5/M0Qax0oxqaM3l5UeWxnwHwN2M9QpPdJxSovGktSWsLD9oVKbAOHoCt6T/2/eH0pjbFFK7dEXRct9v7Swt2QtxeVb8qJ757YwPlWyBLUzJbXvbcdb5KXkgoUOv3OnyqrjNmIViQh1lSlZUlxtScfUV6hS0sXHeFNrbWkhQyDz24pM4urGwlvRe3W8v3aexKW3HadASgllvw9wH3SSO46D/xjQ9PuB8aOuY/4DqiVNoWUoUPUDGa52rfc7nI/wDSrfOkAnI8NlW36nAo2s/s0u09SHb3JRAZ7ssEOOn0Kj7qflmhRbkmRqpUB6EF8sssocfdIwhlkFaleeABk0RR9A6pmM7240SCDyBJfyv5hIUAfnTVsGnLVp9gtWuGhrd99w+8456qUeTVsKZGCiUlKxMNeyO+yXAZ91hoB6lIW4R8OAKJ7F7KLFblpdnKeuLowSHfdbJ/ujr8+POmDXnNXqitmQMcCs14W4hAytQSPNRxXn7Qyejrf+IUWBsPNVkq4qLxYiJStSchbivuo9PU1z3eepT4t8RYDhGXl/8A1p7D0J/SuIzGmkltvAQ31V5Y7fH9Ko5WSU1ztTbMtbqSVF5W9Sl4Jz3+XJrhslnjv36O23yplYdd28FAHIB7cnoDz1PSs3S6KmrbaE37K07y03HSXZL/AJFCACRn+Ij4AdaJNL2aSylpx6N9hitkrbilQU64o/jdUCee+Mn1PYZ9TyTqK2LdLcJ3isMrLSQpYSdoPQnHFJtqOzO1czHujzz6H3AJBeJaXuI5B2kYwrAGOwFOjtSW1HKkXXUrjU/bGUpwsYQnBQ2FYCju6nHOenwrWUGQNH2FTIQmEMY++HllX+IqyapLv7NbK8w44z+7cSkqQt1lDu09c8jP511W/QsJlhIF1uLwA4Wh0IHy2jFc2pNNsWyw3Gem7XX+jRXHdhkZCtqSdp46GpAD/ZA65P1CmREirjQW2FqcC1FXiE4AI8upp1DpSS9iM16XqCQtMRLTBjKSooUTlW5J3KJ6/Lzp2joKABf2lL26MuCASFLCED1ytIxV3ZmDHtUNk8FtlA/Khz2lIdkWqFFYSpSnZbZVjyHn8yKLWhtSkE9Bilr5sY/gj3Xh9pDzS2nEhSFpKVA9wa2Vg0wWITUFsl2W7yreyXAkuBaB1Cv4T8ea3M6YvcqzOTRbUBhpJKUl/wB9eOFHGOo56+R4o99p1h+321NwZSfGi8nb1Kf9DzWrR178KGl59X9FkHLhA/qHuis+hOD6ZB6GsfrWvSzd7W4XEUbaHFLXvPhrTgkJwcnjPJz9fWnZoq82P/h+KiKqPC2nwlMLdwQ4ckjKjk5wTnvQd7RtMfYl/ti1pCojvLiUDIQo9/7pz+eO4oRaYdajh0EB1SSrCvwg9E58zj8qXGUsU2MlGOaCd7n0WlQV0rOKCfZZdnbhZXW5Ett1TLm1trdlbaMDr8TnHwo1BzW6MlJWjnyi4umeVtNuDDiELHkoZrWmFFQrciMyk+YbA/lW+uSbcokF2O3LfQ0uS54bQUfvKxnFSVo1y7pAglTcmU00pDfiFBPITnGcfGqzS2roOpXpTcFiSgRz991IAWMkZGD6Uq9cT03K83J6NLbBkOpjNhlWcoSMbifU558j6ZN/A0m21a4d50jclLukNsB9tK8hw9VJ2/hPUbe+B8aWp2y+nYa4Oahqg0hqRnUEInYWZbWA8weNp8x6HB+HSr1SsAk4Apl2Vo1SpTUVsuOqwOgHUqPkB3NLCXdpEu4KTIui247xOUtuY+XOBxx3z9atdS3hchma+y7+4aUhKEpUUuOpPGE+hPJ+AoSlPNsS3oa23luJ2q3I2YyfiMnGfOuZ5GaWTaHSGwil2EzFsahuNykbnmzyHwgEoP8Aa3E/I9DXXeo9wftq1MyXXWdmVpbfSkY9cf5V40+wiHblyorrLoKP3zbyT+7Hwz93zIqtut4dZvAhvsxFl5HuxnSUJUccbFEd+2Dg+nGVKH3Jslu+jfp9TkVAjfaHUocBUWpAC+OpLbgxx8yB5CrqFaUXl5xmQnda2vdLYPD6iAeSOowRkd+nQGqmzsojymmbfBeadlN+I2yZBdQ0roVHrtTz369OpFH1uhtQIbUVhO1tpOABWvx4yk9+kUk0arXZ7daWyi2QY8VJ6+E2Ek/E967gOKlQkDrxW1JIWZPSlb7T2/G1HAQ0k+J4AQoke6QVHGeennTPKxg96VetpUOTqMT3/EchxQhpxLLZUtwbveCcdTyR9aGB1WnROqYJGL5DbGc7IyXUhPw5PHyrbrSHeLbpC5P3S8GVEDW15lLQ3LSogYCj069eKrGrndykJ0pZNVobJG1MtDbTfy3np0r1rJ/UZ0VOXqcpjQVFCHG0bHHj74xjbx1HnUgZ9iMWG43MnQPHaaCUt+GscKJOd3x4/wAuKa46UvPY02wxZJrEd5Sw28kBCkYKPcA9M59QKYY6cUAeV7QgleAkDJJrgn3m322KiTMltobWMt85LnltA5Pyqt19PVA0xKKCoLewwCk8jdwT9M1z6ItCP2dFuk1AcmLaCWSsZ8BoDCUpz04AJqt70i6jxtm46uKhuZsN7db/AIxFCQfkVA16j61s7joZlLfgungJlslv8+n50RVzT4EW4MlmbHbebI6LTn6eVFMhOP2jLrkd6MSt1tTLgxu3DaR8aW1ytk7Tc9yVbNsq3PHKkdUj5j7p9eh/KtGoNPNWS9xkblm0vHJUv3y3jqAO56Y8898VUIkqsd38S3Sw4hKwpDjaztWg84UPLHUHvnyrNllezNmHGvp3/Dvu2o2nLW9HjMyGC6napGctgHr048+1BL7y1MBqQ6Q2k8AIPT1I60+LdGsl+iNT0QIqyo+9ltOUq7g+tezpOxEk/s1kZ7JyP0NRLBKW9kR8iEdqEvpu6LtN0ZkkuoAIy4yocp75H4h50242uLKtI8SfGT55d24+SgK6v+DrB0Ntb9OVf51kaPsGc/s1k/Ek/wA6mGLLDplcmXFk7RY226wro0p23yW30JVtUWznB64oP9qsmAba1GWvNxSoOMJT+EE4yo9kk/mKJn/2bpm0SZDUdqNHbBWUtpCd6ugHqScClLJZl6sWoJUlc2ekYKzhI988D+yAD9PM02baST7M6Su10cVntUKXqiIidI8NjYUyFo4wracHI4xkjntjFWM+FdNJTBIEhTMhKtiHkD3H0die3xHP86PrRouNY7YpMRapE/b7z73AcOMbSB0T+fOcmuTT10j3aCuBdWkTWkkpKHEje32wU9eDxkc9OtVcaqy13ugag6tiM36JeC0phb+ETUtJy3uJIyO/OAojqMetMy5y0KirZaO9bzZA2noCOufnSSm2uKrVP7LaLjUNVxG1xPvKKc4GM+QJ755HlTRmafuEZ1f7JcV4ORsaEnZsGOgCkKFUnr0VAh1YKKaS879jj7wjwFEp38oW3/IgYwfMVTvLecaZdjEOKdKmVBQ38p8z6gj60dJ07eXXvGcRb2lqGC4+6p1ZHwShAP1rviaUQAkyZz7gzyiMhMdB+mVf/qufi8HNFVYx5IgM25I/Zy4128Fll5OA0pP7w/DHOf8AeKuLJp6fNagJSHFx4iTsfujPvJJz/VtkAnA6FWB04V2ObdZ4Fu96HEZZWergG5Z+Kjya7wgd+c9a6EPFr5Oxbn+Ir7RaodpjlphJK1HLji+VOK8yfmeBwO1d+4/hST8a9JSB0AFeq1JJKkLBbU2qJVqucS12uzyLrPfaU+plhxKA22CBuUpQ7k4q/t6334TDs2P9nkLQC4x4gc8NXcbhwfiKEdfuCLKYmWxm6i/NtFMZyFDU824knPhO/h2EgdSCOoIq8h3iSiKty8W92GpmOy44oEKQpawdyEYOSUkYOfMYqQJqa7OWmIgspQp15RQkk428E59e1L2Na74/KZe05cba0lCTv8aWpDm49sJB8u/Xmr2Q7MvlzWtloOhGFIZUvaQjPQeZPcj4+Vcs646VD/h3rT7sNacArZbOU/EIwrHHXBqALqPE1uIwDk+2FfmUlR+uzH5UHe0Z7UUKzoTqiZEFvW6kpLLWVFaeQBjBOcHsBxzRZZbVpe6p32W7vvAdUMTlEp+Keo+dA/twdGnI1qYtr7wkvrcWpbzpdUEpAAxuzt5PUVIBL7EprsqwTUyYymHBI3JG3aPDKRtA78YPJ5PXvTIHSkH7C9QSxqd+BKdedbuDKlBThKiHG+c5P9kkfIU/R04oAE/aHHjvWAuSnktBpYUncOFK6Afzz6HtQanW97+zRm4piNJSlCAEM5Kjjp1/IUwNZ2pd3sD8dtJU4nDiUj8WOo+YJFIL7BNsUtbzSlLjE9AOCB/F5EedZslp2jVhpxpqxmMa6vUFQVc48aQznCvD9wj0zkjPoaIGfaFYlIBdXIaURylTBOPmM0rLc3GBDjMpQjSELUtl1OMjrwPMK/StGU4AUpIVjkEjJpUc01sx/pxz+qDjWesrdeLWuBDYfWpS0q8VaAkJwc8dTnHFBqSpaG0OEktgJTk8/Ot+nYka73hmAqYiOV59888joAO5PNHmodHWu26cfejFaHmEhRccc+/zyk9ue3rihqWTkTGUML0I5fZ1e4MBD8Ka54K3XApLizhJ4xgnsf1pkIUlQBSoEHkEHrSnZjyZcNce0y4jDLEIPutqThUhX4wTjgAd/hRroyTtjrti17lxUIUCf4Vp3AfI5H0puGbpJmbPBW5IJKwrgZJwKznNQj0rSZhM6y1a/eXpEFLQTFZfPhp5SpW3I5/PitegpLLN2hOvL8FlsHcpw4ABJwT9aKNf6J+3eJc7WjEn7zzKR/WY/EP7Xp3+PUFjyZMWY0zLStC0tHB2gHaQCOCPqPX41knqUtzQqcdh95BAIOc9MUqdJsRZ+t75FdSFsPB8YBKSCHByCOQeTzXdY9WtwYLiN+9AQdjZVy0rtjP4Ce3b4dPfsxthFxm3JZ3HYG93mpRClfPgfWm6lJqhVOJxae0pFtmuBCkOOKEcuS4wWTh0EJCQT3wM5+ApoJST1V8qptQQtkiHd2QA7CUd/wDaaPCh8utXaSCMg5B5BpkVRVuwN1JfX7bqX3XFot1rtbtwnNtpTl45KG0En4LUPUUWwnxJhsSNimw62lexfBTkZwfWgz2h6Tfu7MuXbZs9qRIYaivRmCnY+gOfiyM8BazwRRRaYMmB4kdb4dhoCExQrJcSkJAVvUT7xJ5z61YgsqlSpQBOlTNYUQkZJAHcmhW66kWtyVFtRZ/chKTJLiVDKhn3Ufix3578A0AWN3v8WF47TBEma1szHbWARkgc+XBz54oNv10mzlOuRmPGf2bmopeCUqxx36Z/2fLmnvtxESJi2lrUshyS6E7lbRxvWAOgHcDOO2AatmocSXC+12iRvQoBeCpK1cdxzhY+YUOx7VHZJRQL1ZJrhiXKLLs9y6q5U27uAxuxnC+OdyeTW65ovcaIX1uQ79axwlb3vlPpuGFoP+L1rTJnvOoU1crdGuEUDcEqw4gnOdyeikn16jvu+9XC1EjXCOtFvfcZVtKSwpw4x8euOfWquSRKiymv7toLrEiFEejOoTvW466Mtq64Q6nCuPPNVF5vTN/Uy/cLi+Qj903IdjIeQR/CNydxx51dtWN63zXESZElTRBIZbQlZUOOgJ/P8q77JDROeUq1w3m1BZSG9m0pA7qUQAkfColNJfpZY39ln7JNMxmbqu7Ao8SOyWsNpUEZWRhQBJKTtGCOnPam4OlUWk7O5aYTgdKd7qgrYgYCePqfiavR0q0W2tykqswVADJ6edB91sts1HEdudneQpzKh4jXLbxSSD8en3h19a5/aS5cJZttkgNqcZm+M9LQ05sceZaCSWkq7Fe4D/SiXTsy3z7LDkWgJTCU0PBQlO3YBxt29sYxiiUU1TJjJxdoRt+itJK2ZKiylKxynAAURx8c5qhMNxD58FxTpUcJGCQr0HHBph+0q1fYrml5KAW3DkAjIxyQPkc/lXXqjTkF6zxb9aR4KJKUeMwnOz3hyR3GCMfpWVwaujZ7FJpsW7Li25LKGQveohTYxyVd08d/9/BjwZtx1JLhQJjod8NHutqXsBIHKlHncr/fmaHYUVybOfDD6H7mGSoLfICnNoHu5HfHwziqGBdpCJgeU4puWyvjb7vQ8YHYjy71SNv/AAvOl/o2bhpS42ltT9if8cFA8Vp1KSokd08Y+X60N2CXdI85+6MyCMZ+0LeSVBffGAM4Hn2ot0xryHPYDVydSxJSMFZztUf5H8qFbrKQJk2HHkuw4cp8kq27VBK8FQPkOMjOM1bJGMalFlMbnJOMlYxLJqSJdHxGQFJkBveoDlPyPerwUqNNXi32G8MoS5mKW1Nuu4KsDdlOT6DAJApmQrhEmNByJJZeR5trCq0Ysikt2Z82PRLZbHSRk1R6o03EvsFxCkIRKAyzJCfeQrtz1x5itk7VNngyvs8qc22sfeUfuoPkpXQVcJUFJCgQQRnINX4yF8onz1LjvRnnULbLbrayhxH8Cx1H8xTD9mWoWFMC0vhKH8lTahxvzyQfWse0ywe7+24qOAAiYkd0/hX8R0PpjyoFtTSUTULU6ptQIUChWFDHOc9qypeuY91ONj8VhSSkjIIxgjrXFbcxiuCrJS1yyT3bPQZ9On0oFm3JOon40ODeVNuhHvlx0toWfQDqaH7vY48TxFt6iQ7JQnOxhC1HI6jcOBT1k+6E6B0Y3c16FCuhL+LpAXDfUtUuGAlSljBdR+FePlz60UimJ2rKMzWKzWCeKkAa9oKJUnTTsWArDr7rSFgLCSW9434J/s5oMu7EZGp5l4hpcYbkxkMFASBtUjgLBB8gBgjHnRNcJyWp7rFzUll3d7q1n92tPbaeg9RWtyOy8nKShST0wQf0pEsjsfHGqsE4iglLkqEQmR4u95JJPOAMgk5CTgcdj681sabQygmGG22lnCo68eHk84IA79lD867p8BUHdJjlCSMnYVABfmOfMVWAqnRQq1oeW+ePDaQVZSSDgnoPn0IqFKyXFI8OKCn1M5VFeVgjdyFHtnH5KH+lddptEm+vBEeM2h6O8Q9KbcwhOPQdVH0x5+VXELSEuf8AZ3LkERkNnkN8rXnvnonPpmjmBBYt8VqNGbS22gcBI4z5/H1q8Yt9lHKuiotWk4MEFS9zrqjlbiuCo+p6mr1DDaMbEJGOBxW2pTNKFuTZgDArNSpUkFbfLJCvcZDUwOpU2vxGnmHC240vGMpUORwSPWtFk01a7IhgQGFpWw0tlLjjilKKVL3qySecq5zVzUoAFtf2oXCzLUgfvG84I9f9cVweyyaJVhehPDKozpASrn3Vc/rmjOS0h9lbLgylaSDS/wBHW6423WU5CYjqIK0HxHFDakHOU48+d3Tsao1UrLp3GjX7QNMGNIGoLTlp1Ktz3hjorsvH6/8Aml1qayOyHGrxbm1KblubXmwP6p7qQf7JB3A+Rx1FfRLzSHmltOJCkLBSQe4pK6qivWGbJhtJcIUStoddyOyvLjP1zSMsXF2h+GSmqkUbJj2pTMZ2QHJS0gcnhA7Dz2/n8qkl2Q3KcEl59TTmCtGcqyOnXhQ8u4oabjOSH1/aHkIdzkl3hSj696K4zr7rSIZZStbQwXVHKTnoRSWl2aU2ujfbXYTsxhAcddb3g/vUYyO4z0OKtEpmSnUsTGsqWs7VoZwG8d1EDkY9a5ARCjrQEJckLTtBUn7nPUeXlXCkylghMp5LB5UkOE5pf2N7W55lF6UtQec8Q/cSewAoltep7zAbbbRMU4hKQNj2FDHz5qjjtJQknJx61aWq2S7q7shMqcGOVAYSn4q7fmamMpXxKzUa5DK05eG9Q211TzCUrQS2631SQR+hHalfrPSirJNIaU79he/qVjt32KPmOceYpqaZsiLHBLO/xHXFb3V+Z9PQVYXCDGuMRyLMZQ6ysYUlQ/3g1tcXKCvs52pKbroTGnrvZrJAddkR/tD7qfcCwCfmDwK47Vd4d1uilXBTkKED/wDGwVeuSR09AM+XSiHU+hJMDe5DC5MMknckZcb+IHX4/pQU+yqJbXEbUK3rwHEUqq+RdK+gliXCLK1YJenZzkK125aXH3H18LRwFqGeSFYACe5IOBmmXZdWQLtLXFaC2Xcbmg9geKnvjryPL5/BGbozUENoQSUKC1pJwVKHTnyyR9KZXs10o2ladQT3PGlnIaTnPh8c8djg8DsD3zTISbexSca7GTUIqVmnijkkQI0kEPsocB6hQzmq5WlLKTn7CgZ8sirypUOKf0SpNdMp2dM2drG2A0SP4hu/WrJqKwykJbbSkDoAMVuqUUgtmMCs1KlSQSpUqUASpUqUASpUqUASpUqUASq29WeLd4/hSUkKH3HU/eQfSrKpUNJ7MlNrdC1l6BnpX+7VDloH3SseGofLBH0xWlGibwk5aYitegdHP0TTQqUr0QHLyJoVjHs+vjzqlzZURKSeEpUo4HrwKt43s7QMGVcF5HZlsD8zmjypR6IfhD8jJ+g3C0XZIykrXGXIWOin1lX5dKIGmkMoCGkJQkDASkYArZUpiio9CnKUu2YrNSpViDyrOKGr/oy3XdS3mwqJKV/1mQMK/vJ6H9aJ6lQ0n2Sm10JW9aGvlubWEw0T45WFqcij38DPVB6dT0zVyxre2xFoK2n7bJbSEFDySELAGNqgcH544+opoEVrcZad4cbSvH8SQaWsdO0XeS+zxDkolxmZDQUEOoC0hQwcEdxXRXkDbgCvVNFkqVKlAEqVKlAEqVKlAEqVKlAEqVKlAH//2Q=="/>
          <p:cNvSpPr>
            <a:spLocks noChangeAspect="1" noChangeArrowheads="1"/>
          </p:cNvSpPr>
          <p:nvPr/>
        </p:nvSpPr>
        <p:spPr bwMode="auto">
          <a:xfrm>
            <a:off x="155575" y="-487363"/>
            <a:ext cx="1533525" cy="101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 bwMode="auto">
          <a:xfrm>
            <a:off x="616285" y="170077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u="sng" dirty="0">
                <a:latin typeface="Times New Roman" pitchFamily="18" charset="0"/>
              </a:rPr>
              <a:t>I. Vocabulary: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75" y="4068935"/>
            <a:ext cx="4667250" cy="2381250"/>
          </a:xfrm>
          <a:prstGeom prst="rect">
            <a:avLst/>
          </a:prstGeom>
        </p:spPr>
      </p:pic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462665" y="2087570"/>
            <a:ext cx="39173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- volcano 	(n) </a:t>
            </a:r>
          </a:p>
        </p:txBody>
      </p:sp>
      <p:sp>
        <p:nvSpPr>
          <p:cNvPr id="17" name="Rectangle 12"/>
          <p:cNvSpPr txBox="1">
            <a:spLocks noChangeArrowheads="1"/>
          </p:cNvSpPr>
          <p:nvPr/>
        </p:nvSpPr>
        <p:spPr bwMode="auto">
          <a:xfrm>
            <a:off x="4764025" y="208482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 err="1">
                <a:latin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lửa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 bwMode="auto">
          <a:xfrm>
            <a:off x="462665" y="2394810"/>
            <a:ext cx="39173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- pour out 	(v) </a:t>
            </a:r>
          </a:p>
        </p:txBody>
      </p:sp>
      <p:sp>
        <p:nvSpPr>
          <p:cNvPr id="19" name="Rectangle 12"/>
          <p:cNvSpPr txBox="1">
            <a:spLocks noChangeArrowheads="1"/>
          </p:cNvSpPr>
          <p:nvPr/>
        </p:nvSpPr>
        <p:spPr bwMode="auto">
          <a:xfrm>
            <a:off x="4764025" y="239206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 err="1">
                <a:latin typeface="Times New Roman" pitchFamily="18" charset="0"/>
              </a:rPr>
              <a:t>tuôn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trào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đổ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5" y="4068935"/>
            <a:ext cx="3474610" cy="2381250"/>
          </a:xfrm>
          <a:prstGeom prst="rect">
            <a:avLst/>
          </a:prstGeom>
        </p:spPr>
      </p:pic>
      <p:sp>
        <p:nvSpPr>
          <p:cNvPr id="21" name="Rectangle 12"/>
          <p:cNvSpPr txBox="1">
            <a:spLocks noChangeArrowheads="1"/>
          </p:cNvSpPr>
          <p:nvPr/>
        </p:nvSpPr>
        <p:spPr bwMode="auto">
          <a:xfrm>
            <a:off x="462665" y="2702050"/>
            <a:ext cx="39173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- lava 		(n) </a:t>
            </a:r>
          </a:p>
        </p:txBody>
      </p:sp>
      <p:sp>
        <p:nvSpPr>
          <p:cNvPr id="22" name="Rectangle 12"/>
          <p:cNvSpPr txBox="1">
            <a:spLocks noChangeArrowheads="1"/>
          </p:cNvSpPr>
          <p:nvPr/>
        </p:nvSpPr>
        <p:spPr bwMode="auto">
          <a:xfrm>
            <a:off x="4764025" y="269930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dung </a:t>
            </a:r>
            <a:r>
              <a:rPr lang="en-US" sz="2400" b="1" dirty="0" err="1">
                <a:latin typeface="Times New Roman" pitchFamily="18" charset="0"/>
              </a:rPr>
              <a:t>nham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3" name="Rectangle 12"/>
          <p:cNvSpPr txBox="1">
            <a:spLocks noChangeArrowheads="1"/>
          </p:cNvSpPr>
          <p:nvPr/>
        </p:nvSpPr>
        <p:spPr bwMode="auto">
          <a:xfrm>
            <a:off x="462665" y="3009290"/>
            <a:ext cx="39173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- prison 	(n) </a:t>
            </a:r>
          </a:p>
        </p:txBody>
      </p:sp>
      <p:sp>
        <p:nvSpPr>
          <p:cNvPr id="24" name="Rectangle 12"/>
          <p:cNvSpPr txBox="1">
            <a:spLocks noChangeArrowheads="1"/>
          </p:cNvSpPr>
          <p:nvPr/>
        </p:nvSpPr>
        <p:spPr bwMode="auto">
          <a:xfrm>
            <a:off x="4764025" y="300654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 err="1">
                <a:latin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tù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84" y="3791192"/>
            <a:ext cx="6096000" cy="2633398"/>
          </a:xfrm>
          <a:prstGeom prst="rect">
            <a:avLst/>
          </a:prstGeom>
        </p:spPr>
      </p:pic>
      <p:sp>
        <p:nvSpPr>
          <p:cNvPr id="26" name="Rectangle 12"/>
          <p:cNvSpPr txBox="1">
            <a:spLocks noChangeArrowheads="1"/>
          </p:cNvSpPr>
          <p:nvPr/>
        </p:nvSpPr>
        <p:spPr bwMode="auto">
          <a:xfrm>
            <a:off x="462665" y="3316530"/>
            <a:ext cx="39173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- carve 	(v) </a:t>
            </a:r>
          </a:p>
        </p:txBody>
      </p:sp>
      <p:sp>
        <p:nvSpPr>
          <p:cNvPr id="27" name="Rectangle 12"/>
          <p:cNvSpPr txBox="1">
            <a:spLocks noChangeArrowheads="1"/>
          </p:cNvSpPr>
          <p:nvPr/>
        </p:nvSpPr>
        <p:spPr bwMode="auto">
          <a:xfrm>
            <a:off x="4764025" y="331378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 err="1">
                <a:latin typeface="Times New Roman" pitchFamily="18" charset="0"/>
              </a:rPr>
              <a:t>chạm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khắc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Rectangle 12"/>
          <p:cNvSpPr txBox="1">
            <a:spLocks noChangeArrowheads="1"/>
          </p:cNvSpPr>
          <p:nvPr/>
        </p:nvSpPr>
        <p:spPr bwMode="auto">
          <a:xfrm>
            <a:off x="462665" y="3623770"/>
            <a:ext cx="39173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- valley 	(n) </a:t>
            </a:r>
          </a:p>
        </p:txBody>
      </p:sp>
      <p:sp>
        <p:nvSpPr>
          <p:cNvPr id="29" name="Rectangle 12"/>
          <p:cNvSpPr txBox="1">
            <a:spLocks noChangeArrowheads="1"/>
          </p:cNvSpPr>
          <p:nvPr/>
        </p:nvSpPr>
        <p:spPr bwMode="auto">
          <a:xfrm>
            <a:off x="4764025" y="362102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 err="1">
                <a:latin typeface="Times New Roman" pitchFamily="18" charset="0"/>
              </a:rPr>
              <a:t>thung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lũng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78" y="2631642"/>
            <a:ext cx="4564747" cy="3787525"/>
          </a:xfrm>
          <a:prstGeom prst="rect">
            <a:avLst/>
          </a:prstGeom>
        </p:spPr>
      </p:pic>
      <p:sp>
        <p:nvSpPr>
          <p:cNvPr id="31" name="Rectangle 12"/>
          <p:cNvSpPr txBox="1">
            <a:spLocks noChangeArrowheads="1"/>
          </p:cNvSpPr>
          <p:nvPr/>
        </p:nvSpPr>
        <p:spPr bwMode="auto">
          <a:xfrm>
            <a:off x="462665" y="3931010"/>
            <a:ext cx="39173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- wharf 	(n) </a:t>
            </a:r>
          </a:p>
        </p:txBody>
      </p:sp>
      <p:sp>
        <p:nvSpPr>
          <p:cNvPr id="32" name="Rectangle 12"/>
          <p:cNvSpPr txBox="1">
            <a:spLocks noChangeArrowheads="1"/>
          </p:cNvSpPr>
          <p:nvPr/>
        </p:nvSpPr>
        <p:spPr bwMode="auto">
          <a:xfrm>
            <a:off x="4764025" y="392826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 err="1">
                <a:latin typeface="Times New Roman" pitchFamily="18" charset="0"/>
              </a:rPr>
              <a:t>cầu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cảng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74058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8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" y="109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885120" y="1547155"/>
            <a:ext cx="7488975" cy="261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4000" b="1" dirty="0">
                <a:latin typeface="Times New Roman" pitchFamily="18" charset="0"/>
              </a:rPr>
              <a:t>Mrs. </a:t>
            </a:r>
            <a:r>
              <a:rPr lang="en-US" sz="4000" b="1" dirty="0" err="1">
                <a:latin typeface="Times New Roman" pitchFamily="18" charset="0"/>
              </a:rPr>
              <a:t>Quyen</a:t>
            </a:r>
            <a:r>
              <a:rPr lang="en-US" sz="4000" b="1" dirty="0">
                <a:latin typeface="Times New Roman" pitchFamily="18" charset="0"/>
              </a:rPr>
              <a:t> and her husband are traveling around America. They have just visited many famous places.</a:t>
            </a:r>
          </a:p>
        </p:txBody>
      </p:sp>
    </p:spTree>
    <p:extLst>
      <p:ext uri="{BB962C8B-B14F-4D97-AF65-F5344CB8AC3E}">
        <p14:creationId xmlns:p14="http://schemas.microsoft.com/office/powerpoint/2010/main" val="3781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459725" y="49360"/>
            <a:ext cx="4148567" cy="50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Hawaii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 Francisco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Mount Rushmore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Chicago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New York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36600" y="49360"/>
            <a:ext cx="2996811" cy="1766630"/>
            <a:chOff x="-36600" y="49360"/>
            <a:chExt cx="2996811" cy="1766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27" y="49360"/>
              <a:ext cx="1943813" cy="1392684"/>
            </a:xfrm>
            <a:prstGeom prst="rect">
              <a:avLst/>
            </a:prstGeom>
          </p:spPr>
        </p:pic>
        <p:sp>
          <p:nvSpPr>
            <p:cNvPr id="20" name="Rectangle 12"/>
            <p:cNvSpPr txBox="1">
              <a:spLocks noChangeArrowheads="1"/>
            </p:cNvSpPr>
            <p:nvPr/>
          </p:nvSpPr>
          <p:spPr bwMode="auto">
            <a:xfrm>
              <a:off x="-36600" y="1316725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A. Heads of 4 presidents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6600" y="1739180"/>
            <a:ext cx="2996811" cy="1766630"/>
            <a:chOff x="-36600" y="1739180"/>
            <a:chExt cx="2996811" cy="17666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20" y="1739180"/>
              <a:ext cx="1921305" cy="1329062"/>
            </a:xfrm>
            <a:prstGeom prst="rect">
              <a:avLst/>
            </a:prstGeom>
          </p:spPr>
        </p:pic>
        <p:sp>
          <p:nvSpPr>
            <p:cNvPr id="21" name="Rectangle 12"/>
            <p:cNvSpPr txBox="1">
              <a:spLocks noChangeArrowheads="1"/>
            </p:cNvSpPr>
            <p:nvPr/>
          </p:nvSpPr>
          <p:spPr bwMode="auto">
            <a:xfrm>
              <a:off x="-36600" y="3006545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B. Napa Valley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36600" y="3439955"/>
            <a:ext cx="2996811" cy="1755675"/>
            <a:chOff x="-36600" y="3439955"/>
            <a:chExt cx="2996811" cy="17556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20" y="3439955"/>
              <a:ext cx="1945443" cy="1358245"/>
            </a:xfrm>
            <a:prstGeom prst="rect">
              <a:avLst/>
            </a:prstGeom>
          </p:spPr>
        </p:pic>
        <p:sp>
          <p:nvSpPr>
            <p:cNvPr id="22" name="Rectangle 12"/>
            <p:cNvSpPr txBox="1">
              <a:spLocks noChangeArrowheads="1"/>
            </p:cNvSpPr>
            <p:nvPr/>
          </p:nvSpPr>
          <p:spPr bwMode="auto">
            <a:xfrm>
              <a:off x="-36600" y="4696365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C. Kilauea Volcano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-36600" y="5064324"/>
            <a:ext cx="2996811" cy="1859531"/>
            <a:chOff x="-36600" y="5064324"/>
            <a:chExt cx="2996811" cy="18595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27" y="5064324"/>
              <a:ext cx="1943813" cy="1475481"/>
            </a:xfrm>
            <a:prstGeom prst="rect">
              <a:avLst/>
            </a:prstGeom>
          </p:spPr>
        </p:pic>
        <p:sp>
          <p:nvSpPr>
            <p:cNvPr id="23" name="Rectangle 12"/>
            <p:cNvSpPr txBox="1">
              <a:spLocks noChangeArrowheads="1"/>
            </p:cNvSpPr>
            <p:nvPr/>
          </p:nvSpPr>
          <p:spPr bwMode="auto">
            <a:xfrm>
              <a:off x="-36600" y="6424590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D. Waikiki Beach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04149" y="5043237"/>
            <a:ext cx="2996811" cy="1919023"/>
            <a:chOff x="2804149" y="5043237"/>
            <a:chExt cx="2996811" cy="19190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811" y="5043237"/>
              <a:ext cx="2904744" cy="1496568"/>
            </a:xfrm>
            <a:prstGeom prst="rect">
              <a:avLst/>
            </a:prstGeom>
          </p:spPr>
        </p:pic>
        <p:sp>
          <p:nvSpPr>
            <p:cNvPr id="25" name="Rectangle 12"/>
            <p:cNvSpPr txBox="1">
              <a:spLocks noChangeArrowheads="1"/>
            </p:cNvSpPr>
            <p:nvPr/>
          </p:nvSpPr>
          <p:spPr bwMode="auto">
            <a:xfrm>
              <a:off x="2804149" y="6462995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E. Lake Michigan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06244" y="49360"/>
            <a:ext cx="2996811" cy="1805035"/>
            <a:chOff x="6606244" y="49360"/>
            <a:chExt cx="2996811" cy="18050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680" y="49360"/>
              <a:ext cx="2410264" cy="1392684"/>
            </a:xfrm>
            <a:prstGeom prst="rect">
              <a:avLst/>
            </a:prstGeom>
          </p:spPr>
        </p:pic>
        <p:sp>
          <p:nvSpPr>
            <p:cNvPr id="26" name="Rectangle 12"/>
            <p:cNvSpPr txBox="1">
              <a:spLocks noChangeArrowheads="1"/>
            </p:cNvSpPr>
            <p:nvPr/>
          </p:nvSpPr>
          <p:spPr bwMode="auto">
            <a:xfrm>
              <a:off x="6606244" y="1355130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F. Famous prison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44649" y="1739180"/>
            <a:ext cx="2996811" cy="1728225"/>
            <a:chOff x="6644649" y="1739180"/>
            <a:chExt cx="2996811" cy="17282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680" y="1739180"/>
              <a:ext cx="2334134" cy="1329062"/>
            </a:xfrm>
            <a:prstGeom prst="rect">
              <a:avLst/>
            </a:prstGeom>
          </p:spPr>
        </p:pic>
        <p:sp>
          <p:nvSpPr>
            <p:cNvPr id="27" name="Rectangle 12"/>
            <p:cNvSpPr txBox="1">
              <a:spLocks noChangeArrowheads="1"/>
            </p:cNvSpPr>
            <p:nvPr/>
          </p:nvSpPr>
          <p:spPr bwMode="auto">
            <a:xfrm>
              <a:off x="6644649" y="2968140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G. Fisherman’s Wharf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92250" y="3392543"/>
            <a:ext cx="2996811" cy="1841492"/>
            <a:chOff x="6492250" y="3392543"/>
            <a:chExt cx="2996811" cy="18414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680" y="3392543"/>
              <a:ext cx="2334134" cy="1421312"/>
            </a:xfrm>
            <a:prstGeom prst="rect">
              <a:avLst/>
            </a:prstGeom>
          </p:spPr>
        </p:pic>
        <p:sp>
          <p:nvSpPr>
            <p:cNvPr id="28" name="Rectangle 12"/>
            <p:cNvSpPr txBox="1">
              <a:spLocks noChangeArrowheads="1"/>
            </p:cNvSpPr>
            <p:nvPr/>
          </p:nvSpPr>
          <p:spPr bwMode="auto">
            <a:xfrm>
              <a:off x="6492250" y="4734770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H. Empire State Building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69060" y="5163744"/>
            <a:ext cx="2996811" cy="1760111"/>
            <a:chOff x="6569060" y="5163744"/>
            <a:chExt cx="2996811" cy="176011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679" y="5163744"/>
              <a:ext cx="2334135" cy="1376062"/>
            </a:xfrm>
            <a:prstGeom prst="rect">
              <a:avLst/>
            </a:prstGeom>
          </p:spPr>
        </p:pic>
        <p:sp>
          <p:nvSpPr>
            <p:cNvPr id="29" name="Rectangle 12"/>
            <p:cNvSpPr txBox="1">
              <a:spLocks noChangeArrowheads="1"/>
            </p:cNvSpPr>
            <p:nvPr/>
          </p:nvSpPr>
          <p:spPr bwMode="auto">
            <a:xfrm>
              <a:off x="6569060" y="6424590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I. The Statue of Liberty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4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55575" y="855865"/>
            <a:ext cx="8988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UNIT 12: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A VACATION ABROAD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470510" y="1239915"/>
            <a:ext cx="6250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Lesson 4: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READ (P. 116 - 117)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173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gIDAQEAAAAAAAAAAAAABgcABQEDBAII/8QAQhAAAQMDAwIDBQUECAUFAAAAAQIDBAAFEQYSITFBE1FhByJxgZEUMkKhsRUjUsEkM2JyktHh8BYXQ4LxJTREU6L/xAAZAQACAwEAAAAAAAAAAAAAAAAAAwECBAX/xAAkEQACAgEEAgMBAQEAAAAAAAAAAQIRAxIhIjEEEzJBUWFxof/aAAwDAQACEQMRAD8AeG4ZxkZqK6UvLfGuTntTYk3SQoui2PO/ZmzlqMgupShA81EAkk9T04Ao+lSGo0dx99QQ22kqUo9gOtAC/wDa3c5kNq3RrfMksOSFOBbbKRhaAB1PUemPM0FWfXN+t+3xZi3W88NvYV0HCef8+tG+lVJ1bqiVf5CFJaiIS3DaUOiTk7j6nr8/Sr7UWirRfUlbjAjyTyJDACVZ9fP9azuDm9UWalOMFokj1pTVcHUMJCw403L6OR93IIOCU56jiiMUk7voy72B1TrbKpMVHIej53J/mD9fjXVZ/aTNtK0MXQGbHyBu+64gd+vX5/UVKytbSIlgveDHFxWaqbBqG2X+P41rloe2/fR0Uj4g8iranJpq0Z2mnTJUqVKkglTNeVdDxQU7qu+xr80zM04GrS/P+xMyftQ8VRyQF+Hj7pwTx25zQAb1KxkVmgCVKwTgZqbhnFAGalV9uvduuTrzUOSlx1lRStGCCMHB4PrXeDmgDNYry44hCFKcUEpAyVKOAKpXL8iQSm2tmQOy+EpP/crAx68/OlznGPZKTZeVKFZNzjbgi5X2G0RyY8Y7158s9T8kivRk29TRLa57aVD760lG7/Fgn5UqXkae1/0nSFAqFQGckcda47S940FslKk7Rtws5JA4BPx60Oe02PFd0069Ljy5SWlgoYYccSlS1e6C5s94oTnJ+HwrRF6lZULwQQCDkGs1QaIjQYel7dHtc77dFbawmUVbvEOSVHPb3ieO3TtV/UgSpUqUASpUqUAU6rDHcuVymvrccVPjojKRkpCG0hXCSOeSonNLz2l6jbTGRpu2KUWmShEhe8nOBwjPfsSfPjzo71xelWLTUua2QHtobZ/vq4B+XJ+VIeE4JLpVIWcLPvLzyD/F9eayeTlceKNniYVJ6n9DT9mMtuNJlwHSAuQhEhg4+8gJwoD4Ht6mmIDzSbt8hTraVJcSxcoi96F44Sv+L+6sdfjTBtOrYEi0uzJzqYjkb3ZLbhwUK9B3B7Y8/Or4ZqqZTPjerUgiVQxqTQ9mv6FKeZ8CQefGZ4OfUdD+vrQ/dfack7jZo6Fobcwpb+RvQDyQOMfP6VyyPapJUD9ltjSRzguOlR/ICrSyY2tysMWZPiXegdBjS0yXKfkNyHXAG2VJSQUozk59ScfSjik5A9p17eu0Vt9iII63kJcShok7SQCc5pxAnPSrY5Ra4lcsZxfIzUqVKYKMGgBmfc5euHnbjp66KaiO+Bb1ISgMNoPC31KKhlShwMdEjA5Jo/x61Nv1oA5La/KfhNOTooiyFZ3shwObecfeHXsfnXWaxjFVuobuiy2l+ctAcLeAlvdtK1E8CoboOzm1XqFvT8Jt5bKnS6soTggBJwTk/ShDTd81LenZBj3CECsgYkY9z+6kc/rQ5edQt367Ifu6nEwEKwlprkJHcA+Z7mvF+TZbyWv2Q1CtSmyCXX5O0LSPMefyzWdz1MeoaUEd00vqK0SDqGJPblzWypb7aGdgIxyQB19Rx50e2C6Iu9ojzUgJUtI3pH4Vdx/vtSXbfVDjrju6naCEq4jxvGeSeOowEgc9qv8AQNxnxbvHjOyw1BkkrCXGseKcYGP4TnHPpUrJUiHC4jJ1BBTcLLLiqSFb2jgFWAT1HPlmgqCu4usNFDIZbCQClW3KcdsAE5phvLShlanDhCUkq+FL61ttGVJlRJYDBdIYZUd+1OOcJIORzxkjvWfzI7plcYPXC/xLZcXm48kxXVHLzqWveCu+UhOT8ciu+FcGVx1ymLi9LKThbz6FNJBPYnGT5Y3VcSZ15LyBbLTbpTJ++8+2UFB+Azn5VpaS6w4h67rbclD7jjbSglseSEqwAeeuCfWskkqTTGWE+mVuBlxt/cVE7jkAbTjoB2HlW3UNpm3dluPFuz1ujk/0gxmx4rieOErJ9z4gE1Uw1JafYktMvuLQSBswng8K3DPPXPPlmi4HIrp+NK4V+CZreyqtGn4Vm+zotodYYjsFhDCXCWyCrcVEHqrOfe68mravDrqGkKW4tKEJGSpRwAPU0NTvaFpKCsofv0MqHUNKLuP8INaCoUVKBVe1nSW4palSnsd24bhz+Va/+bWn88RruR5iAr/OgA+qUH2b2k6Zu0hcZucqO+gFSkSmy1gYznJ4HzNF6VBSQpJBBGQQetAAL7X46ZGl2wrcMSkHcBnb7quo7jtx50mW2nGceIOOoWCCPjT79orQc0hOOB+7CF9PJQpPWS0SLvIWxGSCAnOSM4J6D41kzw1SRt8bI4xZwmcpASolRSBjcnnKT269K0SJKpLgH7wJSeAU9PnnNW1wsr1iuqIt1ibQr3krKuD23A9CPzHfGRVnqTTzUSGzcLapZawEvburaz3/ALprNpcbNWtOmatLaPmXlpaoyWjG5QoqUANx57knpj8NGsD2YxUIbTMmOEJ/CyNpPxUck/QUH6V1E5YX0SlBQaUdj7JGN49PMjsf8zRHJ9qD4lNmLAYMQvBCvEWpKwk8Ak9Aehxz86di9dchGb2qXHoNbZpSx2xaVxbe34o6OOZWr6nNXQGKT109qt33KRDhRYw6Aublq/kKYGhLpNu+nI8u5hQkqUoKJb2ZAJwQPLFaYTi3UTJPHNLVIIqlYrNNFEqVodlx2nQ05IaQ4RkIUsAkfCgXV3tDVaZ4j25lp9tACnH929Kj3QAOnbn1qrkkSk2FF41LbLOvwpkjD5SVhpAKjj1x0z2zigOKtzXV/wAT5IYjsgrRGC8KCARnHmfNXahJy4PakuRlSVeO86kLUlo7SUjB2g+eM4A/PuQXKyG2lrUmm3FmDuC8bjvjHoQSc5T2z5Hy5pDnqf8AEOUdPXY041qt7ERMRuIx9nSOEKQCPnmqm7aI0/c2Q05BSwdwVvj+4r/xzXGr2hWRm2tSXHHC+tGTFbQStJHUeXXv3oQu3tGu1wWpq3IRb2j0Xje5j49B8h86dwFcv0LWtA6dhqW7J8ZwKxtD8kgJA7DGPjzS/wBSu29m8LasiUMxmcJQWzkqUD98nOSc9D5AVVz3FyiXZ0x95w9VuLJB+tD0wsiSn7Ov3k9SnvVGk1siyk12fTNqkftCzxX3QFeOwlSwR1yOf51wyLI4hYMGQUNj/oEe7/v41s0g4p7S9qcWhKFLiNEpHAHuirmpyYYZFyKp09inDlzabCGobYI4B4x9N1anYV0mo2yZbTaO6WmUj81Ff5Yq8qYqvp2pyYagHX/RnXEpcdUUZThTylAkcZx0q/01ND8MsFRUuOQMqOSpB+6f1HyoQnzM3i4sJxuQ4dqT3yTwK92K5/Y74yCkobeJZWlXbJxn5FP51EVGD2Iuww1JaG75aHYDyUlCyDtWMpVjscc4oGiXKy2Ca9BlabtbXgHCno6UkdAfxA+fn9KOdTwXblY5URjxNzgAKW3fDUpIIykK7ZGR86VEOJa4+oWosmEtq1oWEORpeVlCdvIXnJPJ7+daCBiWzWWnnWCpMhEQJGSlaAn6EZBrajXWlHSAjUNuJPb7QBXPFt2iWYylxY9nZbUOVo2NkfPgih6bpGwvPuvWeVZZa1+8Y8xLT24+QV1Genn60ALK6NL1B7SLuIDiXWpEwJD6DlO3KRkH4CvpdhAaZQ2DkISE5PpSK0Kyy7qxiHa2mmwmWpyX4TJQlrbkqQkknIynaOeAcd6e6egoAotbpCtI3b0irP05oc9k1uQi2OzyP3jjpAPoOKIddueHo+7q5/8AbKHHqMfzqaFj/Z9KW1JGCpreeO5OaW1cxqdY2btU2GNqC2Liv+64PeZdAyW1Y4P8iO4pLSzcrWXLY+p0eFhpTW7AJzx8R0wOmMdcV9AkZ6daAvajpxMyB+1YyMSY4w4UjlSM9fiD0peaH2XwTp6WKyfFmNoQ69HcKZAKm1leQcHCufTuOtd+m7fb501iLenXkw1rwrZhO1fQZJ6D4fGiaxrTqOCqFPWlDsjKmnRwGpSByR5BacEihh9CkvrbUgBSFFDm05QkjuD0/wAxWV8aaNkXruLHfAsVpt5C4kCM24DnxA2N5PmVYznrVkMHpSUXr29s29qHBltILKCnxvBCyrHTKjnpxzjPzo39mV/nX2BLVcHPFU24Ni8cFJHY9+RWzHljLow5MUo/Iu9Ramt2nW21T1OlToOxtpG5RA6nsAOR1PehiR7VLegq8G2zFpAyCtSE5/M0Qax0oxqaM3l5UeWxnwHwN2M9QpPdJxSovGktSWsLD9oVKbAOHoCt6T/2/eH0pjbFFK7dEXRct9v7Swt2QtxeVb8qJ757YwPlWyBLUzJbXvbcdb5KXkgoUOv3OnyqrjNmIViQh1lSlZUlxtScfUV6hS0sXHeFNrbWkhQyDz24pM4urGwlvRe3W8v3aexKW3HadASgllvw9wH3SSO46D/xjQ9PuB8aOuY/4DqiVNoWUoUPUDGa52rfc7nI/wDSrfOkAnI8NlW36nAo2s/s0u09SHb3JRAZ7ssEOOn0Kj7qflmhRbkmRqpUB6EF8sssocfdIwhlkFaleeABk0RR9A6pmM7240SCDyBJfyv5hIUAfnTVsGnLVp9gtWuGhrd99w+8456qUeTVsKZGCiUlKxMNeyO+yXAZ91hoB6lIW4R8OAKJ7F7KLFblpdnKeuLowSHfdbJ/ujr8+POmDXnNXqitmQMcCs14W4hAytQSPNRxXn7Qyejrf+IUWBsPNVkq4qLxYiJStSchbivuo9PU1z3eepT4t8RYDhGXl/8A1p7D0J/SuIzGmkltvAQ31V5Y7fH9Ko5WSU1ztTbMtbqSVF5W9Sl4Jz3+XJrhslnjv36O23yplYdd28FAHIB7cnoDz1PSs3S6KmrbaE37K07y03HSXZL/AJFCACRn+Ij4AdaJNL2aSylpx6N9hitkrbilQU64o/jdUCee+Mn1PYZ9TyTqK2LdLcJ3isMrLSQpYSdoPQnHFJtqOzO1czHujzz6H3AJBeJaXuI5B2kYwrAGOwFOjtSW1HKkXXUrjU/bGUpwsYQnBQ2FYCju6nHOenwrWUGQNH2FTIQmEMY++HllX+IqyapLv7NbK8w44z+7cSkqQt1lDu09c8jP511W/QsJlhIF1uLwA4Wh0IHy2jFc2pNNsWyw3Gem7XX+jRXHdhkZCtqSdp46GpAD/ZA65P1CmREirjQW2FqcC1FXiE4AI8upp1DpSS9iM16XqCQtMRLTBjKSooUTlW5J3KJ6/Lzp2joKABf2lL26MuCASFLCED1ytIxV3ZmDHtUNk8FtlA/Khz2lIdkWqFFYSpSnZbZVjyHn8yKLWhtSkE9Bilr5sY/gj3Xh9pDzS2nEhSFpKVA9wa2Vg0wWITUFsl2W7yreyXAkuBaB1Cv4T8ea3M6YvcqzOTRbUBhpJKUl/wB9eOFHGOo56+R4o99p1h+321NwZSfGi8nb1Kf9DzWrR178KGl59X9FkHLhA/qHuis+hOD6ZB6GsfrWvSzd7W4XEUbaHFLXvPhrTgkJwcnjPJz9fWnZoq82P/h+KiKqPC2nwlMLdwQ4ckjKjk5wTnvQd7RtMfYl/ti1pCojvLiUDIQo9/7pz+eO4oRaYdajh0EB1SSrCvwg9E58zj8qXGUsU2MlGOaCd7n0WlQV0rOKCfZZdnbhZXW5Ett1TLm1trdlbaMDr8TnHwo1BzW6MlJWjnyi4umeVtNuDDiELHkoZrWmFFQrciMyk+YbA/lW+uSbcokF2O3LfQ0uS54bQUfvKxnFSVo1y7pAglTcmU00pDfiFBPITnGcfGqzS2roOpXpTcFiSgRz991IAWMkZGD6Uq9cT03K83J6NLbBkOpjNhlWcoSMbifU558j6ZN/A0m21a4d50jclLukNsB9tK8hw9VJ2/hPUbe+B8aWp2y+nYa4Oahqg0hqRnUEInYWZbWA8weNp8x6HB+HSr1SsAk4Apl2Vo1SpTUVsuOqwOgHUqPkB3NLCXdpEu4KTIui247xOUtuY+XOBxx3z9atdS3hchma+y7+4aUhKEpUUuOpPGE+hPJ+AoSlPNsS3oa23luJ2q3I2YyfiMnGfOuZ5GaWTaHSGwil2EzFsahuNykbnmzyHwgEoP8Aa3E/I9DXXeo9wftq1MyXXWdmVpbfSkY9cf5V40+wiHblyorrLoKP3zbyT+7Hwz93zIqtut4dZvAhvsxFl5HuxnSUJUccbFEd+2Dg+nGVKH3Jslu+jfp9TkVAjfaHUocBUWpAC+OpLbgxx8yB5CrqFaUXl5xmQnda2vdLYPD6iAeSOowRkd+nQGqmzsojymmbfBeadlN+I2yZBdQ0roVHrtTz369OpFH1uhtQIbUVhO1tpOABWvx4yk9+kUk0arXZ7daWyi2QY8VJ6+E2Ek/E967gOKlQkDrxW1JIWZPSlb7T2/G1HAQ0k+J4AQoke6QVHGeennTPKxg96VetpUOTqMT3/EchxQhpxLLZUtwbveCcdTyR9aGB1WnROqYJGL5DbGc7IyXUhPw5PHyrbrSHeLbpC5P3S8GVEDW15lLQ3LSogYCj069eKrGrndykJ0pZNVobJG1MtDbTfy3np0r1rJ/UZ0VOXqcpjQVFCHG0bHHj74xjbx1HnUgZ9iMWG43MnQPHaaCUt+GscKJOd3x4/wAuKa46UvPY02wxZJrEd5Sw28kBCkYKPcA9M59QKYY6cUAeV7QgleAkDJJrgn3m322KiTMltobWMt85LnltA5Pyqt19PVA0xKKCoLewwCk8jdwT9M1z6ItCP2dFuk1AcmLaCWSsZ8BoDCUpz04AJqt70i6jxtm46uKhuZsN7db/AIxFCQfkVA16j61s7joZlLfgungJlslv8+n50RVzT4EW4MlmbHbebI6LTn6eVFMhOP2jLrkd6MSt1tTLgxu3DaR8aW1ytk7Tc9yVbNsq3PHKkdUj5j7p9eh/KtGoNPNWS9xkblm0vHJUv3y3jqAO56Y8898VUIkqsd38S3Sw4hKwpDjaztWg84UPLHUHvnyrNllezNmHGvp3/Dvu2o2nLW9HjMyGC6napGctgHr048+1BL7y1MBqQ6Q2k8AIPT1I60+LdGsl+iNT0QIqyo+9ltOUq7g+tezpOxEk/s1kZ7JyP0NRLBKW9kR8iEdqEvpu6LtN0ZkkuoAIy4yocp75H4h50242uLKtI8SfGT55d24+SgK6v+DrB0Ntb9OVf51kaPsGc/s1k/Ek/wA6mGLLDplcmXFk7RY226wro0p23yW30JVtUWznB64oP9qsmAba1GWvNxSoOMJT+EE4yo9kk/mKJn/2bpm0SZDUdqNHbBWUtpCd6ugHqScClLJZl6sWoJUlc2ekYKzhI988D+yAD9PM02baST7M6Su10cVntUKXqiIidI8NjYUyFo4wracHI4xkjntjFWM+FdNJTBIEhTMhKtiHkD3H0die3xHP86PrRouNY7YpMRapE/b7z73AcOMbSB0T+fOcmuTT10j3aCuBdWkTWkkpKHEje32wU9eDxkc9OtVcaqy13ugag6tiM36JeC0phb+ETUtJy3uJIyO/OAojqMetMy5y0KirZaO9bzZA2noCOufnSSm2uKrVP7LaLjUNVxG1xPvKKc4GM+QJ755HlTRmafuEZ1f7JcV4ORsaEnZsGOgCkKFUnr0VAh1YKKaS879jj7wjwFEp38oW3/IgYwfMVTvLecaZdjEOKdKmVBQ38p8z6gj60dJ07eXXvGcRb2lqGC4+6p1ZHwShAP1rviaUQAkyZz7gzyiMhMdB+mVf/qufi8HNFVYx5IgM25I/Zy4128Fll5OA0pP7w/DHOf8AeKuLJp6fNagJSHFx4iTsfujPvJJz/VtkAnA6FWB04V2ObdZ4Fu96HEZZWergG5Z+Kjya7wgd+c9a6EPFr5Oxbn+Ir7RaodpjlphJK1HLji+VOK8yfmeBwO1d+4/hST8a9JSB0AFeq1JJKkLBbU2qJVqucS12uzyLrPfaU+plhxKA22CBuUpQ7k4q/t6334TDs2P9nkLQC4x4gc8NXcbhwfiKEdfuCLKYmWxm6i/NtFMZyFDU824knPhO/h2EgdSCOoIq8h3iSiKty8W92GpmOy44oEKQpawdyEYOSUkYOfMYqQJqa7OWmIgspQp15RQkk428E59e1L2Na74/KZe05cba0lCTv8aWpDm49sJB8u/Xmr2Q7MvlzWtloOhGFIZUvaQjPQeZPcj4+Vcs646VD/h3rT7sNacArZbOU/EIwrHHXBqALqPE1uIwDk+2FfmUlR+uzH5UHe0Z7UUKzoTqiZEFvW6kpLLWVFaeQBjBOcHsBxzRZZbVpe6p32W7vvAdUMTlEp+Keo+dA/twdGnI1qYtr7wkvrcWpbzpdUEpAAxuzt5PUVIBL7EprsqwTUyYymHBI3JG3aPDKRtA78YPJ5PXvTIHSkH7C9QSxqd+BKdedbuDKlBThKiHG+c5P9kkfIU/R04oAE/aHHjvWAuSnktBpYUncOFK6Afzz6HtQanW97+zRm4piNJSlCAEM5Kjjp1/IUwNZ2pd3sD8dtJU4nDiUj8WOo+YJFIL7BNsUtbzSlLjE9AOCB/F5EedZslp2jVhpxpqxmMa6vUFQVc48aQznCvD9wj0zkjPoaIGfaFYlIBdXIaURylTBOPmM0rLc3GBDjMpQjSELUtl1OMjrwPMK/StGU4AUpIVjkEjJpUc01sx/pxz+qDjWesrdeLWuBDYfWpS0q8VaAkJwc8dTnHFBqSpaG0OEktgJTk8/Ot+nYka73hmAqYiOV59888joAO5PNHmodHWu26cfejFaHmEhRccc+/zyk9ue3rihqWTkTGUML0I5fZ1e4MBD8Ka54K3XApLizhJ4xgnsf1pkIUlQBSoEHkEHrSnZjyZcNce0y4jDLEIPutqThUhX4wTjgAd/hRroyTtjrti17lxUIUCf4Vp3AfI5H0puGbpJmbPBW5IJKwrgZJwKznNQj0rSZhM6y1a/eXpEFLQTFZfPhp5SpW3I5/PitegpLLN2hOvL8FlsHcpw4ABJwT9aKNf6J+3eJc7WjEn7zzKR/WY/EP7Xp3+PUFjyZMWY0zLStC0tHB2gHaQCOCPqPX41knqUtzQqcdh95BAIOc9MUqdJsRZ+t75FdSFsPB8YBKSCHByCOQeTzXdY9WtwYLiN+9AQdjZVy0rtjP4Ce3b4dPfsxthFxm3JZ3HYG93mpRClfPgfWm6lJqhVOJxae0pFtmuBCkOOKEcuS4wWTh0EJCQT3wM5+ApoJST1V8qptQQtkiHd2QA7CUd/wDaaPCh8utXaSCMg5B5BpkVRVuwN1JfX7bqX3XFot1rtbtwnNtpTl45KG0En4LUPUUWwnxJhsSNimw62lexfBTkZwfWgz2h6Tfu7MuXbZs9qRIYaivRmCnY+gOfiyM8BazwRRRaYMmB4kdb4dhoCExQrJcSkJAVvUT7xJ5z61YgsqlSpQBOlTNYUQkZJAHcmhW66kWtyVFtRZ/chKTJLiVDKhn3Ufix3578A0AWN3v8WF47TBEma1szHbWARkgc+XBz54oNv10mzlOuRmPGf2bmopeCUqxx36Z/2fLmnvtxESJi2lrUshyS6E7lbRxvWAOgHcDOO2AatmocSXC+12iRvQoBeCpK1cdxzhY+YUOx7VHZJRQL1ZJrhiXKLLs9y6q5U27uAxuxnC+OdyeTW65ovcaIX1uQ79axwlb3vlPpuGFoP+L1rTJnvOoU1crdGuEUDcEqw4gnOdyeikn16jvu+9XC1EjXCOtFvfcZVtKSwpw4x8euOfWquSRKiymv7toLrEiFEejOoTvW466Mtq64Q6nCuPPNVF5vTN/Uy/cLi+Qj903IdjIeQR/CNydxx51dtWN63zXESZElTRBIZbQlZUOOgJ/P8q77JDROeUq1w3m1BZSG9m0pA7qUQAkfColNJfpZY39ln7JNMxmbqu7Ao8SOyWsNpUEZWRhQBJKTtGCOnPam4OlUWk7O5aYTgdKd7qgrYgYCePqfiavR0q0W2tykqswVADJ6edB91sts1HEdudneQpzKh4jXLbxSSD8en3h19a5/aS5cJZttkgNqcZm+M9LQ05sceZaCSWkq7Fe4D/SiXTsy3z7LDkWgJTCU0PBQlO3YBxt29sYxiiUU1TJjJxdoRt+itJK2ZKiylKxynAAURx8c5qhMNxD58FxTpUcJGCQr0HHBph+0q1fYrml5KAW3DkAjIxyQPkc/lXXqjTkF6zxb9aR4KJKUeMwnOz3hyR3GCMfpWVwaujZ7FJpsW7Li25LKGQveohTYxyVd08d/9/BjwZtx1JLhQJjod8NHutqXsBIHKlHncr/fmaHYUVybOfDD6H7mGSoLfICnNoHu5HfHwziqGBdpCJgeU4puWyvjb7vQ8YHYjy71SNv/AAvOl/o2bhpS42ltT9if8cFA8Vp1KSokd08Y+X60N2CXdI85+6MyCMZ+0LeSVBffGAM4Hn2ot0xryHPYDVydSxJSMFZztUf5H8qFbrKQJk2HHkuw4cp8kq27VBK8FQPkOMjOM1bJGMalFlMbnJOMlYxLJqSJdHxGQFJkBveoDlPyPerwUqNNXi32G8MoS5mKW1Nuu4KsDdlOT6DAJApmQrhEmNByJJZeR5trCq0Ysikt2Z82PRLZbHSRk1R6o03EvsFxCkIRKAyzJCfeQrtz1x5itk7VNngyvs8qc22sfeUfuoPkpXQVcJUFJCgQQRnINX4yF8onz1LjvRnnULbLbrayhxH8Cx1H8xTD9mWoWFMC0vhKH8lTahxvzyQfWse0ywe7+24qOAAiYkd0/hX8R0PpjyoFtTSUTULU6ptQIUChWFDHOc9qypeuY91ONj8VhSSkjIIxgjrXFbcxiuCrJS1yyT3bPQZ9On0oFm3JOon40ODeVNuhHvlx0toWfQDqaH7vY48TxFt6iQ7JQnOxhC1HI6jcOBT1k+6E6B0Y3c16FCuhL+LpAXDfUtUuGAlSljBdR+FePlz60UimJ2rKMzWKzWCeKkAa9oKJUnTTsWArDr7rSFgLCSW9434J/s5oMu7EZGp5l4hpcYbkxkMFASBtUjgLBB8gBgjHnRNcJyWp7rFzUll3d7q1n92tPbaeg9RWtyOy8nKShST0wQf0pEsjsfHGqsE4iglLkqEQmR4u95JJPOAMgk5CTgcdj681sabQygmGG22lnCo68eHk84IA79lD867p8BUHdJjlCSMnYVABfmOfMVWAqnRQq1oeW+ePDaQVZSSDgnoPn0IqFKyXFI8OKCn1M5VFeVgjdyFHtnH5KH+lddptEm+vBEeM2h6O8Q9KbcwhOPQdVH0x5+VXELSEuf8AZ3LkERkNnkN8rXnvnonPpmjmBBYt8VqNGbS22gcBI4z5/H1q8Yt9lHKuiotWk4MEFS9zrqjlbiuCo+p6mr1DDaMbEJGOBxW2pTNKFuTZgDArNSpUkFbfLJCvcZDUwOpU2vxGnmHC240vGMpUORwSPWtFk01a7IhgQGFpWw0tlLjjilKKVL3qySecq5zVzUoAFtf2oXCzLUgfvG84I9f9cVweyyaJVhehPDKozpASrn3Vc/rmjOS0h9lbLgylaSDS/wBHW6423WU5CYjqIK0HxHFDakHOU48+d3Tsao1UrLp3GjX7QNMGNIGoLTlp1Ktz3hjorsvH6/8Aml1qayOyHGrxbm1KblubXmwP6p7qQf7JB3A+Rx1FfRLzSHmltOJCkLBSQe4pK6qivWGbJhtJcIUStoddyOyvLjP1zSMsXF2h+GSmqkUbJj2pTMZ2QHJS0gcnhA7Dz2/n8qkl2Q3KcEl59TTmCtGcqyOnXhQ8u4oabjOSH1/aHkIdzkl3hSj696K4zr7rSIZZStbQwXVHKTnoRSWl2aU2ujfbXYTsxhAcddb3g/vUYyO4z0OKtEpmSnUsTGsqWs7VoZwG8d1EDkY9a5ARCjrQEJckLTtBUn7nPUeXlXCkylghMp5LB5UkOE5pf2N7W55lF6UtQec8Q/cSewAoltep7zAbbbRMU4hKQNj2FDHz5qjjtJQknJx61aWq2S7q7shMqcGOVAYSn4q7fmamMpXxKzUa5DK05eG9Q211TzCUrQS2631SQR+hHalfrPSirJNIaU79he/qVjt32KPmOceYpqaZsiLHBLO/xHXFb3V+Z9PQVYXCDGuMRyLMZQ6ysYUlQ/3g1tcXKCvs52pKbroTGnrvZrJAddkR/tD7qfcCwCfmDwK47Vd4d1uilXBTkKED/wDGwVeuSR09AM+XSiHU+hJMDe5DC5MMknckZcb+IHX4/pQU+yqJbXEbUK3rwHEUqq+RdK+gliXCLK1YJenZzkK125aXH3H18LRwFqGeSFYACe5IOBmmXZdWQLtLXFaC2Xcbmg9geKnvjryPL5/BGbozUENoQSUKC1pJwVKHTnyyR9KZXs10o2ladQT3PGlnIaTnPh8c8djg8DsD3zTISbexSca7GTUIqVmnijkkQI0kEPsocB6hQzmq5WlLKTn7CgZ8sirypUOKf0SpNdMp2dM2drG2A0SP4hu/WrJqKwykJbbSkDoAMVuqUUgtmMCs1KlSQSpUqUASpUqUASpUqUASpUqUASq29WeLd4/hSUkKH3HU/eQfSrKpUNJ7MlNrdC1l6BnpX+7VDloH3SseGofLBH0xWlGibwk5aYitegdHP0TTQqUr0QHLyJoVjHs+vjzqlzZURKSeEpUo4HrwKt43s7QMGVcF5HZlsD8zmjypR6IfhD8jJ+g3C0XZIykrXGXIWOin1lX5dKIGmkMoCGkJQkDASkYArZUpiio9CnKUu2YrNSpViDyrOKGr/oy3XdS3mwqJKV/1mQMK/vJ6H9aJ6lQ0n2Sm10JW9aGvlubWEw0T45WFqcij38DPVB6dT0zVyxre2xFoK2n7bJbSEFDySELAGNqgcH544+opoEVrcZad4cbSvH8SQaWsdO0XeS+zxDkolxmZDQUEOoC0hQwcEdxXRXkDbgCvVNFkqVKlAEqVKlAEqVKlAEqVKlAEqVKlAH//2Q=="/>
          <p:cNvSpPr>
            <a:spLocks noChangeAspect="1" noChangeArrowheads="1"/>
          </p:cNvSpPr>
          <p:nvPr/>
        </p:nvSpPr>
        <p:spPr bwMode="auto">
          <a:xfrm>
            <a:off x="155575" y="-487363"/>
            <a:ext cx="1533525" cy="101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 bwMode="auto">
          <a:xfrm>
            <a:off x="616285" y="170077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u="sng" dirty="0">
                <a:latin typeface="Times New Roman" pitchFamily="18" charset="0"/>
              </a:rPr>
              <a:t>I. Vocabulary:</a:t>
            </a: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462665" y="1972355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volcano  (n) </a:t>
            </a:r>
          </a:p>
        </p:txBody>
      </p:sp>
      <p:sp>
        <p:nvSpPr>
          <p:cNvPr id="17" name="Rectangle 12"/>
          <p:cNvSpPr txBox="1">
            <a:spLocks noChangeArrowheads="1"/>
          </p:cNvSpPr>
          <p:nvPr/>
        </p:nvSpPr>
        <p:spPr bwMode="auto">
          <a:xfrm>
            <a:off x="2190890" y="196961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núi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lửa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 bwMode="auto">
          <a:xfrm>
            <a:off x="462665" y="2202785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pour out  (v) </a:t>
            </a:r>
          </a:p>
        </p:txBody>
      </p:sp>
      <p:sp>
        <p:nvSpPr>
          <p:cNvPr id="19" name="Rectangle 12"/>
          <p:cNvSpPr txBox="1">
            <a:spLocks noChangeArrowheads="1"/>
          </p:cNvSpPr>
          <p:nvPr/>
        </p:nvSpPr>
        <p:spPr bwMode="auto">
          <a:xfrm>
            <a:off x="2190890" y="220004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tuôn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trào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đổ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1" name="Rectangle 12"/>
          <p:cNvSpPr txBox="1">
            <a:spLocks noChangeArrowheads="1"/>
          </p:cNvSpPr>
          <p:nvPr/>
        </p:nvSpPr>
        <p:spPr bwMode="auto">
          <a:xfrm>
            <a:off x="462665" y="2433215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lava 	(n) </a:t>
            </a:r>
          </a:p>
        </p:txBody>
      </p:sp>
      <p:sp>
        <p:nvSpPr>
          <p:cNvPr id="22" name="Rectangle 12"/>
          <p:cNvSpPr txBox="1">
            <a:spLocks noChangeArrowheads="1"/>
          </p:cNvSpPr>
          <p:nvPr/>
        </p:nvSpPr>
        <p:spPr bwMode="auto">
          <a:xfrm>
            <a:off x="2190890" y="243047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dung </a:t>
            </a:r>
            <a:r>
              <a:rPr lang="en-US" sz="2000" b="1" dirty="0" err="1">
                <a:latin typeface="Times New Roman" pitchFamily="18" charset="0"/>
              </a:rPr>
              <a:t>nham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3" name="Rectangle 12"/>
          <p:cNvSpPr txBox="1">
            <a:spLocks noChangeArrowheads="1"/>
          </p:cNvSpPr>
          <p:nvPr/>
        </p:nvSpPr>
        <p:spPr bwMode="auto">
          <a:xfrm>
            <a:off x="462665" y="2625240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prison 	(n) </a:t>
            </a:r>
          </a:p>
        </p:txBody>
      </p:sp>
      <p:sp>
        <p:nvSpPr>
          <p:cNvPr id="24" name="Rectangle 12"/>
          <p:cNvSpPr txBox="1">
            <a:spLocks noChangeArrowheads="1"/>
          </p:cNvSpPr>
          <p:nvPr/>
        </p:nvSpPr>
        <p:spPr bwMode="auto">
          <a:xfrm>
            <a:off x="2190890" y="2622495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tù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6" name="Rectangle 12"/>
          <p:cNvSpPr txBox="1">
            <a:spLocks noChangeArrowheads="1"/>
          </p:cNvSpPr>
          <p:nvPr/>
        </p:nvSpPr>
        <p:spPr bwMode="auto">
          <a:xfrm>
            <a:off x="462665" y="2894075"/>
            <a:ext cx="16130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carve 	(v) </a:t>
            </a:r>
          </a:p>
        </p:txBody>
      </p:sp>
      <p:sp>
        <p:nvSpPr>
          <p:cNvPr id="27" name="Rectangle 12"/>
          <p:cNvSpPr txBox="1">
            <a:spLocks noChangeArrowheads="1"/>
          </p:cNvSpPr>
          <p:nvPr/>
        </p:nvSpPr>
        <p:spPr bwMode="auto">
          <a:xfrm>
            <a:off x="2190890" y="289133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chạm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khắc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28" name="Rectangle 12"/>
          <p:cNvSpPr txBox="1">
            <a:spLocks noChangeArrowheads="1"/>
          </p:cNvSpPr>
          <p:nvPr/>
        </p:nvSpPr>
        <p:spPr bwMode="auto">
          <a:xfrm>
            <a:off x="462665" y="3124505"/>
            <a:ext cx="149322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valley 	(n) </a:t>
            </a:r>
          </a:p>
        </p:txBody>
      </p:sp>
      <p:sp>
        <p:nvSpPr>
          <p:cNvPr id="29" name="Rectangle 12"/>
          <p:cNvSpPr txBox="1">
            <a:spLocks noChangeArrowheads="1"/>
          </p:cNvSpPr>
          <p:nvPr/>
        </p:nvSpPr>
        <p:spPr bwMode="auto">
          <a:xfrm>
            <a:off x="2190890" y="312176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thung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lũng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1" name="Rectangle 12"/>
          <p:cNvSpPr txBox="1">
            <a:spLocks noChangeArrowheads="1"/>
          </p:cNvSpPr>
          <p:nvPr/>
        </p:nvSpPr>
        <p:spPr bwMode="auto">
          <a:xfrm>
            <a:off x="462665" y="3393340"/>
            <a:ext cx="149322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wharf 	(n) </a:t>
            </a:r>
          </a:p>
        </p:txBody>
      </p:sp>
      <p:sp>
        <p:nvSpPr>
          <p:cNvPr id="32" name="Rectangle 12"/>
          <p:cNvSpPr txBox="1">
            <a:spLocks noChangeArrowheads="1"/>
          </p:cNvSpPr>
          <p:nvPr/>
        </p:nvSpPr>
        <p:spPr bwMode="auto">
          <a:xfrm>
            <a:off x="2190890" y="3390595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cảng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3" name="Rectangle 12"/>
          <p:cNvSpPr txBox="1">
            <a:spLocks noChangeArrowheads="1"/>
          </p:cNvSpPr>
          <p:nvPr/>
        </p:nvSpPr>
        <p:spPr bwMode="auto">
          <a:xfrm>
            <a:off x="539475" y="369783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u="sng" dirty="0">
                <a:latin typeface="Times New Roman" pitchFamily="18" charset="0"/>
              </a:rPr>
              <a:t>II. Read:</a:t>
            </a:r>
          </a:p>
        </p:txBody>
      </p:sp>
      <p:sp>
        <p:nvSpPr>
          <p:cNvPr id="34" name="Rectangle 12"/>
          <p:cNvSpPr txBox="1">
            <a:spLocks noChangeArrowheads="1"/>
          </p:cNvSpPr>
          <p:nvPr/>
        </p:nvSpPr>
        <p:spPr bwMode="auto">
          <a:xfrm>
            <a:off x="462665" y="4043480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1. Matching:</a:t>
            </a:r>
          </a:p>
        </p:txBody>
      </p:sp>
    </p:spTree>
    <p:extLst>
      <p:ext uri="{BB962C8B-B14F-4D97-AF65-F5344CB8AC3E}">
        <p14:creationId xmlns:p14="http://schemas.microsoft.com/office/powerpoint/2010/main" val="380791287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459725" y="49360"/>
            <a:ext cx="4148567" cy="50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Hawaii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 Francisco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Mount Rushmore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Chicago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New York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36600" y="49360"/>
            <a:ext cx="2996811" cy="1766630"/>
            <a:chOff x="-36600" y="49360"/>
            <a:chExt cx="2996811" cy="1766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27" y="49360"/>
              <a:ext cx="1943813" cy="1392684"/>
            </a:xfrm>
            <a:prstGeom prst="rect">
              <a:avLst/>
            </a:prstGeom>
          </p:spPr>
        </p:pic>
        <p:sp>
          <p:nvSpPr>
            <p:cNvPr id="20" name="Rectangle 12"/>
            <p:cNvSpPr txBox="1">
              <a:spLocks noChangeArrowheads="1"/>
            </p:cNvSpPr>
            <p:nvPr/>
          </p:nvSpPr>
          <p:spPr bwMode="auto">
            <a:xfrm>
              <a:off x="-36600" y="1316725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A. Heads of 4 presidents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6600" y="1739180"/>
            <a:ext cx="2996811" cy="1766630"/>
            <a:chOff x="-36600" y="1739180"/>
            <a:chExt cx="2996811" cy="17666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20" y="1739180"/>
              <a:ext cx="1921305" cy="1329062"/>
            </a:xfrm>
            <a:prstGeom prst="rect">
              <a:avLst/>
            </a:prstGeom>
          </p:spPr>
        </p:pic>
        <p:sp>
          <p:nvSpPr>
            <p:cNvPr id="21" name="Rectangle 12"/>
            <p:cNvSpPr txBox="1">
              <a:spLocks noChangeArrowheads="1"/>
            </p:cNvSpPr>
            <p:nvPr/>
          </p:nvSpPr>
          <p:spPr bwMode="auto">
            <a:xfrm>
              <a:off x="-36600" y="3006545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B. Napa Valley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36600" y="3439955"/>
            <a:ext cx="2996811" cy="1755675"/>
            <a:chOff x="-36600" y="3439955"/>
            <a:chExt cx="2996811" cy="17556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20" y="3439955"/>
              <a:ext cx="1945443" cy="1358245"/>
            </a:xfrm>
            <a:prstGeom prst="rect">
              <a:avLst/>
            </a:prstGeom>
          </p:spPr>
        </p:pic>
        <p:sp>
          <p:nvSpPr>
            <p:cNvPr id="22" name="Rectangle 12"/>
            <p:cNvSpPr txBox="1">
              <a:spLocks noChangeArrowheads="1"/>
            </p:cNvSpPr>
            <p:nvPr/>
          </p:nvSpPr>
          <p:spPr bwMode="auto">
            <a:xfrm>
              <a:off x="-36600" y="4696365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C. Kilauea Volcano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-36600" y="5064324"/>
            <a:ext cx="2996811" cy="1859531"/>
            <a:chOff x="-36600" y="5064324"/>
            <a:chExt cx="2996811" cy="18595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27" y="5064324"/>
              <a:ext cx="1943813" cy="1475481"/>
            </a:xfrm>
            <a:prstGeom prst="rect">
              <a:avLst/>
            </a:prstGeom>
          </p:spPr>
        </p:pic>
        <p:sp>
          <p:nvSpPr>
            <p:cNvPr id="23" name="Rectangle 12"/>
            <p:cNvSpPr txBox="1">
              <a:spLocks noChangeArrowheads="1"/>
            </p:cNvSpPr>
            <p:nvPr/>
          </p:nvSpPr>
          <p:spPr bwMode="auto">
            <a:xfrm>
              <a:off x="-36600" y="6424590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D. Waikiki Beach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04149" y="5043237"/>
            <a:ext cx="2996811" cy="1919023"/>
            <a:chOff x="2804149" y="5043237"/>
            <a:chExt cx="2996811" cy="19190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811" y="5043237"/>
              <a:ext cx="2904744" cy="1496568"/>
            </a:xfrm>
            <a:prstGeom prst="rect">
              <a:avLst/>
            </a:prstGeom>
          </p:spPr>
        </p:pic>
        <p:sp>
          <p:nvSpPr>
            <p:cNvPr id="25" name="Rectangle 12"/>
            <p:cNvSpPr txBox="1">
              <a:spLocks noChangeArrowheads="1"/>
            </p:cNvSpPr>
            <p:nvPr/>
          </p:nvSpPr>
          <p:spPr bwMode="auto">
            <a:xfrm>
              <a:off x="2804149" y="6462995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E. Lake Michigan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06244" y="49360"/>
            <a:ext cx="2996811" cy="1805035"/>
            <a:chOff x="6606244" y="49360"/>
            <a:chExt cx="2996811" cy="18050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680" y="49360"/>
              <a:ext cx="2410264" cy="1392684"/>
            </a:xfrm>
            <a:prstGeom prst="rect">
              <a:avLst/>
            </a:prstGeom>
          </p:spPr>
        </p:pic>
        <p:sp>
          <p:nvSpPr>
            <p:cNvPr id="26" name="Rectangle 12"/>
            <p:cNvSpPr txBox="1">
              <a:spLocks noChangeArrowheads="1"/>
            </p:cNvSpPr>
            <p:nvPr/>
          </p:nvSpPr>
          <p:spPr bwMode="auto">
            <a:xfrm>
              <a:off x="6606244" y="1355130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F. Famous prison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44649" y="1739180"/>
            <a:ext cx="2996811" cy="1728225"/>
            <a:chOff x="6644649" y="1739180"/>
            <a:chExt cx="2996811" cy="17282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680" y="1739180"/>
              <a:ext cx="2334134" cy="1329062"/>
            </a:xfrm>
            <a:prstGeom prst="rect">
              <a:avLst/>
            </a:prstGeom>
          </p:spPr>
        </p:pic>
        <p:sp>
          <p:nvSpPr>
            <p:cNvPr id="27" name="Rectangle 12"/>
            <p:cNvSpPr txBox="1">
              <a:spLocks noChangeArrowheads="1"/>
            </p:cNvSpPr>
            <p:nvPr/>
          </p:nvSpPr>
          <p:spPr bwMode="auto">
            <a:xfrm>
              <a:off x="6644649" y="2968140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G. Fisherman’s Wharf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92250" y="3392543"/>
            <a:ext cx="2996811" cy="1841492"/>
            <a:chOff x="6492250" y="3392543"/>
            <a:chExt cx="2996811" cy="18414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680" y="3392543"/>
              <a:ext cx="2334134" cy="1421312"/>
            </a:xfrm>
            <a:prstGeom prst="rect">
              <a:avLst/>
            </a:prstGeom>
          </p:spPr>
        </p:pic>
        <p:sp>
          <p:nvSpPr>
            <p:cNvPr id="28" name="Rectangle 12"/>
            <p:cNvSpPr txBox="1">
              <a:spLocks noChangeArrowheads="1"/>
            </p:cNvSpPr>
            <p:nvPr/>
          </p:nvSpPr>
          <p:spPr bwMode="auto">
            <a:xfrm>
              <a:off x="6492250" y="4734770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H. Empire State Building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69060" y="5163744"/>
            <a:ext cx="2996811" cy="1760111"/>
            <a:chOff x="6569060" y="5163744"/>
            <a:chExt cx="2996811" cy="176011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679" y="5163744"/>
              <a:ext cx="2334135" cy="1376062"/>
            </a:xfrm>
            <a:prstGeom prst="rect">
              <a:avLst/>
            </a:prstGeom>
          </p:spPr>
        </p:pic>
        <p:sp>
          <p:nvSpPr>
            <p:cNvPr id="29" name="Rectangle 12"/>
            <p:cNvSpPr txBox="1">
              <a:spLocks noChangeArrowheads="1"/>
            </p:cNvSpPr>
            <p:nvPr/>
          </p:nvSpPr>
          <p:spPr bwMode="auto">
            <a:xfrm>
              <a:off x="6569060" y="6424590"/>
              <a:ext cx="2996811" cy="49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b="1" dirty="0">
                  <a:latin typeface="Times New Roman" pitchFamily="18" charset="0"/>
                </a:rPr>
                <a:t>I. The Statue of Liberty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2072240" y="971080"/>
            <a:ext cx="541105" cy="1432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2" idx="3"/>
          </p:cNvCxnSpPr>
          <p:nvPr/>
        </p:nvCxnSpPr>
        <p:spPr>
          <a:xfrm flipV="1">
            <a:off x="2038325" y="1815990"/>
            <a:ext cx="575020" cy="5877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" idx="3"/>
          </p:cNvCxnSpPr>
          <p:nvPr/>
        </p:nvCxnSpPr>
        <p:spPr>
          <a:xfrm flipV="1">
            <a:off x="2062463" y="971080"/>
            <a:ext cx="1126957" cy="31479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3"/>
          </p:cNvCxnSpPr>
          <p:nvPr/>
        </p:nvCxnSpPr>
        <p:spPr>
          <a:xfrm flipV="1">
            <a:off x="2072240" y="971080"/>
            <a:ext cx="1117180" cy="48309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3"/>
          </p:cNvCxnSpPr>
          <p:nvPr/>
        </p:nvCxnSpPr>
        <p:spPr>
          <a:xfrm flipV="1">
            <a:off x="2960211" y="3697835"/>
            <a:ext cx="421234" cy="1248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1"/>
          </p:cNvCxnSpPr>
          <p:nvPr/>
        </p:nvCxnSpPr>
        <p:spPr>
          <a:xfrm flipH="1">
            <a:off x="5340100" y="745702"/>
            <a:ext cx="1382580" cy="6963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762555" y="1739180"/>
            <a:ext cx="960125" cy="80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9" idx="1"/>
          </p:cNvCxnSpPr>
          <p:nvPr/>
        </p:nvCxnSpPr>
        <p:spPr>
          <a:xfrm flipH="1">
            <a:off x="5071265" y="4103199"/>
            <a:ext cx="1651415" cy="4395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8" idx="1"/>
          </p:cNvCxnSpPr>
          <p:nvPr/>
        </p:nvCxnSpPr>
        <p:spPr>
          <a:xfrm flipH="1" flipV="1">
            <a:off x="5340100" y="4542745"/>
            <a:ext cx="1382579" cy="13090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WindowsMediaPlayer1" r:id="rId1" imgW="4152960" imgH="476280"/>
        </mc:Choice>
        <mc:Fallback>
          <p:control name="WindowsMediaPlayer1" r:id="rId1" imgW="4152960" imgH="47628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266950" y="0"/>
                  <a:ext cx="4148138" cy="471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85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55575" y="855865"/>
            <a:ext cx="8988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UNIT 12: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A VACATION ABROAD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470510" y="1239915"/>
            <a:ext cx="6250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Lesson 4: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READ (P. 116 - 117)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173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gIDAQEAAAAAAAAAAAAABgcABQEDBAII/8QAQhAAAQMDAwIDBQUECAUFAAAAAQIDBAAFEQYSITFBE1FhByJxgZEUMkKhsRUjUsEkM2JyktHh8BYXQ4LxJTREU6L/xAAZAQACAwEAAAAAAAAAAAAAAAAAAwECBAX/xAAkEQACAgEEAgMBAQEAAAAAAAAAAQIRAxIhIjEEEzJBUWFxof/aAAwDAQACEQMRAD8AeG4ZxkZqK6UvLfGuTntTYk3SQoui2PO/ZmzlqMgupShA81EAkk9T04Ao+lSGo0dx99QQ22kqUo9gOtAC/wDa3c5kNq3RrfMksOSFOBbbKRhaAB1PUemPM0FWfXN+t+3xZi3W88NvYV0HCef8+tG+lVJ1bqiVf5CFJaiIS3DaUOiTk7j6nr8/Sr7UWirRfUlbjAjyTyJDACVZ9fP9azuDm9UWalOMFokj1pTVcHUMJCw403L6OR93IIOCU56jiiMUk7voy72B1TrbKpMVHIej53J/mD9fjXVZ/aTNtK0MXQGbHyBu+64gd+vX5/UVKytbSIlgveDHFxWaqbBqG2X+P41rloe2/fR0Uj4g8iranJpq0Z2mnTJUqVKkglTNeVdDxQU7qu+xr80zM04GrS/P+xMyftQ8VRyQF+Hj7pwTx25zQAb1KxkVmgCVKwTgZqbhnFAGalV9uvduuTrzUOSlx1lRStGCCMHB4PrXeDmgDNYry44hCFKcUEpAyVKOAKpXL8iQSm2tmQOy+EpP/crAx68/OlznGPZKTZeVKFZNzjbgi5X2G0RyY8Y7158s9T8kivRk29TRLa57aVD760lG7/Fgn5UqXkae1/0nSFAqFQGckcda47S940FslKk7Rtws5JA4BPx60Oe02PFd0069Ljy5SWlgoYYccSlS1e6C5s94oTnJ+HwrRF6lZULwQQCDkGs1QaIjQYel7dHtc77dFbawmUVbvEOSVHPb3ieO3TtV/UgSpUqUASpUqUAU6rDHcuVymvrccVPjojKRkpCG0hXCSOeSonNLz2l6jbTGRpu2KUWmShEhe8nOBwjPfsSfPjzo71xelWLTUua2QHtobZ/vq4B+XJ+VIeE4JLpVIWcLPvLzyD/F9eayeTlceKNniYVJ6n9DT9mMtuNJlwHSAuQhEhg4+8gJwoD4Ht6mmIDzSbt8hTraVJcSxcoi96F44Sv+L+6sdfjTBtOrYEi0uzJzqYjkb3ZLbhwUK9B3B7Y8/Or4ZqqZTPjerUgiVQxqTQ9mv6FKeZ8CQefGZ4OfUdD+vrQ/dfack7jZo6Fobcwpb+RvQDyQOMfP6VyyPapJUD9ltjSRzguOlR/ICrSyY2tysMWZPiXegdBjS0yXKfkNyHXAG2VJSQUozk59ScfSjik5A9p17eu0Vt9iII63kJcShok7SQCc5pxAnPSrY5Ra4lcsZxfIzUqVKYKMGgBmfc5euHnbjp66KaiO+Bb1ISgMNoPC31KKhlShwMdEjA5Jo/x61Nv1oA5La/KfhNOTooiyFZ3shwObecfeHXsfnXWaxjFVuobuiy2l+ctAcLeAlvdtK1E8CoboOzm1XqFvT8Jt5bKnS6soTggBJwTk/ShDTd81LenZBj3CECsgYkY9z+6kc/rQ5edQt367Ifu6nEwEKwlprkJHcA+Z7mvF+TZbyWv2Q1CtSmyCXX5O0LSPMefyzWdz1MeoaUEd00vqK0SDqGJPblzWypb7aGdgIxyQB19Rx50e2C6Iu9ojzUgJUtI3pH4Vdx/vtSXbfVDjrju6naCEq4jxvGeSeOowEgc9qv8AQNxnxbvHjOyw1BkkrCXGseKcYGP4TnHPpUrJUiHC4jJ1BBTcLLLiqSFb2jgFWAT1HPlmgqCu4usNFDIZbCQClW3KcdsAE5phvLShlanDhCUkq+FL61ttGVJlRJYDBdIYZUd+1OOcJIORzxkjvWfzI7plcYPXC/xLZcXm48kxXVHLzqWveCu+UhOT8ciu+FcGVx1ymLi9LKThbz6FNJBPYnGT5Y3VcSZ15LyBbLTbpTJ++8+2UFB+Azn5VpaS6w4h67rbclD7jjbSglseSEqwAeeuCfWskkqTTGWE+mVuBlxt/cVE7jkAbTjoB2HlW3UNpm3dluPFuz1ujk/0gxmx4rieOErJ9z4gE1Uw1JafYktMvuLQSBswng8K3DPPXPPlmi4HIrp+NK4V+CZreyqtGn4Vm+zotodYYjsFhDCXCWyCrcVEHqrOfe68mravDrqGkKW4tKEJGSpRwAPU0NTvaFpKCsofv0MqHUNKLuP8INaCoUVKBVe1nSW4palSnsd24bhz+Va/+bWn88RruR5iAr/OgA+qUH2b2k6Zu0hcZucqO+gFSkSmy1gYznJ4HzNF6VBSQpJBBGQQetAAL7X46ZGl2wrcMSkHcBnb7quo7jtx50mW2nGceIOOoWCCPjT79orQc0hOOB+7CF9PJQpPWS0SLvIWxGSCAnOSM4J6D41kzw1SRt8bI4xZwmcpASolRSBjcnnKT269K0SJKpLgH7wJSeAU9PnnNW1wsr1iuqIt1ibQr3krKuD23A9CPzHfGRVnqTTzUSGzcLapZawEvburaz3/ALprNpcbNWtOmatLaPmXlpaoyWjG5QoqUANx57knpj8NGsD2YxUIbTMmOEJ/CyNpPxUck/QUH6V1E5YX0SlBQaUdj7JGN49PMjsf8zRHJ9qD4lNmLAYMQvBCvEWpKwk8Ak9Aehxz86di9dchGb2qXHoNbZpSx2xaVxbe34o6OOZWr6nNXQGKT109qt33KRDhRYw6Aublq/kKYGhLpNu+nI8u5hQkqUoKJb2ZAJwQPLFaYTi3UTJPHNLVIIqlYrNNFEqVodlx2nQ05IaQ4RkIUsAkfCgXV3tDVaZ4j25lp9tACnH929Kj3QAOnbn1qrkkSk2FF41LbLOvwpkjD5SVhpAKjj1x0z2zigOKtzXV/wAT5IYjsgrRGC8KCARnHmfNXahJy4PakuRlSVeO86kLUlo7SUjB2g+eM4A/PuQXKyG2lrUmm3FmDuC8bjvjHoQSc5T2z5Hy5pDnqf8AEOUdPXY041qt7ERMRuIx9nSOEKQCPnmqm7aI0/c2Q05BSwdwVvj+4r/xzXGr2hWRm2tSXHHC+tGTFbQStJHUeXXv3oQu3tGu1wWpq3IRb2j0Xje5j49B8h86dwFcv0LWtA6dhqW7J8ZwKxtD8kgJA7DGPjzS/wBSu29m8LasiUMxmcJQWzkqUD98nOSc9D5AVVz3FyiXZ0x95w9VuLJB+tD0wsiSn7Ov3k9SnvVGk1siyk12fTNqkftCzxX3QFeOwlSwR1yOf51wyLI4hYMGQUNj/oEe7/v41s0g4p7S9qcWhKFLiNEpHAHuirmpyYYZFyKp09inDlzabCGobYI4B4x9N1anYV0mo2yZbTaO6WmUj81Ff5Yq8qYqvp2pyYagHX/RnXEpcdUUZThTylAkcZx0q/01ND8MsFRUuOQMqOSpB+6f1HyoQnzM3i4sJxuQ4dqT3yTwK92K5/Y74yCkobeJZWlXbJxn5FP51EVGD2Iuww1JaG75aHYDyUlCyDtWMpVjscc4oGiXKy2Ca9BlabtbXgHCno6UkdAfxA+fn9KOdTwXblY5URjxNzgAKW3fDUpIIykK7ZGR86VEOJa4+oWosmEtq1oWEORpeVlCdvIXnJPJ7+daCBiWzWWnnWCpMhEQJGSlaAn6EZBrajXWlHSAjUNuJPb7QBXPFt2iWYylxY9nZbUOVo2NkfPgih6bpGwvPuvWeVZZa1+8Y8xLT24+QV1Genn60ALK6NL1B7SLuIDiXWpEwJD6DlO3KRkH4CvpdhAaZQ2DkISE5PpSK0Kyy7qxiHa2mmwmWpyX4TJQlrbkqQkknIynaOeAcd6e6egoAotbpCtI3b0irP05oc9k1uQi2OzyP3jjpAPoOKIddueHo+7q5/8AbKHHqMfzqaFj/Z9KW1JGCpreeO5OaW1cxqdY2btU2GNqC2Liv+64PeZdAyW1Y4P8iO4pLSzcrWXLY+p0eFhpTW7AJzx8R0wOmMdcV9AkZ6daAvajpxMyB+1YyMSY4w4UjlSM9fiD0peaH2XwTp6WKyfFmNoQ69HcKZAKm1leQcHCufTuOtd+m7fb501iLenXkw1rwrZhO1fQZJ6D4fGiaxrTqOCqFPWlDsjKmnRwGpSByR5BacEihh9CkvrbUgBSFFDm05QkjuD0/wAxWV8aaNkXruLHfAsVpt5C4kCM24DnxA2N5PmVYznrVkMHpSUXr29s29qHBltILKCnxvBCyrHTKjnpxzjPzo39mV/nX2BLVcHPFU24Ni8cFJHY9+RWzHljLow5MUo/Iu9Ramt2nW21T1OlToOxtpG5RA6nsAOR1PehiR7VLegq8G2zFpAyCtSE5/M0Qax0oxqaM3l5UeWxnwHwN2M9QpPdJxSovGktSWsLD9oVKbAOHoCt6T/2/eH0pjbFFK7dEXRct9v7Swt2QtxeVb8qJ757YwPlWyBLUzJbXvbcdb5KXkgoUOv3OnyqrjNmIViQh1lSlZUlxtScfUV6hS0sXHeFNrbWkhQyDz24pM4urGwlvRe3W8v3aexKW3HadASgllvw9wH3SSO46D/xjQ9PuB8aOuY/4DqiVNoWUoUPUDGa52rfc7nI/wDSrfOkAnI8NlW36nAo2s/s0u09SHb3JRAZ7ssEOOn0Kj7qflmhRbkmRqpUB6EF8sssocfdIwhlkFaleeABk0RR9A6pmM7240SCDyBJfyv5hIUAfnTVsGnLVp9gtWuGhrd99w+8456qUeTVsKZGCiUlKxMNeyO+yXAZ91hoB6lIW4R8OAKJ7F7KLFblpdnKeuLowSHfdbJ/ujr8+POmDXnNXqitmQMcCs14W4hAytQSPNRxXn7Qyejrf+IUWBsPNVkq4qLxYiJStSchbivuo9PU1z3eepT4t8RYDhGXl/8A1p7D0J/SuIzGmkltvAQ31V5Y7fH9Ko5WSU1ztTbMtbqSVF5W9Sl4Jz3+XJrhslnjv36O23yplYdd28FAHIB7cnoDz1PSs3S6KmrbaE37K07y03HSXZL/AJFCACRn+Ij4AdaJNL2aSylpx6N9hitkrbilQU64o/jdUCee+Mn1PYZ9TyTqK2LdLcJ3isMrLSQpYSdoPQnHFJtqOzO1czHujzz6H3AJBeJaXuI5B2kYwrAGOwFOjtSW1HKkXXUrjU/bGUpwsYQnBQ2FYCju6nHOenwrWUGQNH2FTIQmEMY++HllX+IqyapLv7NbK8w44z+7cSkqQt1lDu09c8jP511W/QsJlhIF1uLwA4Wh0IHy2jFc2pNNsWyw3Gem7XX+jRXHdhkZCtqSdp46GpAD/ZA65P1CmREirjQW2FqcC1FXiE4AI8upp1DpSS9iM16XqCQtMRLTBjKSooUTlW5J3KJ6/Lzp2joKABf2lL26MuCASFLCED1ytIxV3ZmDHtUNk8FtlA/Khz2lIdkWqFFYSpSnZbZVjyHn8yKLWhtSkE9Bilr5sY/gj3Xh9pDzS2nEhSFpKVA9wa2Vg0wWITUFsl2W7yreyXAkuBaB1Cv4T8ea3M6YvcqzOTRbUBhpJKUl/wB9eOFHGOo56+R4o99p1h+321NwZSfGi8nb1Kf9DzWrR178KGl59X9FkHLhA/qHuis+hOD6ZB6GsfrWvSzd7W4XEUbaHFLXvPhrTgkJwcnjPJz9fWnZoq82P/h+KiKqPC2nwlMLdwQ4ckjKjk5wTnvQd7RtMfYl/ti1pCojvLiUDIQo9/7pz+eO4oRaYdajh0EB1SSrCvwg9E58zj8qXGUsU2MlGOaCd7n0WlQV0rOKCfZZdnbhZXW5Ett1TLm1trdlbaMDr8TnHwo1BzW6MlJWjnyi4umeVtNuDDiELHkoZrWmFFQrciMyk+YbA/lW+uSbcokF2O3LfQ0uS54bQUfvKxnFSVo1y7pAglTcmU00pDfiFBPITnGcfGqzS2roOpXpTcFiSgRz991IAWMkZGD6Uq9cT03K83J6NLbBkOpjNhlWcoSMbifU558j6ZN/A0m21a4d50jclLukNsB9tK8hw9VJ2/hPUbe+B8aWp2y+nYa4Oahqg0hqRnUEInYWZbWA8weNp8x6HB+HSr1SsAk4Apl2Vo1SpTUVsuOqwOgHUqPkB3NLCXdpEu4KTIui247xOUtuY+XOBxx3z9atdS3hchma+y7+4aUhKEpUUuOpPGE+hPJ+AoSlPNsS3oa23luJ2q3I2YyfiMnGfOuZ5GaWTaHSGwil2EzFsahuNykbnmzyHwgEoP8Aa3E/I9DXXeo9wftq1MyXXWdmVpbfSkY9cf5V40+wiHblyorrLoKP3zbyT+7Hwz93zIqtut4dZvAhvsxFl5HuxnSUJUccbFEd+2Dg+nGVKH3Jslu+jfp9TkVAjfaHUocBUWpAC+OpLbgxx8yB5CrqFaUXl5xmQnda2vdLYPD6iAeSOowRkd+nQGqmzsojymmbfBeadlN+I2yZBdQ0roVHrtTz369OpFH1uhtQIbUVhO1tpOABWvx4yk9+kUk0arXZ7daWyi2QY8VJ6+E2Ek/E967gOKlQkDrxW1JIWZPSlb7T2/G1HAQ0k+J4AQoke6QVHGeennTPKxg96VetpUOTqMT3/EchxQhpxLLZUtwbveCcdTyR9aGB1WnROqYJGL5DbGc7IyXUhPw5PHyrbrSHeLbpC5P3S8GVEDW15lLQ3LSogYCj069eKrGrndykJ0pZNVobJG1MtDbTfy3np0r1rJ/UZ0VOXqcpjQVFCHG0bHHj74xjbx1HnUgZ9iMWG43MnQPHaaCUt+GscKJOd3x4/wAuKa46UvPY02wxZJrEd5Sw28kBCkYKPcA9M59QKYY6cUAeV7QgleAkDJJrgn3m322KiTMltobWMt85LnltA5Pyqt19PVA0xKKCoLewwCk8jdwT9M1z6ItCP2dFuk1AcmLaCWSsZ8BoDCUpz04AJqt70i6jxtm46uKhuZsN7db/AIxFCQfkVA16j61s7joZlLfgungJlslv8+n50RVzT4EW4MlmbHbebI6LTn6eVFMhOP2jLrkd6MSt1tTLgxu3DaR8aW1ytk7Tc9yVbNsq3PHKkdUj5j7p9eh/KtGoNPNWS9xkblm0vHJUv3y3jqAO56Y8898VUIkqsd38S3Sw4hKwpDjaztWg84UPLHUHvnyrNllezNmHGvp3/Dvu2o2nLW9HjMyGC6napGctgHr048+1BL7y1MBqQ6Q2k8AIPT1I60+LdGsl+iNT0QIqyo+9ltOUq7g+tezpOxEk/s1kZ7JyP0NRLBKW9kR8iEdqEvpu6LtN0ZkkuoAIy4yocp75H4h50242uLKtI8SfGT55d24+SgK6v+DrB0Ntb9OVf51kaPsGc/s1k/Ek/wA6mGLLDplcmXFk7RY226wro0p23yW30JVtUWznB64oP9qsmAba1GWvNxSoOMJT+EE4yo9kk/mKJn/2bpm0SZDUdqNHbBWUtpCd6ugHqScClLJZl6sWoJUlc2ekYKzhI988D+yAD9PM02baST7M6Su10cVntUKXqiIidI8NjYUyFo4wracHI4xkjntjFWM+FdNJTBIEhTMhKtiHkD3H0die3xHP86PrRouNY7YpMRapE/b7z73AcOMbSB0T+fOcmuTT10j3aCuBdWkTWkkpKHEje32wU9eDxkc9OtVcaqy13ugag6tiM36JeC0phb+ETUtJy3uJIyO/OAojqMetMy5y0KirZaO9bzZA2noCOufnSSm2uKrVP7LaLjUNVxG1xPvKKc4GM+QJ755HlTRmafuEZ1f7JcV4ORsaEnZsGOgCkKFUnr0VAh1YKKaS879jj7wjwFEp38oW3/IgYwfMVTvLecaZdjEOKdKmVBQ38p8z6gj60dJ07eXXvGcRb2lqGC4+6p1ZHwShAP1rviaUQAkyZz7gzyiMhMdB+mVf/qufi8HNFVYx5IgM25I/Zy4128Fll5OA0pP7w/DHOf8AeKuLJp6fNagJSHFx4iTsfujPvJJz/VtkAnA6FWB04V2ObdZ4Fu96HEZZWergG5Z+Kjya7wgd+c9a6EPFr5Oxbn+Ir7RaodpjlphJK1HLji+VOK8yfmeBwO1d+4/hST8a9JSB0AFeq1JJKkLBbU2qJVqucS12uzyLrPfaU+plhxKA22CBuUpQ7k4q/t6334TDs2P9nkLQC4x4gc8NXcbhwfiKEdfuCLKYmWxm6i/NtFMZyFDU824knPhO/h2EgdSCOoIq8h3iSiKty8W92GpmOy44oEKQpawdyEYOSUkYOfMYqQJqa7OWmIgspQp15RQkk428E59e1L2Na74/KZe05cba0lCTv8aWpDm49sJB8u/Xmr2Q7MvlzWtloOhGFIZUvaQjPQeZPcj4+Vcs646VD/h3rT7sNacArZbOU/EIwrHHXBqALqPE1uIwDk+2FfmUlR+uzH5UHe0Z7UUKzoTqiZEFvW6kpLLWVFaeQBjBOcHsBxzRZZbVpe6p32W7vvAdUMTlEp+Keo+dA/twdGnI1qYtr7wkvrcWpbzpdUEpAAxuzt5PUVIBL7EprsqwTUyYymHBI3JG3aPDKRtA78YPJ5PXvTIHSkH7C9QSxqd+BKdedbuDKlBThKiHG+c5P9kkfIU/R04oAE/aHHjvWAuSnktBpYUncOFK6Afzz6HtQanW97+zRm4piNJSlCAEM5Kjjp1/IUwNZ2pd3sD8dtJU4nDiUj8WOo+YJFIL7BNsUtbzSlLjE9AOCB/F5EedZslp2jVhpxpqxmMa6vUFQVc48aQznCvD9wj0zkjPoaIGfaFYlIBdXIaURylTBOPmM0rLc3GBDjMpQjSELUtl1OMjrwPMK/StGU4AUpIVjkEjJpUc01sx/pxz+qDjWesrdeLWuBDYfWpS0q8VaAkJwc8dTnHFBqSpaG0OEktgJTk8/Ot+nYka73hmAqYiOV59888joAO5PNHmodHWu26cfejFaHmEhRccc+/zyk9ue3rihqWTkTGUML0I5fZ1e4MBD8Ka54K3XApLizhJ4xgnsf1pkIUlQBSoEHkEHrSnZjyZcNce0y4jDLEIPutqThUhX4wTjgAd/hRroyTtjrti17lxUIUCf4Vp3AfI5H0puGbpJmbPBW5IJKwrgZJwKznNQj0rSZhM6y1a/eXpEFLQTFZfPhp5SpW3I5/PitegpLLN2hOvL8FlsHcpw4ABJwT9aKNf6J+3eJc7WjEn7zzKR/WY/EP7Xp3+PUFjyZMWY0zLStC0tHB2gHaQCOCPqPX41knqUtzQqcdh95BAIOc9MUqdJsRZ+t75FdSFsPB8YBKSCHByCOQeTzXdY9WtwYLiN+9AQdjZVy0rtjP4Ce3b4dPfsxthFxm3JZ3HYG93mpRClfPgfWm6lJqhVOJxae0pFtmuBCkOOKEcuS4wWTh0EJCQT3wM5+ApoJST1V8qptQQtkiHd2QA7CUd/wDaaPCh8utXaSCMg5B5BpkVRVuwN1JfX7bqX3XFot1rtbtwnNtpTl45KG0En4LUPUUWwnxJhsSNimw62lexfBTkZwfWgz2h6Tfu7MuXbZs9qRIYaivRmCnY+gOfiyM8BazwRRRaYMmB4kdb4dhoCExQrJcSkJAVvUT7xJ5z61YgsqlSpQBOlTNYUQkZJAHcmhW66kWtyVFtRZ/chKTJLiVDKhn3Ufix3578A0AWN3v8WF47TBEma1szHbWARkgc+XBz54oNv10mzlOuRmPGf2bmopeCUqxx36Z/2fLmnvtxESJi2lrUshyS6E7lbRxvWAOgHcDOO2AatmocSXC+12iRvQoBeCpK1cdxzhY+YUOx7VHZJRQL1ZJrhiXKLLs9y6q5U27uAxuxnC+OdyeTW65ovcaIX1uQ79axwlb3vlPpuGFoP+L1rTJnvOoU1crdGuEUDcEqw4gnOdyeikn16jvu+9XC1EjXCOtFvfcZVtKSwpw4x8euOfWquSRKiymv7toLrEiFEejOoTvW466Mtq64Q6nCuPPNVF5vTN/Uy/cLi+Qj903IdjIeQR/CNydxx51dtWN63zXESZElTRBIZbQlZUOOgJ/P8q77JDROeUq1w3m1BZSG9m0pA7qUQAkfColNJfpZY39ln7JNMxmbqu7Ao8SOyWsNpUEZWRhQBJKTtGCOnPam4OlUWk7O5aYTgdKd7qgrYgYCePqfiavR0q0W2tykqswVADJ6edB91sts1HEdudneQpzKh4jXLbxSSD8en3h19a5/aS5cJZttkgNqcZm+M9LQ05sceZaCSWkq7Fe4D/SiXTsy3z7LDkWgJTCU0PBQlO3YBxt29sYxiiUU1TJjJxdoRt+itJK2ZKiylKxynAAURx8c5qhMNxD58FxTpUcJGCQr0HHBph+0q1fYrml5KAW3DkAjIxyQPkc/lXXqjTkF6zxb9aR4KJKUeMwnOz3hyR3GCMfpWVwaujZ7FJpsW7Li25LKGQveohTYxyVd08d/9/BjwZtx1JLhQJjod8NHutqXsBIHKlHncr/fmaHYUVybOfDD6H7mGSoLfICnNoHu5HfHwziqGBdpCJgeU4puWyvjb7vQ8YHYjy71SNv/AAvOl/o2bhpS42ltT9if8cFA8Vp1KSokd08Y+X60N2CXdI85+6MyCMZ+0LeSVBffGAM4Hn2ot0xryHPYDVydSxJSMFZztUf5H8qFbrKQJk2HHkuw4cp8kq27VBK8FQPkOMjOM1bJGMalFlMbnJOMlYxLJqSJdHxGQFJkBveoDlPyPerwUqNNXi32G8MoS5mKW1Nuu4KsDdlOT6DAJApmQrhEmNByJJZeR5trCq0Ysikt2Z82PRLZbHSRk1R6o03EvsFxCkIRKAyzJCfeQrtz1x5itk7VNngyvs8qc22sfeUfuoPkpXQVcJUFJCgQQRnINX4yF8onz1LjvRnnULbLbrayhxH8Cx1H8xTD9mWoWFMC0vhKH8lTahxvzyQfWse0ywe7+24qOAAiYkd0/hX8R0PpjyoFtTSUTULU6ptQIUChWFDHOc9qypeuY91ONj8VhSSkjIIxgjrXFbcxiuCrJS1yyT3bPQZ9On0oFm3JOon40ODeVNuhHvlx0toWfQDqaH7vY48TxFt6iQ7JQnOxhC1HI6jcOBT1k+6E6B0Y3c16FCuhL+LpAXDfUtUuGAlSljBdR+FePlz60UimJ2rKMzWKzWCeKkAa9oKJUnTTsWArDr7rSFgLCSW9434J/s5oMu7EZGp5l4hpcYbkxkMFASBtUjgLBB8gBgjHnRNcJyWp7rFzUll3d7q1n92tPbaeg9RWtyOy8nKShST0wQf0pEsjsfHGqsE4iglLkqEQmR4u95JJPOAMgk5CTgcdj681sabQygmGG22lnCo68eHk84IA79lD867p8BUHdJjlCSMnYVABfmOfMVWAqnRQq1oeW+ePDaQVZSSDgnoPn0IqFKyXFI8OKCn1M5VFeVgjdyFHtnH5KH+lddptEm+vBEeM2h6O8Q9KbcwhOPQdVH0x5+VXELSEuf8AZ3LkERkNnkN8rXnvnonPpmjmBBYt8VqNGbS22gcBI4z5/H1q8Yt9lHKuiotWk4MEFS9zrqjlbiuCo+p6mr1DDaMbEJGOBxW2pTNKFuTZgDArNSpUkFbfLJCvcZDUwOpU2vxGnmHC240vGMpUORwSPWtFk01a7IhgQGFpWw0tlLjjilKKVL3qySecq5zVzUoAFtf2oXCzLUgfvG84I9f9cVweyyaJVhehPDKozpASrn3Vc/rmjOS0h9lbLgylaSDS/wBHW6423WU5CYjqIK0HxHFDakHOU48+d3Tsao1UrLp3GjX7QNMGNIGoLTlp1Ktz3hjorsvH6/8Aml1qayOyHGrxbm1KblubXmwP6p7qQf7JB3A+Rx1FfRLzSHmltOJCkLBSQe4pK6qivWGbJhtJcIUStoddyOyvLjP1zSMsXF2h+GSmqkUbJj2pTMZ2QHJS0gcnhA7Dz2/n8qkl2Q3KcEl59TTmCtGcqyOnXhQ8u4oabjOSH1/aHkIdzkl3hSj696K4zr7rSIZZStbQwXVHKTnoRSWl2aU2ujfbXYTsxhAcddb3g/vUYyO4z0OKtEpmSnUsTGsqWs7VoZwG8d1EDkY9a5ARCjrQEJckLTtBUn7nPUeXlXCkylghMp5LB5UkOE5pf2N7W55lF6UtQec8Q/cSewAoltep7zAbbbRMU4hKQNj2FDHz5qjjtJQknJx61aWq2S7q7shMqcGOVAYSn4q7fmamMpXxKzUa5DK05eG9Q211TzCUrQS2631SQR+hHalfrPSirJNIaU79he/qVjt32KPmOceYpqaZsiLHBLO/xHXFb3V+Z9PQVYXCDGuMRyLMZQ6ysYUlQ/3g1tcXKCvs52pKbroTGnrvZrJAddkR/tD7qfcCwCfmDwK47Vd4d1uilXBTkKED/wDGwVeuSR09AM+XSiHU+hJMDe5DC5MMknckZcb+IHX4/pQU+yqJbXEbUK3rwHEUqq+RdK+gliXCLK1YJenZzkK125aXH3H18LRwFqGeSFYACe5IOBmmXZdWQLtLXFaC2Xcbmg9geKnvjryPL5/BGbozUENoQSUKC1pJwVKHTnyyR9KZXs10o2ladQT3PGlnIaTnPh8c8djg8DsD3zTISbexSca7GTUIqVmnijkkQI0kEPsocB6hQzmq5WlLKTn7CgZ8sirypUOKf0SpNdMp2dM2drG2A0SP4hu/WrJqKwykJbbSkDoAMVuqUUgtmMCs1KlSQSpUqUASpUqUASpUqUASpUqUASq29WeLd4/hSUkKH3HU/eQfSrKpUNJ7MlNrdC1l6BnpX+7VDloH3SseGofLBH0xWlGibwk5aYitegdHP0TTQqUr0QHLyJoVjHs+vjzqlzZURKSeEpUo4HrwKt43s7QMGVcF5HZlsD8zmjypR6IfhD8jJ+g3C0XZIykrXGXIWOin1lX5dKIGmkMoCGkJQkDASkYArZUpiio9CnKUu2YrNSpViDyrOKGr/oy3XdS3mwqJKV/1mQMK/vJ6H9aJ6lQ0n2Sm10JW9aGvlubWEw0T45WFqcij38DPVB6dT0zVyxre2xFoK2n7bJbSEFDySELAGNqgcH544+opoEVrcZad4cbSvH8SQaWsdO0XeS+zxDkolxmZDQUEOoC0hQwcEdxXRXkDbgCvVNFkqVKlAEqVKlAEqVKlAEqVKlAEqVKlAH//2Q=="/>
          <p:cNvSpPr>
            <a:spLocks noChangeAspect="1" noChangeArrowheads="1"/>
          </p:cNvSpPr>
          <p:nvPr/>
        </p:nvSpPr>
        <p:spPr bwMode="auto">
          <a:xfrm>
            <a:off x="155575" y="-487363"/>
            <a:ext cx="1533525" cy="101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 bwMode="auto">
          <a:xfrm>
            <a:off x="616285" y="170077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u="sng" dirty="0">
                <a:latin typeface="Times New Roman" pitchFamily="18" charset="0"/>
              </a:rPr>
              <a:t>I. Vocabulary:</a:t>
            </a: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462665" y="1972355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volcano  (n) </a:t>
            </a:r>
          </a:p>
        </p:txBody>
      </p:sp>
      <p:sp>
        <p:nvSpPr>
          <p:cNvPr id="17" name="Rectangle 12"/>
          <p:cNvSpPr txBox="1">
            <a:spLocks noChangeArrowheads="1"/>
          </p:cNvSpPr>
          <p:nvPr/>
        </p:nvSpPr>
        <p:spPr bwMode="auto">
          <a:xfrm>
            <a:off x="2190890" y="196961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núi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lửa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 bwMode="auto">
          <a:xfrm>
            <a:off x="462665" y="2202785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pour out  (v) </a:t>
            </a:r>
          </a:p>
        </p:txBody>
      </p:sp>
      <p:sp>
        <p:nvSpPr>
          <p:cNvPr id="19" name="Rectangle 12"/>
          <p:cNvSpPr txBox="1">
            <a:spLocks noChangeArrowheads="1"/>
          </p:cNvSpPr>
          <p:nvPr/>
        </p:nvSpPr>
        <p:spPr bwMode="auto">
          <a:xfrm>
            <a:off x="2190890" y="220004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tuôn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trào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đổ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1" name="Rectangle 12"/>
          <p:cNvSpPr txBox="1">
            <a:spLocks noChangeArrowheads="1"/>
          </p:cNvSpPr>
          <p:nvPr/>
        </p:nvSpPr>
        <p:spPr bwMode="auto">
          <a:xfrm>
            <a:off x="462665" y="2433215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lava 	(n) </a:t>
            </a:r>
          </a:p>
        </p:txBody>
      </p:sp>
      <p:sp>
        <p:nvSpPr>
          <p:cNvPr id="22" name="Rectangle 12"/>
          <p:cNvSpPr txBox="1">
            <a:spLocks noChangeArrowheads="1"/>
          </p:cNvSpPr>
          <p:nvPr/>
        </p:nvSpPr>
        <p:spPr bwMode="auto">
          <a:xfrm>
            <a:off x="2190890" y="243047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dung </a:t>
            </a:r>
            <a:r>
              <a:rPr lang="en-US" sz="2000" b="1" dirty="0" err="1">
                <a:latin typeface="Times New Roman" pitchFamily="18" charset="0"/>
              </a:rPr>
              <a:t>nham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3" name="Rectangle 12"/>
          <p:cNvSpPr txBox="1">
            <a:spLocks noChangeArrowheads="1"/>
          </p:cNvSpPr>
          <p:nvPr/>
        </p:nvSpPr>
        <p:spPr bwMode="auto">
          <a:xfrm>
            <a:off x="462665" y="2625240"/>
            <a:ext cx="195865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prison 	(n) </a:t>
            </a:r>
          </a:p>
        </p:txBody>
      </p:sp>
      <p:sp>
        <p:nvSpPr>
          <p:cNvPr id="24" name="Rectangle 12"/>
          <p:cNvSpPr txBox="1">
            <a:spLocks noChangeArrowheads="1"/>
          </p:cNvSpPr>
          <p:nvPr/>
        </p:nvSpPr>
        <p:spPr bwMode="auto">
          <a:xfrm>
            <a:off x="2190890" y="2622495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tù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6" name="Rectangle 12"/>
          <p:cNvSpPr txBox="1">
            <a:spLocks noChangeArrowheads="1"/>
          </p:cNvSpPr>
          <p:nvPr/>
        </p:nvSpPr>
        <p:spPr bwMode="auto">
          <a:xfrm>
            <a:off x="462665" y="2894075"/>
            <a:ext cx="16130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carve 	(v) </a:t>
            </a:r>
          </a:p>
        </p:txBody>
      </p:sp>
      <p:sp>
        <p:nvSpPr>
          <p:cNvPr id="27" name="Rectangle 12"/>
          <p:cNvSpPr txBox="1">
            <a:spLocks noChangeArrowheads="1"/>
          </p:cNvSpPr>
          <p:nvPr/>
        </p:nvSpPr>
        <p:spPr bwMode="auto">
          <a:xfrm>
            <a:off x="2190890" y="289133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chạm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khắc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28" name="Rectangle 12"/>
          <p:cNvSpPr txBox="1">
            <a:spLocks noChangeArrowheads="1"/>
          </p:cNvSpPr>
          <p:nvPr/>
        </p:nvSpPr>
        <p:spPr bwMode="auto">
          <a:xfrm>
            <a:off x="462665" y="3124505"/>
            <a:ext cx="149322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valley 	(n) </a:t>
            </a:r>
          </a:p>
        </p:txBody>
      </p:sp>
      <p:sp>
        <p:nvSpPr>
          <p:cNvPr id="29" name="Rectangle 12"/>
          <p:cNvSpPr txBox="1">
            <a:spLocks noChangeArrowheads="1"/>
          </p:cNvSpPr>
          <p:nvPr/>
        </p:nvSpPr>
        <p:spPr bwMode="auto">
          <a:xfrm>
            <a:off x="2190890" y="3121760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thung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lũng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1" name="Rectangle 12"/>
          <p:cNvSpPr txBox="1">
            <a:spLocks noChangeArrowheads="1"/>
          </p:cNvSpPr>
          <p:nvPr/>
        </p:nvSpPr>
        <p:spPr bwMode="auto">
          <a:xfrm>
            <a:off x="462665" y="3393340"/>
            <a:ext cx="149322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>
                <a:latin typeface="Times New Roman" pitchFamily="18" charset="0"/>
              </a:rPr>
              <a:t>- wharf 	(n) </a:t>
            </a:r>
          </a:p>
        </p:txBody>
      </p:sp>
      <p:sp>
        <p:nvSpPr>
          <p:cNvPr id="32" name="Rectangle 12"/>
          <p:cNvSpPr txBox="1">
            <a:spLocks noChangeArrowheads="1"/>
          </p:cNvSpPr>
          <p:nvPr/>
        </p:nvSpPr>
        <p:spPr bwMode="auto">
          <a:xfrm>
            <a:off x="2190890" y="3390595"/>
            <a:ext cx="203546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000" b="1" dirty="0" err="1">
                <a:latin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cảng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3" name="Rectangle 12"/>
          <p:cNvSpPr txBox="1">
            <a:spLocks noChangeArrowheads="1"/>
          </p:cNvSpPr>
          <p:nvPr/>
        </p:nvSpPr>
        <p:spPr bwMode="auto">
          <a:xfrm>
            <a:off x="539475" y="369783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u="sng" dirty="0">
                <a:latin typeface="Times New Roman" pitchFamily="18" charset="0"/>
              </a:rPr>
              <a:t>II. Read:</a:t>
            </a:r>
          </a:p>
        </p:txBody>
      </p:sp>
      <p:sp>
        <p:nvSpPr>
          <p:cNvPr id="34" name="Rectangle 12"/>
          <p:cNvSpPr txBox="1">
            <a:spLocks noChangeArrowheads="1"/>
          </p:cNvSpPr>
          <p:nvPr/>
        </p:nvSpPr>
        <p:spPr bwMode="auto">
          <a:xfrm>
            <a:off x="462665" y="4043480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1. Matching:</a:t>
            </a:r>
          </a:p>
        </p:txBody>
      </p:sp>
      <p:sp>
        <p:nvSpPr>
          <p:cNvPr id="25" name="Rectangle 12"/>
          <p:cNvSpPr txBox="1">
            <a:spLocks noChangeArrowheads="1"/>
          </p:cNvSpPr>
          <p:nvPr/>
        </p:nvSpPr>
        <p:spPr bwMode="auto">
          <a:xfrm>
            <a:off x="462665" y="4353465"/>
            <a:ext cx="238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2. Writing:</a:t>
            </a:r>
          </a:p>
        </p:txBody>
      </p:sp>
    </p:spTree>
    <p:extLst>
      <p:ext uri="{BB962C8B-B14F-4D97-AF65-F5344CB8AC3E}">
        <p14:creationId xmlns:p14="http://schemas.microsoft.com/office/powerpoint/2010/main" val="15804915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" y="109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808310" y="318195"/>
            <a:ext cx="7488975" cy="134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Write what Mrs.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Quyen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did and saw in each of these places.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10286"/>
              </p:ext>
            </p:extLst>
          </p:nvPr>
        </p:nvGraphicFramePr>
        <p:xfrm>
          <a:off x="539476" y="1593570"/>
          <a:ext cx="7988238" cy="47926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89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PLACE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WHAT SHE DID AND SAW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1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A. Hawaii</a:t>
                      </a:r>
                      <a:endParaRPr lang="en-US" sz="2800" b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B. New York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C. Chicago</a:t>
                      </a:r>
                      <a:endParaRPr lang="en-US" sz="2800" b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D. Mount Rushmore</a:t>
                      </a:r>
                      <a:endParaRPr lang="en-US" sz="2800" b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E. San Francisco</a:t>
                      </a:r>
                      <a:endParaRPr lang="en-US" sz="2800" b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2805370" y="2169649"/>
            <a:ext cx="5722344" cy="10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</a:rPr>
              <a:t>Went swimming, visited Kilauea Volcano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2728561" y="3283394"/>
            <a:ext cx="5837559" cy="8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</a:rPr>
              <a:t>Went shopping, bought lots of souvenirs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2728560" y="4128304"/>
            <a:ext cx="5837559" cy="57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</a:rPr>
              <a:t>Saw Lake Michigan.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2728560" y="4665974"/>
            <a:ext cx="5837559" cy="8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</a:rPr>
              <a:t>Saw the heads of 4 American Presidents.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2728560" y="5664504"/>
            <a:ext cx="5837559" cy="57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</a:rPr>
              <a:t>Visited Fisherman's Wharf, the Napa Valley and Alcatraz prison.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28560" y="471815"/>
            <a:ext cx="1997060" cy="652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</TotalTime>
  <Words>838</Words>
  <Application>Microsoft Office PowerPoint</Application>
  <PresentationFormat>On-screen Show (4:3)</PresentationFormat>
  <Paragraphs>184</Paragraphs>
  <Slides>24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.VnHelvetInsH</vt:lpstr>
      <vt:lpstr>.VnTime</vt:lpstr>
      <vt:lpstr>Arial</vt:lpstr>
      <vt:lpstr>Arial Black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b) Where in San Francisco did Mrs.Quyen see the famous prison?</vt:lpstr>
      <vt:lpstr>UNLUCKY!</vt:lpstr>
      <vt:lpstr>LUCKY!</vt:lpstr>
      <vt:lpstr>a) How did Mrs.Quyen go to Kilauea Volcano?</vt:lpstr>
      <vt:lpstr>UNLUCKY!</vt:lpstr>
      <vt:lpstr>PowerPoint Presentation</vt:lpstr>
      <vt:lpstr>c) What is special about Mount Rushmore?</vt:lpstr>
      <vt:lpstr>d) What is the other name of Chicago?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37</cp:revision>
  <dcterms:created xsi:type="dcterms:W3CDTF">2016-03-08T16:07:40Z</dcterms:created>
  <dcterms:modified xsi:type="dcterms:W3CDTF">2023-03-12T03:02:51Z</dcterms:modified>
</cp:coreProperties>
</file>