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70" r:id="rId4"/>
    <p:sldId id="269" r:id="rId5"/>
    <p:sldId id="290" r:id="rId6"/>
    <p:sldId id="289" r:id="rId7"/>
    <p:sldId id="260" r:id="rId8"/>
    <p:sldId id="276" r:id="rId9"/>
    <p:sldId id="293" r:id="rId10"/>
    <p:sldId id="263" r:id="rId11"/>
    <p:sldId id="265" r:id="rId12"/>
    <p:sldId id="292" r:id="rId13"/>
    <p:sldId id="291" r:id="rId14"/>
    <p:sldId id="277" r:id="rId15"/>
    <p:sldId id="278" r:id="rId16"/>
    <p:sldId id="281" r:id="rId17"/>
    <p:sldId id="282" r:id="rId18"/>
    <p:sldId id="283" r:id="rId19"/>
    <p:sldId id="284" r:id="rId20"/>
    <p:sldId id="286" r:id="rId21"/>
    <p:sldId id="287"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8" autoAdjust="0"/>
    <p:restoredTop sz="94660"/>
  </p:normalViewPr>
  <p:slideViewPr>
    <p:cSldViewPr>
      <p:cViewPr varScale="1">
        <p:scale>
          <a:sx n="81" d="100"/>
          <a:sy n="81" d="100"/>
        </p:scale>
        <p:origin x="124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E0896-69F2-4EB7-807C-A41E534AC5FB}"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E0896-69F2-4EB7-807C-A41E534AC5FB}"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E0896-69F2-4EB7-807C-A41E534AC5FB}"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E0896-69F2-4EB7-807C-A41E534AC5FB}"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E0896-69F2-4EB7-807C-A41E534AC5FB}"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E0896-69F2-4EB7-807C-A41E534AC5FB}" type="datetimeFigureOut">
              <a:rPr lang="en-US" smtClean="0"/>
              <a:pPr/>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E0896-69F2-4EB7-807C-A41E534AC5FB}" type="datetimeFigureOut">
              <a:rPr lang="en-US" smtClean="0"/>
              <a:pPr/>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E0896-69F2-4EB7-807C-A41E534AC5FB}" type="datetimeFigureOut">
              <a:rPr lang="en-US" smtClean="0"/>
              <a:pPr/>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E0896-69F2-4EB7-807C-A41E534AC5FB}" type="datetimeFigureOut">
              <a:rPr lang="en-US" smtClean="0"/>
              <a:pPr/>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E0896-69F2-4EB7-807C-A41E534AC5FB}" type="datetimeFigureOut">
              <a:rPr lang="en-US" smtClean="0"/>
              <a:pPr/>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E0896-69F2-4EB7-807C-A41E534AC5FB}" type="datetimeFigureOut">
              <a:rPr lang="en-US" smtClean="0"/>
              <a:pPr/>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699-B53C-4420-8AFD-64213735B2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E0896-69F2-4EB7-807C-A41E534AC5FB}" type="datetimeFigureOut">
              <a:rPr lang="en-US" smtClean="0"/>
              <a:pPr/>
              <a:t>3/12/2023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2C699-B53C-4420-8AFD-64213735B2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file:///D:\plan25\Downloads\Unit14%20Read%20Khau%20Vinh%20Cong\Unit14_read\14.3_Read.wm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file:///D:\plan25\Downloads\Unit14%20Read%20Khau%20Vinh%20Cong\Unit14_read\2.wa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vi.wikipedia.org/wiki/Tr%C6%B0%E1%BB%9Bc_C%C3%B4ng_nguy%C3%AAn" TargetMode="External"/><Relationship Id="rId3" Type="http://schemas.openxmlformats.org/officeDocument/2006/relationships/image" Target="../media/image3.jpeg"/><Relationship Id="rId7" Type="http://schemas.openxmlformats.org/officeDocument/2006/relationships/hyperlink" Target="http://vi.wikipedia.org/w/index.php?title=Olympia&amp;action=edit&amp;redlink=1"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vi.wikipedia.org/wiki/Th%E1%BA%A7n" TargetMode="External"/><Relationship Id="rId11" Type="http://schemas.openxmlformats.org/officeDocument/2006/relationships/image" Target="../media/image4.png"/><Relationship Id="rId5" Type="http://schemas.openxmlformats.org/officeDocument/2006/relationships/hyperlink" Target="http://vi.wikipedia.org/w/index.php?title=B%E1%BB%A9c_t%C6%B0%E1%BB%A3ng&amp;action=edit&amp;redlink=1" TargetMode="External"/><Relationship Id="rId10" Type="http://schemas.openxmlformats.org/officeDocument/2006/relationships/hyperlink" Target="http://vi.wikipedia.org/wiki/Hy_L%E1%BA%A1p_c%E1%BB%95_%C4%91%E1%BA%A1i" TargetMode="External"/><Relationship Id="rId4" Type="http://schemas.openxmlformats.org/officeDocument/2006/relationships/hyperlink" Target="http://vi.wikipedia.org/w/index.php?title=Phidias&amp;action=edit&amp;redlink=1" TargetMode="External"/><Relationship Id="rId9" Type="http://schemas.openxmlformats.org/officeDocument/2006/relationships/hyperlink" Target="http://vi.wikipedia.org/wiki/%C4%90i%C3%AAu_kh%E1%BA%AF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vi.wikipedia.org/wiki/B%E1%BA%A3y_k%E1%BB%B3_quan_th%E1%BA%BF_gi%E1%BB%9Bi_c%E1%BB%95_%C4%91%E1%BA%A1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file:///D:\plan25\Downloads\Unit14%20Read%20Khau%20Vinh%20Cong\Unit14_read\14.3_Read.wm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mnhgbgf"/>
          <p:cNvPicPr>
            <a:picLocks noChangeAspect="1" noChangeArrowheads="1"/>
          </p:cNvPicPr>
          <p:nvPr/>
        </p:nvPicPr>
        <p:blipFill>
          <a:blip r:embed="rId2" cstate="print"/>
          <a:srcRect/>
          <a:stretch>
            <a:fillRect/>
          </a:stretch>
        </p:blipFill>
        <p:spPr bwMode="auto">
          <a:xfrm>
            <a:off x="0" y="-26988"/>
            <a:ext cx="9144000" cy="6910388"/>
          </a:xfrm>
          <a:prstGeom prst="rect">
            <a:avLst/>
          </a:prstGeom>
          <a:noFill/>
          <a:ln w="9525">
            <a:noFill/>
            <a:miter lim="800000"/>
            <a:headEnd/>
            <a:tailEnd/>
          </a:ln>
        </p:spPr>
      </p:pic>
      <p:sp>
        <p:nvSpPr>
          <p:cNvPr id="233477" name="WordArt 5"/>
          <p:cNvSpPr>
            <a:spLocks noChangeArrowheads="1" noChangeShapeType="1" noTextEdit="1"/>
          </p:cNvSpPr>
          <p:nvPr/>
        </p:nvSpPr>
        <p:spPr bwMode="auto">
          <a:xfrm>
            <a:off x="1979712" y="2276872"/>
            <a:ext cx="4905375" cy="5715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kern="10" spc="50" dirty="0">
                <a:ln w="11430"/>
                <a:solidFill>
                  <a:srgbClr val="C00000"/>
                </a:solidFill>
                <a:effectLst>
                  <a:outerShdw blurRad="76200" dist="50800" dir="5400000" algn="tl" rotWithShape="0">
                    <a:srgbClr val="000000">
                      <a:alpha val="65000"/>
                    </a:srgbClr>
                  </a:outerShdw>
                </a:effectLst>
                <a:latin typeface="Arial Black"/>
                <a:cs typeface="Arial" charset="0"/>
              </a:rPr>
              <a:t>Unit 14: Wonders of the world</a:t>
            </a:r>
            <a:endParaRPr lang="en-US" sz="32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cs typeface="Arial" charset="0"/>
            </a:endParaRPr>
          </a:p>
        </p:txBody>
      </p:sp>
      <p:sp>
        <p:nvSpPr>
          <p:cNvPr id="233478" name="Text Box 6"/>
          <p:cNvSpPr txBox="1">
            <a:spLocks noChangeArrowheads="1"/>
          </p:cNvSpPr>
          <p:nvPr/>
        </p:nvSpPr>
        <p:spPr bwMode="auto">
          <a:xfrm>
            <a:off x="2339975" y="2924175"/>
            <a:ext cx="4911725" cy="823913"/>
          </a:xfrm>
          <a:prstGeom prst="rect">
            <a:avLst/>
          </a:prstGeom>
          <a:noFill/>
          <a:ln w="9525">
            <a:noFill/>
            <a:miter lim="800000"/>
            <a:headEnd/>
            <a:tailEnd/>
          </a:ln>
        </p:spPr>
        <p:txBody>
          <a:bodyPr>
            <a:spAutoFit/>
          </a:bodyPr>
          <a:lstStyle/>
          <a:p>
            <a:pPr>
              <a:spcBef>
                <a:spcPct val="50000"/>
              </a:spcBef>
            </a:pPr>
            <a:r>
              <a:rPr lang="en-US" sz="4800" b="1">
                <a:solidFill>
                  <a:srgbClr val="990000"/>
                </a:solidFill>
                <a:latin typeface="Times New Roman" pitchFamily="18" charset="0"/>
              </a:rPr>
              <a:t>Lesson 4: Read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233477"/>
                                        </p:tgtEl>
                                        <p:attrNameLst>
                                          <p:attrName>style.visibility</p:attrName>
                                        </p:attrNameLst>
                                      </p:cBhvr>
                                      <p:to>
                                        <p:strVal val="visible"/>
                                      </p:to>
                                    </p:set>
                                    <p:animEffect transition="in" filter="fade">
                                      <p:cBhvr>
                                        <p:cTn id="7" dur="3000"/>
                                        <p:tgtEl>
                                          <p:spTgt spid="233477"/>
                                        </p:tgtEl>
                                      </p:cBhvr>
                                    </p:animEffect>
                                    <p:anim calcmode="lin" valueType="num">
                                      <p:cBhvr>
                                        <p:cTn id="8" dur="3000" fill="hold"/>
                                        <p:tgtEl>
                                          <p:spTgt spid="233477"/>
                                        </p:tgtEl>
                                        <p:attrNameLst>
                                          <p:attrName>style.rotation</p:attrName>
                                        </p:attrNameLst>
                                      </p:cBhvr>
                                      <p:tavLst>
                                        <p:tav tm="0">
                                          <p:val>
                                            <p:fltVal val="720"/>
                                          </p:val>
                                        </p:tav>
                                        <p:tav tm="100000">
                                          <p:val>
                                            <p:fltVal val="0"/>
                                          </p:val>
                                        </p:tav>
                                      </p:tavLst>
                                    </p:anim>
                                    <p:anim calcmode="lin" valueType="num">
                                      <p:cBhvr>
                                        <p:cTn id="9" dur="3000" fill="hold"/>
                                        <p:tgtEl>
                                          <p:spTgt spid="233477"/>
                                        </p:tgtEl>
                                        <p:attrNameLst>
                                          <p:attrName>ppt_h</p:attrName>
                                        </p:attrNameLst>
                                      </p:cBhvr>
                                      <p:tavLst>
                                        <p:tav tm="0">
                                          <p:val>
                                            <p:fltVal val="0"/>
                                          </p:val>
                                        </p:tav>
                                        <p:tav tm="100000">
                                          <p:val>
                                            <p:strVal val="#ppt_h"/>
                                          </p:val>
                                        </p:tav>
                                      </p:tavLst>
                                    </p:anim>
                                    <p:anim calcmode="lin" valueType="num">
                                      <p:cBhvr>
                                        <p:cTn id="10" dur="3000" fill="hold"/>
                                        <p:tgtEl>
                                          <p:spTgt spid="23347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33478"/>
                                        </p:tgtEl>
                                        <p:attrNameLst>
                                          <p:attrName>style.visibility</p:attrName>
                                        </p:attrNameLst>
                                      </p:cBhvr>
                                      <p:to>
                                        <p:strVal val="visible"/>
                                      </p:to>
                                    </p:set>
                                    <p:anim by="(-#ppt_w*2)" calcmode="lin" valueType="num">
                                      <p:cBhvr rctx="PPT">
                                        <p:cTn id="15" dur="500" autoRev="1" fill="hold">
                                          <p:stCondLst>
                                            <p:cond delay="0"/>
                                          </p:stCondLst>
                                        </p:cTn>
                                        <p:tgtEl>
                                          <p:spTgt spid="233478"/>
                                        </p:tgtEl>
                                        <p:attrNameLst>
                                          <p:attrName>ppt_w</p:attrName>
                                        </p:attrNameLst>
                                      </p:cBhvr>
                                    </p:anim>
                                    <p:anim by="(#ppt_w*0.50)" calcmode="lin" valueType="num">
                                      <p:cBhvr>
                                        <p:cTn id="16" dur="500" decel="50000" autoRev="1" fill="hold">
                                          <p:stCondLst>
                                            <p:cond delay="0"/>
                                          </p:stCondLst>
                                        </p:cTn>
                                        <p:tgtEl>
                                          <p:spTgt spid="233478"/>
                                        </p:tgtEl>
                                        <p:attrNameLst>
                                          <p:attrName>ppt_x</p:attrName>
                                        </p:attrNameLst>
                                      </p:cBhvr>
                                    </p:anim>
                                    <p:anim from="(-#ppt_h/2)" to="(#ppt_y)" calcmode="lin" valueType="num">
                                      <p:cBhvr>
                                        <p:cTn id="17" dur="1000" fill="hold">
                                          <p:stCondLst>
                                            <p:cond delay="0"/>
                                          </p:stCondLst>
                                        </p:cTn>
                                        <p:tgtEl>
                                          <p:spTgt spid="233478"/>
                                        </p:tgtEl>
                                        <p:attrNameLst>
                                          <p:attrName>ppt_y</p:attrName>
                                        </p:attrNameLst>
                                      </p:cBhvr>
                                    </p:anim>
                                    <p:animRot by="21600000">
                                      <p:cBhvr>
                                        <p:cTn id="18" dur="1000" fill="hold">
                                          <p:stCondLst>
                                            <p:cond delay="0"/>
                                          </p:stCondLst>
                                        </p:cTn>
                                        <p:tgtEl>
                                          <p:spTgt spid="2334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33400" y="685800"/>
            <a:ext cx="8077200" cy="457200"/>
          </a:xfrm>
          <a:prstGeom prst="rect">
            <a:avLst/>
          </a:prstGeom>
          <a:noFill/>
          <a:ln w="9525">
            <a:noFill/>
            <a:miter lim="800000"/>
            <a:headEnd/>
            <a:tailEnd/>
          </a:ln>
        </p:spPr>
        <p:txBody>
          <a:bodyPr>
            <a:spAutoFit/>
          </a:bodyPr>
          <a:lstStyle/>
          <a:p>
            <a:pPr>
              <a:spcBef>
                <a:spcPct val="50000"/>
              </a:spcBef>
            </a:pPr>
            <a:endParaRPr lang="en-US"/>
          </a:p>
        </p:txBody>
      </p:sp>
      <p:pic>
        <p:nvPicPr>
          <p:cNvPr id="204806" name="14.3_Read.wma">
            <a:hlinkClick r:id="" action="ppaction://media"/>
          </p:cNvPr>
          <p:cNvPicPr>
            <a:picLocks noRot="1" noChangeAspect="1" noChangeArrowheads="1"/>
          </p:cNvPicPr>
          <p:nvPr>
            <a:audioFile r:link="rId1"/>
          </p:nvPr>
        </p:nvPicPr>
        <p:blipFill>
          <a:blip r:embed="rId3" cstate="print"/>
          <a:srcRect/>
          <a:stretch>
            <a:fillRect/>
          </a:stretch>
        </p:blipFill>
        <p:spPr bwMode="auto">
          <a:xfrm>
            <a:off x="152400" y="152400"/>
            <a:ext cx="304800" cy="304800"/>
          </a:xfrm>
          <a:prstGeom prst="rect">
            <a:avLst/>
          </a:prstGeom>
          <a:noFill/>
          <a:ln w="9525">
            <a:noFill/>
            <a:miter lim="800000"/>
            <a:headEnd/>
            <a:tailEnd/>
          </a:ln>
        </p:spPr>
      </p:pic>
      <p:sp>
        <p:nvSpPr>
          <p:cNvPr id="8196" name="Text Box 7"/>
          <p:cNvSpPr txBox="1">
            <a:spLocks noChangeArrowheads="1"/>
          </p:cNvSpPr>
          <p:nvPr/>
        </p:nvSpPr>
        <p:spPr bwMode="auto">
          <a:xfrm>
            <a:off x="381000" y="357188"/>
            <a:ext cx="8458200" cy="55030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spcBef>
                <a:spcPct val="20000"/>
              </a:spcBef>
            </a:pPr>
            <a:r>
              <a:rPr lang="en-US" sz="2000" b="1" dirty="0">
                <a:latin typeface="Times New Roman" pitchFamily="18" charset="0"/>
                <a:cs typeface="Times New Roman" pitchFamily="18" charset="0"/>
              </a:rPr>
              <a:t>Centuries ago in Ancient Greece, a man by the name of Antipater of Sidon compiled a list of what he thought were the seven wonders of the world. The seven included the Hanging Gardens of Babylon in present-day-Iraq, the Statue of Zeus in Greece, and the Pyramids of Cheops in Egypt. The Pyramid is the only wonder you can still see today.</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Many people claim that there were other wonders, which the ancient Greeks </a:t>
            </a:r>
            <a:r>
              <a:rPr lang="en-US" sz="2000" b="1" u="sng" dirty="0">
                <a:latin typeface="Times New Roman" pitchFamily="18" charset="0"/>
                <a:cs typeface="Times New Roman" pitchFamily="18" charset="0"/>
              </a:rPr>
              <a:t>knew nothing about</a:t>
            </a:r>
            <a:r>
              <a:rPr lang="en-US" sz="2000" b="1" dirty="0">
                <a:latin typeface="Times New Roman" pitchFamily="18" charset="0"/>
                <a:cs typeface="Times New Roman" pitchFamily="18" charset="0"/>
              </a:rPr>
              <a:t>. These include the Great Wall of China, the </a:t>
            </a:r>
            <a:r>
              <a:rPr lang="en-US" sz="2000" b="1" dirty="0" err="1">
                <a:latin typeface="Times New Roman" pitchFamily="18" charset="0"/>
                <a:cs typeface="Times New Roman" pitchFamily="18" charset="0"/>
              </a:rPr>
              <a:t>Taj</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Mahal</a:t>
            </a:r>
            <a:r>
              <a:rPr lang="en-US" sz="2000" b="1" dirty="0">
                <a:latin typeface="Times New Roman" pitchFamily="18" charset="0"/>
                <a:cs typeface="Times New Roman" pitchFamily="18" charset="0"/>
              </a:rPr>
              <a:t> in India and Angkor </a:t>
            </a:r>
            <a:r>
              <a:rPr lang="en-US" sz="2000" b="1" dirty="0" err="1">
                <a:latin typeface="Times New Roman" pitchFamily="18" charset="0"/>
                <a:cs typeface="Times New Roman" pitchFamily="18" charset="0"/>
              </a:rPr>
              <a:t>Wat</a:t>
            </a:r>
            <a:r>
              <a:rPr lang="en-US" sz="2000" b="1" dirty="0">
                <a:latin typeface="Times New Roman" pitchFamily="18" charset="0"/>
                <a:cs typeface="Times New Roman" pitchFamily="18" charset="0"/>
              </a:rPr>
              <a:t> in Cambodia.</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Angkor </a:t>
            </a:r>
            <a:r>
              <a:rPr lang="en-US" sz="2000" b="1" dirty="0" err="1">
                <a:latin typeface="Times New Roman" pitchFamily="18" charset="0"/>
                <a:cs typeface="Times New Roman" pitchFamily="18" charset="0"/>
              </a:rPr>
              <a:t>Wat</a:t>
            </a:r>
            <a:r>
              <a:rPr lang="en-US" sz="2000" b="1" dirty="0">
                <a:latin typeface="Times New Roman" pitchFamily="18" charset="0"/>
                <a:cs typeface="Times New Roman" pitchFamily="18" charset="0"/>
              </a:rPr>
              <a:t> should really be known as a wonder because it is the largest temple in the world. The temple was built around the year 1100 to honor a Hindu God, but over the next three centuries it became a Buddhist religious center. The area surrounding the temple, Angkor Thom, used to be the royal capital city.</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In the early 15th century, the Khmer rulers moved to Phnom Penh and Angkor was quiet. It now is a famous tourist attraction.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0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913" fill="hold"/>
                                        <p:tgtEl>
                                          <p:spTgt spid="204806"/>
                                        </p:tgtEl>
                                      </p:cBhvr>
                                    </p:cmd>
                                  </p:childTnLst>
                                </p:cTn>
                              </p:par>
                            </p:childTnLst>
                          </p:cTn>
                        </p:par>
                      </p:childTnLst>
                    </p:cTn>
                  </p:par>
                </p:childTnLst>
              </p:cTn>
              <p:nextCondLst>
                <p:cond evt="onClick" delay="0">
                  <p:tgtEl>
                    <p:spTgt spid="20480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480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838200"/>
            <a:ext cx="8610600" cy="457200"/>
          </a:xfrm>
          <a:prstGeom prst="rect">
            <a:avLst/>
          </a:prstGeom>
          <a:noFill/>
          <a:ln w="9525">
            <a:noFill/>
            <a:miter lim="800000"/>
            <a:headEnd/>
            <a:tailEnd/>
          </a:ln>
        </p:spPr>
        <p:txBody>
          <a:bodyPr>
            <a:spAutoFit/>
          </a:bodyPr>
          <a:lstStyle/>
          <a:p>
            <a:pPr>
              <a:spcBef>
                <a:spcPct val="50000"/>
              </a:spcBef>
            </a:pPr>
            <a:r>
              <a:rPr lang="en-US" b="1" dirty="0"/>
              <a:t>1. The only surviving wonder on Antipater’s list is…</a:t>
            </a:r>
          </a:p>
        </p:txBody>
      </p:sp>
      <p:sp>
        <p:nvSpPr>
          <p:cNvPr id="10243" name="Text Box 5"/>
          <p:cNvSpPr txBox="1">
            <a:spLocks noChangeArrowheads="1"/>
          </p:cNvSpPr>
          <p:nvPr/>
        </p:nvSpPr>
        <p:spPr bwMode="auto">
          <a:xfrm>
            <a:off x="457200" y="1249363"/>
            <a:ext cx="3962400" cy="427037"/>
          </a:xfrm>
          <a:prstGeom prst="rect">
            <a:avLst/>
          </a:prstGeom>
          <a:noFill/>
          <a:ln w="9525">
            <a:noFill/>
            <a:miter lim="800000"/>
            <a:headEnd/>
            <a:tailEnd/>
          </a:ln>
        </p:spPr>
        <p:txBody>
          <a:bodyPr>
            <a:spAutoFit/>
          </a:bodyPr>
          <a:lstStyle/>
          <a:p>
            <a:pPr>
              <a:spcBef>
                <a:spcPct val="50000"/>
              </a:spcBef>
            </a:pPr>
            <a:r>
              <a:rPr lang="en-US" sz="2200" b="1" dirty="0"/>
              <a:t>A. The Great Wall of China</a:t>
            </a:r>
            <a:r>
              <a:rPr lang="en-US" sz="2200" dirty="0"/>
              <a:t>.</a:t>
            </a:r>
          </a:p>
        </p:txBody>
      </p:sp>
      <p:sp>
        <p:nvSpPr>
          <p:cNvPr id="10244" name="Text Box 6"/>
          <p:cNvSpPr txBox="1">
            <a:spLocks noChangeArrowheads="1"/>
          </p:cNvSpPr>
          <p:nvPr/>
        </p:nvSpPr>
        <p:spPr bwMode="auto">
          <a:xfrm>
            <a:off x="457200" y="1630363"/>
            <a:ext cx="3352800" cy="427037"/>
          </a:xfrm>
          <a:prstGeom prst="rect">
            <a:avLst/>
          </a:prstGeom>
          <a:noFill/>
          <a:ln w="9525">
            <a:noFill/>
            <a:miter lim="800000"/>
            <a:headEnd/>
            <a:tailEnd/>
          </a:ln>
        </p:spPr>
        <p:txBody>
          <a:bodyPr>
            <a:spAutoFit/>
          </a:bodyPr>
          <a:lstStyle/>
          <a:p>
            <a:pPr>
              <a:spcBef>
                <a:spcPct val="50000"/>
              </a:spcBef>
            </a:pPr>
            <a:r>
              <a:rPr lang="en-US" sz="2200" b="1" dirty="0"/>
              <a:t>B. The Statue of Zeus.</a:t>
            </a:r>
          </a:p>
        </p:txBody>
      </p:sp>
      <p:sp>
        <p:nvSpPr>
          <p:cNvPr id="206853" name="Text Box 7"/>
          <p:cNvSpPr txBox="1">
            <a:spLocks noChangeArrowheads="1"/>
          </p:cNvSpPr>
          <p:nvPr/>
        </p:nvSpPr>
        <p:spPr bwMode="auto">
          <a:xfrm>
            <a:off x="4419600" y="1249363"/>
            <a:ext cx="3962400" cy="427037"/>
          </a:xfrm>
          <a:prstGeom prst="rect">
            <a:avLst/>
          </a:prstGeom>
          <a:noFill/>
          <a:ln w="9525">
            <a:noFill/>
            <a:miter lim="800000"/>
            <a:headEnd/>
            <a:tailEnd/>
          </a:ln>
        </p:spPr>
        <p:txBody>
          <a:bodyPr>
            <a:spAutoFit/>
          </a:bodyPr>
          <a:lstStyle/>
          <a:p>
            <a:pPr>
              <a:spcBef>
                <a:spcPct val="50000"/>
              </a:spcBef>
            </a:pPr>
            <a:r>
              <a:rPr lang="en-US" sz="2200" b="1"/>
              <a:t>C. The Pyramid of Cheops.</a:t>
            </a:r>
          </a:p>
        </p:txBody>
      </p:sp>
      <p:sp>
        <p:nvSpPr>
          <p:cNvPr id="10246" name="Text Box 8"/>
          <p:cNvSpPr txBox="1">
            <a:spLocks noChangeArrowheads="1"/>
          </p:cNvSpPr>
          <p:nvPr/>
        </p:nvSpPr>
        <p:spPr bwMode="auto">
          <a:xfrm>
            <a:off x="4451350" y="1630363"/>
            <a:ext cx="3200400" cy="427037"/>
          </a:xfrm>
          <a:prstGeom prst="rect">
            <a:avLst/>
          </a:prstGeom>
          <a:noFill/>
          <a:ln w="9525">
            <a:noFill/>
            <a:miter lim="800000"/>
            <a:headEnd/>
            <a:tailEnd/>
          </a:ln>
        </p:spPr>
        <p:txBody>
          <a:bodyPr>
            <a:spAutoFit/>
          </a:bodyPr>
          <a:lstStyle/>
          <a:p>
            <a:pPr>
              <a:spcBef>
                <a:spcPct val="50000"/>
              </a:spcBef>
            </a:pPr>
            <a:r>
              <a:rPr lang="en-US" sz="2200" b="1"/>
              <a:t>D. Angkor Wat.</a:t>
            </a:r>
          </a:p>
        </p:txBody>
      </p:sp>
      <p:sp>
        <p:nvSpPr>
          <p:cNvPr id="10247" name="Text Box 9"/>
          <p:cNvSpPr txBox="1">
            <a:spLocks noChangeArrowheads="1"/>
          </p:cNvSpPr>
          <p:nvPr/>
        </p:nvSpPr>
        <p:spPr bwMode="auto">
          <a:xfrm>
            <a:off x="257175" y="3200400"/>
            <a:ext cx="8458200" cy="457200"/>
          </a:xfrm>
          <a:prstGeom prst="rect">
            <a:avLst/>
          </a:prstGeom>
          <a:noFill/>
          <a:ln w="9525">
            <a:noFill/>
            <a:miter lim="800000"/>
            <a:headEnd/>
            <a:tailEnd/>
          </a:ln>
        </p:spPr>
        <p:txBody>
          <a:bodyPr>
            <a:spAutoFit/>
          </a:bodyPr>
          <a:lstStyle/>
          <a:p>
            <a:pPr>
              <a:spcBef>
                <a:spcPct val="50000"/>
              </a:spcBef>
            </a:pPr>
            <a:r>
              <a:rPr lang="en-US" b="1"/>
              <a:t>3. Angkor Wat …</a:t>
            </a:r>
          </a:p>
        </p:txBody>
      </p:sp>
      <p:sp>
        <p:nvSpPr>
          <p:cNvPr id="206856" name="Text Box 10"/>
          <p:cNvSpPr txBox="1">
            <a:spLocks noChangeArrowheads="1"/>
          </p:cNvSpPr>
          <p:nvPr/>
        </p:nvSpPr>
        <p:spPr bwMode="auto">
          <a:xfrm>
            <a:off x="635000" y="2392363"/>
            <a:ext cx="2209800" cy="427037"/>
          </a:xfrm>
          <a:prstGeom prst="rect">
            <a:avLst/>
          </a:prstGeom>
          <a:noFill/>
          <a:ln w="9525">
            <a:noFill/>
            <a:miter lim="800000"/>
            <a:headEnd/>
            <a:tailEnd/>
          </a:ln>
        </p:spPr>
        <p:txBody>
          <a:bodyPr>
            <a:spAutoFit/>
          </a:bodyPr>
          <a:lstStyle/>
          <a:p>
            <a:pPr>
              <a:spcBef>
                <a:spcPct val="50000"/>
              </a:spcBef>
            </a:pPr>
            <a:r>
              <a:rPr lang="en-US" sz="2200" b="1"/>
              <a:t>A. Hindus.</a:t>
            </a:r>
          </a:p>
        </p:txBody>
      </p:sp>
      <p:sp>
        <p:nvSpPr>
          <p:cNvPr id="10249" name="Text Box 11"/>
          <p:cNvSpPr txBox="1">
            <a:spLocks noChangeArrowheads="1"/>
          </p:cNvSpPr>
          <p:nvPr/>
        </p:nvSpPr>
        <p:spPr bwMode="auto">
          <a:xfrm>
            <a:off x="603250" y="2773363"/>
            <a:ext cx="2133600" cy="427037"/>
          </a:xfrm>
          <a:prstGeom prst="rect">
            <a:avLst/>
          </a:prstGeom>
          <a:noFill/>
          <a:ln w="9525">
            <a:noFill/>
            <a:miter lim="800000"/>
            <a:headEnd/>
            <a:tailEnd/>
          </a:ln>
        </p:spPr>
        <p:txBody>
          <a:bodyPr>
            <a:spAutoFit/>
          </a:bodyPr>
          <a:lstStyle/>
          <a:p>
            <a:pPr>
              <a:spcBef>
                <a:spcPct val="50000"/>
              </a:spcBef>
            </a:pPr>
            <a:r>
              <a:rPr lang="en-US" sz="2200" b="1"/>
              <a:t>B. Buddhists.</a:t>
            </a:r>
          </a:p>
        </p:txBody>
      </p:sp>
      <p:sp>
        <p:nvSpPr>
          <p:cNvPr id="10250" name="Text Box 12"/>
          <p:cNvSpPr txBox="1">
            <a:spLocks noChangeArrowheads="1"/>
          </p:cNvSpPr>
          <p:nvPr/>
        </p:nvSpPr>
        <p:spPr bwMode="auto">
          <a:xfrm>
            <a:off x="4419600" y="2392363"/>
            <a:ext cx="2133600" cy="427037"/>
          </a:xfrm>
          <a:prstGeom prst="rect">
            <a:avLst/>
          </a:prstGeom>
          <a:noFill/>
          <a:ln w="9525">
            <a:noFill/>
            <a:miter lim="800000"/>
            <a:headEnd/>
            <a:tailEnd/>
          </a:ln>
        </p:spPr>
        <p:txBody>
          <a:bodyPr>
            <a:spAutoFit/>
          </a:bodyPr>
          <a:lstStyle/>
          <a:p>
            <a:pPr>
              <a:spcBef>
                <a:spcPct val="50000"/>
              </a:spcBef>
            </a:pPr>
            <a:r>
              <a:rPr lang="en-US" sz="2200" b="1"/>
              <a:t>C. kings.</a:t>
            </a:r>
          </a:p>
        </p:txBody>
      </p:sp>
      <p:sp>
        <p:nvSpPr>
          <p:cNvPr id="10251" name="Text Box 13"/>
          <p:cNvSpPr txBox="1">
            <a:spLocks noChangeArrowheads="1"/>
          </p:cNvSpPr>
          <p:nvPr/>
        </p:nvSpPr>
        <p:spPr bwMode="auto">
          <a:xfrm>
            <a:off x="4429125" y="2773363"/>
            <a:ext cx="4191000" cy="427037"/>
          </a:xfrm>
          <a:prstGeom prst="rect">
            <a:avLst/>
          </a:prstGeom>
          <a:noFill/>
          <a:ln w="9525">
            <a:noFill/>
            <a:miter lim="800000"/>
            <a:headEnd/>
            <a:tailEnd/>
          </a:ln>
        </p:spPr>
        <p:txBody>
          <a:bodyPr>
            <a:spAutoFit/>
          </a:bodyPr>
          <a:lstStyle/>
          <a:p>
            <a:pPr>
              <a:spcBef>
                <a:spcPct val="50000"/>
              </a:spcBef>
            </a:pPr>
            <a:r>
              <a:rPr lang="en-US" sz="2200" b="1"/>
              <a:t>D. the citizens of Phnom Penh.</a:t>
            </a:r>
          </a:p>
        </p:txBody>
      </p:sp>
      <p:sp>
        <p:nvSpPr>
          <p:cNvPr id="10252" name="Text Box 14"/>
          <p:cNvSpPr txBox="1">
            <a:spLocks noChangeArrowheads="1"/>
          </p:cNvSpPr>
          <p:nvPr/>
        </p:nvSpPr>
        <p:spPr bwMode="auto">
          <a:xfrm>
            <a:off x="257175" y="2011363"/>
            <a:ext cx="8610600" cy="457200"/>
          </a:xfrm>
          <a:prstGeom prst="rect">
            <a:avLst/>
          </a:prstGeom>
          <a:noFill/>
          <a:ln w="9525">
            <a:noFill/>
            <a:miter lim="800000"/>
            <a:headEnd/>
            <a:tailEnd/>
          </a:ln>
        </p:spPr>
        <p:txBody>
          <a:bodyPr>
            <a:spAutoFit/>
          </a:bodyPr>
          <a:lstStyle/>
          <a:p>
            <a:pPr>
              <a:spcBef>
                <a:spcPct val="50000"/>
              </a:spcBef>
            </a:pPr>
            <a:r>
              <a:rPr lang="en-US" b="1" dirty="0"/>
              <a:t>2. Angkor </a:t>
            </a:r>
            <a:r>
              <a:rPr lang="en-US" b="1" dirty="0" err="1"/>
              <a:t>Wat</a:t>
            </a:r>
            <a:r>
              <a:rPr lang="en-US" b="1" dirty="0"/>
              <a:t> was originally built for …</a:t>
            </a:r>
          </a:p>
        </p:txBody>
      </p:sp>
      <p:sp>
        <p:nvSpPr>
          <p:cNvPr id="10253" name="Text Box 15"/>
          <p:cNvSpPr txBox="1">
            <a:spLocks noChangeArrowheads="1"/>
          </p:cNvSpPr>
          <p:nvPr/>
        </p:nvSpPr>
        <p:spPr bwMode="auto">
          <a:xfrm>
            <a:off x="457200" y="3687763"/>
            <a:ext cx="3352800" cy="427037"/>
          </a:xfrm>
          <a:prstGeom prst="rect">
            <a:avLst/>
          </a:prstGeom>
          <a:noFill/>
          <a:ln w="9525">
            <a:noFill/>
            <a:miter lim="800000"/>
            <a:headEnd/>
            <a:tailEnd/>
          </a:ln>
        </p:spPr>
        <p:txBody>
          <a:bodyPr>
            <a:spAutoFit/>
          </a:bodyPr>
          <a:lstStyle/>
          <a:p>
            <a:pPr>
              <a:spcBef>
                <a:spcPct val="50000"/>
              </a:spcBef>
            </a:pPr>
            <a:r>
              <a:rPr lang="en-US" sz="2200" b="1"/>
              <a:t>A. was a small temple.</a:t>
            </a:r>
          </a:p>
        </p:txBody>
      </p:sp>
      <p:sp>
        <p:nvSpPr>
          <p:cNvPr id="10254" name="Text Box 16"/>
          <p:cNvSpPr txBox="1">
            <a:spLocks noChangeArrowheads="1"/>
          </p:cNvSpPr>
          <p:nvPr/>
        </p:nvSpPr>
        <p:spPr bwMode="auto">
          <a:xfrm>
            <a:off x="3429000" y="3687763"/>
            <a:ext cx="5791200" cy="427037"/>
          </a:xfrm>
          <a:prstGeom prst="rect">
            <a:avLst/>
          </a:prstGeom>
          <a:noFill/>
          <a:ln w="9525">
            <a:noFill/>
            <a:miter lim="800000"/>
            <a:headEnd/>
            <a:tailEnd/>
          </a:ln>
        </p:spPr>
        <p:txBody>
          <a:bodyPr>
            <a:spAutoFit/>
          </a:bodyPr>
          <a:lstStyle/>
          <a:p>
            <a:pPr>
              <a:spcBef>
                <a:spcPct val="50000"/>
              </a:spcBef>
            </a:pPr>
            <a:r>
              <a:rPr lang="en-US" sz="2200" b="1"/>
              <a:t>B. is one of the seven wonders of the world.</a:t>
            </a:r>
          </a:p>
        </p:txBody>
      </p:sp>
      <p:sp>
        <p:nvSpPr>
          <p:cNvPr id="10255" name="Text Box 17"/>
          <p:cNvSpPr txBox="1">
            <a:spLocks noChangeArrowheads="1"/>
          </p:cNvSpPr>
          <p:nvPr/>
        </p:nvSpPr>
        <p:spPr bwMode="auto">
          <a:xfrm>
            <a:off x="457200" y="4068763"/>
            <a:ext cx="2667000" cy="427037"/>
          </a:xfrm>
          <a:prstGeom prst="rect">
            <a:avLst/>
          </a:prstGeom>
          <a:noFill/>
          <a:ln w="9525">
            <a:noFill/>
            <a:miter lim="800000"/>
            <a:headEnd/>
            <a:tailEnd/>
          </a:ln>
        </p:spPr>
        <p:txBody>
          <a:bodyPr>
            <a:spAutoFit/>
          </a:bodyPr>
          <a:lstStyle/>
          <a:p>
            <a:pPr>
              <a:spcBef>
                <a:spcPct val="50000"/>
              </a:spcBef>
            </a:pPr>
            <a:r>
              <a:rPr lang="en-US" sz="2200" b="1"/>
              <a:t>C. is a Pyramid.</a:t>
            </a:r>
          </a:p>
        </p:txBody>
      </p:sp>
      <p:sp>
        <p:nvSpPr>
          <p:cNvPr id="206864" name="Text Box 18"/>
          <p:cNvSpPr txBox="1">
            <a:spLocks noChangeArrowheads="1"/>
          </p:cNvSpPr>
          <p:nvPr/>
        </p:nvSpPr>
        <p:spPr bwMode="auto">
          <a:xfrm>
            <a:off x="2819400" y="4068763"/>
            <a:ext cx="6172200" cy="430887"/>
          </a:xfrm>
          <a:prstGeom prst="rect">
            <a:avLst/>
          </a:prstGeom>
          <a:noFill/>
          <a:ln w="9525">
            <a:noFill/>
            <a:miter lim="800000"/>
            <a:headEnd/>
            <a:tailEnd/>
          </a:ln>
        </p:spPr>
        <p:txBody>
          <a:bodyPr>
            <a:spAutoFit/>
          </a:bodyPr>
          <a:lstStyle/>
          <a:p>
            <a:pPr>
              <a:spcBef>
                <a:spcPct val="50000"/>
              </a:spcBef>
            </a:pPr>
            <a:r>
              <a:rPr lang="en-US" sz="2200" b="1" dirty="0"/>
              <a:t>    D. was a part of royal Khmer city a long time ago.</a:t>
            </a:r>
          </a:p>
        </p:txBody>
      </p:sp>
      <p:sp>
        <p:nvSpPr>
          <p:cNvPr id="10257" name="Text Box 19"/>
          <p:cNvSpPr txBox="1">
            <a:spLocks noChangeArrowheads="1"/>
          </p:cNvSpPr>
          <p:nvPr/>
        </p:nvSpPr>
        <p:spPr bwMode="auto">
          <a:xfrm>
            <a:off x="304800" y="4495800"/>
            <a:ext cx="8382000" cy="457200"/>
          </a:xfrm>
          <a:prstGeom prst="rect">
            <a:avLst/>
          </a:prstGeom>
          <a:noFill/>
          <a:ln w="9525">
            <a:noFill/>
            <a:miter lim="800000"/>
            <a:headEnd/>
            <a:tailEnd/>
          </a:ln>
        </p:spPr>
        <p:txBody>
          <a:bodyPr>
            <a:spAutoFit/>
          </a:bodyPr>
          <a:lstStyle/>
          <a:p>
            <a:pPr>
              <a:spcBef>
                <a:spcPct val="50000"/>
              </a:spcBef>
            </a:pPr>
            <a:r>
              <a:rPr lang="en-US" b="1"/>
              <a:t>4. In the 1400s, the Khmer King…</a:t>
            </a:r>
          </a:p>
        </p:txBody>
      </p:sp>
      <p:sp>
        <p:nvSpPr>
          <p:cNvPr id="10258" name="Text Box 20"/>
          <p:cNvSpPr txBox="1">
            <a:spLocks noChangeArrowheads="1"/>
          </p:cNvSpPr>
          <p:nvPr/>
        </p:nvSpPr>
        <p:spPr bwMode="auto">
          <a:xfrm>
            <a:off x="533400" y="4906963"/>
            <a:ext cx="3124200" cy="427037"/>
          </a:xfrm>
          <a:prstGeom prst="rect">
            <a:avLst/>
          </a:prstGeom>
          <a:noFill/>
          <a:ln w="9525">
            <a:noFill/>
            <a:miter lim="800000"/>
            <a:headEnd/>
            <a:tailEnd/>
          </a:ln>
        </p:spPr>
        <p:txBody>
          <a:bodyPr>
            <a:spAutoFit/>
          </a:bodyPr>
          <a:lstStyle/>
          <a:p>
            <a:pPr>
              <a:spcBef>
                <a:spcPct val="50000"/>
              </a:spcBef>
            </a:pPr>
            <a:r>
              <a:rPr lang="en-US" sz="2200" b="1"/>
              <a:t>A. built Angkor Wat.</a:t>
            </a:r>
          </a:p>
        </p:txBody>
      </p:sp>
      <p:sp>
        <p:nvSpPr>
          <p:cNvPr id="206867" name="Text Box 21"/>
          <p:cNvSpPr txBox="1">
            <a:spLocks noChangeArrowheads="1"/>
          </p:cNvSpPr>
          <p:nvPr/>
        </p:nvSpPr>
        <p:spPr bwMode="auto">
          <a:xfrm>
            <a:off x="533400" y="5287963"/>
            <a:ext cx="5181600" cy="427037"/>
          </a:xfrm>
          <a:prstGeom prst="rect">
            <a:avLst/>
          </a:prstGeom>
          <a:noFill/>
          <a:ln w="9525">
            <a:noFill/>
            <a:miter lim="800000"/>
            <a:headEnd/>
            <a:tailEnd/>
          </a:ln>
        </p:spPr>
        <p:txBody>
          <a:bodyPr>
            <a:spAutoFit/>
          </a:bodyPr>
          <a:lstStyle/>
          <a:p>
            <a:pPr>
              <a:spcBef>
                <a:spcPct val="50000"/>
              </a:spcBef>
            </a:pPr>
            <a:r>
              <a:rPr lang="en-US" sz="2200" b="1"/>
              <a:t>B. chose Phnom Penh as the new capital.</a:t>
            </a:r>
          </a:p>
        </p:txBody>
      </p:sp>
      <p:sp>
        <p:nvSpPr>
          <p:cNvPr id="10260" name="Text Box 22"/>
          <p:cNvSpPr txBox="1">
            <a:spLocks noChangeArrowheads="1"/>
          </p:cNvSpPr>
          <p:nvPr/>
        </p:nvSpPr>
        <p:spPr bwMode="auto">
          <a:xfrm>
            <a:off x="533400" y="5668963"/>
            <a:ext cx="5791200" cy="427037"/>
          </a:xfrm>
          <a:prstGeom prst="rect">
            <a:avLst/>
          </a:prstGeom>
          <a:noFill/>
          <a:ln w="9525">
            <a:noFill/>
            <a:miter lim="800000"/>
            <a:headEnd/>
            <a:tailEnd/>
          </a:ln>
        </p:spPr>
        <p:txBody>
          <a:bodyPr>
            <a:spAutoFit/>
          </a:bodyPr>
          <a:lstStyle/>
          <a:p>
            <a:pPr>
              <a:spcBef>
                <a:spcPct val="50000"/>
              </a:spcBef>
            </a:pPr>
            <a:r>
              <a:rPr lang="en-US" sz="2200" b="1"/>
              <a:t>C. turned Angkor Wat into a Buddhist center.</a:t>
            </a:r>
          </a:p>
        </p:txBody>
      </p:sp>
      <p:sp>
        <p:nvSpPr>
          <p:cNvPr id="10261" name="Text Box 23"/>
          <p:cNvSpPr txBox="1">
            <a:spLocks noChangeArrowheads="1"/>
          </p:cNvSpPr>
          <p:nvPr/>
        </p:nvSpPr>
        <p:spPr bwMode="auto">
          <a:xfrm>
            <a:off x="533400" y="6049963"/>
            <a:ext cx="7239000" cy="427037"/>
          </a:xfrm>
          <a:prstGeom prst="rect">
            <a:avLst/>
          </a:prstGeom>
          <a:noFill/>
          <a:ln w="9525">
            <a:noFill/>
            <a:miter lim="800000"/>
            <a:headEnd/>
            <a:tailEnd/>
          </a:ln>
        </p:spPr>
        <p:txBody>
          <a:bodyPr>
            <a:spAutoFit/>
          </a:bodyPr>
          <a:lstStyle/>
          <a:p>
            <a:pPr>
              <a:spcBef>
                <a:spcPct val="50000"/>
              </a:spcBef>
            </a:pPr>
            <a:r>
              <a:rPr lang="en-US" sz="2200" b="1"/>
              <a:t>D. moved the temple to Phnom Penh.</a:t>
            </a:r>
          </a:p>
        </p:txBody>
      </p:sp>
      <p:sp>
        <p:nvSpPr>
          <p:cNvPr id="10262" name="Text Box 23"/>
          <p:cNvSpPr txBox="1">
            <a:spLocks noChangeArrowheads="1"/>
          </p:cNvSpPr>
          <p:nvPr/>
        </p:nvSpPr>
        <p:spPr bwMode="auto">
          <a:xfrm>
            <a:off x="228600" y="152400"/>
            <a:ext cx="7010400" cy="40011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Times New Roman" pitchFamily="18" charset="0"/>
                <a:cs typeface="Times New Roman" pitchFamily="18" charset="0"/>
              </a:rPr>
              <a:t>2. Complete the sentences.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06853"/>
                                        </p:tgtEl>
                                        <p:attrNameLst>
                                          <p:attrName>style.color</p:attrName>
                                        </p:attrNameLst>
                                      </p:cBhvr>
                                      <p:to>
                                        <p:clrVal>
                                          <a:srgbClr val="FF0000"/>
                                        </p:clrVal>
                                      </p:to>
                                    </p:set>
                                    <p:set>
                                      <p:cBhvr>
                                        <p:cTn id="7" dur="500" autoRev="1" fill="hold"/>
                                        <p:tgtEl>
                                          <p:spTgt spid="206853"/>
                                        </p:tgtEl>
                                        <p:attrNameLst>
                                          <p:attrName>fillcolor</p:attrName>
                                        </p:attrNameLst>
                                      </p:cBhvr>
                                      <p:to>
                                        <p:clrVal>
                                          <a:srgbClr val="FF0000"/>
                                        </p:clrVal>
                                      </p:to>
                                    </p:set>
                                    <p:set>
                                      <p:cBhvr>
                                        <p:cTn id="8" dur="500" autoRev="1" fill="hold"/>
                                        <p:tgtEl>
                                          <p:spTgt spid="20685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206856">
                                            <p:txEl>
                                              <p:pRg st="0" end="0"/>
                                            </p:txEl>
                                          </p:spTgt>
                                        </p:tgtEl>
                                        <p:attrNameLst>
                                          <p:attrName>style.color</p:attrName>
                                        </p:attrNameLst>
                                      </p:cBhvr>
                                      <p:to>
                                        <p:clrVal>
                                          <a:srgbClr val="FF0000"/>
                                        </p:clrVal>
                                      </p:to>
                                    </p:set>
                                    <p:set>
                                      <p:cBhvr>
                                        <p:cTn id="13" dur="500" autoRev="1" fill="hold"/>
                                        <p:tgtEl>
                                          <p:spTgt spid="206856">
                                            <p:txEl>
                                              <p:pRg st="0" end="0"/>
                                            </p:txEl>
                                          </p:spTgt>
                                        </p:tgtEl>
                                        <p:attrNameLst>
                                          <p:attrName>fillcolor</p:attrName>
                                        </p:attrNameLst>
                                      </p:cBhvr>
                                      <p:to>
                                        <p:clrVal>
                                          <a:srgbClr val="FF0000"/>
                                        </p:clrVal>
                                      </p:to>
                                    </p:set>
                                    <p:set>
                                      <p:cBhvr>
                                        <p:cTn id="14" dur="500" autoRev="1" fill="hold"/>
                                        <p:tgtEl>
                                          <p:spTgt spid="20685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nodeType="clickEffect">
                                  <p:stCondLst>
                                    <p:cond delay="0"/>
                                  </p:stCondLst>
                                  <p:iterate type="lt">
                                    <p:tmPct val="10000"/>
                                  </p:iterate>
                                  <p:childTnLst>
                                    <p:set>
                                      <p:cBhvr override="childStyle">
                                        <p:cTn id="18" dur="500" autoRev="1" fill="hold"/>
                                        <p:tgtEl>
                                          <p:spTgt spid="206864">
                                            <p:txEl>
                                              <p:pRg st="0" end="0"/>
                                            </p:txEl>
                                          </p:spTgt>
                                        </p:tgtEl>
                                        <p:attrNameLst>
                                          <p:attrName>style.color</p:attrName>
                                        </p:attrNameLst>
                                      </p:cBhvr>
                                      <p:to>
                                        <p:clrVal>
                                          <a:srgbClr val="FF0000"/>
                                        </p:clrVal>
                                      </p:to>
                                    </p:set>
                                    <p:set>
                                      <p:cBhvr>
                                        <p:cTn id="19" dur="500" autoRev="1" fill="hold"/>
                                        <p:tgtEl>
                                          <p:spTgt spid="206864">
                                            <p:txEl>
                                              <p:pRg st="0" end="0"/>
                                            </p:txEl>
                                          </p:spTgt>
                                        </p:tgtEl>
                                        <p:attrNameLst>
                                          <p:attrName>fillcolor</p:attrName>
                                        </p:attrNameLst>
                                      </p:cBhvr>
                                      <p:to>
                                        <p:clrVal>
                                          <a:srgbClr val="FF0000"/>
                                        </p:clrVal>
                                      </p:to>
                                    </p:set>
                                    <p:set>
                                      <p:cBhvr>
                                        <p:cTn id="20" dur="500" autoRev="1" fill="hold"/>
                                        <p:tgtEl>
                                          <p:spTgt spid="206864">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nodeType="clickEffect">
                                  <p:stCondLst>
                                    <p:cond delay="0"/>
                                  </p:stCondLst>
                                  <p:iterate type="lt">
                                    <p:tmPct val="10000"/>
                                  </p:iterate>
                                  <p:childTnLst>
                                    <p:set>
                                      <p:cBhvr override="childStyle">
                                        <p:cTn id="24" dur="500" autoRev="1" fill="hold"/>
                                        <p:tgtEl>
                                          <p:spTgt spid="206867">
                                            <p:txEl>
                                              <p:pRg st="0" end="0"/>
                                            </p:txEl>
                                          </p:spTgt>
                                        </p:tgtEl>
                                        <p:attrNameLst>
                                          <p:attrName>style.color</p:attrName>
                                        </p:attrNameLst>
                                      </p:cBhvr>
                                      <p:to>
                                        <p:clrVal>
                                          <a:srgbClr val="FF0000"/>
                                        </p:clrVal>
                                      </p:to>
                                    </p:set>
                                    <p:set>
                                      <p:cBhvr>
                                        <p:cTn id="25" dur="500" autoRev="1" fill="hold"/>
                                        <p:tgtEl>
                                          <p:spTgt spid="206867">
                                            <p:txEl>
                                              <p:pRg st="0" end="0"/>
                                            </p:txEl>
                                          </p:spTgt>
                                        </p:tgtEl>
                                        <p:attrNameLst>
                                          <p:attrName>fillcolor</p:attrName>
                                        </p:attrNameLst>
                                      </p:cBhvr>
                                      <p:to>
                                        <p:clrVal>
                                          <a:srgbClr val="FF0000"/>
                                        </p:clrVal>
                                      </p:to>
                                    </p:set>
                                    <p:set>
                                      <p:cBhvr>
                                        <p:cTn id="26" dur="500" autoRev="1" fill="hold"/>
                                        <p:tgtEl>
                                          <p:spTgt spid="20686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381000"/>
            <a:ext cx="7543800" cy="1003300"/>
          </a:xfrm>
        </p:spPr>
        <p:txBody>
          <a:bodyPr/>
          <a:lstStyle/>
          <a:p>
            <a:pPr algn="l" eaLnBrk="1" hangingPunct="1"/>
            <a:r>
              <a:rPr lang="en-US" sz="3000" dirty="0">
                <a:latin typeface="Times New Roman" pitchFamily="18" charset="0"/>
              </a:rPr>
              <a:t>3. Read the text and write True-False</a:t>
            </a:r>
          </a:p>
        </p:txBody>
      </p:sp>
      <p:sp>
        <p:nvSpPr>
          <p:cNvPr id="251907" name="Rectangle 3"/>
          <p:cNvSpPr>
            <a:spLocks noGrp="1" noChangeArrowheads="1"/>
          </p:cNvSpPr>
          <p:nvPr>
            <p:ph type="body" idx="1"/>
          </p:nvPr>
        </p:nvSpPr>
        <p:spPr>
          <a:xfrm>
            <a:off x="533400" y="1295400"/>
            <a:ext cx="8229600" cy="4933950"/>
          </a:xfrm>
        </p:spPr>
        <p:txBody>
          <a:bodyPr/>
          <a:lstStyle/>
          <a:p>
            <a:pPr eaLnBrk="1" hangingPunct="1">
              <a:buFont typeface="Wingdings" pitchFamily="2" charset="2"/>
              <a:buNone/>
            </a:pPr>
            <a:r>
              <a:rPr lang="en-US" sz="2600" dirty="0">
                <a:latin typeface="Times New Roman" pitchFamily="18" charset="0"/>
              </a:rPr>
              <a:t>    </a:t>
            </a:r>
            <a:r>
              <a:rPr lang="en-US" sz="2400" dirty="0">
                <a:latin typeface="Times New Roman" pitchFamily="18" charset="0"/>
              </a:rPr>
              <a:t>1. An Egyptian man compiled a list of what he thought were the seven wonders of the world.</a:t>
            </a:r>
          </a:p>
          <a:p>
            <a:pPr eaLnBrk="1" hangingPunct="1">
              <a:buFont typeface="Wingdings" pitchFamily="2" charset="2"/>
              <a:buNone/>
            </a:pPr>
            <a:r>
              <a:rPr lang="en-US" sz="2400" dirty="0">
                <a:latin typeface="Times New Roman" pitchFamily="18" charset="0"/>
              </a:rPr>
              <a:t>    2. The only surviving wonder is the pyramid of Cheops in Egypt.</a:t>
            </a:r>
          </a:p>
          <a:p>
            <a:pPr eaLnBrk="1" hangingPunct="1">
              <a:buFont typeface="Wingdings" pitchFamily="2" charset="2"/>
              <a:buNone/>
            </a:pPr>
            <a:r>
              <a:rPr lang="en-US" sz="2400" dirty="0">
                <a:latin typeface="Times New Roman" pitchFamily="18" charset="0"/>
              </a:rPr>
              <a:t>    3. Today, we can still see the Hanging Gardens of Babylon in present-day </a:t>
            </a:r>
            <a:r>
              <a:rPr lang="en-US" sz="2400" dirty="0" err="1">
                <a:latin typeface="Times New Roman" pitchFamily="18" charset="0"/>
              </a:rPr>
              <a:t>Irag</a:t>
            </a:r>
            <a:r>
              <a:rPr lang="en-US" sz="2400" dirty="0">
                <a:latin typeface="Times New Roman" pitchFamily="18" charset="0"/>
              </a:rPr>
              <a:t>.</a:t>
            </a:r>
          </a:p>
          <a:p>
            <a:pPr eaLnBrk="1" hangingPunct="1">
              <a:buFont typeface="Wingdings" pitchFamily="2" charset="2"/>
              <a:buNone/>
            </a:pPr>
            <a:r>
              <a:rPr lang="en-US" sz="2400" dirty="0">
                <a:latin typeface="Times New Roman" pitchFamily="18" charset="0"/>
              </a:rPr>
              <a:t>    4. Angkor </a:t>
            </a:r>
            <a:r>
              <a:rPr lang="en-US" sz="2400" dirty="0" err="1">
                <a:latin typeface="Times New Roman" pitchFamily="18" charset="0"/>
              </a:rPr>
              <a:t>Wat</a:t>
            </a:r>
            <a:r>
              <a:rPr lang="en-US" sz="2400" dirty="0">
                <a:latin typeface="Times New Roman" pitchFamily="18" charset="0"/>
              </a:rPr>
              <a:t> was originally built to honor a Hindu God.</a:t>
            </a:r>
          </a:p>
          <a:p>
            <a:pPr eaLnBrk="1" hangingPunct="1">
              <a:buFont typeface="Wingdings" pitchFamily="2" charset="2"/>
              <a:buNone/>
            </a:pPr>
            <a:r>
              <a:rPr lang="en-US" sz="2400" dirty="0">
                <a:latin typeface="Times New Roman" pitchFamily="18" charset="0"/>
              </a:rPr>
              <a:t>    5. The Great wall of China first wasn’t in the list of the 7 wonders.</a:t>
            </a:r>
          </a:p>
          <a:p>
            <a:pPr>
              <a:buNone/>
            </a:pPr>
            <a:r>
              <a:rPr lang="en-US" sz="2400" dirty="0">
                <a:latin typeface="Times New Roman" pitchFamily="18" charset="0"/>
              </a:rPr>
              <a:t>    6.  </a:t>
            </a:r>
            <a:r>
              <a:rPr lang="en-US" sz="2400" dirty="0">
                <a:latin typeface="Times New Roman" pitchFamily="18" charset="0"/>
                <a:cs typeface="Times New Roman" pitchFamily="18" charset="0"/>
              </a:rPr>
              <a:t>Angkor Thom  was built in 1100.</a:t>
            </a:r>
          </a:p>
          <a:p>
            <a:pPr eaLnBrk="1" hangingPunct="1">
              <a:buFont typeface="Wingdings" pitchFamily="2" charset="2"/>
              <a:buNone/>
            </a:pPr>
            <a:endParaRPr lang="en-US" sz="2400" dirty="0">
              <a:latin typeface="Times New Roman" pitchFamily="18" charset="0"/>
            </a:endParaRPr>
          </a:p>
          <a:p>
            <a:pPr eaLnBrk="1" hangingPunct="1">
              <a:buFont typeface="Wingdings" pitchFamily="2" charset="2"/>
              <a:buNone/>
            </a:pP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additive="base">
                                        <p:cTn id="7" dur="500" fill="hold"/>
                                        <p:tgtEl>
                                          <p:spTgt spid="251906"/>
                                        </p:tgtEl>
                                        <p:attrNameLst>
                                          <p:attrName>ppt_x</p:attrName>
                                        </p:attrNameLst>
                                      </p:cBhvr>
                                      <p:tavLst>
                                        <p:tav tm="0">
                                          <p:val>
                                            <p:strVal val="#ppt_x"/>
                                          </p:val>
                                        </p:tav>
                                        <p:tav tm="100000">
                                          <p:val>
                                            <p:strVal val="#ppt_x"/>
                                          </p:val>
                                        </p:tav>
                                      </p:tavLst>
                                    </p:anim>
                                    <p:anim calcmode="lin" valueType="num">
                                      <p:cBhvr additive="base">
                                        <p:cTn id="8" dur="500" fill="hold"/>
                                        <p:tgtEl>
                                          <p:spTgt spid="2519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51907">
                                            <p:txEl>
                                              <p:pRg st="0" end="0"/>
                                            </p:txEl>
                                          </p:spTgt>
                                        </p:tgtEl>
                                        <p:attrNameLst>
                                          <p:attrName>style.visibility</p:attrName>
                                        </p:attrNameLst>
                                      </p:cBhvr>
                                      <p:to>
                                        <p:strVal val="visible"/>
                                      </p:to>
                                    </p:set>
                                    <p:animEffect transition="in" filter="box(in)">
                                      <p:cBhvr>
                                        <p:cTn id="13" dur="500"/>
                                        <p:tgtEl>
                                          <p:spTgt spid="2519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1907">
                                            <p:txEl>
                                              <p:pRg st="1" end="1"/>
                                            </p:txEl>
                                          </p:spTgt>
                                        </p:tgtEl>
                                        <p:attrNameLst>
                                          <p:attrName>style.visibility</p:attrName>
                                        </p:attrNameLst>
                                      </p:cBhvr>
                                      <p:to>
                                        <p:strVal val="visible"/>
                                      </p:to>
                                    </p:set>
                                    <p:animEffect transition="in" filter="box(in)">
                                      <p:cBhvr>
                                        <p:cTn id="18" dur="500"/>
                                        <p:tgtEl>
                                          <p:spTgt spid="2519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51907">
                                            <p:txEl>
                                              <p:pRg st="2" end="2"/>
                                            </p:txEl>
                                          </p:spTgt>
                                        </p:tgtEl>
                                        <p:attrNameLst>
                                          <p:attrName>style.visibility</p:attrName>
                                        </p:attrNameLst>
                                      </p:cBhvr>
                                      <p:to>
                                        <p:strVal val="visible"/>
                                      </p:to>
                                    </p:set>
                                    <p:animEffect transition="in" filter="box(in)">
                                      <p:cBhvr>
                                        <p:cTn id="23" dur="500"/>
                                        <p:tgtEl>
                                          <p:spTgt spid="2519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51907">
                                            <p:txEl>
                                              <p:pRg st="3" end="3"/>
                                            </p:txEl>
                                          </p:spTgt>
                                        </p:tgtEl>
                                        <p:attrNameLst>
                                          <p:attrName>style.visibility</p:attrName>
                                        </p:attrNameLst>
                                      </p:cBhvr>
                                      <p:to>
                                        <p:strVal val="visible"/>
                                      </p:to>
                                    </p:set>
                                    <p:animEffect transition="in" filter="box(in)">
                                      <p:cBhvr>
                                        <p:cTn id="28" dur="500"/>
                                        <p:tgtEl>
                                          <p:spTgt spid="25190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51907">
                                            <p:txEl>
                                              <p:pRg st="4" end="4"/>
                                            </p:txEl>
                                          </p:spTgt>
                                        </p:tgtEl>
                                        <p:attrNameLst>
                                          <p:attrName>style.visibility</p:attrName>
                                        </p:attrNameLst>
                                      </p:cBhvr>
                                      <p:to>
                                        <p:strVal val="visible"/>
                                      </p:to>
                                    </p:set>
                                    <p:animEffect transition="in" filter="blinds(horizontal)">
                                      <p:cBhvr>
                                        <p:cTn id="33" dur="500"/>
                                        <p:tgtEl>
                                          <p:spTgt spid="25190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51907">
                                            <p:txEl>
                                              <p:pRg st="5" end="5"/>
                                            </p:txEl>
                                          </p:spTgt>
                                        </p:tgtEl>
                                        <p:attrNameLst>
                                          <p:attrName>style.visibility</p:attrName>
                                        </p:attrNameLst>
                                      </p:cBhvr>
                                      <p:to>
                                        <p:strVal val="visible"/>
                                      </p:to>
                                    </p:set>
                                    <p:animEffect transition="in" filter="blinds(horizontal)">
                                      <p:cBhvr>
                                        <p:cTn id="38" dur="500"/>
                                        <p:tgtEl>
                                          <p:spTgt spid="251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22238"/>
            <a:ext cx="8686800" cy="858837"/>
          </a:xfrm>
        </p:spPr>
        <p:txBody>
          <a:bodyPr/>
          <a:lstStyle/>
          <a:p>
            <a:pPr eaLnBrk="1" hangingPunct="1"/>
            <a:r>
              <a:rPr lang="en-US" sz="2600" dirty="0">
                <a:latin typeface="Times New Roman" pitchFamily="18" charset="0"/>
              </a:rPr>
              <a:t>3. Read the text and write True-False</a:t>
            </a:r>
          </a:p>
        </p:txBody>
      </p:sp>
      <p:sp>
        <p:nvSpPr>
          <p:cNvPr id="252931" name="Rectangle 3"/>
          <p:cNvSpPr>
            <a:spLocks noGrp="1" noChangeArrowheads="1"/>
          </p:cNvSpPr>
          <p:nvPr>
            <p:ph type="body" idx="1"/>
          </p:nvPr>
        </p:nvSpPr>
        <p:spPr>
          <a:xfrm>
            <a:off x="468313" y="1125538"/>
            <a:ext cx="8229600" cy="4986337"/>
          </a:xfrm>
        </p:spPr>
        <p:txBody>
          <a:bodyPr/>
          <a:lstStyle/>
          <a:p>
            <a:pPr eaLnBrk="1" hangingPunct="1">
              <a:buFont typeface="Wingdings" pitchFamily="2" charset="2"/>
              <a:buNone/>
            </a:pPr>
            <a:r>
              <a:rPr lang="en-US" sz="2400" dirty="0">
                <a:latin typeface="Times New Roman" pitchFamily="18" charset="0"/>
              </a:rPr>
              <a:t>    1. An Greece man compiled a list of what he thought were the seven wonders of the world.</a:t>
            </a:r>
          </a:p>
          <a:p>
            <a:pPr eaLnBrk="1" hangingPunct="1">
              <a:buFont typeface="Wingdings" pitchFamily="2" charset="2"/>
              <a:buNone/>
            </a:pPr>
            <a:r>
              <a:rPr lang="en-US" sz="2400" dirty="0">
                <a:latin typeface="Times New Roman" pitchFamily="18" charset="0"/>
              </a:rPr>
              <a:t>    2. The only surviving wonder is the pyramid of Cheops in Egypt.</a:t>
            </a:r>
          </a:p>
          <a:p>
            <a:pPr eaLnBrk="1" hangingPunct="1">
              <a:buFont typeface="Wingdings" pitchFamily="2" charset="2"/>
              <a:buNone/>
            </a:pPr>
            <a:r>
              <a:rPr lang="en-US" sz="2400" dirty="0">
                <a:latin typeface="Times New Roman" pitchFamily="18" charset="0"/>
              </a:rPr>
              <a:t>     </a:t>
            </a:r>
          </a:p>
          <a:p>
            <a:pPr eaLnBrk="1" hangingPunct="1">
              <a:buFont typeface="Wingdings" pitchFamily="2" charset="2"/>
              <a:buNone/>
            </a:pPr>
            <a:r>
              <a:rPr lang="en-US" sz="2400" dirty="0">
                <a:latin typeface="Times New Roman" pitchFamily="18" charset="0"/>
              </a:rPr>
              <a:t>    4. Angkor </a:t>
            </a:r>
            <a:r>
              <a:rPr lang="en-US" sz="2400" dirty="0" err="1">
                <a:latin typeface="Times New Roman" pitchFamily="18" charset="0"/>
              </a:rPr>
              <a:t>Wat</a:t>
            </a:r>
            <a:r>
              <a:rPr lang="en-US" sz="2400" dirty="0">
                <a:latin typeface="Times New Roman" pitchFamily="18" charset="0"/>
              </a:rPr>
              <a:t> was originally built to honor a Hindu God.</a:t>
            </a:r>
          </a:p>
          <a:p>
            <a:pPr eaLnBrk="1" hangingPunct="1">
              <a:buFont typeface="Wingdings" pitchFamily="2" charset="2"/>
              <a:buNone/>
            </a:pPr>
            <a:r>
              <a:rPr lang="en-US" sz="2400" dirty="0">
                <a:latin typeface="Times New Roman" pitchFamily="18" charset="0"/>
              </a:rPr>
              <a:t>     5. The Great wall of China first wasn’t in the list of the 7 wonders.</a:t>
            </a:r>
          </a:p>
          <a:p>
            <a:pPr eaLnBrk="1" hangingPunct="1">
              <a:buFont typeface="Wingdings" pitchFamily="2" charset="2"/>
              <a:buNone/>
            </a:pPr>
            <a:r>
              <a:rPr lang="en-US" sz="2400" dirty="0">
                <a:latin typeface="Times New Roman" pitchFamily="18" charset="0"/>
              </a:rPr>
              <a:t>     </a:t>
            </a:r>
          </a:p>
          <a:p>
            <a:pPr eaLnBrk="1" hangingPunct="1"/>
            <a:endParaRPr lang="en-US" sz="2400" dirty="0">
              <a:latin typeface="Times New Roman" pitchFamily="18" charset="0"/>
            </a:endParaRPr>
          </a:p>
        </p:txBody>
      </p:sp>
      <p:sp>
        <p:nvSpPr>
          <p:cNvPr id="252932" name="Rectangle 4"/>
          <p:cNvSpPr>
            <a:spLocks noChangeArrowheads="1"/>
          </p:cNvSpPr>
          <p:nvPr/>
        </p:nvSpPr>
        <p:spPr bwMode="auto">
          <a:xfrm>
            <a:off x="0" y="1125538"/>
            <a:ext cx="533400" cy="4572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dirty="0">
                <a:solidFill>
                  <a:srgbClr val="CC3300"/>
                </a:solidFill>
                <a:latin typeface="Times New Roman" pitchFamily="18" charset="0"/>
              </a:rPr>
              <a:t>T</a:t>
            </a:r>
          </a:p>
        </p:txBody>
      </p:sp>
      <p:sp>
        <p:nvSpPr>
          <p:cNvPr id="252933" name="Rectangle 5"/>
          <p:cNvSpPr>
            <a:spLocks noChangeArrowheads="1"/>
          </p:cNvSpPr>
          <p:nvPr/>
        </p:nvSpPr>
        <p:spPr bwMode="auto">
          <a:xfrm>
            <a:off x="0" y="1916113"/>
            <a:ext cx="533400" cy="4572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dirty="0">
                <a:solidFill>
                  <a:srgbClr val="CC3300"/>
                </a:solidFill>
                <a:latin typeface="Times New Roman" pitchFamily="18" charset="0"/>
              </a:rPr>
              <a:t>T</a:t>
            </a:r>
          </a:p>
        </p:txBody>
      </p:sp>
      <p:sp>
        <p:nvSpPr>
          <p:cNvPr id="252934" name="Rectangle 6"/>
          <p:cNvSpPr>
            <a:spLocks noChangeArrowheads="1"/>
          </p:cNvSpPr>
          <p:nvPr/>
        </p:nvSpPr>
        <p:spPr bwMode="auto">
          <a:xfrm>
            <a:off x="0" y="2590800"/>
            <a:ext cx="533400" cy="4572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a:solidFill>
                  <a:srgbClr val="CC3300"/>
                </a:solidFill>
                <a:latin typeface="Times New Roman" pitchFamily="18" charset="0"/>
              </a:rPr>
              <a:t>F</a:t>
            </a:r>
          </a:p>
        </p:txBody>
      </p:sp>
      <p:sp>
        <p:nvSpPr>
          <p:cNvPr id="252935" name="Rectangle 7"/>
          <p:cNvSpPr>
            <a:spLocks noChangeArrowheads="1"/>
          </p:cNvSpPr>
          <p:nvPr/>
        </p:nvSpPr>
        <p:spPr bwMode="auto">
          <a:xfrm flipH="1">
            <a:off x="0" y="3200400"/>
            <a:ext cx="533400" cy="4572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dirty="0">
                <a:solidFill>
                  <a:srgbClr val="CC3300"/>
                </a:solidFill>
                <a:latin typeface="Times New Roman" pitchFamily="18" charset="0"/>
              </a:rPr>
              <a:t>T</a:t>
            </a:r>
          </a:p>
        </p:txBody>
      </p:sp>
      <p:sp>
        <p:nvSpPr>
          <p:cNvPr id="252936" name="Rectangle 8"/>
          <p:cNvSpPr>
            <a:spLocks noChangeArrowheads="1"/>
          </p:cNvSpPr>
          <p:nvPr/>
        </p:nvSpPr>
        <p:spPr bwMode="auto">
          <a:xfrm>
            <a:off x="0" y="3657600"/>
            <a:ext cx="533400" cy="4572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dirty="0">
                <a:solidFill>
                  <a:srgbClr val="CC3300"/>
                </a:solidFill>
                <a:latin typeface="Times New Roman" pitchFamily="18" charset="0"/>
              </a:rPr>
              <a:t>T</a:t>
            </a:r>
          </a:p>
        </p:txBody>
      </p:sp>
      <p:sp>
        <p:nvSpPr>
          <p:cNvPr id="252937" name="Rectangle 9"/>
          <p:cNvSpPr>
            <a:spLocks noChangeArrowheads="1"/>
          </p:cNvSpPr>
          <p:nvPr/>
        </p:nvSpPr>
        <p:spPr bwMode="auto">
          <a:xfrm>
            <a:off x="0" y="4343400"/>
            <a:ext cx="533400" cy="381000"/>
          </a:xfrm>
          <a:prstGeom prst="rect">
            <a:avLst/>
          </a:prstGeom>
          <a:solidFill>
            <a:srgbClr val="92A35D"/>
          </a:solidFill>
          <a:ln w="9525">
            <a:solidFill>
              <a:schemeClr val="bg1"/>
            </a:solidFill>
            <a:miter lim="800000"/>
            <a:headEnd/>
            <a:tailEnd/>
          </a:ln>
        </p:spPr>
        <p:txBody>
          <a:bodyPr wrap="none" anchor="ctr"/>
          <a:lstStyle/>
          <a:p>
            <a:pPr algn="ctr" eaLnBrk="0" hangingPunct="0"/>
            <a:r>
              <a:rPr lang="en-US" sz="3200" dirty="0">
                <a:solidFill>
                  <a:srgbClr val="CC3300"/>
                </a:solidFill>
                <a:latin typeface="Times New Roman" pitchFamily="18" charset="0"/>
              </a:rPr>
              <a:t>F</a:t>
            </a:r>
          </a:p>
        </p:txBody>
      </p:sp>
      <p:sp>
        <p:nvSpPr>
          <p:cNvPr id="4" name="TextBox 3"/>
          <p:cNvSpPr txBox="1">
            <a:spLocks noChangeArrowheads="1"/>
          </p:cNvSpPr>
          <p:nvPr/>
        </p:nvSpPr>
        <p:spPr bwMode="auto">
          <a:xfrm>
            <a:off x="838200" y="2667000"/>
            <a:ext cx="7740650" cy="457200"/>
          </a:xfrm>
          <a:prstGeom prst="rect">
            <a:avLst/>
          </a:prstGeom>
          <a:noFill/>
          <a:ln w="9525">
            <a:noFill/>
            <a:miter lim="800000"/>
            <a:headEnd/>
            <a:tailEnd/>
          </a:ln>
        </p:spPr>
        <p:txBody>
          <a:bodyPr>
            <a:spAutoFit/>
          </a:bodyPr>
          <a:lstStyle/>
          <a:p>
            <a:r>
              <a:rPr lang="en-US" sz="2400" dirty="0">
                <a:latin typeface="Times New Roman" pitchFamily="18" charset="0"/>
              </a:rPr>
              <a:t>3. Today, we can still see </a:t>
            </a:r>
            <a:r>
              <a:rPr lang="en-US" sz="2400" u="sng" dirty="0">
                <a:solidFill>
                  <a:srgbClr val="FF0000"/>
                </a:solidFill>
                <a:latin typeface="Times New Roman" pitchFamily="18" charset="0"/>
              </a:rPr>
              <a:t>the Pyramid of Cheops in Egypt</a:t>
            </a:r>
            <a:r>
              <a:rPr lang="en-US" sz="2400" dirty="0">
                <a:solidFill>
                  <a:srgbClr val="FF0000"/>
                </a:solidFill>
                <a:latin typeface="Times New Roman" pitchFamily="18" charset="0"/>
              </a:rPr>
              <a:t>.  </a:t>
            </a:r>
          </a:p>
        </p:txBody>
      </p:sp>
      <p:sp>
        <p:nvSpPr>
          <p:cNvPr id="13" name="TextBox 10"/>
          <p:cNvSpPr txBox="1">
            <a:spLocks noChangeArrowheads="1"/>
          </p:cNvSpPr>
          <p:nvPr/>
        </p:nvSpPr>
        <p:spPr bwMode="auto">
          <a:xfrm>
            <a:off x="838200" y="4419600"/>
            <a:ext cx="7416800" cy="461665"/>
          </a:xfrm>
          <a:prstGeom prst="rect">
            <a:avLst/>
          </a:prstGeom>
          <a:solidFill>
            <a:schemeClr val="bg1"/>
          </a:solidFill>
          <a:ln w="9525">
            <a:solidFill>
              <a:schemeClr val="bg1"/>
            </a:solidFill>
            <a:miter lim="800000"/>
            <a:headEnd/>
            <a:tailEnd/>
          </a:ln>
        </p:spPr>
        <p:txBody>
          <a:bodyPr wrap="square">
            <a:spAutoFit/>
          </a:bodyPr>
          <a:lstStyle/>
          <a:p>
            <a:pPr>
              <a:spcBef>
                <a:spcPct val="20000"/>
              </a:spcBef>
              <a:buClr>
                <a:schemeClr val="tx2"/>
              </a:buClr>
              <a:buSzPct val="70000"/>
            </a:pPr>
            <a:r>
              <a:rPr lang="en-US" sz="2400" dirty="0">
                <a:latin typeface="Times New Roman" pitchFamily="18" charset="0"/>
              </a:rPr>
              <a:t>6. </a:t>
            </a:r>
            <a:r>
              <a:rPr lang="en-US" sz="2400" u="sng" dirty="0">
                <a:solidFill>
                  <a:srgbClr val="FF0000"/>
                </a:solidFill>
                <a:latin typeface="Times New Roman" pitchFamily="18" charset="0"/>
                <a:cs typeface="Times New Roman" pitchFamily="18" charset="0"/>
              </a:rPr>
              <a:t>Angkor </a:t>
            </a:r>
            <a:r>
              <a:rPr lang="en-US" sz="2400" u="sng" dirty="0" err="1">
                <a:solidFill>
                  <a:srgbClr val="FF0000"/>
                </a:solidFill>
                <a:latin typeface="Times New Roman" pitchFamily="18" charset="0"/>
                <a:cs typeface="Times New Roman" pitchFamily="18" charset="0"/>
              </a:rPr>
              <a:t>Wat</a:t>
            </a:r>
            <a:r>
              <a:rPr lang="en-US" sz="2400" u="sng"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was built in 1100.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7171" name="Text Box 33"/>
          <p:cNvSpPr txBox="1">
            <a:spLocks noChangeArrowheads="1"/>
          </p:cNvSpPr>
          <p:nvPr/>
        </p:nvSpPr>
        <p:spPr bwMode="auto">
          <a:xfrm>
            <a:off x="304800" y="1524000"/>
            <a:ext cx="4876800" cy="457200"/>
          </a:xfrm>
          <a:prstGeom prst="rect">
            <a:avLst/>
          </a:prstGeom>
          <a:noFill/>
          <a:ln w="9525">
            <a:noFill/>
            <a:miter lim="800000"/>
            <a:headEnd/>
            <a:tailEnd/>
          </a:ln>
        </p:spPr>
        <p:txBody>
          <a:bodyPr>
            <a:spAutoFit/>
          </a:bodyPr>
          <a:lstStyle/>
          <a:p>
            <a:pPr>
              <a:spcBef>
                <a:spcPct val="50000"/>
              </a:spcBef>
            </a:pPr>
            <a:endParaRPr lang="en-US"/>
          </a:p>
        </p:txBody>
      </p:sp>
      <p:sp>
        <p:nvSpPr>
          <p:cNvPr id="7172" name="Rectangle 35"/>
          <p:cNvSpPr>
            <a:spLocks noChangeArrowheads="1"/>
          </p:cNvSpPr>
          <p:nvPr/>
        </p:nvSpPr>
        <p:spPr bwMode="auto">
          <a:xfrm>
            <a:off x="838200" y="2209800"/>
            <a:ext cx="4724400" cy="533400"/>
          </a:xfrm>
          <a:prstGeom prst="rect">
            <a:avLst/>
          </a:prstGeom>
          <a:solidFill>
            <a:srgbClr val="CCECFF"/>
          </a:solidFill>
          <a:ln w="9525">
            <a:solidFill>
              <a:schemeClr val="tx1"/>
            </a:solidFill>
            <a:miter lim="800000"/>
            <a:headEnd/>
            <a:tailEnd/>
          </a:ln>
        </p:spPr>
        <p:txBody>
          <a:bodyPr wrap="none" anchor="ctr"/>
          <a:lstStyle/>
          <a:p>
            <a:pPr algn="ctr"/>
            <a:r>
              <a:rPr lang="en-US" sz="2400" b="1" dirty="0">
                <a:solidFill>
                  <a:srgbClr val="7030A0"/>
                </a:solidFill>
                <a:latin typeface="Times New Roman" pitchFamily="18" charset="0"/>
                <a:cs typeface="Times New Roman" pitchFamily="18" charset="0"/>
              </a:rPr>
              <a:t>Wonders of the world</a:t>
            </a:r>
          </a:p>
        </p:txBody>
      </p:sp>
      <p:sp>
        <p:nvSpPr>
          <p:cNvPr id="7173" name="Rectangle 36"/>
          <p:cNvSpPr>
            <a:spLocks noChangeArrowheads="1"/>
          </p:cNvSpPr>
          <p:nvPr/>
        </p:nvSpPr>
        <p:spPr bwMode="auto">
          <a:xfrm>
            <a:off x="5562600" y="22098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sz="2400" b="1" dirty="0">
                <a:solidFill>
                  <a:srgbClr val="7030A0"/>
                </a:solidFill>
                <a:latin typeface="Times New Roman" pitchFamily="18" charset="0"/>
                <a:cs typeface="Times New Roman" pitchFamily="18" charset="0"/>
              </a:rPr>
              <a:t>Country</a:t>
            </a:r>
          </a:p>
        </p:txBody>
      </p:sp>
      <p:sp>
        <p:nvSpPr>
          <p:cNvPr id="7174" name="Rectangle 37"/>
          <p:cNvSpPr>
            <a:spLocks noChangeArrowheads="1"/>
          </p:cNvSpPr>
          <p:nvPr/>
        </p:nvSpPr>
        <p:spPr bwMode="auto">
          <a:xfrm>
            <a:off x="838200" y="27432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1. Hanging gardens of Babylon</a:t>
            </a:r>
          </a:p>
        </p:txBody>
      </p:sp>
      <p:sp>
        <p:nvSpPr>
          <p:cNvPr id="7175" name="Rectangle 38"/>
          <p:cNvSpPr>
            <a:spLocks noChangeArrowheads="1"/>
          </p:cNvSpPr>
          <p:nvPr/>
        </p:nvSpPr>
        <p:spPr bwMode="auto">
          <a:xfrm>
            <a:off x="5562600" y="2743200"/>
            <a:ext cx="2438400" cy="533400"/>
          </a:xfrm>
          <a:prstGeom prst="rect">
            <a:avLst/>
          </a:prstGeom>
          <a:solidFill>
            <a:srgbClr val="CCECFF"/>
          </a:solidFill>
          <a:ln w="9525">
            <a:solidFill>
              <a:schemeClr val="tx1"/>
            </a:solidFill>
            <a:miter lim="800000"/>
            <a:headEnd/>
            <a:tailEnd/>
          </a:ln>
        </p:spPr>
        <p:txBody>
          <a:bodyPr wrap="none" anchor="ctr"/>
          <a:lstStyle/>
          <a:p>
            <a:pPr algn="ctr"/>
            <a:endParaRPr lang="en-US" b="1">
              <a:solidFill>
                <a:srgbClr val="0000FF"/>
              </a:solidFill>
            </a:endParaRPr>
          </a:p>
        </p:txBody>
      </p:sp>
      <p:sp>
        <p:nvSpPr>
          <p:cNvPr id="7176" name="Rectangle 39"/>
          <p:cNvSpPr>
            <a:spLocks noChangeArrowheads="1"/>
          </p:cNvSpPr>
          <p:nvPr/>
        </p:nvSpPr>
        <p:spPr bwMode="auto">
          <a:xfrm>
            <a:off x="838200" y="32766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2. Statue of Zeus</a:t>
            </a:r>
          </a:p>
        </p:txBody>
      </p:sp>
      <p:sp>
        <p:nvSpPr>
          <p:cNvPr id="7177" name="Rectangle 40"/>
          <p:cNvSpPr>
            <a:spLocks noChangeArrowheads="1"/>
          </p:cNvSpPr>
          <p:nvPr/>
        </p:nvSpPr>
        <p:spPr bwMode="auto">
          <a:xfrm>
            <a:off x="5562600" y="3276600"/>
            <a:ext cx="2438400" cy="533400"/>
          </a:xfrm>
          <a:prstGeom prst="rect">
            <a:avLst/>
          </a:prstGeom>
          <a:solidFill>
            <a:srgbClr val="CCECFF"/>
          </a:solidFill>
          <a:ln w="9525">
            <a:solidFill>
              <a:schemeClr val="tx1"/>
            </a:solidFill>
            <a:miter lim="800000"/>
            <a:headEnd/>
            <a:tailEnd/>
          </a:ln>
        </p:spPr>
        <p:txBody>
          <a:bodyPr wrap="none" anchor="ctr"/>
          <a:lstStyle/>
          <a:p>
            <a:pPr algn="ctr"/>
            <a:endParaRPr lang="en-US" b="1">
              <a:solidFill>
                <a:srgbClr val="0000FF"/>
              </a:solidFill>
            </a:endParaRPr>
          </a:p>
        </p:txBody>
      </p:sp>
      <p:sp>
        <p:nvSpPr>
          <p:cNvPr id="7178" name="Rectangle 45"/>
          <p:cNvSpPr>
            <a:spLocks noChangeArrowheads="1"/>
          </p:cNvSpPr>
          <p:nvPr/>
        </p:nvSpPr>
        <p:spPr bwMode="auto">
          <a:xfrm>
            <a:off x="838200" y="38100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3. The Pyramid of Cheops</a:t>
            </a:r>
          </a:p>
        </p:txBody>
      </p:sp>
      <p:sp>
        <p:nvSpPr>
          <p:cNvPr id="7179" name="Rectangle 46"/>
          <p:cNvSpPr>
            <a:spLocks noChangeArrowheads="1"/>
          </p:cNvSpPr>
          <p:nvPr/>
        </p:nvSpPr>
        <p:spPr bwMode="auto">
          <a:xfrm>
            <a:off x="5562600" y="3810000"/>
            <a:ext cx="2438400" cy="533400"/>
          </a:xfrm>
          <a:prstGeom prst="rect">
            <a:avLst/>
          </a:prstGeom>
          <a:solidFill>
            <a:srgbClr val="CCECFF"/>
          </a:solidFill>
          <a:ln w="9525">
            <a:solidFill>
              <a:schemeClr val="tx1"/>
            </a:solidFill>
            <a:miter lim="800000"/>
            <a:headEnd/>
            <a:tailEnd/>
          </a:ln>
        </p:spPr>
        <p:txBody>
          <a:bodyPr wrap="none" anchor="ctr"/>
          <a:lstStyle/>
          <a:p>
            <a:pPr algn="ctr"/>
            <a:endParaRPr lang="en-US" b="1">
              <a:solidFill>
                <a:srgbClr val="0000FF"/>
              </a:solidFill>
            </a:endParaRPr>
          </a:p>
        </p:txBody>
      </p:sp>
      <p:sp>
        <p:nvSpPr>
          <p:cNvPr id="7180" name="Rectangle 47"/>
          <p:cNvSpPr>
            <a:spLocks noChangeArrowheads="1"/>
          </p:cNvSpPr>
          <p:nvPr/>
        </p:nvSpPr>
        <p:spPr bwMode="auto">
          <a:xfrm>
            <a:off x="838200" y="43434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4. The Great Wall of China</a:t>
            </a:r>
          </a:p>
        </p:txBody>
      </p:sp>
      <p:sp>
        <p:nvSpPr>
          <p:cNvPr id="7181" name="Rectangle 48"/>
          <p:cNvSpPr>
            <a:spLocks noChangeArrowheads="1"/>
          </p:cNvSpPr>
          <p:nvPr/>
        </p:nvSpPr>
        <p:spPr bwMode="auto">
          <a:xfrm>
            <a:off x="5562600" y="4343400"/>
            <a:ext cx="2438400" cy="533400"/>
          </a:xfrm>
          <a:prstGeom prst="rect">
            <a:avLst/>
          </a:prstGeom>
          <a:solidFill>
            <a:srgbClr val="CCECFF"/>
          </a:solidFill>
          <a:ln w="9525">
            <a:solidFill>
              <a:schemeClr val="tx1"/>
            </a:solidFill>
            <a:miter lim="800000"/>
            <a:headEnd/>
            <a:tailEnd/>
          </a:ln>
        </p:spPr>
        <p:txBody>
          <a:bodyPr wrap="none" anchor="ctr"/>
          <a:lstStyle/>
          <a:p>
            <a:pPr algn="ctr"/>
            <a:endParaRPr lang="en-US" b="1">
              <a:solidFill>
                <a:srgbClr val="0000FF"/>
              </a:solidFill>
            </a:endParaRPr>
          </a:p>
        </p:txBody>
      </p:sp>
      <p:sp>
        <p:nvSpPr>
          <p:cNvPr id="7182" name="Rectangle 49"/>
          <p:cNvSpPr>
            <a:spLocks noChangeArrowheads="1"/>
          </p:cNvSpPr>
          <p:nvPr/>
        </p:nvSpPr>
        <p:spPr bwMode="auto">
          <a:xfrm>
            <a:off x="838200" y="48768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5. The </a:t>
            </a:r>
            <a:r>
              <a:rPr lang="en-US" sz="2400" dirty="0" err="1">
                <a:latin typeface="Times New Roman" pitchFamily="18" charset="0"/>
                <a:cs typeface="Times New Roman" pitchFamily="18" charset="0"/>
              </a:rPr>
              <a:t>Taj</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Mahal</a:t>
            </a:r>
            <a:endParaRPr lang="en-US" sz="2400" dirty="0">
              <a:latin typeface="Times New Roman" pitchFamily="18" charset="0"/>
              <a:cs typeface="Times New Roman" pitchFamily="18" charset="0"/>
            </a:endParaRPr>
          </a:p>
        </p:txBody>
      </p:sp>
      <p:sp>
        <p:nvSpPr>
          <p:cNvPr id="7183" name="Rectangle 50"/>
          <p:cNvSpPr>
            <a:spLocks noChangeArrowheads="1"/>
          </p:cNvSpPr>
          <p:nvPr/>
        </p:nvSpPr>
        <p:spPr bwMode="auto">
          <a:xfrm>
            <a:off x="5562600" y="4876800"/>
            <a:ext cx="2438400" cy="533400"/>
          </a:xfrm>
          <a:prstGeom prst="rect">
            <a:avLst/>
          </a:prstGeom>
          <a:solidFill>
            <a:srgbClr val="CCECFF"/>
          </a:solidFill>
          <a:ln w="9525">
            <a:solidFill>
              <a:schemeClr val="tx1"/>
            </a:solidFill>
            <a:miter lim="800000"/>
            <a:headEnd/>
            <a:tailEnd/>
          </a:ln>
        </p:spPr>
        <p:txBody>
          <a:bodyPr wrap="none" anchor="ctr"/>
          <a:lstStyle/>
          <a:p>
            <a:pPr algn="ctr">
              <a:lnSpc>
                <a:spcPct val="140000"/>
              </a:lnSpc>
            </a:pPr>
            <a:endParaRPr lang="en-US" b="1"/>
          </a:p>
        </p:txBody>
      </p:sp>
      <p:sp>
        <p:nvSpPr>
          <p:cNvPr id="7184" name="Rectangle 51"/>
          <p:cNvSpPr>
            <a:spLocks noChangeArrowheads="1"/>
          </p:cNvSpPr>
          <p:nvPr/>
        </p:nvSpPr>
        <p:spPr bwMode="auto">
          <a:xfrm>
            <a:off x="838200" y="5410200"/>
            <a:ext cx="4724400" cy="533400"/>
          </a:xfrm>
          <a:prstGeom prst="rect">
            <a:avLst/>
          </a:prstGeom>
          <a:solidFill>
            <a:srgbClr val="CCECFF"/>
          </a:solidFill>
          <a:ln w="9525">
            <a:solidFill>
              <a:schemeClr val="tx1"/>
            </a:solidFill>
            <a:miter lim="800000"/>
            <a:headEnd/>
            <a:tailEnd/>
          </a:ln>
        </p:spPr>
        <p:txBody>
          <a:bodyPr wrap="none" anchor="ctr"/>
          <a:lstStyle/>
          <a:p>
            <a:r>
              <a:rPr lang="en-US" sz="2400" dirty="0">
                <a:latin typeface="Times New Roman" pitchFamily="18" charset="0"/>
                <a:cs typeface="Times New Roman" pitchFamily="18" charset="0"/>
              </a:rPr>
              <a:t>6. Angkor </a:t>
            </a:r>
            <a:r>
              <a:rPr lang="en-US" sz="2400" dirty="0" err="1">
                <a:latin typeface="Times New Roman" pitchFamily="18" charset="0"/>
                <a:cs typeface="Times New Roman" pitchFamily="18" charset="0"/>
              </a:rPr>
              <a:t>Wat</a:t>
            </a:r>
            <a:endParaRPr lang="en-US" sz="2400" dirty="0">
              <a:latin typeface="Times New Roman" pitchFamily="18" charset="0"/>
              <a:cs typeface="Times New Roman" pitchFamily="18" charset="0"/>
            </a:endParaRPr>
          </a:p>
        </p:txBody>
      </p:sp>
      <p:sp>
        <p:nvSpPr>
          <p:cNvPr id="7185" name="Rectangle 52"/>
          <p:cNvSpPr>
            <a:spLocks noChangeArrowheads="1"/>
          </p:cNvSpPr>
          <p:nvPr/>
        </p:nvSpPr>
        <p:spPr bwMode="auto">
          <a:xfrm>
            <a:off x="5562600" y="5410200"/>
            <a:ext cx="2438400" cy="533400"/>
          </a:xfrm>
          <a:prstGeom prst="rect">
            <a:avLst/>
          </a:prstGeom>
          <a:solidFill>
            <a:srgbClr val="CCECFF"/>
          </a:solidFill>
          <a:ln w="9525">
            <a:solidFill>
              <a:schemeClr val="tx1"/>
            </a:solidFill>
            <a:miter lim="800000"/>
            <a:headEnd/>
            <a:tailEnd/>
          </a:ln>
        </p:spPr>
        <p:txBody>
          <a:bodyPr wrap="none" anchor="ctr"/>
          <a:lstStyle/>
          <a:p>
            <a:pPr algn="ctr"/>
            <a:endParaRPr lang="en-US" b="1">
              <a:solidFill>
                <a:srgbClr val="0000FF"/>
              </a:solidFill>
            </a:endParaRPr>
          </a:p>
        </p:txBody>
      </p:sp>
      <p:sp>
        <p:nvSpPr>
          <p:cNvPr id="7186" name="Text Box 53"/>
          <p:cNvSpPr txBox="1">
            <a:spLocks noChangeArrowheads="1"/>
          </p:cNvSpPr>
          <p:nvPr/>
        </p:nvSpPr>
        <p:spPr bwMode="auto">
          <a:xfrm>
            <a:off x="685800" y="1371600"/>
            <a:ext cx="7391400"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4. Read the passage, then</a:t>
            </a:r>
            <a:r>
              <a:rPr lang="en-US" sz="2400"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write the answers</a:t>
            </a:r>
          </a:p>
        </p:txBody>
      </p:sp>
      <p:pic>
        <p:nvPicPr>
          <p:cNvPr id="201786" name="2.wav">
            <a:hlinkClick r:id="" action="ppaction://media"/>
          </p:cNvPr>
          <p:cNvPicPr>
            <a:picLocks noRot="1" noChangeAspect="1" noChangeArrowheads="1"/>
          </p:cNvPicPr>
          <p:nvPr>
            <a:audioFile r:link="rId1"/>
          </p:nvPr>
        </p:nvPicPr>
        <p:blipFill>
          <a:blip r:embed="rId3" cstate="print"/>
          <a:srcRect/>
          <a:stretch>
            <a:fillRect/>
          </a:stretch>
        </p:blipFill>
        <p:spPr bwMode="auto">
          <a:xfrm>
            <a:off x="381000" y="1447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178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0" fill="hold"/>
                                        <p:tgtEl>
                                          <p:spTgt spid="201786"/>
                                        </p:tgtEl>
                                      </p:cBhvr>
                                    </p:cmd>
                                  </p:childTnLst>
                                </p:cTn>
                              </p:par>
                            </p:childTnLst>
                          </p:cTn>
                        </p:par>
                      </p:childTnLst>
                    </p:cTn>
                  </p:par>
                </p:childTnLst>
              </p:cTn>
              <p:nextCondLst>
                <p:cond evt="onClick" delay="0">
                  <p:tgtEl>
                    <p:spTgt spid="20178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178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9219" name="Text Box 3"/>
          <p:cNvSpPr txBox="1">
            <a:spLocks noChangeArrowheads="1"/>
          </p:cNvSpPr>
          <p:nvPr/>
        </p:nvSpPr>
        <p:spPr bwMode="auto">
          <a:xfrm>
            <a:off x="304800" y="1524000"/>
            <a:ext cx="4876800" cy="457200"/>
          </a:xfrm>
          <a:prstGeom prst="rect">
            <a:avLst/>
          </a:prstGeom>
          <a:noFill/>
          <a:ln w="9525">
            <a:noFill/>
            <a:miter lim="800000"/>
            <a:headEnd/>
            <a:tailEnd/>
          </a:ln>
        </p:spPr>
        <p:txBody>
          <a:bodyPr>
            <a:spAutoFit/>
          </a:bodyPr>
          <a:lstStyle/>
          <a:p>
            <a:pPr>
              <a:spcBef>
                <a:spcPct val="50000"/>
              </a:spcBef>
            </a:pPr>
            <a:endParaRPr lang="en-US"/>
          </a:p>
        </p:txBody>
      </p:sp>
      <p:sp>
        <p:nvSpPr>
          <p:cNvPr id="9220" name="Rectangle 4"/>
          <p:cNvSpPr>
            <a:spLocks noChangeArrowheads="1"/>
          </p:cNvSpPr>
          <p:nvPr/>
        </p:nvSpPr>
        <p:spPr bwMode="auto">
          <a:xfrm>
            <a:off x="838200" y="2209800"/>
            <a:ext cx="4724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chemeClr val="accent2">
                    <a:lumMod val="75000"/>
                  </a:schemeClr>
                </a:solidFill>
              </a:rPr>
              <a:t>Wonders of the world</a:t>
            </a:r>
          </a:p>
        </p:txBody>
      </p:sp>
      <p:sp>
        <p:nvSpPr>
          <p:cNvPr id="9221" name="Rectangle 5"/>
          <p:cNvSpPr>
            <a:spLocks noChangeArrowheads="1"/>
          </p:cNvSpPr>
          <p:nvPr/>
        </p:nvSpPr>
        <p:spPr bwMode="auto">
          <a:xfrm>
            <a:off x="5562600" y="22098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chemeClr val="accent2">
                    <a:lumMod val="75000"/>
                  </a:schemeClr>
                </a:solidFill>
              </a:rPr>
              <a:t>Country</a:t>
            </a:r>
          </a:p>
        </p:txBody>
      </p:sp>
      <p:sp>
        <p:nvSpPr>
          <p:cNvPr id="9222" name="Rectangle 6"/>
          <p:cNvSpPr>
            <a:spLocks noChangeArrowheads="1"/>
          </p:cNvSpPr>
          <p:nvPr/>
        </p:nvSpPr>
        <p:spPr bwMode="auto">
          <a:xfrm>
            <a:off x="838200" y="2743200"/>
            <a:ext cx="4724400" cy="533400"/>
          </a:xfrm>
          <a:prstGeom prst="rect">
            <a:avLst/>
          </a:prstGeom>
          <a:solidFill>
            <a:srgbClr val="CCECFF"/>
          </a:solidFill>
          <a:ln w="9525">
            <a:solidFill>
              <a:schemeClr val="tx1"/>
            </a:solidFill>
            <a:miter lim="800000"/>
            <a:headEnd/>
            <a:tailEnd/>
          </a:ln>
        </p:spPr>
        <p:txBody>
          <a:bodyPr wrap="none" anchor="ctr"/>
          <a:lstStyle/>
          <a:p>
            <a:r>
              <a:rPr lang="en-US" b="1"/>
              <a:t>1. Hanging gardens of Babylon</a:t>
            </a:r>
          </a:p>
        </p:txBody>
      </p:sp>
      <p:sp>
        <p:nvSpPr>
          <p:cNvPr id="203783" name="Rectangle 7"/>
          <p:cNvSpPr>
            <a:spLocks noChangeArrowheads="1"/>
          </p:cNvSpPr>
          <p:nvPr/>
        </p:nvSpPr>
        <p:spPr bwMode="auto">
          <a:xfrm>
            <a:off x="5562600" y="27432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rgbClr val="0000FF"/>
                </a:solidFill>
              </a:rPr>
              <a:t>Iraq</a:t>
            </a:r>
          </a:p>
        </p:txBody>
      </p:sp>
      <p:sp>
        <p:nvSpPr>
          <p:cNvPr id="9224" name="Rectangle 8"/>
          <p:cNvSpPr>
            <a:spLocks noChangeArrowheads="1"/>
          </p:cNvSpPr>
          <p:nvPr/>
        </p:nvSpPr>
        <p:spPr bwMode="auto">
          <a:xfrm>
            <a:off x="838200" y="3276600"/>
            <a:ext cx="4724400" cy="533400"/>
          </a:xfrm>
          <a:prstGeom prst="rect">
            <a:avLst/>
          </a:prstGeom>
          <a:solidFill>
            <a:srgbClr val="CCECFF"/>
          </a:solidFill>
          <a:ln w="9525">
            <a:solidFill>
              <a:schemeClr val="tx1"/>
            </a:solidFill>
            <a:miter lim="800000"/>
            <a:headEnd/>
            <a:tailEnd/>
          </a:ln>
        </p:spPr>
        <p:txBody>
          <a:bodyPr wrap="none" anchor="ctr"/>
          <a:lstStyle/>
          <a:p>
            <a:r>
              <a:rPr lang="en-US" b="1"/>
              <a:t>2. Statue of Zeus</a:t>
            </a:r>
          </a:p>
        </p:txBody>
      </p:sp>
      <p:sp>
        <p:nvSpPr>
          <p:cNvPr id="203785" name="Rectangle 9"/>
          <p:cNvSpPr>
            <a:spLocks noChangeArrowheads="1"/>
          </p:cNvSpPr>
          <p:nvPr/>
        </p:nvSpPr>
        <p:spPr bwMode="auto">
          <a:xfrm>
            <a:off x="5562600" y="32766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rgbClr val="0000FF"/>
                </a:solidFill>
              </a:rPr>
              <a:t>Greece</a:t>
            </a:r>
          </a:p>
        </p:txBody>
      </p:sp>
      <p:sp>
        <p:nvSpPr>
          <p:cNvPr id="9226" name="Rectangle 10"/>
          <p:cNvSpPr>
            <a:spLocks noChangeArrowheads="1"/>
          </p:cNvSpPr>
          <p:nvPr/>
        </p:nvSpPr>
        <p:spPr bwMode="auto">
          <a:xfrm>
            <a:off x="838200" y="3810000"/>
            <a:ext cx="4724400" cy="533400"/>
          </a:xfrm>
          <a:prstGeom prst="rect">
            <a:avLst/>
          </a:prstGeom>
          <a:solidFill>
            <a:srgbClr val="CCECFF"/>
          </a:solidFill>
          <a:ln w="9525">
            <a:solidFill>
              <a:schemeClr val="tx1"/>
            </a:solidFill>
            <a:miter lim="800000"/>
            <a:headEnd/>
            <a:tailEnd/>
          </a:ln>
        </p:spPr>
        <p:txBody>
          <a:bodyPr wrap="none" anchor="ctr"/>
          <a:lstStyle/>
          <a:p>
            <a:r>
              <a:rPr lang="en-US" b="1" dirty="0"/>
              <a:t>3. The Pyramid of Cheops</a:t>
            </a:r>
          </a:p>
        </p:txBody>
      </p:sp>
      <p:sp>
        <p:nvSpPr>
          <p:cNvPr id="203787" name="Rectangle 11"/>
          <p:cNvSpPr>
            <a:spLocks noChangeArrowheads="1"/>
          </p:cNvSpPr>
          <p:nvPr/>
        </p:nvSpPr>
        <p:spPr bwMode="auto">
          <a:xfrm>
            <a:off x="5562600" y="38100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rgbClr val="0000FF"/>
                </a:solidFill>
              </a:rPr>
              <a:t>Egypt</a:t>
            </a:r>
          </a:p>
        </p:txBody>
      </p:sp>
      <p:sp>
        <p:nvSpPr>
          <p:cNvPr id="9228" name="Rectangle 12"/>
          <p:cNvSpPr>
            <a:spLocks noChangeArrowheads="1"/>
          </p:cNvSpPr>
          <p:nvPr/>
        </p:nvSpPr>
        <p:spPr bwMode="auto">
          <a:xfrm>
            <a:off x="838200" y="4343400"/>
            <a:ext cx="4724400" cy="533400"/>
          </a:xfrm>
          <a:prstGeom prst="rect">
            <a:avLst/>
          </a:prstGeom>
          <a:solidFill>
            <a:srgbClr val="CCECFF"/>
          </a:solidFill>
          <a:ln w="9525">
            <a:solidFill>
              <a:schemeClr val="tx1"/>
            </a:solidFill>
            <a:miter lim="800000"/>
            <a:headEnd/>
            <a:tailEnd/>
          </a:ln>
        </p:spPr>
        <p:txBody>
          <a:bodyPr wrap="none" anchor="ctr"/>
          <a:lstStyle/>
          <a:p>
            <a:r>
              <a:rPr lang="en-US" b="1"/>
              <a:t>4. The Great Wall of China</a:t>
            </a:r>
          </a:p>
        </p:txBody>
      </p:sp>
      <p:sp>
        <p:nvSpPr>
          <p:cNvPr id="203789" name="Rectangle 13"/>
          <p:cNvSpPr>
            <a:spLocks noChangeArrowheads="1"/>
          </p:cNvSpPr>
          <p:nvPr/>
        </p:nvSpPr>
        <p:spPr bwMode="auto">
          <a:xfrm>
            <a:off x="5562600" y="43434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rgbClr val="0000FF"/>
                </a:solidFill>
              </a:rPr>
              <a:t>China</a:t>
            </a:r>
          </a:p>
        </p:txBody>
      </p:sp>
      <p:sp>
        <p:nvSpPr>
          <p:cNvPr id="9230" name="Rectangle 14"/>
          <p:cNvSpPr>
            <a:spLocks noChangeArrowheads="1"/>
          </p:cNvSpPr>
          <p:nvPr/>
        </p:nvSpPr>
        <p:spPr bwMode="auto">
          <a:xfrm>
            <a:off x="838200" y="4876800"/>
            <a:ext cx="4724400" cy="533400"/>
          </a:xfrm>
          <a:prstGeom prst="rect">
            <a:avLst/>
          </a:prstGeom>
          <a:solidFill>
            <a:srgbClr val="CCECFF"/>
          </a:solidFill>
          <a:ln w="9525">
            <a:solidFill>
              <a:schemeClr val="tx1"/>
            </a:solidFill>
            <a:miter lim="800000"/>
            <a:headEnd/>
            <a:tailEnd/>
          </a:ln>
        </p:spPr>
        <p:txBody>
          <a:bodyPr wrap="none" anchor="ctr"/>
          <a:lstStyle/>
          <a:p>
            <a:r>
              <a:rPr lang="en-US" b="1"/>
              <a:t>5. The Taj Mahal</a:t>
            </a:r>
          </a:p>
        </p:txBody>
      </p:sp>
      <p:sp>
        <p:nvSpPr>
          <p:cNvPr id="203791" name="Rectangle 15"/>
          <p:cNvSpPr>
            <a:spLocks noChangeArrowheads="1"/>
          </p:cNvSpPr>
          <p:nvPr/>
        </p:nvSpPr>
        <p:spPr bwMode="auto">
          <a:xfrm>
            <a:off x="5562600" y="4876800"/>
            <a:ext cx="2438400" cy="533400"/>
          </a:xfrm>
          <a:prstGeom prst="rect">
            <a:avLst/>
          </a:prstGeom>
          <a:solidFill>
            <a:srgbClr val="CCECFF"/>
          </a:solidFill>
          <a:ln w="9525">
            <a:solidFill>
              <a:schemeClr val="tx1"/>
            </a:solidFill>
            <a:miter lim="800000"/>
            <a:headEnd/>
            <a:tailEnd/>
          </a:ln>
        </p:spPr>
        <p:txBody>
          <a:bodyPr wrap="none" anchor="ctr"/>
          <a:lstStyle/>
          <a:p>
            <a:pPr algn="ctr">
              <a:lnSpc>
                <a:spcPct val="140000"/>
              </a:lnSpc>
            </a:pPr>
            <a:r>
              <a:rPr lang="en-US" b="1">
                <a:solidFill>
                  <a:srgbClr val="0000FF"/>
                </a:solidFill>
              </a:rPr>
              <a:t>India</a:t>
            </a:r>
            <a:endParaRPr lang="en-US" b="1"/>
          </a:p>
        </p:txBody>
      </p:sp>
      <p:sp>
        <p:nvSpPr>
          <p:cNvPr id="9232" name="Rectangle 16"/>
          <p:cNvSpPr>
            <a:spLocks noChangeArrowheads="1"/>
          </p:cNvSpPr>
          <p:nvPr/>
        </p:nvSpPr>
        <p:spPr bwMode="auto">
          <a:xfrm>
            <a:off x="838200" y="5410200"/>
            <a:ext cx="4724400" cy="533400"/>
          </a:xfrm>
          <a:prstGeom prst="rect">
            <a:avLst/>
          </a:prstGeom>
          <a:solidFill>
            <a:srgbClr val="CCECFF"/>
          </a:solidFill>
          <a:ln w="9525">
            <a:solidFill>
              <a:schemeClr val="tx1"/>
            </a:solidFill>
            <a:miter lim="800000"/>
            <a:headEnd/>
            <a:tailEnd/>
          </a:ln>
        </p:spPr>
        <p:txBody>
          <a:bodyPr wrap="none" anchor="ctr"/>
          <a:lstStyle/>
          <a:p>
            <a:r>
              <a:rPr lang="en-US" b="1"/>
              <a:t>6. Angkor Wat</a:t>
            </a:r>
          </a:p>
        </p:txBody>
      </p:sp>
      <p:sp>
        <p:nvSpPr>
          <p:cNvPr id="203793" name="Rectangle 17"/>
          <p:cNvSpPr>
            <a:spLocks noChangeArrowheads="1"/>
          </p:cNvSpPr>
          <p:nvPr/>
        </p:nvSpPr>
        <p:spPr bwMode="auto">
          <a:xfrm>
            <a:off x="5562600" y="5410200"/>
            <a:ext cx="2438400" cy="533400"/>
          </a:xfrm>
          <a:prstGeom prst="rect">
            <a:avLst/>
          </a:prstGeom>
          <a:solidFill>
            <a:srgbClr val="CCECFF"/>
          </a:solidFill>
          <a:ln w="9525">
            <a:solidFill>
              <a:schemeClr val="tx1"/>
            </a:solidFill>
            <a:miter lim="800000"/>
            <a:headEnd/>
            <a:tailEnd/>
          </a:ln>
        </p:spPr>
        <p:txBody>
          <a:bodyPr wrap="none" anchor="ctr"/>
          <a:lstStyle/>
          <a:p>
            <a:pPr algn="ctr"/>
            <a:r>
              <a:rPr lang="en-US" b="1" dirty="0">
                <a:solidFill>
                  <a:srgbClr val="0000FF"/>
                </a:solidFill>
              </a:rPr>
              <a:t>Cambodia</a:t>
            </a:r>
          </a:p>
        </p:txBody>
      </p:sp>
      <p:sp>
        <p:nvSpPr>
          <p:cNvPr id="9234" name="Text Box 19"/>
          <p:cNvSpPr txBox="1">
            <a:spLocks noChangeArrowheads="1"/>
          </p:cNvSpPr>
          <p:nvPr/>
        </p:nvSpPr>
        <p:spPr bwMode="auto">
          <a:xfrm>
            <a:off x="762000" y="1371600"/>
            <a:ext cx="7010400" cy="40011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Times New Roman" pitchFamily="18" charset="0"/>
                <a:cs typeface="Times New Roman" pitchFamily="18" charset="0"/>
              </a:rPr>
              <a:t>4. Read the passage, then</a:t>
            </a: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write the answers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0" y="0"/>
            <a:ext cx="9144000" cy="1341438"/>
          </a:xfrm>
          <a:solidFill>
            <a:schemeClr val="bg1"/>
          </a:solidFill>
          <a:ln>
            <a:solidFill>
              <a:schemeClr val="bg1"/>
            </a:solidFill>
          </a:ln>
        </p:spPr>
        <p:txBody>
          <a:bodyPr/>
          <a:lstStyle/>
          <a:p>
            <a:pPr algn="ctr"/>
            <a:r>
              <a:rPr lang="en-US" sz="3200" b="0" dirty="0">
                <a:latin typeface="Times New Roman" pitchFamily="18" charset="0"/>
              </a:rPr>
              <a:t>5. Tell some World Heritage Sites recognized</a:t>
            </a:r>
            <a:br>
              <a:rPr lang="en-US" sz="3200" b="0" dirty="0">
                <a:latin typeface="Times New Roman" pitchFamily="18" charset="0"/>
              </a:rPr>
            </a:br>
            <a:r>
              <a:rPr lang="en-US" sz="3200" b="0" dirty="0">
                <a:latin typeface="Times New Roman" pitchFamily="18" charset="0"/>
              </a:rPr>
              <a:t> by UNESCO in </a:t>
            </a:r>
            <a:r>
              <a:rPr lang="en-US" sz="3200" b="0" dirty="0" err="1">
                <a:latin typeface="Times New Roman" pitchFamily="18" charset="0"/>
              </a:rPr>
              <a:t>Viêt</a:t>
            </a:r>
            <a:r>
              <a:rPr lang="en-US" sz="3200" b="0" dirty="0">
                <a:latin typeface="Times New Roman" pitchFamily="18" charset="0"/>
              </a:rPr>
              <a:t> Nam.</a:t>
            </a:r>
            <a:r>
              <a:rPr lang="en-US" dirty="0"/>
              <a:t> </a:t>
            </a:r>
          </a:p>
        </p:txBody>
      </p:sp>
      <p:pic>
        <p:nvPicPr>
          <p:cNvPr id="17411" name="Picture 5" descr="HaLongBay"/>
          <p:cNvPicPr>
            <a:picLocks noGrp="1" noChangeAspect="1" noChangeArrowheads="1"/>
          </p:cNvPicPr>
          <p:nvPr>
            <p:ph type="body" idx="1"/>
          </p:nvPr>
        </p:nvPicPr>
        <p:blipFill>
          <a:blip r:embed="rId2" cstate="print"/>
          <a:srcRect/>
          <a:stretch>
            <a:fillRect/>
          </a:stretch>
        </p:blipFill>
        <p:spPr>
          <a:xfrm>
            <a:off x="250825" y="1341438"/>
            <a:ext cx="3263900" cy="2087562"/>
          </a:xfrm>
          <a:noFill/>
        </p:spPr>
      </p:pic>
      <p:pic>
        <p:nvPicPr>
          <p:cNvPr id="17412" name="Picture 7" descr="ban_do_nghien_cuu"/>
          <p:cNvPicPr>
            <a:picLocks noChangeAspect="1" noChangeArrowheads="1"/>
          </p:cNvPicPr>
          <p:nvPr/>
        </p:nvPicPr>
        <p:blipFill>
          <a:blip r:embed="rId3" cstate="print"/>
          <a:srcRect/>
          <a:stretch>
            <a:fillRect/>
          </a:stretch>
        </p:blipFill>
        <p:spPr bwMode="auto">
          <a:xfrm>
            <a:off x="3492500" y="1341438"/>
            <a:ext cx="2205038" cy="2895600"/>
          </a:xfrm>
          <a:prstGeom prst="rect">
            <a:avLst/>
          </a:prstGeom>
          <a:noFill/>
          <a:ln w="9525">
            <a:noFill/>
            <a:miter lim="800000"/>
            <a:headEnd/>
            <a:tailEnd/>
          </a:ln>
        </p:spPr>
      </p:pic>
      <p:pic>
        <p:nvPicPr>
          <p:cNvPr id="17413" name="Picture 8" descr="AncientMySon"/>
          <p:cNvPicPr>
            <a:picLocks noChangeAspect="1" noChangeArrowheads="1"/>
          </p:cNvPicPr>
          <p:nvPr/>
        </p:nvPicPr>
        <p:blipFill>
          <a:blip r:embed="rId4" cstate="print"/>
          <a:srcRect/>
          <a:stretch>
            <a:fillRect/>
          </a:stretch>
        </p:blipFill>
        <p:spPr bwMode="auto">
          <a:xfrm>
            <a:off x="5791200" y="1447800"/>
            <a:ext cx="3095625" cy="1828800"/>
          </a:xfrm>
          <a:prstGeom prst="rect">
            <a:avLst/>
          </a:prstGeom>
          <a:noFill/>
          <a:ln w="9525">
            <a:noFill/>
            <a:miter lim="800000"/>
            <a:headEnd/>
            <a:tailEnd/>
          </a:ln>
        </p:spPr>
      </p:pic>
      <p:sp>
        <p:nvSpPr>
          <p:cNvPr id="154633" name="Rectangle 9"/>
          <p:cNvSpPr>
            <a:spLocks noChangeArrowheads="1"/>
          </p:cNvSpPr>
          <p:nvPr/>
        </p:nvSpPr>
        <p:spPr bwMode="auto">
          <a:xfrm>
            <a:off x="6227763" y="3213100"/>
            <a:ext cx="2282825" cy="457200"/>
          </a:xfrm>
          <a:prstGeom prst="rect">
            <a:avLst/>
          </a:prstGeom>
          <a:noFill/>
          <a:ln w="9525">
            <a:noFill/>
            <a:miter lim="800000"/>
            <a:headEnd/>
            <a:tailEnd/>
          </a:ln>
        </p:spPr>
        <p:txBody>
          <a:bodyPr wrap="none">
            <a:spAutoFit/>
          </a:bodyPr>
          <a:lstStyle/>
          <a:p>
            <a:pPr eaLnBrk="0" hangingPunct="0"/>
            <a:r>
              <a:rPr lang="en-US" sz="2400" dirty="0">
                <a:latin typeface="Times New Roman" pitchFamily="18" charset="0"/>
              </a:rPr>
              <a:t>My Son Temples</a:t>
            </a:r>
          </a:p>
        </p:txBody>
      </p:sp>
      <p:pic>
        <p:nvPicPr>
          <p:cNvPr id="17415" name="Picture 10" descr="-Phong-Nha"/>
          <p:cNvPicPr>
            <a:picLocks noChangeAspect="1" noChangeArrowheads="1"/>
          </p:cNvPicPr>
          <p:nvPr/>
        </p:nvPicPr>
        <p:blipFill>
          <a:blip r:embed="rId5" cstate="print"/>
          <a:srcRect/>
          <a:stretch>
            <a:fillRect/>
          </a:stretch>
        </p:blipFill>
        <p:spPr bwMode="auto">
          <a:xfrm>
            <a:off x="6011863" y="4418013"/>
            <a:ext cx="2916237" cy="2106612"/>
          </a:xfrm>
          <a:prstGeom prst="rect">
            <a:avLst/>
          </a:prstGeom>
          <a:noFill/>
          <a:ln w="9525">
            <a:noFill/>
            <a:miter lim="800000"/>
            <a:headEnd/>
            <a:tailEnd/>
          </a:ln>
        </p:spPr>
      </p:pic>
      <p:sp>
        <p:nvSpPr>
          <p:cNvPr id="154635" name="Rectangle 11"/>
          <p:cNvSpPr>
            <a:spLocks noChangeArrowheads="1"/>
          </p:cNvSpPr>
          <p:nvPr/>
        </p:nvSpPr>
        <p:spPr bwMode="auto">
          <a:xfrm>
            <a:off x="6227763" y="6400800"/>
            <a:ext cx="2368550" cy="457200"/>
          </a:xfrm>
          <a:prstGeom prst="rect">
            <a:avLst/>
          </a:prstGeom>
          <a:noFill/>
          <a:ln w="9525">
            <a:noFill/>
            <a:miter lim="800000"/>
            <a:headEnd/>
            <a:tailEnd/>
          </a:ln>
        </p:spPr>
        <p:txBody>
          <a:bodyPr wrap="none">
            <a:spAutoFit/>
          </a:bodyPr>
          <a:lstStyle/>
          <a:p>
            <a:r>
              <a:rPr lang="en-US" sz="2400">
                <a:latin typeface="Times New Roman" pitchFamily="18" charset="0"/>
              </a:rPr>
              <a:t>Phong Nha Caves</a:t>
            </a:r>
          </a:p>
        </p:txBody>
      </p:sp>
      <p:pic>
        <p:nvPicPr>
          <p:cNvPr id="17417" name="Picture 12" descr="Hue-3"/>
          <p:cNvPicPr>
            <a:picLocks noChangeAspect="1" noChangeArrowheads="1"/>
          </p:cNvPicPr>
          <p:nvPr/>
        </p:nvPicPr>
        <p:blipFill>
          <a:blip r:embed="rId6" cstate="print"/>
          <a:srcRect/>
          <a:stretch>
            <a:fillRect/>
          </a:stretch>
        </p:blipFill>
        <p:spPr bwMode="auto">
          <a:xfrm>
            <a:off x="3132138" y="4437063"/>
            <a:ext cx="2736850" cy="2016125"/>
          </a:xfrm>
          <a:prstGeom prst="rect">
            <a:avLst/>
          </a:prstGeom>
          <a:noFill/>
          <a:ln w="9525">
            <a:noFill/>
            <a:miter lim="800000"/>
            <a:headEnd/>
            <a:tailEnd/>
          </a:ln>
        </p:spPr>
      </p:pic>
      <p:sp>
        <p:nvSpPr>
          <p:cNvPr id="154637" name="Rectangle 13"/>
          <p:cNvSpPr>
            <a:spLocks noChangeArrowheads="1"/>
          </p:cNvSpPr>
          <p:nvPr/>
        </p:nvSpPr>
        <p:spPr bwMode="auto">
          <a:xfrm>
            <a:off x="3563938" y="6418263"/>
            <a:ext cx="1495425" cy="457200"/>
          </a:xfrm>
          <a:prstGeom prst="rect">
            <a:avLst/>
          </a:prstGeom>
          <a:noFill/>
          <a:ln w="9525">
            <a:noFill/>
            <a:miter lim="800000"/>
            <a:headEnd/>
            <a:tailEnd/>
          </a:ln>
        </p:spPr>
        <p:txBody>
          <a:bodyPr wrap="none">
            <a:spAutoFit/>
          </a:bodyPr>
          <a:lstStyle/>
          <a:p>
            <a:r>
              <a:rPr lang="en-US" sz="2400" dirty="0">
                <a:latin typeface="Times New Roman" pitchFamily="18" charset="0"/>
              </a:rPr>
              <a:t>Hue Royal</a:t>
            </a:r>
          </a:p>
        </p:txBody>
      </p:sp>
      <p:pic>
        <p:nvPicPr>
          <p:cNvPr id="17419" name="Picture 14" descr="phoco_hoian_vietnam"/>
          <p:cNvPicPr>
            <a:picLocks noChangeAspect="1" noChangeArrowheads="1"/>
          </p:cNvPicPr>
          <p:nvPr/>
        </p:nvPicPr>
        <p:blipFill>
          <a:blip r:embed="rId7" cstate="print"/>
          <a:srcRect/>
          <a:stretch>
            <a:fillRect/>
          </a:stretch>
        </p:blipFill>
        <p:spPr bwMode="auto">
          <a:xfrm>
            <a:off x="250825" y="4508500"/>
            <a:ext cx="2627313" cy="1944688"/>
          </a:xfrm>
          <a:prstGeom prst="rect">
            <a:avLst/>
          </a:prstGeom>
          <a:noFill/>
          <a:ln w="9525">
            <a:noFill/>
            <a:miter lim="800000"/>
            <a:headEnd/>
            <a:tailEnd/>
          </a:ln>
        </p:spPr>
      </p:pic>
      <p:sp>
        <p:nvSpPr>
          <p:cNvPr id="154639" name="Rectangle 15"/>
          <p:cNvSpPr>
            <a:spLocks noChangeArrowheads="1"/>
          </p:cNvSpPr>
          <p:nvPr/>
        </p:nvSpPr>
        <p:spPr bwMode="auto">
          <a:xfrm>
            <a:off x="250825" y="6400800"/>
            <a:ext cx="2644775" cy="457200"/>
          </a:xfrm>
          <a:prstGeom prst="rect">
            <a:avLst/>
          </a:prstGeom>
          <a:noFill/>
          <a:ln w="9525">
            <a:noFill/>
            <a:miter lim="800000"/>
            <a:headEnd/>
            <a:tailEnd/>
          </a:ln>
        </p:spPr>
        <p:txBody>
          <a:bodyPr wrap="none">
            <a:spAutoFit/>
          </a:bodyPr>
          <a:lstStyle/>
          <a:p>
            <a:r>
              <a:rPr lang="en-US" sz="2400" dirty="0">
                <a:latin typeface="Times New Roman" pitchFamily="18" charset="0"/>
              </a:rPr>
              <a:t>Hoi An ancient City</a:t>
            </a:r>
          </a:p>
        </p:txBody>
      </p:sp>
      <p:sp>
        <p:nvSpPr>
          <p:cNvPr id="154640" name="Rectangle 16"/>
          <p:cNvSpPr>
            <a:spLocks noChangeArrowheads="1"/>
          </p:cNvSpPr>
          <p:nvPr/>
        </p:nvSpPr>
        <p:spPr bwMode="auto">
          <a:xfrm>
            <a:off x="838200" y="3505200"/>
            <a:ext cx="1947863" cy="457200"/>
          </a:xfrm>
          <a:prstGeom prst="rect">
            <a:avLst/>
          </a:prstGeom>
          <a:noFill/>
          <a:ln w="9525">
            <a:noFill/>
            <a:miter lim="800000"/>
            <a:headEnd/>
            <a:tailEnd/>
          </a:ln>
        </p:spPr>
        <p:txBody>
          <a:bodyPr wrap="none">
            <a:spAutoFit/>
          </a:bodyPr>
          <a:lstStyle/>
          <a:p>
            <a:pPr eaLnBrk="0" hangingPunct="0"/>
            <a:r>
              <a:rPr lang="en-US" sz="2400" dirty="0"/>
              <a:t>Ha Long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4640"/>
                                        </p:tgtEl>
                                        <p:attrNameLst>
                                          <p:attrName>style.visibility</p:attrName>
                                        </p:attrNameLst>
                                      </p:cBhvr>
                                      <p:to>
                                        <p:strVal val="visible"/>
                                      </p:to>
                                    </p:set>
                                    <p:animEffect transition="in" filter="box(in)">
                                      <p:cBhvr>
                                        <p:cTn id="7" dur="500"/>
                                        <p:tgtEl>
                                          <p:spTgt spid="1546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4633"/>
                                        </p:tgtEl>
                                        <p:attrNameLst>
                                          <p:attrName>style.visibility</p:attrName>
                                        </p:attrNameLst>
                                      </p:cBhvr>
                                      <p:to>
                                        <p:strVal val="visible"/>
                                      </p:to>
                                    </p:set>
                                    <p:animEffect transition="in" filter="box(in)">
                                      <p:cBhvr>
                                        <p:cTn id="12" dur="500"/>
                                        <p:tgtEl>
                                          <p:spTgt spid="15463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4639"/>
                                        </p:tgtEl>
                                        <p:attrNameLst>
                                          <p:attrName>style.visibility</p:attrName>
                                        </p:attrNameLst>
                                      </p:cBhvr>
                                      <p:to>
                                        <p:strVal val="visible"/>
                                      </p:to>
                                    </p:set>
                                    <p:anim calcmode="lin" valueType="num">
                                      <p:cBhvr>
                                        <p:cTn id="17" dur="500" fill="hold"/>
                                        <p:tgtEl>
                                          <p:spTgt spid="154639"/>
                                        </p:tgtEl>
                                        <p:attrNameLst>
                                          <p:attrName>ppt_w</p:attrName>
                                        </p:attrNameLst>
                                      </p:cBhvr>
                                      <p:tavLst>
                                        <p:tav tm="0">
                                          <p:val>
                                            <p:strVal val="#ppt_w*0.70"/>
                                          </p:val>
                                        </p:tav>
                                        <p:tav tm="100000">
                                          <p:val>
                                            <p:strVal val="#ppt_w"/>
                                          </p:val>
                                        </p:tav>
                                      </p:tavLst>
                                    </p:anim>
                                    <p:anim calcmode="lin" valueType="num">
                                      <p:cBhvr>
                                        <p:cTn id="18" dur="500" fill="hold"/>
                                        <p:tgtEl>
                                          <p:spTgt spid="154639"/>
                                        </p:tgtEl>
                                        <p:attrNameLst>
                                          <p:attrName>ppt_h</p:attrName>
                                        </p:attrNameLst>
                                      </p:cBhvr>
                                      <p:tavLst>
                                        <p:tav tm="0">
                                          <p:val>
                                            <p:strVal val="#ppt_h"/>
                                          </p:val>
                                        </p:tav>
                                        <p:tav tm="100000">
                                          <p:val>
                                            <p:strVal val="#ppt_h"/>
                                          </p:val>
                                        </p:tav>
                                      </p:tavLst>
                                    </p:anim>
                                    <p:animEffect transition="in" filter="fade">
                                      <p:cBhvr>
                                        <p:cTn id="19" dur="500"/>
                                        <p:tgtEl>
                                          <p:spTgt spid="15463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4637"/>
                                        </p:tgtEl>
                                        <p:attrNameLst>
                                          <p:attrName>style.visibility</p:attrName>
                                        </p:attrNameLst>
                                      </p:cBhvr>
                                      <p:to>
                                        <p:strVal val="visible"/>
                                      </p:to>
                                    </p:set>
                                    <p:animEffect transition="in" filter="diamond(in)">
                                      <p:cBhvr>
                                        <p:cTn id="24" dur="500"/>
                                        <p:tgtEl>
                                          <p:spTgt spid="15463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54635"/>
                                        </p:tgtEl>
                                        <p:attrNameLst>
                                          <p:attrName>style.visibility</p:attrName>
                                        </p:attrNameLst>
                                      </p:cBhvr>
                                      <p:to>
                                        <p:strVal val="visible"/>
                                      </p:to>
                                    </p:set>
                                    <p:animEffect transition="in" filter="checkerboard(across)">
                                      <p:cBhvr>
                                        <p:cTn id="29" dur="500"/>
                                        <p:tgtEl>
                                          <p:spTgt spid="15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p:bldP spid="154635" grpId="0"/>
      <p:bldP spid="154637" grpId="0"/>
      <p:bldP spid="154639" grpId="0"/>
      <p:bldP spid="1546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pic>
        <p:nvPicPr>
          <p:cNvPr id="4" name="Picture 5" descr="HaLongBay"/>
          <p:cNvPicPr>
            <a:picLocks noChangeAspect="1" noChangeArrowheads="1"/>
          </p:cNvPicPr>
          <p:nvPr/>
        </p:nvPicPr>
        <p:blipFill>
          <a:blip r:embed="rId2" cstate="print"/>
          <a:srcRect/>
          <a:stretch>
            <a:fillRect/>
          </a:stretch>
        </p:blipFill>
        <p:spPr>
          <a:xfrm>
            <a:off x="838200" y="457200"/>
            <a:ext cx="7696200" cy="4114800"/>
          </a:xfrm>
          <a:prstGeom prst="rect">
            <a:avLst/>
          </a:prstGeom>
          <a:noFill/>
        </p:spPr>
      </p:pic>
      <p:sp>
        <p:nvSpPr>
          <p:cNvPr id="5" name="Rectangle 6"/>
          <p:cNvSpPr>
            <a:spLocks noChangeArrowheads="1"/>
          </p:cNvSpPr>
          <p:nvPr/>
        </p:nvSpPr>
        <p:spPr bwMode="auto">
          <a:xfrm>
            <a:off x="762000" y="5029200"/>
            <a:ext cx="8208963" cy="761999"/>
          </a:xfrm>
          <a:prstGeom prst="rect">
            <a:avLst/>
          </a:prstGeom>
          <a:solidFill>
            <a:schemeClr val="bg1"/>
          </a:solidFill>
          <a:ln w="9525">
            <a:solidFill>
              <a:schemeClr val="bg1"/>
            </a:solidFill>
            <a:miter lim="800000"/>
            <a:headEnd/>
            <a:tailEnd/>
          </a:ln>
        </p:spPr>
        <p:txBody>
          <a:bodyPr wrap="none" anchor="ctr"/>
          <a:lstStyle/>
          <a:p>
            <a:pPr eaLnBrk="0" hangingPunct="0"/>
            <a:r>
              <a:rPr lang="en-US" dirty="0" err="1"/>
              <a:t>Ngày</a:t>
            </a:r>
            <a:r>
              <a:rPr lang="en-US" dirty="0"/>
              <a:t> 17/12/1994, </a:t>
            </a:r>
            <a:r>
              <a:rPr lang="en-US" dirty="0" err="1"/>
              <a:t>Vịnh</a:t>
            </a:r>
            <a:r>
              <a:rPr lang="en-US" dirty="0"/>
              <a:t> </a:t>
            </a:r>
            <a:r>
              <a:rPr lang="en-US" dirty="0" err="1"/>
              <a:t>Hạ</a:t>
            </a:r>
            <a:r>
              <a:rPr lang="en-US" dirty="0"/>
              <a:t> Long </a:t>
            </a:r>
            <a:r>
              <a:rPr lang="en-US" dirty="0" err="1"/>
              <a:t>được</a:t>
            </a:r>
            <a:r>
              <a:rPr lang="en-US" dirty="0"/>
              <a:t> </a:t>
            </a:r>
            <a:r>
              <a:rPr lang="en-US" dirty="0" err="1"/>
              <a:t>tổ</a:t>
            </a:r>
            <a:r>
              <a:rPr lang="en-US" dirty="0"/>
              <a:t> </a:t>
            </a:r>
            <a:r>
              <a:rPr lang="en-US" dirty="0" err="1"/>
              <a:t>chức</a:t>
            </a:r>
            <a:r>
              <a:rPr lang="en-US" dirty="0"/>
              <a:t> </a:t>
            </a:r>
            <a:r>
              <a:rPr lang="en-US" dirty="0" err="1"/>
              <a:t>Văn</a:t>
            </a:r>
            <a:r>
              <a:rPr lang="en-US" dirty="0"/>
              <a:t> </a:t>
            </a:r>
            <a:r>
              <a:rPr lang="en-US" dirty="0" err="1"/>
              <a:t>hóa</a:t>
            </a:r>
            <a:r>
              <a:rPr lang="en-US" dirty="0"/>
              <a:t> </a:t>
            </a:r>
            <a:r>
              <a:rPr lang="en-US" dirty="0" err="1"/>
              <a:t>Khoa</a:t>
            </a:r>
            <a:r>
              <a:rPr lang="en-US" dirty="0"/>
              <a:t> </a:t>
            </a:r>
            <a:r>
              <a:rPr lang="en-US" dirty="0" err="1"/>
              <a:t>học</a:t>
            </a:r>
            <a:r>
              <a:rPr lang="en-US" dirty="0"/>
              <a:t> </a:t>
            </a:r>
            <a:r>
              <a:rPr lang="en-US" dirty="0" err="1"/>
              <a:t>và</a:t>
            </a:r>
            <a:r>
              <a:rPr lang="en-US" dirty="0"/>
              <a:t> </a:t>
            </a:r>
            <a:r>
              <a:rPr lang="en-US" dirty="0" err="1"/>
              <a:t>Giáo</a:t>
            </a:r>
            <a:r>
              <a:rPr lang="en-US" dirty="0"/>
              <a:t> </a:t>
            </a:r>
            <a:r>
              <a:rPr lang="en-US" dirty="0" err="1"/>
              <a:t>dục</a:t>
            </a:r>
            <a:r>
              <a:rPr lang="en-US" dirty="0"/>
              <a:t> </a:t>
            </a:r>
            <a:r>
              <a:rPr lang="en-US" dirty="0" err="1"/>
              <a:t>Liên</a:t>
            </a:r>
            <a:r>
              <a:rPr lang="en-US" dirty="0"/>
              <a:t> </a:t>
            </a:r>
            <a:r>
              <a:rPr lang="en-US" dirty="0" err="1"/>
              <a:t>hiệp</a:t>
            </a:r>
            <a:endParaRPr lang="en-US" dirty="0"/>
          </a:p>
          <a:p>
            <a:pPr eaLnBrk="0" hangingPunct="0"/>
            <a:r>
              <a:rPr lang="en-US" dirty="0"/>
              <a:t> quốc (UNESCO) </a:t>
            </a:r>
            <a:r>
              <a:rPr lang="en-US" dirty="0" err="1"/>
              <a:t>công</a:t>
            </a:r>
            <a:r>
              <a:rPr lang="en-US" dirty="0"/>
              <a:t> </a:t>
            </a:r>
            <a:r>
              <a:rPr lang="en-US" dirty="0" err="1"/>
              <a:t>nhận</a:t>
            </a:r>
            <a:r>
              <a:rPr lang="en-US" dirty="0"/>
              <a:t> </a:t>
            </a:r>
            <a:r>
              <a:rPr lang="en-US" dirty="0" err="1"/>
              <a:t>là</a:t>
            </a:r>
            <a:r>
              <a:rPr lang="en-US" dirty="0"/>
              <a:t> Di </a:t>
            </a:r>
            <a:r>
              <a:rPr lang="en-US" dirty="0" err="1"/>
              <a:t>sản</a:t>
            </a:r>
            <a:r>
              <a:rPr lang="en-US" dirty="0"/>
              <a:t> </a:t>
            </a:r>
            <a:r>
              <a:rPr lang="en-US" dirty="0" err="1"/>
              <a:t>Thiên</a:t>
            </a:r>
            <a:r>
              <a:rPr lang="en-US" dirty="0"/>
              <a:t> </a:t>
            </a:r>
            <a:r>
              <a:rPr lang="en-US" dirty="0" err="1"/>
              <a:t>nhiên</a:t>
            </a:r>
            <a:r>
              <a:rPr lang="en-US" dirty="0"/>
              <a:t> </a:t>
            </a:r>
            <a:r>
              <a:rPr lang="en-US" dirty="0" err="1"/>
              <a:t>Thế</a:t>
            </a:r>
            <a:r>
              <a:rPr lang="en-US" dirty="0"/>
              <a:t> </a:t>
            </a:r>
            <a:r>
              <a:rPr lang="en-US" dirty="0" err="1"/>
              <a:t>giới</a:t>
            </a:r>
            <a:r>
              <a:rPr lang="en-US" dirty="0"/>
              <a:t>.  </a:t>
            </a:r>
          </a:p>
        </p:txBody>
      </p:sp>
      <p:sp>
        <p:nvSpPr>
          <p:cNvPr id="6" name="Rectangle 16"/>
          <p:cNvSpPr>
            <a:spLocks noChangeArrowheads="1"/>
          </p:cNvSpPr>
          <p:nvPr/>
        </p:nvSpPr>
        <p:spPr bwMode="auto">
          <a:xfrm>
            <a:off x="3581400" y="4572000"/>
            <a:ext cx="1947863" cy="457200"/>
          </a:xfrm>
          <a:prstGeom prst="rect">
            <a:avLst/>
          </a:prstGeom>
          <a:noFill/>
          <a:ln w="9525">
            <a:noFill/>
            <a:miter lim="800000"/>
            <a:headEnd/>
            <a:tailEnd/>
          </a:ln>
        </p:spPr>
        <p:txBody>
          <a:bodyPr wrap="square">
            <a:spAutoFit/>
          </a:bodyPr>
          <a:lstStyle/>
          <a:p>
            <a:pPr eaLnBrk="0" hangingPunct="0"/>
            <a:r>
              <a:rPr lang="en-US" sz="2400" dirty="0"/>
              <a:t>Ha Long Bay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ncientMySon"/>
          <p:cNvPicPr>
            <a:picLocks noChangeAspect="1" noChangeArrowheads="1"/>
          </p:cNvPicPr>
          <p:nvPr/>
        </p:nvPicPr>
        <p:blipFill>
          <a:blip r:embed="rId2" cstate="print"/>
          <a:srcRect/>
          <a:stretch>
            <a:fillRect/>
          </a:stretch>
        </p:blipFill>
        <p:spPr bwMode="auto">
          <a:xfrm>
            <a:off x="1143000" y="381000"/>
            <a:ext cx="6934200" cy="4096512"/>
          </a:xfrm>
          <a:prstGeom prst="rect">
            <a:avLst/>
          </a:prstGeom>
          <a:noFill/>
          <a:ln w="9525">
            <a:noFill/>
            <a:miter lim="800000"/>
            <a:headEnd/>
            <a:tailEnd/>
          </a:ln>
        </p:spPr>
      </p:pic>
      <p:sp>
        <p:nvSpPr>
          <p:cNvPr id="5" name="Rectangle 9"/>
          <p:cNvSpPr>
            <a:spLocks noChangeArrowheads="1"/>
          </p:cNvSpPr>
          <p:nvPr/>
        </p:nvSpPr>
        <p:spPr bwMode="auto">
          <a:xfrm>
            <a:off x="2895600" y="4495800"/>
            <a:ext cx="3124200" cy="457200"/>
          </a:xfrm>
          <a:prstGeom prst="rect">
            <a:avLst/>
          </a:prstGeom>
          <a:noFill/>
          <a:ln w="9525">
            <a:noFill/>
            <a:miter lim="800000"/>
            <a:headEnd/>
            <a:tailEnd/>
          </a:ln>
        </p:spPr>
        <p:txBody>
          <a:bodyPr wrap="square">
            <a:spAutoFit/>
          </a:bodyPr>
          <a:lstStyle/>
          <a:p>
            <a:pPr algn="ctr" eaLnBrk="0" hangingPunct="0"/>
            <a:r>
              <a:rPr lang="en-US" sz="2400" dirty="0">
                <a:latin typeface="Times New Roman" pitchFamily="18" charset="0"/>
              </a:rPr>
              <a:t>My Son Temples</a:t>
            </a:r>
          </a:p>
        </p:txBody>
      </p:sp>
      <p:sp>
        <p:nvSpPr>
          <p:cNvPr id="6" name="Rectangle 5"/>
          <p:cNvSpPr/>
          <p:nvPr/>
        </p:nvSpPr>
        <p:spPr>
          <a:xfrm>
            <a:off x="1371600" y="4953000"/>
            <a:ext cx="6248400" cy="707886"/>
          </a:xfrm>
          <a:prstGeom prst="rect">
            <a:avLst/>
          </a:prstGeom>
        </p:spPr>
        <p:txBody>
          <a:bodyPr wrap="square">
            <a:spAutoFit/>
          </a:bodyPr>
          <a:lstStyle/>
          <a:p>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1999, UNESCO đã công nhận </a:t>
            </a:r>
            <a:r>
              <a:rPr lang="en-US" sz="2000" dirty="0" err="1">
                <a:latin typeface="Times New Roman" pitchFamily="18" charset="0"/>
                <a:cs typeface="Times New Roman" pitchFamily="18" charset="0"/>
              </a:rPr>
              <a:t>Thánh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là di sản văn hoá thế giới.</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5181600"/>
            <a:ext cx="6248400" cy="646331"/>
          </a:xfrm>
          <a:prstGeom prst="rect">
            <a:avLst/>
          </a:prstGeom>
        </p:spPr>
        <p:txBody>
          <a:bodyPr wrap="square">
            <a:spAutoFit/>
          </a:bodyPr>
          <a:lstStyle/>
          <a:p>
            <a:r>
              <a:rPr lang="vi-VN" dirty="0"/>
              <a:t>Tháng 12 năm 1999, UNESCO đã công nhận khu phố cổ Hội An là di sản văn hoá thế giới.</a:t>
            </a:r>
            <a:endParaRPr lang="en-US" dirty="0"/>
          </a:p>
        </p:txBody>
      </p:sp>
      <p:pic>
        <p:nvPicPr>
          <p:cNvPr id="6" name="Picture 14" descr="phoco_hoian_vietnam"/>
          <p:cNvPicPr>
            <a:picLocks noChangeAspect="1" noChangeArrowheads="1"/>
          </p:cNvPicPr>
          <p:nvPr/>
        </p:nvPicPr>
        <p:blipFill>
          <a:blip r:embed="rId2" cstate="print"/>
          <a:srcRect/>
          <a:stretch>
            <a:fillRect/>
          </a:stretch>
        </p:blipFill>
        <p:spPr bwMode="auto">
          <a:xfrm>
            <a:off x="1524000" y="533400"/>
            <a:ext cx="6019800" cy="4150944"/>
          </a:xfrm>
          <a:prstGeom prst="rect">
            <a:avLst/>
          </a:prstGeom>
          <a:noFill/>
          <a:ln w="9525">
            <a:noFill/>
            <a:miter lim="800000"/>
            <a:headEnd/>
            <a:tailEnd/>
          </a:ln>
        </p:spPr>
      </p:pic>
      <p:sp>
        <p:nvSpPr>
          <p:cNvPr id="8" name="Rectangle 15"/>
          <p:cNvSpPr>
            <a:spLocks noChangeArrowheads="1"/>
          </p:cNvSpPr>
          <p:nvPr/>
        </p:nvSpPr>
        <p:spPr bwMode="auto">
          <a:xfrm>
            <a:off x="2133600" y="4724400"/>
            <a:ext cx="4038600" cy="457200"/>
          </a:xfrm>
          <a:prstGeom prst="rect">
            <a:avLst/>
          </a:prstGeom>
          <a:noFill/>
          <a:ln w="9525">
            <a:noFill/>
            <a:miter lim="800000"/>
            <a:headEnd/>
            <a:tailEnd/>
          </a:ln>
        </p:spPr>
        <p:txBody>
          <a:bodyPr wrap="square">
            <a:spAutoFit/>
          </a:bodyPr>
          <a:lstStyle/>
          <a:p>
            <a:pPr algn="ctr"/>
            <a:r>
              <a:rPr lang="en-US" sz="2400" dirty="0">
                <a:latin typeface="Times New Roman" pitchFamily="18" charset="0"/>
              </a:rPr>
              <a:t>Hoi An ancient 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4"/>
          <p:cNvPicPr>
            <a:picLocks noChangeAspect="1" noChangeArrowheads="1"/>
          </p:cNvPicPr>
          <p:nvPr/>
        </p:nvPicPr>
        <p:blipFill>
          <a:blip r:embed="rId2" cstate="print"/>
          <a:srcRect/>
          <a:stretch>
            <a:fillRect/>
          </a:stretch>
        </p:blipFill>
        <p:spPr bwMode="auto">
          <a:xfrm>
            <a:off x="3048000" y="3733800"/>
            <a:ext cx="3048000" cy="2286000"/>
          </a:xfrm>
          <a:prstGeom prst="rect">
            <a:avLst/>
          </a:prstGeom>
          <a:noFill/>
          <a:ln w="9525">
            <a:noFill/>
            <a:miter lim="800000"/>
            <a:headEnd/>
            <a:tailEnd/>
          </a:ln>
        </p:spPr>
      </p:pic>
      <p:sp>
        <p:nvSpPr>
          <p:cNvPr id="4099" name="Text Box 4"/>
          <p:cNvSpPr txBox="1">
            <a:spLocks noChangeArrowheads="1"/>
          </p:cNvSpPr>
          <p:nvPr/>
        </p:nvSpPr>
        <p:spPr bwMode="auto">
          <a:xfrm>
            <a:off x="0" y="0"/>
            <a:ext cx="1447800" cy="369332"/>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Matching </a:t>
            </a:r>
          </a:p>
        </p:txBody>
      </p:sp>
      <p:pic>
        <p:nvPicPr>
          <p:cNvPr id="4100" name="Picture 49" descr="zeus_461[1]"/>
          <p:cNvPicPr>
            <a:picLocks noChangeAspect="1" noChangeArrowheads="1"/>
          </p:cNvPicPr>
          <p:nvPr/>
        </p:nvPicPr>
        <p:blipFill>
          <a:blip r:embed="rId3" cstate="print"/>
          <a:srcRect/>
          <a:stretch>
            <a:fillRect/>
          </a:stretch>
        </p:blipFill>
        <p:spPr bwMode="auto">
          <a:xfrm>
            <a:off x="6096000" y="1181100"/>
            <a:ext cx="2940050" cy="2057400"/>
          </a:xfrm>
          <a:prstGeom prst="rect">
            <a:avLst/>
          </a:prstGeom>
          <a:noFill/>
          <a:ln w="9525">
            <a:noFill/>
            <a:miter lim="800000"/>
            <a:headEnd/>
            <a:tailEnd/>
          </a:ln>
        </p:spPr>
      </p:pic>
      <p:pic>
        <p:nvPicPr>
          <p:cNvPr id="4101" name="Picture 36" descr="1"/>
          <p:cNvPicPr>
            <a:picLocks noChangeAspect="1" noChangeArrowheads="1"/>
          </p:cNvPicPr>
          <p:nvPr/>
        </p:nvPicPr>
        <p:blipFill>
          <a:blip r:embed="rId4" cstate="print"/>
          <a:srcRect/>
          <a:stretch>
            <a:fillRect/>
          </a:stretch>
        </p:blipFill>
        <p:spPr bwMode="auto">
          <a:xfrm>
            <a:off x="34925" y="1181100"/>
            <a:ext cx="2936875" cy="2057400"/>
          </a:xfrm>
          <a:prstGeom prst="rect">
            <a:avLst/>
          </a:prstGeom>
          <a:noFill/>
          <a:ln w="9525">
            <a:noFill/>
            <a:miter lim="800000"/>
            <a:headEnd/>
            <a:tailEnd/>
          </a:ln>
        </p:spPr>
      </p:pic>
      <p:pic>
        <p:nvPicPr>
          <p:cNvPr id="4102" name="Picture 37" descr="236473016_040d4676c5"/>
          <p:cNvPicPr>
            <a:picLocks noChangeAspect="1" noChangeArrowheads="1"/>
          </p:cNvPicPr>
          <p:nvPr/>
        </p:nvPicPr>
        <p:blipFill>
          <a:blip r:embed="rId5" cstate="print"/>
          <a:srcRect/>
          <a:stretch>
            <a:fillRect/>
          </a:stretch>
        </p:blipFill>
        <p:spPr bwMode="auto">
          <a:xfrm>
            <a:off x="3048000" y="1143000"/>
            <a:ext cx="3009900" cy="2057400"/>
          </a:xfrm>
          <a:prstGeom prst="rect">
            <a:avLst/>
          </a:prstGeom>
          <a:noFill/>
          <a:ln w="9525">
            <a:noFill/>
            <a:miter lim="800000"/>
            <a:headEnd/>
            <a:tailEnd/>
          </a:ln>
        </p:spPr>
      </p:pic>
      <p:pic>
        <p:nvPicPr>
          <p:cNvPr id="4103" name="Picture 39" descr="800px-All_Gizah_Pyramids"/>
          <p:cNvPicPr>
            <a:picLocks noChangeAspect="1" noChangeArrowheads="1"/>
          </p:cNvPicPr>
          <p:nvPr/>
        </p:nvPicPr>
        <p:blipFill>
          <a:blip r:embed="rId6" cstate="print"/>
          <a:srcRect/>
          <a:stretch>
            <a:fillRect/>
          </a:stretch>
        </p:blipFill>
        <p:spPr bwMode="auto">
          <a:xfrm>
            <a:off x="55563" y="3733800"/>
            <a:ext cx="2916237" cy="2286000"/>
          </a:xfrm>
          <a:prstGeom prst="rect">
            <a:avLst/>
          </a:prstGeom>
          <a:noFill/>
          <a:ln w="9525">
            <a:noFill/>
            <a:miter lim="800000"/>
            <a:headEnd/>
            <a:tailEnd/>
          </a:ln>
        </p:spPr>
      </p:pic>
      <p:pic>
        <p:nvPicPr>
          <p:cNvPr id="4104" name="Picture 41" descr="anh"/>
          <p:cNvPicPr>
            <a:picLocks noChangeAspect="1" noChangeArrowheads="1"/>
          </p:cNvPicPr>
          <p:nvPr/>
        </p:nvPicPr>
        <p:blipFill>
          <a:blip r:embed="rId7" cstate="print"/>
          <a:srcRect/>
          <a:stretch>
            <a:fillRect/>
          </a:stretch>
        </p:blipFill>
        <p:spPr bwMode="auto">
          <a:xfrm>
            <a:off x="6132513" y="3733800"/>
            <a:ext cx="2973387" cy="2286000"/>
          </a:xfrm>
          <a:prstGeom prst="rect">
            <a:avLst/>
          </a:prstGeom>
          <a:noFill/>
          <a:ln w="9525">
            <a:noFill/>
            <a:miter lim="800000"/>
            <a:headEnd/>
            <a:tailEnd/>
          </a:ln>
        </p:spPr>
      </p:pic>
      <p:sp>
        <p:nvSpPr>
          <p:cNvPr id="4105" name="Text Box 26"/>
          <p:cNvSpPr txBox="1">
            <a:spLocks noChangeArrowheads="1"/>
          </p:cNvSpPr>
          <p:nvPr/>
        </p:nvSpPr>
        <p:spPr bwMode="auto">
          <a:xfrm>
            <a:off x="34925" y="1143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A</a:t>
            </a:r>
          </a:p>
        </p:txBody>
      </p:sp>
      <p:sp>
        <p:nvSpPr>
          <p:cNvPr id="4106" name="Text Box 26"/>
          <p:cNvSpPr txBox="1">
            <a:spLocks noChangeArrowheads="1"/>
          </p:cNvSpPr>
          <p:nvPr/>
        </p:nvSpPr>
        <p:spPr bwMode="auto">
          <a:xfrm>
            <a:off x="3124200" y="1143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B</a:t>
            </a:r>
          </a:p>
        </p:txBody>
      </p:sp>
      <p:sp>
        <p:nvSpPr>
          <p:cNvPr id="4107" name="Text Box 26"/>
          <p:cNvSpPr txBox="1">
            <a:spLocks noChangeArrowheads="1"/>
          </p:cNvSpPr>
          <p:nvPr/>
        </p:nvSpPr>
        <p:spPr bwMode="auto">
          <a:xfrm>
            <a:off x="6096000" y="1143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C</a:t>
            </a:r>
          </a:p>
        </p:txBody>
      </p:sp>
      <p:sp>
        <p:nvSpPr>
          <p:cNvPr id="4108" name="Text Box 26"/>
          <p:cNvSpPr txBox="1">
            <a:spLocks noChangeArrowheads="1"/>
          </p:cNvSpPr>
          <p:nvPr/>
        </p:nvSpPr>
        <p:spPr bwMode="auto">
          <a:xfrm>
            <a:off x="55563" y="3810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D</a:t>
            </a:r>
          </a:p>
        </p:txBody>
      </p:sp>
      <p:sp>
        <p:nvSpPr>
          <p:cNvPr id="4109" name="Text Box 26"/>
          <p:cNvSpPr txBox="1">
            <a:spLocks noChangeArrowheads="1"/>
          </p:cNvSpPr>
          <p:nvPr/>
        </p:nvSpPr>
        <p:spPr bwMode="auto">
          <a:xfrm>
            <a:off x="3124200" y="3810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E</a:t>
            </a:r>
          </a:p>
        </p:txBody>
      </p:sp>
      <p:sp>
        <p:nvSpPr>
          <p:cNvPr id="4110" name="Text Box 26"/>
          <p:cNvSpPr txBox="1">
            <a:spLocks noChangeArrowheads="1"/>
          </p:cNvSpPr>
          <p:nvPr/>
        </p:nvSpPr>
        <p:spPr bwMode="auto">
          <a:xfrm>
            <a:off x="6096000" y="3810000"/>
            <a:ext cx="457200" cy="557213"/>
          </a:xfrm>
          <a:prstGeom prst="rect">
            <a:avLst/>
          </a:prstGeom>
          <a:solidFill>
            <a:srgbClr val="FFFF66"/>
          </a:solidFill>
          <a:ln w="38100">
            <a:solidFill>
              <a:srgbClr val="FF3300"/>
            </a:solidFill>
            <a:miter lim="800000"/>
            <a:headEnd/>
            <a:tailEnd/>
          </a:ln>
        </p:spPr>
        <p:txBody>
          <a:bodyPr>
            <a:spAutoFit/>
          </a:bodyPr>
          <a:lstStyle/>
          <a:p>
            <a:pPr>
              <a:spcBef>
                <a:spcPct val="50000"/>
              </a:spcBef>
            </a:pPr>
            <a:r>
              <a:rPr lang="en-US" sz="2800" b="1" dirty="0">
                <a:latin typeface="Tahoma" pitchFamily="34" charset="0"/>
              </a:rPr>
              <a:t>F</a:t>
            </a:r>
          </a:p>
        </p:txBody>
      </p:sp>
      <p:sp>
        <p:nvSpPr>
          <p:cNvPr id="199735" name="Text Box 55"/>
          <p:cNvSpPr txBox="1">
            <a:spLocks noChangeArrowheads="1"/>
          </p:cNvSpPr>
          <p:nvPr/>
        </p:nvSpPr>
        <p:spPr bwMode="auto">
          <a:xfrm>
            <a:off x="1524000" y="76200"/>
            <a:ext cx="3810000" cy="427038"/>
          </a:xfrm>
          <a:prstGeom prst="rect">
            <a:avLst/>
          </a:prstGeom>
          <a:noFill/>
          <a:ln w="9525">
            <a:noFill/>
            <a:miter lim="800000"/>
            <a:headEnd/>
            <a:tailEnd/>
          </a:ln>
        </p:spPr>
        <p:txBody>
          <a:bodyPr>
            <a:spAutoFit/>
          </a:bodyPr>
          <a:lstStyle/>
          <a:p>
            <a:pPr>
              <a:spcBef>
                <a:spcPct val="50000"/>
              </a:spcBef>
            </a:pPr>
            <a:r>
              <a:rPr lang="en-US" sz="2200" b="1" dirty="0"/>
              <a:t>1. Hanging Garden of Babylon</a:t>
            </a:r>
          </a:p>
        </p:txBody>
      </p:sp>
      <p:sp>
        <p:nvSpPr>
          <p:cNvPr id="199736" name="Text Box 56"/>
          <p:cNvSpPr txBox="1">
            <a:spLocks noChangeArrowheads="1"/>
          </p:cNvSpPr>
          <p:nvPr/>
        </p:nvSpPr>
        <p:spPr bwMode="auto">
          <a:xfrm>
            <a:off x="6096000" y="76200"/>
            <a:ext cx="2133600" cy="427038"/>
          </a:xfrm>
          <a:prstGeom prst="rect">
            <a:avLst/>
          </a:prstGeom>
          <a:noFill/>
          <a:ln w="9525">
            <a:noFill/>
            <a:miter lim="800000"/>
            <a:headEnd/>
            <a:tailEnd/>
          </a:ln>
        </p:spPr>
        <p:txBody>
          <a:bodyPr>
            <a:spAutoFit/>
          </a:bodyPr>
          <a:lstStyle/>
          <a:p>
            <a:pPr>
              <a:spcBef>
                <a:spcPct val="50000"/>
              </a:spcBef>
            </a:pPr>
            <a:r>
              <a:rPr lang="en-US" sz="2200" b="1" dirty="0"/>
              <a:t>2. Statue of Zeus</a:t>
            </a:r>
          </a:p>
        </p:txBody>
      </p:sp>
      <p:sp>
        <p:nvSpPr>
          <p:cNvPr id="199737" name="Text Box 57"/>
          <p:cNvSpPr txBox="1">
            <a:spLocks noChangeArrowheads="1"/>
          </p:cNvSpPr>
          <p:nvPr/>
        </p:nvSpPr>
        <p:spPr bwMode="auto">
          <a:xfrm>
            <a:off x="0" y="457200"/>
            <a:ext cx="2819400" cy="427038"/>
          </a:xfrm>
          <a:prstGeom prst="rect">
            <a:avLst/>
          </a:prstGeom>
          <a:noFill/>
          <a:ln w="9525">
            <a:noFill/>
            <a:miter lim="800000"/>
            <a:headEnd/>
            <a:tailEnd/>
          </a:ln>
        </p:spPr>
        <p:txBody>
          <a:bodyPr>
            <a:spAutoFit/>
          </a:bodyPr>
          <a:lstStyle/>
          <a:p>
            <a:pPr>
              <a:spcBef>
                <a:spcPct val="50000"/>
              </a:spcBef>
            </a:pPr>
            <a:r>
              <a:rPr lang="en-US" sz="2200" b="1"/>
              <a:t>3. Pyramid of Cheops</a:t>
            </a:r>
          </a:p>
        </p:txBody>
      </p:sp>
      <p:sp>
        <p:nvSpPr>
          <p:cNvPr id="199738" name="Text Box 58"/>
          <p:cNvSpPr txBox="1">
            <a:spLocks noChangeArrowheads="1"/>
          </p:cNvSpPr>
          <p:nvPr/>
        </p:nvSpPr>
        <p:spPr bwMode="auto">
          <a:xfrm>
            <a:off x="2743200" y="457200"/>
            <a:ext cx="2895600" cy="427038"/>
          </a:xfrm>
          <a:prstGeom prst="rect">
            <a:avLst/>
          </a:prstGeom>
          <a:noFill/>
          <a:ln w="9525">
            <a:noFill/>
            <a:miter lim="800000"/>
            <a:headEnd/>
            <a:tailEnd/>
          </a:ln>
        </p:spPr>
        <p:txBody>
          <a:bodyPr>
            <a:spAutoFit/>
          </a:bodyPr>
          <a:lstStyle/>
          <a:p>
            <a:pPr>
              <a:spcBef>
                <a:spcPct val="50000"/>
              </a:spcBef>
            </a:pPr>
            <a:r>
              <a:rPr lang="en-US" sz="2200" b="1" dirty="0"/>
              <a:t>4. Great Wall of China</a:t>
            </a:r>
          </a:p>
        </p:txBody>
      </p:sp>
      <p:sp>
        <p:nvSpPr>
          <p:cNvPr id="199739" name="Text Box 59"/>
          <p:cNvSpPr txBox="1">
            <a:spLocks noChangeArrowheads="1"/>
          </p:cNvSpPr>
          <p:nvPr/>
        </p:nvSpPr>
        <p:spPr bwMode="auto">
          <a:xfrm>
            <a:off x="5486400" y="487363"/>
            <a:ext cx="1752600" cy="427037"/>
          </a:xfrm>
          <a:prstGeom prst="rect">
            <a:avLst/>
          </a:prstGeom>
          <a:noFill/>
          <a:ln w="9525">
            <a:noFill/>
            <a:miter lim="800000"/>
            <a:headEnd/>
            <a:tailEnd/>
          </a:ln>
        </p:spPr>
        <p:txBody>
          <a:bodyPr>
            <a:spAutoFit/>
          </a:bodyPr>
          <a:lstStyle/>
          <a:p>
            <a:pPr>
              <a:spcBef>
                <a:spcPct val="50000"/>
              </a:spcBef>
            </a:pPr>
            <a:r>
              <a:rPr lang="en-US" sz="2200" b="1" dirty="0"/>
              <a:t>5. </a:t>
            </a:r>
            <a:r>
              <a:rPr lang="en-US" sz="2200" b="1" dirty="0" err="1"/>
              <a:t>Taj</a:t>
            </a:r>
            <a:r>
              <a:rPr lang="en-US" sz="2200" b="1" dirty="0"/>
              <a:t> </a:t>
            </a:r>
            <a:r>
              <a:rPr lang="en-US" sz="2200" b="1" dirty="0" err="1"/>
              <a:t>Mahal</a:t>
            </a:r>
            <a:endParaRPr lang="en-US" sz="2200" b="1" dirty="0"/>
          </a:p>
        </p:txBody>
      </p:sp>
      <p:sp>
        <p:nvSpPr>
          <p:cNvPr id="199740" name="Text Box 60"/>
          <p:cNvSpPr txBox="1">
            <a:spLocks noChangeArrowheads="1"/>
          </p:cNvSpPr>
          <p:nvPr/>
        </p:nvSpPr>
        <p:spPr bwMode="auto">
          <a:xfrm>
            <a:off x="7086600" y="487363"/>
            <a:ext cx="1981200" cy="427037"/>
          </a:xfrm>
          <a:prstGeom prst="rect">
            <a:avLst/>
          </a:prstGeom>
          <a:noFill/>
          <a:ln w="9525">
            <a:noFill/>
            <a:miter lim="800000"/>
            <a:headEnd/>
            <a:tailEnd/>
          </a:ln>
        </p:spPr>
        <p:txBody>
          <a:bodyPr>
            <a:spAutoFit/>
          </a:bodyPr>
          <a:lstStyle/>
          <a:p>
            <a:pPr>
              <a:spcBef>
                <a:spcPct val="50000"/>
              </a:spcBef>
            </a:pPr>
            <a:r>
              <a:rPr lang="en-US" sz="2200" b="1" dirty="0"/>
              <a:t>6. Angkor </a:t>
            </a:r>
            <a:r>
              <a:rPr lang="en-US" sz="2200" b="1" dirty="0" err="1"/>
              <a:t>Wat</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9735"/>
                                        </p:tgtEl>
                                        <p:attrNameLst>
                                          <p:attrName>style.visibility</p:attrName>
                                        </p:attrNameLst>
                                      </p:cBhvr>
                                      <p:to>
                                        <p:strVal val="visible"/>
                                      </p:to>
                                    </p:set>
                                    <p:anim calcmode="lin" valueType="num">
                                      <p:cBhvr>
                                        <p:cTn id="7" dur="1000" fill="hold"/>
                                        <p:tgtEl>
                                          <p:spTgt spid="199735"/>
                                        </p:tgtEl>
                                        <p:attrNameLst>
                                          <p:attrName>ppt_x</p:attrName>
                                        </p:attrNameLst>
                                      </p:cBhvr>
                                      <p:tavLst>
                                        <p:tav tm="0">
                                          <p:val>
                                            <p:strVal val="#ppt_x-.2"/>
                                          </p:val>
                                        </p:tav>
                                        <p:tav tm="100000">
                                          <p:val>
                                            <p:strVal val="#ppt_x"/>
                                          </p:val>
                                        </p:tav>
                                      </p:tavLst>
                                    </p:anim>
                                    <p:anim calcmode="lin" valueType="num">
                                      <p:cBhvr>
                                        <p:cTn id="8" dur="1000" fill="hold"/>
                                        <p:tgtEl>
                                          <p:spTgt spid="1997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973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99738"/>
                                        </p:tgtEl>
                                        <p:attrNameLst>
                                          <p:attrName>style.visibility</p:attrName>
                                        </p:attrNameLst>
                                      </p:cBhvr>
                                      <p:to>
                                        <p:strVal val="visible"/>
                                      </p:to>
                                    </p:set>
                                    <p:anim calcmode="lin" valueType="num">
                                      <p:cBhvr>
                                        <p:cTn id="12" dur="1000" fill="hold"/>
                                        <p:tgtEl>
                                          <p:spTgt spid="199738"/>
                                        </p:tgtEl>
                                        <p:attrNameLst>
                                          <p:attrName>ppt_x</p:attrName>
                                        </p:attrNameLst>
                                      </p:cBhvr>
                                      <p:tavLst>
                                        <p:tav tm="0">
                                          <p:val>
                                            <p:strVal val="#ppt_x-.2"/>
                                          </p:val>
                                        </p:tav>
                                        <p:tav tm="100000">
                                          <p:val>
                                            <p:strVal val="#ppt_x"/>
                                          </p:val>
                                        </p:tav>
                                      </p:tavLst>
                                    </p:anim>
                                    <p:anim calcmode="lin" valueType="num">
                                      <p:cBhvr>
                                        <p:cTn id="13" dur="1000" fill="hold"/>
                                        <p:tgtEl>
                                          <p:spTgt spid="19973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973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99736"/>
                                        </p:tgtEl>
                                        <p:attrNameLst>
                                          <p:attrName>style.visibility</p:attrName>
                                        </p:attrNameLst>
                                      </p:cBhvr>
                                      <p:to>
                                        <p:strVal val="visible"/>
                                      </p:to>
                                    </p:set>
                                    <p:anim calcmode="lin" valueType="num">
                                      <p:cBhvr>
                                        <p:cTn id="17" dur="1000" fill="hold"/>
                                        <p:tgtEl>
                                          <p:spTgt spid="199736"/>
                                        </p:tgtEl>
                                        <p:attrNameLst>
                                          <p:attrName>ppt_x</p:attrName>
                                        </p:attrNameLst>
                                      </p:cBhvr>
                                      <p:tavLst>
                                        <p:tav tm="0">
                                          <p:val>
                                            <p:strVal val="#ppt_x-.2"/>
                                          </p:val>
                                        </p:tav>
                                        <p:tav tm="100000">
                                          <p:val>
                                            <p:strVal val="#ppt_x"/>
                                          </p:val>
                                        </p:tav>
                                      </p:tavLst>
                                    </p:anim>
                                    <p:anim calcmode="lin" valueType="num">
                                      <p:cBhvr>
                                        <p:cTn id="18" dur="1000" fill="hold"/>
                                        <p:tgtEl>
                                          <p:spTgt spid="19973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973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99739"/>
                                        </p:tgtEl>
                                        <p:attrNameLst>
                                          <p:attrName>style.visibility</p:attrName>
                                        </p:attrNameLst>
                                      </p:cBhvr>
                                      <p:to>
                                        <p:strVal val="visible"/>
                                      </p:to>
                                    </p:set>
                                    <p:anim calcmode="lin" valueType="num">
                                      <p:cBhvr>
                                        <p:cTn id="22" dur="1000" fill="hold"/>
                                        <p:tgtEl>
                                          <p:spTgt spid="199739"/>
                                        </p:tgtEl>
                                        <p:attrNameLst>
                                          <p:attrName>ppt_x</p:attrName>
                                        </p:attrNameLst>
                                      </p:cBhvr>
                                      <p:tavLst>
                                        <p:tav tm="0">
                                          <p:val>
                                            <p:strVal val="#ppt_x-.2"/>
                                          </p:val>
                                        </p:tav>
                                        <p:tav tm="100000">
                                          <p:val>
                                            <p:strVal val="#ppt_x"/>
                                          </p:val>
                                        </p:tav>
                                      </p:tavLst>
                                    </p:anim>
                                    <p:anim calcmode="lin" valueType="num">
                                      <p:cBhvr>
                                        <p:cTn id="23" dur="1000" fill="hold"/>
                                        <p:tgtEl>
                                          <p:spTgt spid="19973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9739"/>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99737"/>
                                        </p:tgtEl>
                                        <p:attrNameLst>
                                          <p:attrName>style.visibility</p:attrName>
                                        </p:attrNameLst>
                                      </p:cBhvr>
                                      <p:to>
                                        <p:strVal val="visible"/>
                                      </p:to>
                                    </p:set>
                                    <p:anim calcmode="lin" valueType="num">
                                      <p:cBhvr>
                                        <p:cTn id="27" dur="1000" fill="hold"/>
                                        <p:tgtEl>
                                          <p:spTgt spid="199737"/>
                                        </p:tgtEl>
                                        <p:attrNameLst>
                                          <p:attrName>ppt_x</p:attrName>
                                        </p:attrNameLst>
                                      </p:cBhvr>
                                      <p:tavLst>
                                        <p:tav tm="0">
                                          <p:val>
                                            <p:strVal val="#ppt_x-.2"/>
                                          </p:val>
                                        </p:tav>
                                        <p:tav tm="100000">
                                          <p:val>
                                            <p:strVal val="#ppt_x"/>
                                          </p:val>
                                        </p:tav>
                                      </p:tavLst>
                                    </p:anim>
                                    <p:anim calcmode="lin" valueType="num">
                                      <p:cBhvr>
                                        <p:cTn id="28" dur="1000" fill="hold"/>
                                        <p:tgtEl>
                                          <p:spTgt spid="19973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9973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99740"/>
                                        </p:tgtEl>
                                        <p:attrNameLst>
                                          <p:attrName>style.visibility</p:attrName>
                                        </p:attrNameLst>
                                      </p:cBhvr>
                                      <p:to>
                                        <p:strVal val="visible"/>
                                      </p:to>
                                    </p:set>
                                    <p:anim calcmode="lin" valueType="num">
                                      <p:cBhvr>
                                        <p:cTn id="32" dur="1000" fill="hold"/>
                                        <p:tgtEl>
                                          <p:spTgt spid="199740"/>
                                        </p:tgtEl>
                                        <p:attrNameLst>
                                          <p:attrName>ppt_x</p:attrName>
                                        </p:attrNameLst>
                                      </p:cBhvr>
                                      <p:tavLst>
                                        <p:tav tm="0">
                                          <p:val>
                                            <p:strVal val="#ppt_x-.2"/>
                                          </p:val>
                                        </p:tav>
                                        <p:tav tm="100000">
                                          <p:val>
                                            <p:strVal val="#ppt_x"/>
                                          </p:val>
                                        </p:tav>
                                      </p:tavLst>
                                    </p:anim>
                                    <p:anim calcmode="lin" valueType="num">
                                      <p:cBhvr>
                                        <p:cTn id="33" dur="1000" fill="hold"/>
                                        <p:tgtEl>
                                          <p:spTgt spid="19974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974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5.55112E-17 -9.24855E-7 L 0.125 0.45734 " pathEditMode="relative" rAng="0" ptsTypes="AA">
                                      <p:cBhvr>
                                        <p:cTn id="38" dur="2000" fill="hold"/>
                                        <p:tgtEl>
                                          <p:spTgt spid="199735"/>
                                        </p:tgtEl>
                                        <p:attrNameLst>
                                          <p:attrName>ppt_x</p:attrName>
                                          <p:attrName>ppt_y</p:attrName>
                                        </p:attrNameLst>
                                      </p:cBhvr>
                                      <p:rCtr x="6300" y="229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33333E-6 -9.24855E-7 L 0.06667 0.45734 " pathEditMode="relative" rAng="0" ptsTypes="AA">
                                      <p:cBhvr>
                                        <p:cTn id="42" dur="2000" fill="hold"/>
                                        <p:tgtEl>
                                          <p:spTgt spid="199736"/>
                                        </p:tgtEl>
                                        <p:attrNameLst>
                                          <p:attrName>ppt_x</p:attrName>
                                          <p:attrName>ppt_y</p:attrName>
                                        </p:attrNameLst>
                                      </p:cBhvr>
                                      <p:rCtr x="3300" y="2290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0.00833 0.00231 L -0.00417 0.8148 " pathEditMode="relative" rAng="0" ptsTypes="AA">
                                      <p:cBhvr>
                                        <p:cTn id="46" dur="2000" fill="hold"/>
                                        <p:tgtEl>
                                          <p:spTgt spid="199737"/>
                                        </p:tgtEl>
                                        <p:attrNameLst>
                                          <p:attrName>ppt_x</p:attrName>
                                          <p:attrName>ppt_y</p:attrName>
                                        </p:attrNameLst>
                                      </p:cBhvr>
                                      <p:rCtr x="-600" y="40600"/>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0.00834 0.00231 L -0.30833 0.40416 " pathEditMode="relative" rAng="0" ptsTypes="AA">
                                      <p:cBhvr>
                                        <p:cTn id="50" dur="2000" fill="hold"/>
                                        <p:tgtEl>
                                          <p:spTgt spid="199738"/>
                                        </p:tgtEl>
                                        <p:attrNameLst>
                                          <p:attrName>ppt_x</p:attrName>
                                          <p:attrName>ppt_y</p:attrName>
                                        </p:attrNameLst>
                                      </p:cBhvr>
                                      <p:rCtr x="-15800" y="201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33333E-6 -2.65896E-6 L 0.15834 0.79908 " pathEditMode="relative" rAng="0" ptsTypes="AA">
                                      <p:cBhvr>
                                        <p:cTn id="54" dur="2000" fill="hold"/>
                                        <p:tgtEl>
                                          <p:spTgt spid="199739"/>
                                        </p:tgtEl>
                                        <p:attrNameLst>
                                          <p:attrName>ppt_x</p:attrName>
                                          <p:attrName>ppt_y</p:attrName>
                                        </p:attrNameLst>
                                      </p:cBhvr>
                                      <p:rCtr x="7900" y="4000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3.33333E-6 -2.65896E-6 L -0.36961 0.797 " pathEditMode="relative" rAng="0" ptsTypes="AA">
                                      <p:cBhvr>
                                        <p:cTn id="58" dur="2000" fill="hold"/>
                                        <p:tgtEl>
                                          <p:spTgt spid="199740"/>
                                        </p:tgtEl>
                                        <p:attrNameLst>
                                          <p:attrName>ppt_x</p:attrName>
                                          <p:attrName>ppt_y</p:attrName>
                                        </p:attrNameLst>
                                      </p:cBhvr>
                                      <p:rCtr x="-18500" y="39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35" grpId="0"/>
      <p:bldP spid="199735" grpId="1"/>
      <p:bldP spid="199736" grpId="0"/>
      <p:bldP spid="199736" grpId="1"/>
      <p:bldP spid="199737" grpId="0"/>
      <p:bldP spid="199737" grpId="1"/>
      <p:bldP spid="199738" grpId="0"/>
      <p:bldP spid="199738" grpId="1"/>
      <p:bldP spid="199739" grpId="0"/>
      <p:bldP spid="199739" grpId="1"/>
      <p:bldP spid="199740" grpId="0"/>
      <p:bldP spid="19974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5029200"/>
            <a:ext cx="6248400" cy="707886"/>
          </a:xfrm>
          <a:prstGeom prst="rect">
            <a:avLst/>
          </a:prstGeom>
        </p:spPr>
        <p:txBody>
          <a:bodyPr wrap="square">
            <a:spAutoFit/>
          </a:bodyPr>
          <a:lstStyle/>
          <a:p>
            <a:r>
              <a:rPr lang="en-US" sz="2000" dirty="0">
                <a:latin typeface="Times New Roman" pitchFamily="18" charset="0"/>
                <a:cs typeface="Times New Roman" pitchFamily="18" charset="0"/>
              </a:rPr>
              <a:t>N</a:t>
            </a:r>
            <a:r>
              <a:rPr lang="vi-VN" sz="2000" dirty="0">
                <a:latin typeface="Times New Roman" pitchFamily="18" charset="0"/>
                <a:cs typeface="Times New Roman" pitchFamily="18" charset="0"/>
              </a:rPr>
              <a:t>ăm 199</a:t>
            </a:r>
            <a:r>
              <a:rPr lang="en-US" sz="2000" dirty="0">
                <a:latin typeface="Times New Roman" pitchFamily="18" charset="0"/>
                <a:cs typeface="Times New Roman" pitchFamily="18" charset="0"/>
              </a:rPr>
              <a:t>3</a:t>
            </a:r>
            <a:r>
              <a:rPr lang="vi-VN" sz="2000" dirty="0">
                <a:latin typeface="Times New Roman" pitchFamily="18" charset="0"/>
                <a:cs typeface="Times New Roman" pitchFamily="18" charset="0"/>
              </a:rPr>
              <a:t>, UNESCO đã công nhận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Huế</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là di sản văn hoá thế giới.</a:t>
            </a:r>
            <a:endParaRPr lang="en-US" sz="2000" dirty="0">
              <a:latin typeface="Times New Roman" pitchFamily="18" charset="0"/>
              <a:cs typeface="Times New Roman" pitchFamily="18" charset="0"/>
            </a:endParaRPr>
          </a:p>
        </p:txBody>
      </p:sp>
      <p:pic>
        <p:nvPicPr>
          <p:cNvPr id="8" name="Picture 12" descr="Hue-3"/>
          <p:cNvPicPr>
            <a:picLocks noChangeAspect="1" noChangeArrowheads="1"/>
          </p:cNvPicPr>
          <p:nvPr/>
        </p:nvPicPr>
        <p:blipFill>
          <a:blip r:embed="rId2" cstate="print"/>
          <a:srcRect/>
          <a:stretch>
            <a:fillRect/>
          </a:stretch>
        </p:blipFill>
        <p:spPr bwMode="auto">
          <a:xfrm>
            <a:off x="1828800" y="685800"/>
            <a:ext cx="5562600" cy="3929339"/>
          </a:xfrm>
          <a:prstGeom prst="rect">
            <a:avLst/>
          </a:prstGeom>
          <a:noFill/>
          <a:ln w="9525">
            <a:noFill/>
            <a:miter lim="800000"/>
            <a:headEnd/>
            <a:tailEnd/>
          </a:ln>
        </p:spPr>
      </p:pic>
      <p:sp>
        <p:nvSpPr>
          <p:cNvPr id="9" name="Rectangle 13"/>
          <p:cNvSpPr>
            <a:spLocks noChangeArrowheads="1"/>
          </p:cNvSpPr>
          <p:nvPr/>
        </p:nvSpPr>
        <p:spPr bwMode="auto">
          <a:xfrm>
            <a:off x="3657600" y="4572000"/>
            <a:ext cx="1495425" cy="457200"/>
          </a:xfrm>
          <a:prstGeom prst="rect">
            <a:avLst/>
          </a:prstGeom>
          <a:noFill/>
          <a:ln w="9525">
            <a:noFill/>
            <a:miter lim="800000"/>
            <a:headEnd/>
            <a:tailEnd/>
          </a:ln>
        </p:spPr>
        <p:txBody>
          <a:bodyPr wrap="none">
            <a:spAutoFit/>
          </a:bodyPr>
          <a:lstStyle/>
          <a:p>
            <a:r>
              <a:rPr lang="en-US" sz="2400" dirty="0">
                <a:latin typeface="Times New Roman" pitchFamily="18" charset="0"/>
              </a:rPr>
              <a:t>Hue Royal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hong-Nha"/>
          <p:cNvPicPr>
            <a:picLocks noGrp="1" noChangeAspect="1" noChangeArrowheads="1"/>
          </p:cNvPicPr>
          <p:nvPr>
            <p:ph idx="1"/>
          </p:nvPr>
        </p:nvPicPr>
        <p:blipFill>
          <a:blip r:embed="rId2" cstate="print"/>
          <a:srcRect/>
          <a:stretch>
            <a:fillRect/>
          </a:stretch>
        </p:blipFill>
        <p:spPr bwMode="auto">
          <a:xfrm>
            <a:off x="1219200" y="685801"/>
            <a:ext cx="6633472" cy="3962400"/>
          </a:xfrm>
          <a:prstGeom prst="rect">
            <a:avLst/>
          </a:prstGeom>
          <a:noFill/>
          <a:ln w="9525">
            <a:noFill/>
            <a:miter lim="800000"/>
            <a:headEnd/>
            <a:tailEnd/>
          </a:ln>
        </p:spPr>
      </p:pic>
      <p:sp>
        <p:nvSpPr>
          <p:cNvPr id="5" name="Rectangle 4"/>
          <p:cNvSpPr/>
          <p:nvPr/>
        </p:nvSpPr>
        <p:spPr>
          <a:xfrm>
            <a:off x="1295400" y="5105400"/>
            <a:ext cx="6477000" cy="707886"/>
          </a:xfrm>
          <a:prstGeom prst="rect">
            <a:avLst/>
          </a:prstGeom>
        </p:spPr>
        <p:txBody>
          <a:bodyPr wrap="square">
            <a:spAutoFit/>
          </a:bodyPr>
          <a:lstStyle/>
          <a:p>
            <a:r>
              <a:rPr lang="en-US" sz="2000" dirty="0">
                <a:latin typeface="Times New Roman" pitchFamily="18" charset="0"/>
                <a:cs typeface="Times New Roman" pitchFamily="18" charset="0"/>
              </a:rPr>
              <a:t>N</a:t>
            </a:r>
            <a:r>
              <a:rPr lang="vi-VN" sz="2000" dirty="0">
                <a:latin typeface="Times New Roman" pitchFamily="18" charset="0"/>
                <a:cs typeface="Times New Roman" pitchFamily="18" charset="0"/>
              </a:rPr>
              <a:t>ăm </a:t>
            </a:r>
            <a:r>
              <a:rPr lang="en-US" sz="2000" dirty="0">
                <a:latin typeface="Times New Roman" pitchFamily="18" charset="0"/>
                <a:cs typeface="Times New Roman" pitchFamily="18" charset="0"/>
              </a:rPr>
              <a:t>2003</a:t>
            </a:r>
            <a:r>
              <a:rPr lang="vi-VN"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Nha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công nhận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di sản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thế giới.</a:t>
            </a:r>
            <a:endParaRPr lang="en-US" sz="2000" dirty="0">
              <a:latin typeface="Times New Roman" pitchFamily="18" charset="0"/>
              <a:cs typeface="Times New Roman" pitchFamily="18" charset="0"/>
            </a:endParaRPr>
          </a:p>
        </p:txBody>
      </p:sp>
      <p:sp>
        <p:nvSpPr>
          <p:cNvPr id="6" name="Rectangle 13"/>
          <p:cNvSpPr>
            <a:spLocks noChangeArrowheads="1"/>
          </p:cNvSpPr>
          <p:nvPr/>
        </p:nvSpPr>
        <p:spPr bwMode="auto">
          <a:xfrm>
            <a:off x="3352800" y="4648200"/>
            <a:ext cx="2438400" cy="457200"/>
          </a:xfrm>
          <a:prstGeom prst="rect">
            <a:avLst/>
          </a:prstGeom>
          <a:noFill/>
          <a:ln w="9525">
            <a:noFill/>
            <a:miter lim="800000"/>
            <a:headEnd/>
            <a:tailEnd/>
          </a:ln>
        </p:spPr>
        <p:txBody>
          <a:bodyPr wrap="square">
            <a:spAutoFit/>
          </a:bodyPr>
          <a:lstStyle/>
          <a:p>
            <a:r>
              <a:rPr lang="en-US" sz="2400" dirty="0" err="1">
                <a:latin typeface="Times New Roman" pitchFamily="18" charset="0"/>
              </a:rPr>
              <a:t>Phong</a:t>
            </a:r>
            <a:r>
              <a:rPr lang="en-US" sz="2400" dirty="0">
                <a:latin typeface="Times New Roman" pitchFamily="18" charset="0"/>
              </a:rPr>
              <a:t> Nha Caves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1066800" y="1905000"/>
            <a:ext cx="6553200" cy="1801812"/>
          </a:xfrm>
          <a:prstGeom prst="rect">
            <a:avLst/>
          </a:prstGeom>
          <a:noFill/>
          <a:ln w="9525">
            <a:noFill/>
            <a:miter lim="800000"/>
            <a:headEnd/>
            <a:tailEnd/>
          </a:ln>
        </p:spPr>
        <p:txBody>
          <a:bodyPr>
            <a:spAutoFit/>
          </a:bodyPr>
          <a:lstStyle/>
          <a:p>
            <a:pPr>
              <a:spcBef>
                <a:spcPct val="50000"/>
              </a:spcBef>
            </a:pPr>
            <a:r>
              <a:rPr lang="en-US" sz="2800" b="1" dirty="0">
                <a:solidFill>
                  <a:srgbClr val="0000FF"/>
                </a:solidFill>
              </a:rPr>
              <a:t>Homework</a:t>
            </a:r>
          </a:p>
          <a:p>
            <a:pPr>
              <a:spcBef>
                <a:spcPct val="50000"/>
              </a:spcBef>
            </a:pPr>
            <a:r>
              <a:rPr lang="en-US" sz="2800" b="1" dirty="0"/>
              <a:t>- Study the new words.</a:t>
            </a:r>
          </a:p>
          <a:p>
            <a:pPr>
              <a:spcBef>
                <a:spcPct val="50000"/>
              </a:spcBef>
            </a:pPr>
            <a:r>
              <a:rPr lang="en-US" sz="2800" b="1" dirty="0"/>
              <a:t>- Prepare for write.</a:t>
            </a:r>
          </a:p>
        </p:txBody>
      </p:sp>
      <p:sp>
        <p:nvSpPr>
          <p:cNvPr id="12291" name="Text Box 10"/>
          <p:cNvSpPr txBox="1">
            <a:spLocks noChangeArrowheads="1"/>
          </p:cNvSpPr>
          <p:nvPr/>
        </p:nvSpPr>
        <p:spPr bwMode="auto">
          <a:xfrm>
            <a:off x="0" y="0"/>
            <a:ext cx="9144000" cy="707886"/>
          </a:xfrm>
          <a:prstGeom prst="rect">
            <a:avLst/>
          </a:prstGeom>
          <a:solidFill>
            <a:schemeClr val="accent1"/>
          </a:solidFill>
          <a:ln w="9525">
            <a:noFill/>
            <a:miter lim="800000"/>
            <a:headEnd/>
            <a:tailEnd/>
          </a:ln>
        </p:spPr>
        <p:txBody>
          <a:bodyPr>
            <a:spAutoFit/>
          </a:bodyPr>
          <a:lstStyle/>
          <a:p>
            <a:pPr algn="ctr"/>
            <a:r>
              <a:rPr lang="en-US" sz="2000" b="1">
                <a:latin typeface="Times New Roman" pitchFamily="18" charset="0"/>
                <a:cs typeface="Times New Roman" pitchFamily="18" charset="0"/>
              </a:rPr>
              <a:t>Unit </a:t>
            </a:r>
            <a:r>
              <a:rPr lang="en-US" sz="2000" b="1" dirty="0">
                <a:latin typeface="Times New Roman" pitchFamily="18" charset="0"/>
                <a:cs typeface="Times New Roman" pitchFamily="18" charset="0"/>
              </a:rPr>
              <a:t>14. WONDERS OF THE WORLD</a:t>
            </a:r>
          </a:p>
          <a:p>
            <a:pPr algn="ctr"/>
            <a:r>
              <a:rPr lang="en-US" sz="2000" b="1" dirty="0">
                <a:latin typeface="Times New Roman" pitchFamily="18" charset="0"/>
                <a:cs typeface="Times New Roman" pitchFamily="18" charset="0"/>
              </a:rPr>
              <a:t>LESSON 4: READ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7" descr="236473016_040d4676c5"/>
          <p:cNvPicPr>
            <a:picLocks noChangeAspect="1" noChangeArrowheads="1"/>
          </p:cNvPicPr>
          <p:nvPr/>
        </p:nvPicPr>
        <p:blipFill>
          <a:blip r:embed="rId2" cstate="print"/>
          <a:srcRect/>
          <a:stretch>
            <a:fillRect/>
          </a:stretch>
        </p:blipFill>
        <p:spPr bwMode="auto">
          <a:xfrm>
            <a:off x="3200400" y="152400"/>
            <a:ext cx="3048000" cy="2286000"/>
          </a:xfrm>
          <a:prstGeom prst="rect">
            <a:avLst/>
          </a:prstGeom>
          <a:noFill/>
          <a:ln w="9525">
            <a:noFill/>
            <a:miter lim="800000"/>
            <a:headEnd/>
            <a:tailEnd/>
          </a:ln>
        </p:spPr>
      </p:pic>
      <p:sp>
        <p:nvSpPr>
          <p:cNvPr id="4" name="Rectangle 1"/>
          <p:cNvSpPr>
            <a:spLocks noChangeArrowheads="1"/>
          </p:cNvSpPr>
          <p:nvPr/>
        </p:nvSpPr>
        <p:spPr bwMode="auto">
          <a:xfrm>
            <a:off x="3200400" y="2819400"/>
            <a:ext cx="3048000" cy="3785652"/>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Nhà</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Vua</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của</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vùng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Babylon,</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đã</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xây</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dựng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ngôi</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vườn</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này</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để</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tặng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Hoàng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hậu</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Amitidơ</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người</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vợ</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yêu</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mình</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Nàng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Amitidơ</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người</a:t>
            </a:r>
            <a:r>
              <a:rPr lang="en-US" sz="2000" dirty="0">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xứ</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Métđơ</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con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Vua</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Xiaxarex</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Để</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nàng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đỡ</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nhớ</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nhà</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nhà</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vua</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đã</a:t>
            </a:r>
            <a:r>
              <a:rPr lang="en-US" sz="2000" dirty="0">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quyết</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định</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xây</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dựng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ngôi</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vườn</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quý</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trong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đó</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trồng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những</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đẹp</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quý</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hiếm</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xứ</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Métđơ</a:t>
            </a:r>
            <a:r>
              <a:rPr kumimoji="0" 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9" name="Picture 49" descr="zeus_461[1]"/>
          <p:cNvPicPr>
            <a:picLocks noChangeAspect="1" noChangeArrowheads="1"/>
          </p:cNvPicPr>
          <p:nvPr/>
        </p:nvPicPr>
        <p:blipFill>
          <a:blip r:embed="rId3" cstate="print"/>
          <a:srcRect/>
          <a:stretch>
            <a:fillRect/>
          </a:stretch>
        </p:blipFill>
        <p:spPr bwMode="auto">
          <a:xfrm>
            <a:off x="6400800" y="152400"/>
            <a:ext cx="2514601" cy="2514600"/>
          </a:xfrm>
          <a:prstGeom prst="rect">
            <a:avLst/>
          </a:prstGeom>
          <a:noFill/>
          <a:ln w="9525">
            <a:noFill/>
            <a:miter lim="800000"/>
            <a:headEnd/>
            <a:tailEnd/>
          </a:ln>
        </p:spPr>
      </p:pic>
      <p:sp>
        <p:nvSpPr>
          <p:cNvPr id="10" name="Rectangle 2"/>
          <p:cNvSpPr>
            <a:spLocks noChangeArrowheads="1"/>
          </p:cNvSpPr>
          <p:nvPr/>
        </p:nvSpPr>
        <p:spPr bwMode="auto">
          <a:xfrm>
            <a:off x="6400800" y="2895600"/>
            <a:ext cx="2514600" cy="3477875"/>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4" tooltip="Phidias (trang chưa được viết)"/>
              </a:rPr>
              <a:t>Phidias</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đã</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tạo</a:t>
            </a:r>
            <a:r>
              <a:rPr lang="en-US" sz="2000" dirty="0">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ra</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bức</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tượng</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6" tooltip="Thần"/>
              </a:rPr>
              <a:t>thần</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Zeus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chiều</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cao</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12 m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tại</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7" tooltip="Olympia (trang chưa được viết)"/>
              </a:rPr>
              <a:t>Olympia</a:t>
            </a:r>
            <a:endPar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khoảng</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năm</a:t>
            </a:r>
            <a:r>
              <a:rPr lang="en-US" sz="2000" dirty="0">
                <a:latin typeface="Times New Roman" pitchFamily="18" charset="0"/>
                <a:ea typeface="Calibri" pitchFamily="34" charset="0"/>
                <a:cs typeface="Times New Roman" pitchFamily="18" charset="0"/>
              </a:rPr>
              <a:t> </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435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8" tooltip="Trước Công nguyên"/>
              </a:rPr>
              <a:t>trước</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8" tooltip="Trước Công nguyên"/>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8" tooltip="Trước Công nguyên"/>
              </a:rPr>
              <a:t>Công</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8" tooltip="Trước Công nguyên"/>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8" tooltip="Trước Công nguyên"/>
              </a:rPr>
              <a:t>nguyên</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Bức</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5" tooltip="Bức tượng (trang chưa được viết)"/>
              </a:rPr>
              <a:t>tượng</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thể</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được</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xem</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công</a:t>
            </a:r>
            <a:endPar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trình</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9" tooltip="Điêu khắc"/>
              </a:rPr>
              <a:t>điêu</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9" tooltip="Điêu khắc"/>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9" tooltip="Điêu khắc"/>
              </a:rPr>
              <a:t>khắc</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nổi</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tiếng</a:t>
            </a:r>
            <a:r>
              <a:rPr lang="en-US" sz="2000" dirty="0">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nhất</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10" tooltip="Hy Lạp cổ đại"/>
              </a:rPr>
              <a:t>Hy</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10" tooltip="Hy Lạp cổ đại"/>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10" tooltip="Hy Lạp cổ đại"/>
              </a:rPr>
              <a:t>Lạp</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10" tooltip="Hy Lạp cổ đại"/>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10" tooltip="Hy Lạp cổ đại"/>
              </a:rPr>
              <a:t>cổ</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10" tooltip="Hy Lạp cổ đại"/>
              </a:rPr>
              <a:t> </a:t>
            </a: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hlinkClick r:id="rId10" tooltip="Hy Lạp cổ đại"/>
              </a:rPr>
              <a:t>đại</a:t>
            </a:r>
            <a:r>
              <a:rPr kumimoji="0" lang="en-US" sz="2000" i="0"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000" i="0" strike="noStrike" cap="none" normalizeH="0" baseline="0" dirty="0">
              <a:ln>
                <a:noFill/>
              </a:ln>
              <a:solidFill>
                <a:schemeClr val="tx1"/>
              </a:solidFill>
              <a:effectLst/>
              <a:latin typeface="Times New Roman" pitchFamily="18" charset="0"/>
              <a:cs typeface="Times New Roman" pitchFamily="18" charset="0"/>
            </a:endParaRPr>
          </a:p>
        </p:txBody>
      </p:sp>
      <p:sp>
        <p:nvSpPr>
          <p:cNvPr id="15" name="Text Box 4"/>
          <p:cNvSpPr txBox="1">
            <a:spLocks noChangeArrowheads="1"/>
          </p:cNvSpPr>
          <p:nvPr/>
        </p:nvSpPr>
        <p:spPr bwMode="auto">
          <a:xfrm>
            <a:off x="3200400" y="2438400"/>
            <a:ext cx="3048000"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b="1" dirty="0"/>
              <a:t>B. Hanging Garden of Babylon</a:t>
            </a:r>
          </a:p>
        </p:txBody>
      </p:sp>
      <p:sp>
        <p:nvSpPr>
          <p:cNvPr id="17" name="Text Box 6"/>
          <p:cNvSpPr txBox="1">
            <a:spLocks noChangeArrowheads="1"/>
          </p:cNvSpPr>
          <p:nvPr/>
        </p:nvSpPr>
        <p:spPr bwMode="auto">
          <a:xfrm>
            <a:off x="6400800" y="2438400"/>
            <a:ext cx="2514600" cy="4270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sz="2200" b="1" dirty="0"/>
              <a:t>3. Statue of Zeus</a:t>
            </a:r>
          </a:p>
        </p:txBody>
      </p:sp>
      <p:pic>
        <p:nvPicPr>
          <p:cNvPr id="18" name="Picture 36" descr="1"/>
          <p:cNvPicPr>
            <a:picLocks noChangeAspect="1" noChangeArrowheads="1"/>
          </p:cNvPicPr>
          <p:nvPr/>
        </p:nvPicPr>
        <p:blipFill>
          <a:blip r:embed="rId11" cstate="print"/>
          <a:srcRect/>
          <a:stretch>
            <a:fillRect/>
          </a:stretch>
        </p:blipFill>
        <p:spPr bwMode="auto">
          <a:xfrm>
            <a:off x="228600" y="152400"/>
            <a:ext cx="2667000" cy="2286000"/>
          </a:xfrm>
          <a:prstGeom prst="rect">
            <a:avLst/>
          </a:prstGeom>
          <a:noFill/>
          <a:ln w="9525">
            <a:noFill/>
            <a:miter lim="800000"/>
            <a:headEnd/>
            <a:tailEnd/>
          </a:ln>
        </p:spPr>
      </p:pic>
      <p:sp>
        <p:nvSpPr>
          <p:cNvPr id="19" name="Rectangle 8"/>
          <p:cNvSpPr>
            <a:spLocks noChangeArrowheads="1"/>
          </p:cNvSpPr>
          <p:nvPr/>
        </p:nvSpPr>
        <p:spPr bwMode="auto">
          <a:xfrm>
            <a:off x="228600" y="2438400"/>
            <a:ext cx="27431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t>A. Great Wall of China</a:t>
            </a:r>
          </a:p>
        </p:txBody>
      </p:sp>
      <p:sp>
        <p:nvSpPr>
          <p:cNvPr id="20" name="Rectangle 2"/>
          <p:cNvSpPr>
            <a:spLocks noChangeArrowheads="1"/>
          </p:cNvSpPr>
          <p:nvPr/>
        </p:nvSpPr>
        <p:spPr bwMode="auto">
          <a:xfrm>
            <a:off x="228600" y="2973288"/>
            <a:ext cx="2743200" cy="3170099"/>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Vạn</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Lý</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trường</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Thành</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của</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Trung Quốc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được</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xây</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dựng</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từ</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thế</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kỉ</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ea typeface="Calibri" pitchFamily="34" charset="0"/>
                <a:cs typeface="Times New Roman" pitchFamily="18" charset="0"/>
              </a:rPr>
              <a:t>thứ</a:t>
            </a:r>
            <a:r>
              <a:rPr kumimoji="0" lang="en-US" sz="2000" i="0" strike="noStrike" cap="none" normalizeH="0" dirty="0">
                <a:ln>
                  <a:noFill/>
                </a:ln>
                <a:solidFill>
                  <a:schemeClr val="tx1"/>
                </a:solidFill>
                <a:effectLst/>
                <a:latin typeface="Times New Roman" pitchFamily="18" charset="0"/>
                <a:ea typeface="Calibri" pitchFamily="34" charset="0"/>
                <a:cs typeface="Times New Roman" pitchFamily="18" charset="0"/>
              </a:rPr>
              <a:t> 5 </a:t>
            </a:r>
            <a:r>
              <a:rPr lang="en-US" sz="2000" baseline="0" dirty="0">
                <a:latin typeface="Times New Roman" pitchFamily="18" charset="0"/>
                <a:cs typeface="Times New Roman" pitchFamily="18" charset="0"/>
              </a:rPr>
              <a:t>TCN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16,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6352 km. </a:t>
            </a:r>
            <a:r>
              <a:rPr kumimoji="0" lang="en-US" sz="2000" i="0" strike="noStrike" cap="none" normalizeH="0" baseline="0" dirty="0" err="1">
                <a:ln>
                  <a:noFill/>
                </a:ln>
                <a:solidFill>
                  <a:schemeClr val="tx1"/>
                </a:solidFill>
                <a:effectLst/>
                <a:latin typeface="Times New Roman" pitchFamily="18" charset="0"/>
                <a:cs typeface="Times New Roman" pitchFamily="18" charset="0"/>
              </a:rPr>
              <a:t>Bức</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tường</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thành</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này</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được</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xây</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dựng</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với</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mục</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đích</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chính</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là</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bảo</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vệ</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người</a:t>
            </a:r>
            <a:r>
              <a:rPr kumimoji="0" lang="en-US" sz="2000" i="0" strike="noStrike" cap="none" normalizeH="0" dirty="0">
                <a:ln>
                  <a:noFill/>
                </a:ln>
                <a:solidFill>
                  <a:schemeClr val="tx1"/>
                </a:solidFill>
                <a:effectLst/>
                <a:latin typeface="Times New Roman" pitchFamily="18" charset="0"/>
                <a:cs typeface="Times New Roman" pitchFamily="18" charset="0"/>
              </a:rPr>
              <a:t> Trung Quốc </a:t>
            </a:r>
            <a:r>
              <a:rPr kumimoji="0" lang="en-US" sz="2000" i="0" strike="noStrike" cap="none" normalizeH="0" dirty="0" err="1">
                <a:ln>
                  <a:noFill/>
                </a:ln>
                <a:solidFill>
                  <a:schemeClr val="tx1"/>
                </a:solidFill>
                <a:effectLst/>
                <a:latin typeface="Times New Roman" pitchFamily="18" charset="0"/>
                <a:cs typeface="Times New Roman" pitchFamily="18" charset="0"/>
              </a:rPr>
              <a:t>khỏi</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sự</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di</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cư</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của</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các</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nước</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láng</a:t>
            </a:r>
            <a:r>
              <a:rPr kumimoji="0" lang="en-US" sz="2000" i="0" strike="noStrike" cap="none" normalizeH="0" dirty="0">
                <a:ln>
                  <a:noFill/>
                </a:ln>
                <a:solidFill>
                  <a:schemeClr val="tx1"/>
                </a:solidFill>
                <a:effectLst/>
                <a:latin typeface="Times New Roman" pitchFamily="18" charset="0"/>
                <a:cs typeface="Times New Roman" pitchFamily="18" charset="0"/>
              </a:rPr>
              <a:t> </a:t>
            </a:r>
            <a:r>
              <a:rPr kumimoji="0" lang="en-US" sz="2000" i="0" strike="noStrike" cap="none" normalizeH="0" dirty="0" err="1">
                <a:ln>
                  <a:noFill/>
                </a:ln>
                <a:solidFill>
                  <a:schemeClr val="tx1"/>
                </a:solidFill>
                <a:effectLst/>
                <a:latin typeface="Times New Roman" pitchFamily="18" charset="0"/>
                <a:cs typeface="Times New Roman" pitchFamily="18" charset="0"/>
              </a:rPr>
              <a:t>giềng</a:t>
            </a:r>
            <a:r>
              <a:rPr lang="en-US" sz="2000" dirty="0">
                <a:latin typeface="Times New Roman" pitchFamily="18" charset="0"/>
                <a:cs typeface="Times New Roman" pitchFamily="18" charset="0"/>
              </a:rPr>
              <a:t>. </a:t>
            </a:r>
            <a:endParaRPr kumimoji="0" lang="en-US" sz="2000" i="0"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4"/>
          <p:cNvPicPr>
            <a:picLocks noChangeAspect="1" noChangeArrowheads="1"/>
          </p:cNvPicPr>
          <p:nvPr/>
        </p:nvPicPr>
        <p:blipFill>
          <a:blip r:embed="rId2" cstate="print"/>
          <a:srcRect/>
          <a:stretch>
            <a:fillRect/>
          </a:stretch>
        </p:blipFill>
        <p:spPr bwMode="auto">
          <a:xfrm>
            <a:off x="3352800" y="381000"/>
            <a:ext cx="2590800" cy="2286000"/>
          </a:xfrm>
          <a:prstGeom prst="rect">
            <a:avLst/>
          </a:prstGeom>
          <a:noFill/>
          <a:ln w="9525">
            <a:noFill/>
            <a:miter lim="800000"/>
            <a:headEnd/>
            <a:tailEnd/>
          </a:ln>
        </p:spPr>
      </p:pic>
      <p:sp>
        <p:nvSpPr>
          <p:cNvPr id="12" name="Rectangle 2"/>
          <p:cNvSpPr>
            <a:spLocks noChangeArrowheads="1"/>
          </p:cNvSpPr>
          <p:nvPr/>
        </p:nvSpPr>
        <p:spPr bwMode="auto">
          <a:xfrm>
            <a:off x="3352800" y="2667000"/>
            <a:ext cx="2590800" cy="258532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vi-VN" b="1" dirty="0">
                <a:latin typeface="+mj-lt"/>
              </a:rPr>
              <a:t>Angkor Wat</a:t>
            </a:r>
            <a:r>
              <a:rPr lang="vi-VN" dirty="0">
                <a:latin typeface="+mj-lt"/>
              </a:rPr>
              <a:t> </a:t>
            </a:r>
            <a:r>
              <a:rPr lang="vi-VN" sz="1600" dirty="0"/>
              <a:t>được xây dựng vào thế kỷ 12 dưới thời Đế chế Khmer hùng mạnh. Angkor Wat là biểu tượng của niềm tự hào sâu sắc đối với người dân Campuchia, xuất hiện trên lá cờ quốc gia và có tên trong danh sách Di sản thế giới UNESCO.</a:t>
            </a:r>
            <a:endParaRPr kumimoji="0" lang="en-US" sz="1600" i="0" strike="noStrike" cap="none" normalizeH="0" baseline="0" dirty="0">
              <a:ln>
                <a:noFill/>
              </a:ln>
              <a:solidFill>
                <a:schemeClr val="tx1"/>
              </a:solidFill>
              <a:effectLst/>
              <a:latin typeface="+mj-lt"/>
              <a:cs typeface="Times New Roman" pitchFamily="18" charset="0"/>
            </a:endParaRPr>
          </a:p>
        </p:txBody>
      </p:sp>
      <p:pic>
        <p:nvPicPr>
          <p:cNvPr id="13" name="Picture 41" descr="anh"/>
          <p:cNvPicPr>
            <a:picLocks noChangeAspect="1" noChangeArrowheads="1"/>
          </p:cNvPicPr>
          <p:nvPr/>
        </p:nvPicPr>
        <p:blipFill>
          <a:blip r:embed="rId3" cstate="print"/>
          <a:srcRect/>
          <a:stretch>
            <a:fillRect/>
          </a:stretch>
        </p:blipFill>
        <p:spPr bwMode="auto">
          <a:xfrm>
            <a:off x="6096000" y="381000"/>
            <a:ext cx="2819400" cy="2286000"/>
          </a:xfrm>
          <a:prstGeom prst="rect">
            <a:avLst/>
          </a:prstGeom>
          <a:noFill/>
          <a:ln w="9525">
            <a:solidFill>
              <a:schemeClr val="accent6">
                <a:lumMod val="20000"/>
                <a:lumOff val="80000"/>
              </a:schemeClr>
            </a:solidFill>
            <a:miter lim="800000"/>
            <a:headEnd/>
            <a:tailEnd/>
          </a:ln>
        </p:spPr>
      </p:pic>
      <p:sp>
        <p:nvSpPr>
          <p:cNvPr id="15" name="Rectangle 1"/>
          <p:cNvSpPr>
            <a:spLocks noChangeArrowheads="1"/>
          </p:cNvSpPr>
          <p:nvPr/>
        </p:nvSpPr>
        <p:spPr bwMode="auto">
          <a:xfrm>
            <a:off x="6096000" y="3048000"/>
            <a:ext cx="2819400" cy="3170099"/>
          </a:xfrm>
          <a:prstGeom prst="rect">
            <a:avLst/>
          </a:prstGeom>
          <a:solidFill>
            <a:schemeClr val="accent6">
              <a:lumMod val="20000"/>
              <a:lumOff val="80000"/>
            </a:schemeClr>
          </a:solidFill>
          <a:ln w="9525">
            <a:solidFill>
              <a:schemeClr val="accent6">
                <a:lumMod val="20000"/>
                <a:lumOff val="8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Theo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truyền</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thuyết</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năm</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1631,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Mumtaz</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Mahal</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vợ</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hoàng</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đế</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Shah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Jahan</a:t>
            </a:r>
            <a:r>
              <a:rPr lang="en-US" sz="2000" dirty="0">
                <a:latin typeface="Times New Roman" pitchFamily="18" charset="0"/>
                <a:ea typeface="Times New Roman" pitchFamily="18" charset="0"/>
                <a:cs typeface="Times New Roman" pitchFamily="18" charset="0"/>
              </a:rPr>
              <a:t> </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qua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đời</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sau</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khi</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sinh</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cho</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ông</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đứa</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con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thứ</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mười</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bốn</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a:t>
            </a:r>
            <a:r>
              <a:rPr lang="en-US" sz="2000" dirty="0">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Đau</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xót</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trước</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cái</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chết</a:t>
            </a:r>
            <a:r>
              <a:rPr lang="en-US" sz="2000" dirty="0">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người</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vợ</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yêu</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dấu</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đức</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vua</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đã</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ra</a:t>
            </a:r>
            <a:r>
              <a:rPr lang="en-US" sz="2000" dirty="0">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lệnh</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xây</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dựng</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một</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lăng</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mộ</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bên</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a:ln>
                  <a:noFill/>
                </a:ln>
                <a:effectLst/>
                <a:latin typeface="Times New Roman" pitchFamily="18" charset="0"/>
                <a:ea typeface="Times New Roman" pitchFamily="18" charset="0"/>
                <a:cs typeface="Times New Roman" pitchFamily="18" charset="0"/>
              </a:rPr>
              <a:t>sông</a:t>
            </a:r>
            <a:r>
              <a:rPr kumimoji="0" lang="en-US" sz="2000" b="0" i="0" u="none" strike="noStrike" cap="none" normalizeH="0" baseline="0" dirty="0">
                <a:ln>
                  <a:noFill/>
                </a:ln>
                <a:effectLst/>
                <a:latin typeface="Times New Roman" pitchFamily="18" charset="0"/>
                <a:ea typeface="Times New Roman" pitchFamily="18" charset="0"/>
                <a:cs typeface="Times New Roman" pitchFamily="18" charset="0"/>
              </a:rPr>
              <a:t> Yamuna</a:t>
            </a:r>
            <a:endParaRPr kumimoji="0" lang="en-US" sz="2000" b="0" i="0" u="none" strike="noStrike" cap="none" normalizeH="0" baseline="0" dirty="0">
              <a:ln>
                <a:noFill/>
              </a:ln>
              <a:effectLst/>
              <a:latin typeface="Times New Roman" pitchFamily="18" charset="0"/>
              <a:cs typeface="Times New Roman" pitchFamily="18" charset="0"/>
            </a:endParaRPr>
          </a:p>
        </p:txBody>
      </p:sp>
      <p:sp>
        <p:nvSpPr>
          <p:cNvPr id="19" name="Rectangle 7"/>
          <p:cNvSpPr>
            <a:spLocks noChangeArrowheads="1"/>
          </p:cNvSpPr>
          <p:nvPr/>
        </p:nvSpPr>
        <p:spPr bwMode="auto">
          <a:xfrm>
            <a:off x="6096000" y="2667000"/>
            <a:ext cx="281940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b="1" dirty="0"/>
              <a:t>F. </a:t>
            </a:r>
            <a:r>
              <a:rPr lang="en-US" sz="2000" b="1" dirty="0" err="1"/>
              <a:t>Taj</a:t>
            </a:r>
            <a:r>
              <a:rPr lang="en-US" sz="2000" b="1" dirty="0"/>
              <a:t> </a:t>
            </a:r>
            <a:r>
              <a:rPr lang="en-US" sz="2000" b="1" dirty="0" err="1"/>
              <a:t>Mahal</a:t>
            </a:r>
            <a:endParaRPr lang="en-US" sz="2000" b="1" dirty="0"/>
          </a:p>
        </p:txBody>
      </p:sp>
      <p:sp>
        <p:nvSpPr>
          <p:cNvPr id="22" name="Text Box 5"/>
          <p:cNvSpPr txBox="1">
            <a:spLocks noChangeArrowheads="1"/>
          </p:cNvSpPr>
          <p:nvPr/>
        </p:nvSpPr>
        <p:spPr bwMode="auto">
          <a:xfrm>
            <a:off x="381000" y="2667000"/>
            <a:ext cx="2743200" cy="4270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sz="2200" b="1" dirty="0"/>
              <a:t>D. Pyramid of Cheops</a:t>
            </a:r>
          </a:p>
        </p:txBody>
      </p:sp>
      <p:sp>
        <p:nvSpPr>
          <p:cNvPr id="23" name="Rectangle 3"/>
          <p:cNvSpPr>
            <a:spLocks noChangeArrowheads="1"/>
          </p:cNvSpPr>
          <p:nvPr/>
        </p:nvSpPr>
        <p:spPr bwMode="auto">
          <a:xfrm>
            <a:off x="381000" y="3124200"/>
            <a:ext cx="2743200" cy="2831544"/>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một</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những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công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trình</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cổ</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nhất</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và</a:t>
            </a:r>
            <a:r>
              <a:rPr lang="en-US" sz="2000" dirty="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duy</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nhất</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còn</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tồn</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tại</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số</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Bảy</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kỳ</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quan</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thế</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giới</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cổ</a:t>
            </a:r>
            <a:r>
              <a:rPr kumimoji="0" lang="en-US" sz="2000" b="0" i="0" u="sng" strike="noStrike" cap="none" normalizeH="0" baseline="0" dirty="0">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 </a:t>
            </a:r>
            <a:r>
              <a:rPr kumimoji="0" lang="en-US" sz="2000" b="0" i="0" u="sng" strike="noStrike" cap="none" normalizeH="0" baseline="0" dirty="0" err="1">
                <a:ln>
                  <a:noFill/>
                </a:ln>
                <a:solidFill>
                  <a:srgbClr val="0B0080"/>
                </a:solidFill>
                <a:effectLst/>
                <a:latin typeface="Times New Roman" pitchFamily="18" charset="0"/>
                <a:ea typeface="Calibri" pitchFamily="34" charset="0"/>
                <a:cs typeface="Times New Roman" pitchFamily="18" charset="0"/>
                <a:hlinkClick r:id="rId4" tooltip="Bảy kỳ quan thế giới cổ đại"/>
              </a:rPr>
              <a:t>đại</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Kim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tự</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tháp</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được</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xây</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trong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khoảng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thời</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gian</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20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năm</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từ</a:t>
            </a:r>
            <a:r>
              <a:rPr lang="en-US" sz="2000" dirty="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khoảng</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năm</a:t>
            </a: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2560 TCN.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4" name="Picture 39" descr="800px-All_Gizah_Pyramids"/>
          <p:cNvPicPr>
            <a:picLocks noChangeAspect="1" noChangeArrowheads="1"/>
          </p:cNvPicPr>
          <p:nvPr/>
        </p:nvPicPr>
        <p:blipFill>
          <a:blip r:embed="rId5" cstate="print"/>
          <a:srcRect/>
          <a:stretch>
            <a:fillRect/>
          </a:stretch>
        </p:blipFill>
        <p:spPr bwMode="auto">
          <a:xfrm>
            <a:off x="381000" y="304800"/>
            <a:ext cx="2743200" cy="236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7" name="Text Box 30"/>
          <p:cNvSpPr txBox="1">
            <a:spLocks noChangeArrowheads="1"/>
          </p:cNvSpPr>
          <p:nvPr/>
        </p:nvSpPr>
        <p:spPr bwMode="auto">
          <a:xfrm>
            <a:off x="228600" y="1219200"/>
            <a:ext cx="1981200" cy="461665"/>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1. New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533400" y="685800"/>
            <a:ext cx="8077200" cy="457200"/>
          </a:xfrm>
          <a:prstGeom prst="rect">
            <a:avLst/>
          </a:prstGeom>
          <a:noFill/>
          <a:ln w="9525">
            <a:noFill/>
            <a:miter lim="800000"/>
            <a:headEnd/>
            <a:tailEnd/>
          </a:ln>
        </p:spPr>
        <p:txBody>
          <a:bodyPr>
            <a:spAutoFit/>
          </a:bodyPr>
          <a:lstStyle/>
          <a:p>
            <a:pPr>
              <a:spcBef>
                <a:spcPct val="50000"/>
              </a:spcBef>
            </a:pPr>
            <a:endParaRPr lang="en-US"/>
          </a:p>
        </p:txBody>
      </p:sp>
      <p:pic>
        <p:nvPicPr>
          <p:cNvPr id="204806" name="14.3_Read.wma">
            <a:hlinkClick r:id="" action="ppaction://media"/>
          </p:cNvPr>
          <p:cNvPicPr>
            <a:picLocks noRot="1" noChangeAspect="1" noChangeArrowheads="1"/>
          </p:cNvPicPr>
          <p:nvPr>
            <a:audioFile r:link="rId1"/>
          </p:nvPr>
        </p:nvPicPr>
        <p:blipFill>
          <a:blip r:embed="rId3" cstate="print"/>
          <a:srcRect/>
          <a:stretch>
            <a:fillRect/>
          </a:stretch>
        </p:blipFill>
        <p:spPr bwMode="auto">
          <a:xfrm>
            <a:off x="152400" y="152400"/>
            <a:ext cx="304800" cy="304800"/>
          </a:xfrm>
          <a:prstGeom prst="rect">
            <a:avLst/>
          </a:prstGeom>
          <a:noFill/>
          <a:ln w="9525">
            <a:noFill/>
            <a:miter lim="800000"/>
            <a:headEnd/>
            <a:tailEnd/>
          </a:ln>
        </p:spPr>
      </p:pic>
      <p:sp>
        <p:nvSpPr>
          <p:cNvPr id="8196" name="Text Box 7"/>
          <p:cNvSpPr txBox="1">
            <a:spLocks noChangeArrowheads="1"/>
          </p:cNvSpPr>
          <p:nvPr/>
        </p:nvSpPr>
        <p:spPr bwMode="auto">
          <a:xfrm>
            <a:off x="381000" y="838200"/>
            <a:ext cx="8458200" cy="55030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spcBef>
                <a:spcPct val="20000"/>
              </a:spcBef>
            </a:pPr>
            <a:r>
              <a:rPr lang="en-US" sz="2000" b="1" dirty="0">
                <a:latin typeface="Times New Roman" pitchFamily="18" charset="0"/>
                <a:cs typeface="Times New Roman" pitchFamily="18" charset="0"/>
              </a:rPr>
              <a:t>Centuries ago in Ancient Greece, a man by the name of Antipater of Sidon compiled a list of what he thought were the seven wonders of the world. The seven included the Hanging Gardens of Babylon in present-day-Iraq, the Statue of Zeus in Greece, and the Pyramids of Cheops in Egypt. The Pyramid is the only wonder you can still see today.</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Many people claim that there were other wonders, which the ancient Greeks </a:t>
            </a:r>
            <a:r>
              <a:rPr lang="en-US" sz="2000" b="1" u="sng" dirty="0">
                <a:latin typeface="Times New Roman" pitchFamily="18" charset="0"/>
                <a:cs typeface="Times New Roman" pitchFamily="18" charset="0"/>
              </a:rPr>
              <a:t>knew nothing about</a:t>
            </a:r>
            <a:r>
              <a:rPr lang="en-US" sz="2000" b="1" dirty="0">
                <a:latin typeface="Times New Roman" pitchFamily="18" charset="0"/>
                <a:cs typeface="Times New Roman" pitchFamily="18" charset="0"/>
              </a:rPr>
              <a:t>. These include the Great Wall of China, the </a:t>
            </a:r>
            <a:r>
              <a:rPr lang="en-US" sz="2000" b="1" dirty="0" err="1">
                <a:latin typeface="Times New Roman" pitchFamily="18" charset="0"/>
                <a:cs typeface="Times New Roman" pitchFamily="18" charset="0"/>
              </a:rPr>
              <a:t>Taj</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Mahal</a:t>
            </a:r>
            <a:r>
              <a:rPr lang="en-US" sz="2000" b="1" dirty="0">
                <a:latin typeface="Times New Roman" pitchFamily="18" charset="0"/>
                <a:cs typeface="Times New Roman" pitchFamily="18" charset="0"/>
              </a:rPr>
              <a:t> in India and Angkor </a:t>
            </a:r>
            <a:r>
              <a:rPr lang="en-US" sz="2000" b="1" dirty="0" err="1">
                <a:latin typeface="Times New Roman" pitchFamily="18" charset="0"/>
                <a:cs typeface="Times New Roman" pitchFamily="18" charset="0"/>
              </a:rPr>
              <a:t>Wat</a:t>
            </a:r>
            <a:r>
              <a:rPr lang="en-US" sz="2000" b="1" dirty="0">
                <a:latin typeface="Times New Roman" pitchFamily="18" charset="0"/>
                <a:cs typeface="Times New Roman" pitchFamily="18" charset="0"/>
              </a:rPr>
              <a:t> in Cambodia.</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Angkor </a:t>
            </a:r>
            <a:r>
              <a:rPr lang="en-US" sz="2000" b="1" dirty="0" err="1">
                <a:latin typeface="Times New Roman" pitchFamily="18" charset="0"/>
                <a:cs typeface="Times New Roman" pitchFamily="18" charset="0"/>
              </a:rPr>
              <a:t>Wat</a:t>
            </a:r>
            <a:r>
              <a:rPr lang="en-US" sz="2000" b="1" dirty="0">
                <a:latin typeface="Times New Roman" pitchFamily="18" charset="0"/>
                <a:cs typeface="Times New Roman" pitchFamily="18" charset="0"/>
              </a:rPr>
              <a:t> should really be known as a wonder because it is the largest temple in the world. The temple was built around the year 1100 to honor a Hindu God, but over the next three centuries it became a Buddhist religious center. The area surrounding the temple, Angkor Thom, used to be the royal capital city.</a:t>
            </a:r>
          </a:p>
          <a:p>
            <a:pPr algn="just">
              <a:spcBef>
                <a:spcPct val="20000"/>
              </a:spcBef>
            </a:pPr>
            <a:endParaRPr lang="en-US" sz="1050" b="1" dirty="0">
              <a:latin typeface="Times New Roman" pitchFamily="18" charset="0"/>
              <a:cs typeface="Times New Roman" pitchFamily="18" charset="0"/>
            </a:endParaRPr>
          </a:p>
          <a:p>
            <a:pPr algn="just">
              <a:spcBef>
                <a:spcPct val="20000"/>
              </a:spcBef>
            </a:pPr>
            <a:r>
              <a:rPr lang="en-US" sz="2000" b="1" dirty="0">
                <a:latin typeface="Times New Roman" pitchFamily="18" charset="0"/>
                <a:cs typeface="Times New Roman" pitchFamily="18" charset="0"/>
              </a:rPr>
              <a:t>In the early 15th century, the Khmer rulers moved to Phnom Penh and Angkor was quiet. It now is a famous tourist attraction.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0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913" fill="hold"/>
                                        <p:tgtEl>
                                          <p:spTgt spid="204806"/>
                                        </p:tgtEl>
                                      </p:cBhvr>
                                    </p:cmd>
                                  </p:childTnLst>
                                </p:cTn>
                              </p:par>
                            </p:childTnLst>
                          </p:cTn>
                        </p:par>
                      </p:childTnLst>
                    </p:cTn>
                  </p:par>
                </p:childTnLst>
              </p:cTn>
              <p:nextCondLst>
                <p:cond evt="onClick" delay="0">
                  <p:tgtEl>
                    <p:spTgt spid="20480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480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8"/>
          <p:cNvSpPr txBox="1">
            <a:spLocks noChangeArrowheads="1"/>
          </p:cNvSpPr>
          <p:nvPr/>
        </p:nvSpPr>
        <p:spPr bwMode="auto">
          <a:xfrm>
            <a:off x="0" y="609600"/>
            <a:ext cx="838200" cy="641350"/>
          </a:xfrm>
          <a:prstGeom prst="rect">
            <a:avLst/>
          </a:prstGeom>
          <a:noFill/>
          <a:ln w="9525">
            <a:noFill/>
            <a:miter lim="800000"/>
            <a:headEnd/>
            <a:tailEnd/>
          </a:ln>
        </p:spPr>
        <p:txBody>
          <a:bodyPr>
            <a:spAutoFit/>
          </a:bodyPr>
          <a:lstStyle/>
          <a:p>
            <a:pPr>
              <a:spcBef>
                <a:spcPct val="50000"/>
              </a:spcBef>
            </a:pPr>
            <a:r>
              <a:rPr lang="en-US" sz="3600" b="1">
                <a:sym typeface="Webdings" pitchFamily="18" charset="2"/>
              </a:rPr>
              <a:t></a:t>
            </a:r>
          </a:p>
        </p:txBody>
      </p:sp>
      <p:sp>
        <p:nvSpPr>
          <p:cNvPr id="5123" name="Text Box 29"/>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5124" name="Text Box 30"/>
          <p:cNvSpPr txBox="1">
            <a:spLocks noChangeArrowheads="1"/>
          </p:cNvSpPr>
          <p:nvPr/>
        </p:nvSpPr>
        <p:spPr bwMode="auto">
          <a:xfrm>
            <a:off x="228600" y="1219200"/>
            <a:ext cx="1981200" cy="461665"/>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1. New words</a:t>
            </a:r>
          </a:p>
        </p:txBody>
      </p:sp>
      <p:sp>
        <p:nvSpPr>
          <p:cNvPr id="151583" name="Text Box 31"/>
          <p:cNvSpPr txBox="1">
            <a:spLocks noChangeArrowheads="1"/>
          </p:cNvSpPr>
          <p:nvPr/>
        </p:nvSpPr>
        <p:spPr bwMode="auto">
          <a:xfrm>
            <a:off x="533400" y="1752600"/>
            <a:ext cx="1905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 Compile (v)</a:t>
            </a:r>
          </a:p>
        </p:txBody>
      </p:sp>
      <p:sp>
        <p:nvSpPr>
          <p:cNvPr id="151584" name="Text Box 32"/>
          <p:cNvSpPr txBox="1">
            <a:spLocks noChangeArrowheads="1"/>
          </p:cNvSpPr>
          <p:nvPr/>
        </p:nvSpPr>
        <p:spPr bwMode="auto">
          <a:xfrm>
            <a:off x="546100" y="2438400"/>
            <a:ext cx="16002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 Claim (v)</a:t>
            </a:r>
          </a:p>
        </p:txBody>
      </p:sp>
      <p:sp>
        <p:nvSpPr>
          <p:cNvPr id="151585" name="Text Box 33"/>
          <p:cNvSpPr txBox="1">
            <a:spLocks noChangeArrowheads="1"/>
          </p:cNvSpPr>
          <p:nvPr/>
        </p:nvSpPr>
        <p:spPr bwMode="auto">
          <a:xfrm>
            <a:off x="530225" y="3200400"/>
            <a:ext cx="1908175"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 Honor (v)</a:t>
            </a:r>
          </a:p>
        </p:txBody>
      </p:sp>
      <p:sp>
        <p:nvSpPr>
          <p:cNvPr id="151586" name="Text Box 34"/>
          <p:cNvSpPr txBox="1">
            <a:spLocks noChangeArrowheads="1"/>
          </p:cNvSpPr>
          <p:nvPr/>
        </p:nvSpPr>
        <p:spPr bwMode="auto">
          <a:xfrm>
            <a:off x="561975" y="3810000"/>
            <a:ext cx="1876425"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 Royal (</a:t>
            </a:r>
            <a:r>
              <a:rPr lang="en-US" sz="2400" dirty="0" err="1">
                <a:latin typeface="Times New Roman" pitchFamily="18" charset="0"/>
                <a:cs typeface="Times New Roman" pitchFamily="18" charset="0"/>
              </a:rPr>
              <a:t>adj</a:t>
            </a:r>
            <a:r>
              <a:rPr lang="en-US" sz="2400" dirty="0">
                <a:latin typeface="Times New Roman" pitchFamily="18" charset="0"/>
                <a:cs typeface="Times New Roman" pitchFamily="18" charset="0"/>
              </a:rPr>
              <a:t>)</a:t>
            </a:r>
          </a:p>
        </p:txBody>
      </p:sp>
      <p:sp>
        <p:nvSpPr>
          <p:cNvPr id="151588" name="Text Box 36"/>
          <p:cNvSpPr txBox="1">
            <a:spLocks noChangeArrowheads="1"/>
          </p:cNvSpPr>
          <p:nvPr/>
        </p:nvSpPr>
        <p:spPr bwMode="auto">
          <a:xfrm>
            <a:off x="533400" y="5105400"/>
            <a:ext cx="1905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 Ruler (n)</a:t>
            </a:r>
          </a:p>
        </p:txBody>
      </p:sp>
      <p:sp>
        <p:nvSpPr>
          <p:cNvPr id="151589" name="Text Box 37"/>
          <p:cNvSpPr txBox="1">
            <a:spLocks noChangeArrowheads="1"/>
          </p:cNvSpPr>
          <p:nvPr/>
        </p:nvSpPr>
        <p:spPr bwMode="auto">
          <a:xfrm>
            <a:off x="2819400" y="1752600"/>
            <a:ext cx="27432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endParaRPr lang="en-US" sz="2400" dirty="0">
              <a:latin typeface="Times New Roman" pitchFamily="18" charset="0"/>
              <a:cs typeface="Times New Roman" pitchFamily="18" charset="0"/>
            </a:endParaRPr>
          </a:p>
        </p:txBody>
      </p:sp>
      <p:sp>
        <p:nvSpPr>
          <p:cNvPr id="151590" name="Text Box 38"/>
          <p:cNvSpPr txBox="1">
            <a:spLocks noChangeArrowheads="1"/>
          </p:cNvSpPr>
          <p:nvPr/>
        </p:nvSpPr>
        <p:spPr bwMode="auto">
          <a:xfrm>
            <a:off x="2819400" y="2438400"/>
            <a:ext cx="30480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Tuyên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endParaRPr lang="en-US" sz="2400" dirty="0">
              <a:latin typeface="Times New Roman" pitchFamily="18" charset="0"/>
              <a:cs typeface="Times New Roman" pitchFamily="18" charset="0"/>
            </a:endParaRPr>
          </a:p>
        </p:txBody>
      </p:sp>
      <p:sp>
        <p:nvSpPr>
          <p:cNvPr id="151592" name="Text Box 40"/>
          <p:cNvSpPr txBox="1">
            <a:spLocks noChangeArrowheads="1"/>
          </p:cNvSpPr>
          <p:nvPr/>
        </p:nvSpPr>
        <p:spPr bwMode="auto">
          <a:xfrm>
            <a:off x="2895600" y="3200400"/>
            <a:ext cx="13716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a:t>
            </a:r>
            <a:endParaRPr lang="en-US" sz="2400" dirty="0">
              <a:latin typeface="Times New Roman" pitchFamily="18" charset="0"/>
              <a:cs typeface="Times New Roman" pitchFamily="18" charset="0"/>
            </a:endParaRPr>
          </a:p>
        </p:txBody>
      </p:sp>
      <p:sp>
        <p:nvSpPr>
          <p:cNvPr id="151593" name="Text Box 41"/>
          <p:cNvSpPr txBox="1">
            <a:spLocks noChangeArrowheads="1"/>
          </p:cNvSpPr>
          <p:nvPr/>
        </p:nvSpPr>
        <p:spPr bwMode="auto">
          <a:xfrm>
            <a:off x="2819400" y="3810000"/>
            <a:ext cx="31242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Hoàng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endParaRPr lang="en-US" sz="2400" dirty="0">
              <a:latin typeface="Times New Roman" pitchFamily="18" charset="0"/>
              <a:cs typeface="Times New Roman" pitchFamily="18" charset="0"/>
            </a:endParaRPr>
          </a:p>
        </p:txBody>
      </p:sp>
      <p:sp>
        <p:nvSpPr>
          <p:cNvPr id="151594" name="Text Box 42"/>
          <p:cNvSpPr txBox="1">
            <a:spLocks noChangeArrowheads="1"/>
          </p:cNvSpPr>
          <p:nvPr/>
        </p:nvSpPr>
        <p:spPr bwMode="auto">
          <a:xfrm>
            <a:off x="2819400" y="4419600"/>
            <a:ext cx="28194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endParaRPr lang="en-US" sz="2400" dirty="0">
              <a:latin typeface="Times New Roman" pitchFamily="18" charset="0"/>
              <a:cs typeface="Times New Roman" pitchFamily="18" charset="0"/>
            </a:endParaRPr>
          </a:p>
        </p:txBody>
      </p:sp>
      <p:sp>
        <p:nvSpPr>
          <p:cNvPr id="151595" name="Text Box 43"/>
          <p:cNvSpPr txBox="1">
            <a:spLocks noChangeArrowheads="1"/>
          </p:cNvSpPr>
          <p:nvPr/>
        </p:nvSpPr>
        <p:spPr bwMode="auto">
          <a:xfrm>
            <a:off x="2895600" y="5105400"/>
            <a:ext cx="30480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endParaRPr lang="en-US" sz="2400" dirty="0">
              <a:latin typeface="Times New Roman" pitchFamily="18" charset="0"/>
              <a:cs typeface="Times New Roman" pitchFamily="18" charset="0"/>
            </a:endParaRPr>
          </a:p>
        </p:txBody>
      </p:sp>
      <p:sp>
        <p:nvSpPr>
          <p:cNvPr id="17" name="Rectangle 35"/>
          <p:cNvSpPr>
            <a:spLocks noChangeArrowheads="1"/>
          </p:cNvSpPr>
          <p:nvPr/>
        </p:nvSpPr>
        <p:spPr bwMode="auto">
          <a:xfrm>
            <a:off x="533400" y="4419600"/>
            <a:ext cx="2179637" cy="457200"/>
          </a:xfrm>
          <a:prstGeom prst="rect">
            <a:avLst/>
          </a:prstGeom>
          <a:noFill/>
          <a:ln w="9525">
            <a:noFill/>
            <a:miter lim="800000"/>
            <a:headEnd/>
            <a:tailEnd/>
          </a:ln>
        </p:spPr>
        <p:txBody>
          <a:bodyPr wrap="none">
            <a:spAutoFit/>
          </a:bodyPr>
          <a:lstStyle/>
          <a:p>
            <a:r>
              <a:rPr lang="en-US" sz="2400" dirty="0">
                <a:latin typeface="Times New Roman" pitchFamily="18" charset="0"/>
              </a:rPr>
              <a:t>- Religious (</a:t>
            </a:r>
            <a:r>
              <a:rPr lang="en-US" sz="2400" dirty="0" err="1">
                <a:latin typeface="Times New Roman" pitchFamily="18" charset="0"/>
              </a:rPr>
              <a:t>adj</a:t>
            </a:r>
            <a:r>
              <a:rPr lang="en-US" sz="24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1583"/>
                                        </p:tgtEl>
                                        <p:attrNameLst>
                                          <p:attrName>style.visibility</p:attrName>
                                        </p:attrNameLst>
                                      </p:cBhvr>
                                      <p:to>
                                        <p:strVal val="visible"/>
                                      </p:to>
                                    </p:set>
                                    <p:animEffect transition="in" filter="wheel(4)">
                                      <p:cBhvr>
                                        <p:cTn id="7" dur="500"/>
                                        <p:tgtEl>
                                          <p:spTgt spid="15158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51589"/>
                                        </p:tgtEl>
                                        <p:attrNameLst>
                                          <p:attrName>style.visibility</p:attrName>
                                        </p:attrNameLst>
                                      </p:cBhvr>
                                      <p:to>
                                        <p:strVal val="visible"/>
                                      </p:to>
                                    </p:set>
                                    <p:anim calcmode="lin" valueType="num">
                                      <p:cBhvr>
                                        <p:cTn id="12" dur="500" fill="hold"/>
                                        <p:tgtEl>
                                          <p:spTgt spid="1515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1589"/>
                                        </p:tgtEl>
                                        <p:attrNameLst>
                                          <p:attrName>ppt_y</p:attrName>
                                        </p:attrNameLst>
                                      </p:cBhvr>
                                      <p:tavLst>
                                        <p:tav tm="0">
                                          <p:val>
                                            <p:strVal val="#ppt_y"/>
                                          </p:val>
                                        </p:tav>
                                        <p:tav tm="100000">
                                          <p:val>
                                            <p:strVal val="#ppt_y"/>
                                          </p:val>
                                        </p:tav>
                                      </p:tavLst>
                                    </p:anim>
                                    <p:anim calcmode="lin" valueType="num">
                                      <p:cBhvr>
                                        <p:cTn id="14" dur="500" fill="hold"/>
                                        <p:tgtEl>
                                          <p:spTgt spid="1515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15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158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51584"/>
                                        </p:tgtEl>
                                        <p:attrNameLst>
                                          <p:attrName>style.visibility</p:attrName>
                                        </p:attrNameLst>
                                      </p:cBhvr>
                                      <p:to>
                                        <p:strVal val="visible"/>
                                      </p:to>
                                    </p:set>
                                    <p:animEffect transition="in" filter="wheel(4)">
                                      <p:cBhvr>
                                        <p:cTn id="21" dur="2000"/>
                                        <p:tgtEl>
                                          <p:spTgt spid="15158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51590"/>
                                        </p:tgtEl>
                                        <p:attrNameLst>
                                          <p:attrName>style.visibility</p:attrName>
                                        </p:attrNameLst>
                                      </p:cBhvr>
                                      <p:to>
                                        <p:strVal val="visible"/>
                                      </p:to>
                                    </p:set>
                                    <p:anim calcmode="lin" valueType="num">
                                      <p:cBhvr>
                                        <p:cTn id="26" dur="500" fill="hold"/>
                                        <p:tgtEl>
                                          <p:spTgt spid="15159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1590"/>
                                        </p:tgtEl>
                                        <p:attrNameLst>
                                          <p:attrName>ppt_y</p:attrName>
                                        </p:attrNameLst>
                                      </p:cBhvr>
                                      <p:tavLst>
                                        <p:tav tm="0">
                                          <p:val>
                                            <p:strVal val="#ppt_y"/>
                                          </p:val>
                                        </p:tav>
                                        <p:tav tm="100000">
                                          <p:val>
                                            <p:strVal val="#ppt_y"/>
                                          </p:val>
                                        </p:tav>
                                      </p:tavLst>
                                    </p:anim>
                                    <p:anim calcmode="lin" valueType="num">
                                      <p:cBhvr>
                                        <p:cTn id="28" dur="500" fill="hold"/>
                                        <p:tgtEl>
                                          <p:spTgt spid="15159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159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159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51585"/>
                                        </p:tgtEl>
                                        <p:attrNameLst>
                                          <p:attrName>style.visibility</p:attrName>
                                        </p:attrNameLst>
                                      </p:cBhvr>
                                      <p:to>
                                        <p:strVal val="visible"/>
                                      </p:to>
                                    </p:set>
                                    <p:animEffect transition="in" filter="wheel(4)">
                                      <p:cBhvr>
                                        <p:cTn id="35" dur="2000"/>
                                        <p:tgtEl>
                                          <p:spTgt spid="151585"/>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51592"/>
                                        </p:tgtEl>
                                        <p:attrNameLst>
                                          <p:attrName>style.visibility</p:attrName>
                                        </p:attrNameLst>
                                      </p:cBhvr>
                                      <p:to>
                                        <p:strVal val="visible"/>
                                      </p:to>
                                    </p:set>
                                    <p:anim calcmode="lin" valueType="num">
                                      <p:cBhvr>
                                        <p:cTn id="40" dur="500" fill="hold"/>
                                        <p:tgtEl>
                                          <p:spTgt spid="15159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1592"/>
                                        </p:tgtEl>
                                        <p:attrNameLst>
                                          <p:attrName>ppt_y</p:attrName>
                                        </p:attrNameLst>
                                      </p:cBhvr>
                                      <p:tavLst>
                                        <p:tav tm="0">
                                          <p:val>
                                            <p:strVal val="#ppt_y"/>
                                          </p:val>
                                        </p:tav>
                                        <p:tav tm="100000">
                                          <p:val>
                                            <p:strVal val="#ppt_y"/>
                                          </p:val>
                                        </p:tav>
                                      </p:tavLst>
                                    </p:anim>
                                    <p:anim calcmode="lin" valueType="num">
                                      <p:cBhvr>
                                        <p:cTn id="42" dur="500" fill="hold"/>
                                        <p:tgtEl>
                                          <p:spTgt spid="15159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159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159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51586"/>
                                        </p:tgtEl>
                                        <p:attrNameLst>
                                          <p:attrName>style.visibility</p:attrName>
                                        </p:attrNameLst>
                                      </p:cBhvr>
                                      <p:to>
                                        <p:strVal val="visible"/>
                                      </p:to>
                                    </p:set>
                                    <p:animEffect transition="in" filter="wheel(4)">
                                      <p:cBhvr>
                                        <p:cTn id="49" dur="2000"/>
                                        <p:tgtEl>
                                          <p:spTgt spid="151586"/>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51593"/>
                                        </p:tgtEl>
                                        <p:attrNameLst>
                                          <p:attrName>style.visibility</p:attrName>
                                        </p:attrNameLst>
                                      </p:cBhvr>
                                      <p:to>
                                        <p:strVal val="visible"/>
                                      </p:to>
                                    </p:set>
                                    <p:anim calcmode="lin" valueType="num">
                                      <p:cBhvr>
                                        <p:cTn id="54" dur="500" fill="hold"/>
                                        <p:tgtEl>
                                          <p:spTgt spid="15159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51593"/>
                                        </p:tgtEl>
                                        <p:attrNameLst>
                                          <p:attrName>ppt_y</p:attrName>
                                        </p:attrNameLst>
                                      </p:cBhvr>
                                      <p:tavLst>
                                        <p:tav tm="0">
                                          <p:val>
                                            <p:strVal val="#ppt_y"/>
                                          </p:val>
                                        </p:tav>
                                        <p:tav tm="100000">
                                          <p:val>
                                            <p:strVal val="#ppt_y"/>
                                          </p:val>
                                        </p:tav>
                                      </p:tavLst>
                                    </p:anim>
                                    <p:anim calcmode="lin" valueType="num">
                                      <p:cBhvr>
                                        <p:cTn id="56" dur="500" fill="hold"/>
                                        <p:tgtEl>
                                          <p:spTgt spid="15159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5159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51593"/>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ppt_x</p:attrName>
                                        </p:attrNameLst>
                                      </p:cBhvr>
                                      <p:tavLst>
                                        <p:tav tm="0">
                                          <p:val>
                                            <p:strVal val="#ppt_x-.2"/>
                                          </p:val>
                                        </p:tav>
                                        <p:tav tm="100000">
                                          <p:val>
                                            <p:strVal val="#ppt_x"/>
                                          </p:val>
                                        </p:tav>
                                      </p:tavLst>
                                    </p:anim>
                                    <p:anim calcmode="lin" valueType="num">
                                      <p:cBhvr>
                                        <p:cTn id="6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51594"/>
                                        </p:tgtEl>
                                        <p:attrNameLst>
                                          <p:attrName>style.visibility</p:attrName>
                                        </p:attrNameLst>
                                      </p:cBhvr>
                                      <p:to>
                                        <p:strVal val="visible"/>
                                      </p:to>
                                    </p:set>
                                    <p:anim calcmode="lin" valueType="num">
                                      <p:cBhvr>
                                        <p:cTn id="70" dur="1000" fill="hold"/>
                                        <p:tgtEl>
                                          <p:spTgt spid="151594"/>
                                        </p:tgtEl>
                                        <p:attrNameLst>
                                          <p:attrName>ppt_x</p:attrName>
                                        </p:attrNameLst>
                                      </p:cBhvr>
                                      <p:tavLst>
                                        <p:tav tm="0">
                                          <p:val>
                                            <p:strVal val="#ppt_x-.2"/>
                                          </p:val>
                                        </p:tav>
                                        <p:tav tm="100000">
                                          <p:val>
                                            <p:strVal val="#ppt_x"/>
                                          </p:val>
                                        </p:tav>
                                      </p:tavLst>
                                    </p:anim>
                                    <p:anim calcmode="lin" valueType="num">
                                      <p:cBhvr>
                                        <p:cTn id="71" dur="1000" fill="hold"/>
                                        <p:tgtEl>
                                          <p:spTgt spid="15159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51594"/>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51588"/>
                                        </p:tgtEl>
                                        <p:attrNameLst>
                                          <p:attrName>style.visibility</p:attrName>
                                        </p:attrNameLst>
                                      </p:cBhvr>
                                      <p:to>
                                        <p:strVal val="visible"/>
                                      </p:to>
                                    </p:set>
                                    <p:animEffect transition="in" filter="diamond(in)">
                                      <p:cBhvr>
                                        <p:cTn id="77" dur="500"/>
                                        <p:tgtEl>
                                          <p:spTgt spid="151588"/>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151595"/>
                                        </p:tgtEl>
                                        <p:attrNameLst>
                                          <p:attrName>style.visibility</p:attrName>
                                        </p:attrNameLst>
                                      </p:cBhvr>
                                      <p:to>
                                        <p:strVal val="visible"/>
                                      </p:to>
                                    </p:set>
                                    <p:animEffect transition="in" filter="diamond(in)">
                                      <p:cBhvr>
                                        <p:cTn id="82" dur="500"/>
                                        <p:tgtEl>
                                          <p:spTgt spid="151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3" grpId="0"/>
      <p:bldP spid="151584" grpId="0"/>
      <p:bldP spid="151585" grpId="0"/>
      <p:bldP spid="151586" grpId="0"/>
      <p:bldP spid="151588" grpId="0"/>
      <p:bldP spid="151589" grpId="0"/>
      <p:bldP spid="151590" grpId="0"/>
      <p:bldP spid="151592" grpId="0"/>
      <p:bldP spid="151593" grpId="0"/>
      <p:bldP spid="151594" grpId="0"/>
      <p:bldP spid="15159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8"/>
          <p:cNvSpPr txBox="1">
            <a:spLocks noChangeArrowheads="1"/>
          </p:cNvSpPr>
          <p:nvPr/>
        </p:nvSpPr>
        <p:spPr bwMode="auto">
          <a:xfrm>
            <a:off x="0" y="609600"/>
            <a:ext cx="838200" cy="641350"/>
          </a:xfrm>
          <a:prstGeom prst="rect">
            <a:avLst/>
          </a:prstGeom>
          <a:noFill/>
          <a:ln w="9525">
            <a:noFill/>
            <a:miter lim="800000"/>
            <a:headEnd/>
            <a:tailEnd/>
          </a:ln>
        </p:spPr>
        <p:txBody>
          <a:bodyPr>
            <a:spAutoFit/>
          </a:bodyPr>
          <a:lstStyle/>
          <a:p>
            <a:pPr>
              <a:spcBef>
                <a:spcPct val="50000"/>
              </a:spcBef>
            </a:pPr>
            <a:r>
              <a:rPr lang="en-US" sz="3600" b="1">
                <a:sym typeface="Webdings" pitchFamily="18" charset="2"/>
              </a:rPr>
              <a:t></a:t>
            </a:r>
          </a:p>
        </p:txBody>
      </p:sp>
      <p:sp>
        <p:nvSpPr>
          <p:cNvPr id="5123" name="Text Box 29"/>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5124" name="Text Box 30"/>
          <p:cNvSpPr txBox="1">
            <a:spLocks noChangeArrowheads="1"/>
          </p:cNvSpPr>
          <p:nvPr/>
        </p:nvSpPr>
        <p:spPr bwMode="auto">
          <a:xfrm>
            <a:off x="228600" y="1219200"/>
            <a:ext cx="1981200" cy="461665"/>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 Matching</a:t>
            </a:r>
          </a:p>
        </p:txBody>
      </p:sp>
      <p:sp>
        <p:nvSpPr>
          <p:cNvPr id="151583" name="Text Box 31"/>
          <p:cNvSpPr txBox="1">
            <a:spLocks noChangeArrowheads="1"/>
          </p:cNvSpPr>
          <p:nvPr/>
        </p:nvSpPr>
        <p:spPr bwMode="auto">
          <a:xfrm>
            <a:off x="533400" y="1752600"/>
            <a:ext cx="2209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1. Compile (v)</a:t>
            </a:r>
          </a:p>
        </p:txBody>
      </p:sp>
      <p:sp>
        <p:nvSpPr>
          <p:cNvPr id="151584" name="Text Box 32"/>
          <p:cNvSpPr txBox="1">
            <a:spLocks noChangeArrowheads="1"/>
          </p:cNvSpPr>
          <p:nvPr/>
        </p:nvSpPr>
        <p:spPr bwMode="auto">
          <a:xfrm>
            <a:off x="546100" y="2438400"/>
            <a:ext cx="21209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2. Claim (v)</a:t>
            </a:r>
          </a:p>
        </p:txBody>
      </p:sp>
      <p:sp>
        <p:nvSpPr>
          <p:cNvPr id="151585" name="Text Box 33"/>
          <p:cNvSpPr txBox="1">
            <a:spLocks noChangeArrowheads="1"/>
          </p:cNvSpPr>
          <p:nvPr/>
        </p:nvSpPr>
        <p:spPr bwMode="auto">
          <a:xfrm>
            <a:off x="530225" y="3200400"/>
            <a:ext cx="1755775"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3. Honor (v)</a:t>
            </a:r>
          </a:p>
        </p:txBody>
      </p:sp>
      <p:sp>
        <p:nvSpPr>
          <p:cNvPr id="151586" name="Text Box 34"/>
          <p:cNvSpPr txBox="1">
            <a:spLocks noChangeArrowheads="1"/>
          </p:cNvSpPr>
          <p:nvPr/>
        </p:nvSpPr>
        <p:spPr bwMode="auto">
          <a:xfrm>
            <a:off x="561975" y="3810000"/>
            <a:ext cx="1876425"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4. Royal (</a:t>
            </a:r>
            <a:r>
              <a:rPr lang="en-US" sz="2400" dirty="0" err="1">
                <a:latin typeface="Times New Roman" pitchFamily="18" charset="0"/>
                <a:cs typeface="Times New Roman" pitchFamily="18" charset="0"/>
              </a:rPr>
              <a:t>adj</a:t>
            </a:r>
            <a:r>
              <a:rPr lang="en-US" sz="2400" dirty="0">
                <a:latin typeface="Times New Roman" pitchFamily="18" charset="0"/>
                <a:cs typeface="Times New Roman" pitchFamily="18" charset="0"/>
              </a:rPr>
              <a:t>)</a:t>
            </a:r>
          </a:p>
        </p:txBody>
      </p:sp>
      <p:sp>
        <p:nvSpPr>
          <p:cNvPr id="151588" name="Text Box 36"/>
          <p:cNvSpPr txBox="1">
            <a:spLocks noChangeArrowheads="1"/>
          </p:cNvSpPr>
          <p:nvPr/>
        </p:nvSpPr>
        <p:spPr bwMode="auto">
          <a:xfrm>
            <a:off x="533400" y="5105400"/>
            <a:ext cx="1905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6. Ruler (n)</a:t>
            </a:r>
          </a:p>
        </p:txBody>
      </p:sp>
      <p:sp>
        <p:nvSpPr>
          <p:cNvPr id="151589" name="Text Box 37"/>
          <p:cNvSpPr txBox="1">
            <a:spLocks noChangeArrowheads="1"/>
          </p:cNvSpPr>
          <p:nvPr/>
        </p:nvSpPr>
        <p:spPr bwMode="auto">
          <a:xfrm>
            <a:off x="5029200" y="3810000"/>
            <a:ext cx="35814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p>
        </p:txBody>
      </p:sp>
      <p:sp>
        <p:nvSpPr>
          <p:cNvPr id="151590" name="Text Box 38"/>
          <p:cNvSpPr txBox="1">
            <a:spLocks noChangeArrowheads="1"/>
          </p:cNvSpPr>
          <p:nvPr/>
        </p:nvSpPr>
        <p:spPr bwMode="auto">
          <a:xfrm>
            <a:off x="4953000" y="5181600"/>
            <a:ext cx="34290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F </a:t>
            </a:r>
            <a:r>
              <a:rPr lang="en-US" sz="2400" dirty="0" err="1">
                <a:latin typeface="Times New Roman" pitchFamily="18" charset="0"/>
                <a:cs typeface="Times New Roman" pitchFamily="18" charset="0"/>
              </a:rPr>
              <a:t>Tuyên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p>
        </p:txBody>
      </p:sp>
      <p:sp>
        <p:nvSpPr>
          <p:cNvPr id="151592" name="Text Box 40"/>
          <p:cNvSpPr txBox="1">
            <a:spLocks noChangeArrowheads="1"/>
          </p:cNvSpPr>
          <p:nvPr/>
        </p:nvSpPr>
        <p:spPr bwMode="auto">
          <a:xfrm>
            <a:off x="5105400" y="4495800"/>
            <a:ext cx="1828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E.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a:t>
            </a:r>
            <a:r>
              <a:rPr lang="en-US" sz="2400" dirty="0">
                <a:latin typeface="Times New Roman" pitchFamily="18" charset="0"/>
                <a:cs typeface="Times New Roman" pitchFamily="18" charset="0"/>
              </a:rPr>
              <a:t> </a:t>
            </a:r>
          </a:p>
        </p:txBody>
      </p:sp>
      <p:sp>
        <p:nvSpPr>
          <p:cNvPr id="151593" name="Text Box 41"/>
          <p:cNvSpPr txBox="1">
            <a:spLocks noChangeArrowheads="1"/>
          </p:cNvSpPr>
          <p:nvPr/>
        </p:nvSpPr>
        <p:spPr bwMode="auto">
          <a:xfrm>
            <a:off x="5029200" y="2514600"/>
            <a:ext cx="3733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B. Hoàng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p>
        </p:txBody>
      </p:sp>
      <p:sp>
        <p:nvSpPr>
          <p:cNvPr id="151594" name="Text Box 42"/>
          <p:cNvSpPr txBox="1">
            <a:spLocks noChangeArrowheads="1"/>
          </p:cNvSpPr>
          <p:nvPr/>
        </p:nvSpPr>
        <p:spPr bwMode="auto">
          <a:xfrm>
            <a:off x="4953000" y="1905000"/>
            <a:ext cx="28194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p>
        </p:txBody>
      </p:sp>
      <p:sp>
        <p:nvSpPr>
          <p:cNvPr id="151595" name="Text Box 43"/>
          <p:cNvSpPr txBox="1">
            <a:spLocks noChangeArrowheads="1"/>
          </p:cNvSpPr>
          <p:nvPr/>
        </p:nvSpPr>
        <p:spPr bwMode="auto">
          <a:xfrm>
            <a:off x="4953000" y="3200400"/>
            <a:ext cx="3048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p>
        </p:txBody>
      </p:sp>
      <p:sp>
        <p:nvSpPr>
          <p:cNvPr id="17" name="Rectangle 35"/>
          <p:cNvSpPr>
            <a:spLocks noChangeArrowheads="1"/>
          </p:cNvSpPr>
          <p:nvPr/>
        </p:nvSpPr>
        <p:spPr bwMode="auto">
          <a:xfrm>
            <a:off x="533400" y="4419600"/>
            <a:ext cx="2327881" cy="461665"/>
          </a:xfrm>
          <a:prstGeom prst="rect">
            <a:avLst/>
          </a:prstGeom>
          <a:noFill/>
          <a:ln w="9525">
            <a:noFill/>
            <a:miter lim="800000"/>
            <a:headEnd/>
            <a:tailEnd/>
          </a:ln>
        </p:spPr>
        <p:txBody>
          <a:bodyPr wrap="none">
            <a:spAutoFit/>
          </a:bodyPr>
          <a:lstStyle/>
          <a:p>
            <a:r>
              <a:rPr lang="en-US" sz="2400" dirty="0">
                <a:latin typeface="Times New Roman" pitchFamily="18" charset="0"/>
              </a:rPr>
              <a:t>5. Religious (</a:t>
            </a:r>
            <a:r>
              <a:rPr lang="en-US" sz="2400" dirty="0" err="1">
                <a:latin typeface="Times New Roman" pitchFamily="18" charset="0"/>
              </a:rPr>
              <a:t>adj</a:t>
            </a:r>
            <a:r>
              <a:rPr lang="en-US" sz="2400" dirty="0">
                <a:latin typeface="Times New Roman" pitchFamily="18" charset="0"/>
              </a:rPr>
              <a:t>)</a:t>
            </a:r>
          </a:p>
        </p:txBody>
      </p:sp>
      <p:cxnSp>
        <p:nvCxnSpPr>
          <p:cNvPr id="18" name="Straight Arrow Connector 17"/>
          <p:cNvCxnSpPr/>
          <p:nvPr/>
        </p:nvCxnSpPr>
        <p:spPr>
          <a:xfrm>
            <a:off x="2514600" y="2057400"/>
            <a:ext cx="2438400" cy="1981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51590" idx="1"/>
          </p:cNvCxnSpPr>
          <p:nvPr/>
        </p:nvCxnSpPr>
        <p:spPr>
          <a:xfrm>
            <a:off x="2209800" y="2743200"/>
            <a:ext cx="2743200" cy="2669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51592" idx="1"/>
          </p:cNvCxnSpPr>
          <p:nvPr/>
        </p:nvCxnSpPr>
        <p:spPr>
          <a:xfrm>
            <a:off x="2209800" y="3505200"/>
            <a:ext cx="2895600" cy="12214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endCxn id="151593" idx="1"/>
          </p:cNvCxnSpPr>
          <p:nvPr/>
        </p:nvCxnSpPr>
        <p:spPr>
          <a:xfrm flipV="1">
            <a:off x="2209800" y="2745433"/>
            <a:ext cx="2819400" cy="136936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a:endCxn id="151594" idx="1"/>
          </p:cNvCxnSpPr>
          <p:nvPr/>
        </p:nvCxnSpPr>
        <p:spPr>
          <a:xfrm flipV="1">
            <a:off x="2743200" y="2135833"/>
            <a:ext cx="2209800" cy="258856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a:endCxn id="151595" idx="1"/>
          </p:cNvCxnSpPr>
          <p:nvPr/>
        </p:nvCxnSpPr>
        <p:spPr>
          <a:xfrm flipV="1">
            <a:off x="2057400" y="3431233"/>
            <a:ext cx="2895600" cy="20551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amond(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amond(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amond(in)">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8"/>
          <p:cNvSpPr txBox="1">
            <a:spLocks noChangeArrowheads="1"/>
          </p:cNvSpPr>
          <p:nvPr/>
        </p:nvSpPr>
        <p:spPr bwMode="auto">
          <a:xfrm>
            <a:off x="0" y="609600"/>
            <a:ext cx="838200" cy="641350"/>
          </a:xfrm>
          <a:prstGeom prst="rect">
            <a:avLst/>
          </a:prstGeom>
          <a:noFill/>
          <a:ln w="9525">
            <a:noFill/>
            <a:miter lim="800000"/>
            <a:headEnd/>
            <a:tailEnd/>
          </a:ln>
        </p:spPr>
        <p:txBody>
          <a:bodyPr>
            <a:spAutoFit/>
          </a:bodyPr>
          <a:lstStyle/>
          <a:p>
            <a:pPr>
              <a:spcBef>
                <a:spcPct val="50000"/>
              </a:spcBef>
            </a:pPr>
            <a:r>
              <a:rPr lang="en-US" sz="3600" b="1">
                <a:sym typeface="Webdings" pitchFamily="18" charset="2"/>
              </a:rPr>
              <a:t></a:t>
            </a:r>
          </a:p>
        </p:txBody>
      </p:sp>
      <p:sp>
        <p:nvSpPr>
          <p:cNvPr id="5123" name="Text Box 29"/>
          <p:cNvSpPr txBox="1">
            <a:spLocks noChangeArrowheads="1"/>
          </p:cNvSpPr>
          <p:nvPr/>
        </p:nvSpPr>
        <p:spPr bwMode="auto">
          <a:xfrm>
            <a:off x="0" y="0"/>
            <a:ext cx="9144000" cy="830997"/>
          </a:xfrm>
          <a:prstGeom prst="rect">
            <a:avLst/>
          </a:prstGeom>
          <a:solidFill>
            <a:schemeClr val="accent1"/>
          </a:solidFill>
          <a:ln w="9525">
            <a:noFill/>
            <a:miter lim="800000"/>
            <a:headEnd/>
            <a:tailEnd/>
          </a:ln>
        </p:spPr>
        <p:txBody>
          <a:bodyPr>
            <a:spAutoFit/>
          </a:bodyPr>
          <a:lstStyle/>
          <a:p>
            <a:pPr algn="ctr"/>
            <a:r>
              <a:rPr lang="en-US" sz="2400" b="1" dirty="0">
                <a:latin typeface="Times New Roman" pitchFamily="18" charset="0"/>
                <a:cs typeface="Times New Roman" pitchFamily="18" charset="0"/>
              </a:rPr>
              <a:t>Unit 14. WONDERS OF THE WORLD</a:t>
            </a:r>
          </a:p>
          <a:p>
            <a:pPr algn="ctr"/>
            <a:r>
              <a:rPr lang="en-US" sz="2400" b="1" dirty="0">
                <a:latin typeface="Times New Roman" pitchFamily="18" charset="0"/>
                <a:cs typeface="Times New Roman" pitchFamily="18" charset="0"/>
              </a:rPr>
              <a:t>LESSON 4: READ</a:t>
            </a:r>
          </a:p>
        </p:txBody>
      </p:sp>
      <p:sp>
        <p:nvSpPr>
          <p:cNvPr id="5124" name="Text Box 30"/>
          <p:cNvSpPr txBox="1">
            <a:spLocks noChangeArrowheads="1"/>
          </p:cNvSpPr>
          <p:nvPr/>
        </p:nvSpPr>
        <p:spPr bwMode="auto">
          <a:xfrm>
            <a:off x="228600" y="1219200"/>
            <a:ext cx="1981200" cy="461665"/>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 Matching</a:t>
            </a:r>
          </a:p>
        </p:txBody>
      </p:sp>
      <p:sp>
        <p:nvSpPr>
          <p:cNvPr id="151583" name="Text Box 31"/>
          <p:cNvSpPr txBox="1">
            <a:spLocks noChangeArrowheads="1"/>
          </p:cNvSpPr>
          <p:nvPr/>
        </p:nvSpPr>
        <p:spPr bwMode="auto">
          <a:xfrm>
            <a:off x="533400" y="1752600"/>
            <a:ext cx="2209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1. Compile (v)</a:t>
            </a:r>
          </a:p>
        </p:txBody>
      </p:sp>
      <p:sp>
        <p:nvSpPr>
          <p:cNvPr id="151584" name="Text Box 32"/>
          <p:cNvSpPr txBox="1">
            <a:spLocks noChangeArrowheads="1"/>
          </p:cNvSpPr>
          <p:nvPr/>
        </p:nvSpPr>
        <p:spPr bwMode="auto">
          <a:xfrm>
            <a:off x="546100" y="2438400"/>
            <a:ext cx="21209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2. Claim (v)</a:t>
            </a:r>
          </a:p>
        </p:txBody>
      </p:sp>
      <p:sp>
        <p:nvSpPr>
          <p:cNvPr id="151585" name="Text Box 33"/>
          <p:cNvSpPr txBox="1">
            <a:spLocks noChangeArrowheads="1"/>
          </p:cNvSpPr>
          <p:nvPr/>
        </p:nvSpPr>
        <p:spPr bwMode="auto">
          <a:xfrm>
            <a:off x="530225" y="3200400"/>
            <a:ext cx="1755775"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3. Honor (v)</a:t>
            </a:r>
          </a:p>
        </p:txBody>
      </p:sp>
      <p:sp>
        <p:nvSpPr>
          <p:cNvPr id="151586" name="Text Box 34"/>
          <p:cNvSpPr txBox="1">
            <a:spLocks noChangeArrowheads="1"/>
          </p:cNvSpPr>
          <p:nvPr/>
        </p:nvSpPr>
        <p:spPr bwMode="auto">
          <a:xfrm>
            <a:off x="561975" y="3810000"/>
            <a:ext cx="1876425"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4. Royal (</a:t>
            </a:r>
            <a:r>
              <a:rPr lang="en-US" sz="2400" dirty="0" err="1">
                <a:latin typeface="Times New Roman" pitchFamily="18" charset="0"/>
                <a:cs typeface="Times New Roman" pitchFamily="18" charset="0"/>
              </a:rPr>
              <a:t>adj</a:t>
            </a:r>
            <a:r>
              <a:rPr lang="en-US" sz="2400" dirty="0">
                <a:latin typeface="Times New Roman" pitchFamily="18" charset="0"/>
                <a:cs typeface="Times New Roman" pitchFamily="18" charset="0"/>
              </a:rPr>
              <a:t>)</a:t>
            </a:r>
          </a:p>
        </p:txBody>
      </p:sp>
      <p:sp>
        <p:nvSpPr>
          <p:cNvPr id="151588" name="Text Box 36"/>
          <p:cNvSpPr txBox="1">
            <a:spLocks noChangeArrowheads="1"/>
          </p:cNvSpPr>
          <p:nvPr/>
        </p:nvSpPr>
        <p:spPr bwMode="auto">
          <a:xfrm>
            <a:off x="533400" y="5105400"/>
            <a:ext cx="1905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6. Ruler (n)</a:t>
            </a:r>
          </a:p>
        </p:txBody>
      </p:sp>
      <p:sp>
        <p:nvSpPr>
          <p:cNvPr id="151589" name="Text Box 37"/>
          <p:cNvSpPr txBox="1">
            <a:spLocks noChangeArrowheads="1"/>
          </p:cNvSpPr>
          <p:nvPr/>
        </p:nvSpPr>
        <p:spPr bwMode="auto">
          <a:xfrm>
            <a:off x="5029200" y="3810000"/>
            <a:ext cx="35814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Biên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p>
        </p:txBody>
      </p:sp>
      <p:sp>
        <p:nvSpPr>
          <p:cNvPr id="151590" name="Text Box 38"/>
          <p:cNvSpPr txBox="1">
            <a:spLocks noChangeArrowheads="1"/>
          </p:cNvSpPr>
          <p:nvPr/>
        </p:nvSpPr>
        <p:spPr bwMode="auto">
          <a:xfrm>
            <a:off x="4953000" y="5181600"/>
            <a:ext cx="34290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F </a:t>
            </a:r>
            <a:r>
              <a:rPr lang="en-US" sz="2400" dirty="0" err="1">
                <a:latin typeface="Times New Roman" pitchFamily="18" charset="0"/>
                <a:cs typeface="Times New Roman" pitchFamily="18" charset="0"/>
              </a:rPr>
              <a:t>Tuyên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p>
        </p:txBody>
      </p:sp>
      <p:sp>
        <p:nvSpPr>
          <p:cNvPr id="151592" name="Text Box 40"/>
          <p:cNvSpPr txBox="1">
            <a:spLocks noChangeArrowheads="1"/>
          </p:cNvSpPr>
          <p:nvPr/>
        </p:nvSpPr>
        <p:spPr bwMode="auto">
          <a:xfrm>
            <a:off x="5105400" y="4495800"/>
            <a:ext cx="1828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E.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a:t>
            </a:r>
            <a:r>
              <a:rPr lang="en-US" sz="2400" dirty="0">
                <a:latin typeface="Times New Roman" pitchFamily="18" charset="0"/>
                <a:cs typeface="Times New Roman" pitchFamily="18" charset="0"/>
              </a:rPr>
              <a:t> </a:t>
            </a:r>
          </a:p>
        </p:txBody>
      </p:sp>
      <p:sp>
        <p:nvSpPr>
          <p:cNvPr id="151593" name="Text Box 41"/>
          <p:cNvSpPr txBox="1">
            <a:spLocks noChangeArrowheads="1"/>
          </p:cNvSpPr>
          <p:nvPr/>
        </p:nvSpPr>
        <p:spPr bwMode="auto">
          <a:xfrm>
            <a:off x="5029200" y="2514600"/>
            <a:ext cx="3733800" cy="461665"/>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cs typeface="Times New Roman" pitchFamily="18" charset="0"/>
              </a:rPr>
              <a:t>B. Hoàng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p>
        </p:txBody>
      </p:sp>
      <p:sp>
        <p:nvSpPr>
          <p:cNvPr id="151594" name="Text Box 42"/>
          <p:cNvSpPr txBox="1">
            <a:spLocks noChangeArrowheads="1"/>
          </p:cNvSpPr>
          <p:nvPr/>
        </p:nvSpPr>
        <p:spPr bwMode="auto">
          <a:xfrm>
            <a:off x="4953000" y="1905000"/>
            <a:ext cx="28194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p>
        </p:txBody>
      </p:sp>
      <p:sp>
        <p:nvSpPr>
          <p:cNvPr id="151595" name="Text Box 43"/>
          <p:cNvSpPr txBox="1">
            <a:spLocks noChangeArrowheads="1"/>
          </p:cNvSpPr>
          <p:nvPr/>
        </p:nvSpPr>
        <p:spPr bwMode="auto">
          <a:xfrm>
            <a:off x="4953000" y="3200400"/>
            <a:ext cx="3048000" cy="461665"/>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p>
        </p:txBody>
      </p:sp>
      <p:sp>
        <p:nvSpPr>
          <p:cNvPr id="17" name="Rectangle 35"/>
          <p:cNvSpPr>
            <a:spLocks noChangeArrowheads="1"/>
          </p:cNvSpPr>
          <p:nvPr/>
        </p:nvSpPr>
        <p:spPr bwMode="auto">
          <a:xfrm>
            <a:off x="533400" y="4419600"/>
            <a:ext cx="2327881" cy="461665"/>
          </a:xfrm>
          <a:prstGeom prst="rect">
            <a:avLst/>
          </a:prstGeom>
          <a:noFill/>
          <a:ln w="9525">
            <a:noFill/>
            <a:miter lim="800000"/>
            <a:headEnd/>
            <a:tailEnd/>
          </a:ln>
        </p:spPr>
        <p:txBody>
          <a:bodyPr wrap="none">
            <a:spAutoFit/>
          </a:bodyPr>
          <a:lstStyle/>
          <a:p>
            <a:r>
              <a:rPr lang="en-US" sz="2400" dirty="0">
                <a:latin typeface="Times New Roman" pitchFamily="18" charset="0"/>
              </a:rPr>
              <a:t>5. Religious (</a:t>
            </a:r>
            <a:r>
              <a:rPr lang="en-US" sz="2400" dirty="0" err="1">
                <a:latin typeface="Times New Roman" pitchFamily="18" charset="0"/>
              </a:rPr>
              <a:t>adj</a:t>
            </a:r>
            <a:r>
              <a:rPr lang="en-US" sz="2400" dirty="0">
                <a:latin typeface="Times New Roman" pitchFamily="18" charset="0"/>
              </a:rPr>
              <a:t>)</a:t>
            </a:r>
          </a:p>
        </p:txBody>
      </p:sp>
      <p:cxnSp>
        <p:nvCxnSpPr>
          <p:cNvPr id="18" name="Straight Arrow Connector 17"/>
          <p:cNvCxnSpPr/>
          <p:nvPr/>
        </p:nvCxnSpPr>
        <p:spPr>
          <a:xfrm>
            <a:off x="2514600" y="2057400"/>
            <a:ext cx="2438400" cy="1981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51590" idx="1"/>
          </p:cNvCxnSpPr>
          <p:nvPr/>
        </p:nvCxnSpPr>
        <p:spPr>
          <a:xfrm>
            <a:off x="2209800" y="2743200"/>
            <a:ext cx="2743200" cy="2669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51592" idx="1"/>
          </p:cNvCxnSpPr>
          <p:nvPr/>
        </p:nvCxnSpPr>
        <p:spPr>
          <a:xfrm>
            <a:off x="2209800" y="3505200"/>
            <a:ext cx="2895600" cy="122143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endCxn id="151593" idx="1"/>
          </p:cNvCxnSpPr>
          <p:nvPr/>
        </p:nvCxnSpPr>
        <p:spPr>
          <a:xfrm flipV="1">
            <a:off x="2209800" y="2745433"/>
            <a:ext cx="2819400" cy="136936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a:endCxn id="151594" idx="1"/>
          </p:cNvCxnSpPr>
          <p:nvPr/>
        </p:nvCxnSpPr>
        <p:spPr>
          <a:xfrm flipV="1">
            <a:off x="2743200" y="2135833"/>
            <a:ext cx="2209800" cy="258856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a:endCxn id="151595" idx="1"/>
          </p:cNvCxnSpPr>
          <p:nvPr/>
        </p:nvCxnSpPr>
        <p:spPr>
          <a:xfrm flipV="1">
            <a:off x="2057400" y="3431233"/>
            <a:ext cx="2895600" cy="20551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amond(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amond(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amond(in)">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1703</Words>
  <Application>Microsoft Office PowerPoint</Application>
  <PresentationFormat>On-screen Show (4:3)</PresentationFormat>
  <Paragraphs>190</Paragraphs>
  <Slides>22</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Read the text and write True-False</vt:lpstr>
      <vt:lpstr>3. Read the text and write True-False</vt:lpstr>
      <vt:lpstr>PowerPoint Presentation</vt:lpstr>
      <vt:lpstr>PowerPoint Presentation</vt:lpstr>
      <vt:lpstr>5. Tell some World Heritage Sites recognized  by UNESCO in Viêt Nam. </vt:lpstr>
      <vt:lpstr> </vt:lpstr>
      <vt:lpstr>PowerPoint Presentation</vt:lpstr>
      <vt:lpstr>PowerPoint Presentation</vt:lpstr>
      <vt:lpstr>PowerPoint Presentation</vt:lpstr>
      <vt:lpstr>PowerPoint Presentation</vt:lpstr>
      <vt:lpstr>PowerPoint Presentation</vt:lpstr>
    </vt:vector>
  </TitlesOfParts>
  <Company>Plan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plan25</dc:creator>
  <cp:lastModifiedBy>ACER</cp:lastModifiedBy>
  <cp:revision>6</cp:revision>
  <dcterms:created xsi:type="dcterms:W3CDTF">2014-04-03T01:22:59Z</dcterms:created>
  <dcterms:modified xsi:type="dcterms:W3CDTF">2023-03-12T03:24:08Z</dcterms:modified>
</cp:coreProperties>
</file>