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519" r:id="rId2"/>
    <p:sldId id="656" r:id="rId3"/>
    <p:sldId id="657" r:id="rId4"/>
    <p:sldId id="658" r:id="rId5"/>
    <p:sldId id="544" r:id="rId6"/>
    <p:sldId id="660" r:id="rId7"/>
    <p:sldId id="663" r:id="rId8"/>
    <p:sldId id="662" r:id="rId9"/>
    <p:sldId id="659" r:id="rId10"/>
    <p:sldId id="661" r:id="rId11"/>
    <p:sldId id="670" r:id="rId12"/>
    <p:sldId id="664" r:id="rId13"/>
    <p:sldId id="665" r:id="rId14"/>
    <p:sldId id="666" r:id="rId15"/>
    <p:sldId id="669" r:id="rId16"/>
    <p:sldId id="649" r:id="rId17"/>
    <p:sldId id="642" r:id="rId18"/>
    <p:sldId id="667" r:id="rId19"/>
    <p:sldId id="640" r:id="rId20"/>
    <p:sldId id="653" r:id="rId21"/>
    <p:sldId id="646" r:id="rId22"/>
  </p:sldIdLst>
  <p:sldSz cx="12192000" cy="6858000"/>
  <p:notesSz cx="6858000" cy="9144000"/>
  <p:embeddedFontLst>
    <p:embeddedFont>
      <p:font typeface="Tahoma" pitchFamily="34" charset="0"/>
      <p:regular r:id="rId24"/>
      <p:bold r:id="rId25"/>
    </p:embeddedFont>
    <p:embeddedFont>
      <p:font typeface="#9Slide05 SVNKitten" charset="0"/>
      <p:regular r:id="rId26"/>
    </p:embeddedFont>
    <p:embeddedFont>
      <p:font typeface="#9Slide05 Aphrodite Pro" charset="0"/>
      <p:regular r:id="rId27"/>
    </p:embeddedFont>
    <p:embeddedFont>
      <p:font typeface="Calibri Light" pitchFamily="34" charset="0"/>
      <p:regular r:id="rId28"/>
      <p:italic r:id="rId29"/>
    </p:embeddedFont>
    <p:embeddedFont>
      <p:font typeface="#9Slide05 SVNUT Triumph" charset="0"/>
      <p:italic r:id="rId30"/>
    </p:embeddedFont>
    <p:embeddedFont>
      <p:font typeface="#9Slide05 Great Vibes" charset="0"/>
      <p:regular r:id="rId31"/>
    </p:embeddedFont>
    <p:embeddedFont>
      <p:font typeface="#9Slide07 IcielKoni" charset="0"/>
      <p:bold r:id="rId32"/>
    </p:embeddedFont>
    <p:embeddedFont>
      <p:font typeface="Calibri" pitchFamily="34" charset="0"/>
      <p:regular r:id="rId33"/>
      <p:bold r:id="rId34"/>
      <p:italic r:id="rId35"/>
      <p:boldItalic r:id="rId36"/>
    </p:embeddedFont>
    <p:embeddedFont>
      <p:font typeface="#9Slide03 SFU Futura_1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505"/>
    <a:srgbClr val="0033CC"/>
    <a:srgbClr val="FF9A63"/>
    <a:srgbClr val="FBDB52"/>
    <a:srgbClr val="87C86A"/>
    <a:srgbClr val="FE894C"/>
    <a:srgbClr val="F5D753"/>
    <a:srgbClr val="9D9D9D"/>
    <a:srgbClr val="2BCD15"/>
    <a:srgbClr val="2B8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3506" autoAdjust="0"/>
  </p:normalViewPr>
  <p:slideViewPr>
    <p:cSldViewPr snapToGrid="0">
      <p:cViewPr varScale="1">
        <p:scale>
          <a:sx n="77" d="100"/>
          <a:sy n="77" d="100"/>
        </p:scale>
        <p:origin x="-37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2:52:03.539"/>
    </inkml:context>
    <inkml:brush xml:id="br0">
      <inkml:brushProperty name="width" value="0.05" units="cm"/>
      <inkml:brushProperty name="height" value="0.05" units="cm"/>
      <inkml:brushProperty name="color" value="#66CC00"/>
      <inkml:brushProperty name="ignorePressure" value="1"/>
    </inkml:brush>
  </inkml:definitions>
  <inkml:trace contextRef="#ctx0" brushRef="#br0">1704 1152,'-14'-1,"0"0,1-1,-1 0,1-1,-1-1,1 0,-25-12,-2-4,-41-29,32 18,-34-29,59 41,0 1,-35-18,52 32,-13-5,2-1,-1-1,1 0,1-2,-27-24,-52-47,70 64,2 0,0-2,2-1,0 0,-23-35,24 25,0 2,-2 0,-1 1,-2 2,0 0,-2 2,-1 1,-1 1,-46-27,36 28,-48-28,-1 4,-112-42,154 75,8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6:01.591"/>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1 0,'18'42,"20"69,-2-3,42 133,-58-168,3-1,3-1,42 81,-52-120,-2 1,11 35,-16-39,1-1,2 0,24 43,-20-44,-2 0,0 1,-2 0,-2 1,10 39,-6-8,9 101,-20-126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6:17.279"/>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0 106,'12'-1,"0"1,-1-2,1 0,-1 0,1-1,-1-1,0 1,0-2,0 0,-1 0,14-9,-10 7,-1 1,1 1,1 0,-1 1,1 0,-1 1,29-1,111 5,-80 1,-38-1,0 1,-1 2,1 1,-1 2,0 1,56 21,-71-22,1-1,1 0,-1-2,1-1,26 1,115-6,-69-1,-59 1,0-2,57-14,-16 2,-4-1,-50 11,46-8,45-6,-79 12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6:19.123"/>
    </inkml:context>
    <inkml:brush xml:id="br0">
      <inkml:brushProperty name="width" value="0.1" units="cm"/>
      <inkml:brushProperty name="height" value="0.1" units="cm"/>
      <inkml:brushProperty name="color" value="#66CC00"/>
      <inkml:brushProperty name="ignorePressure" value="1"/>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6:23.685"/>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903 597,'-22'0,"0"-1,0 0,0-2,1-1,-1-1,1-1,0 0,1-2,-1 0,1-1,1-1,0-1,0-1,-18-16,20 16,-1 1,1 0,-21-8,25 13,1 0,0-1,0 0,0 0,1-1,0-1,1 0,0-1,-9-10,-17-28,4 7,3 0,-35-66,60 101,0 0,1 0,-2 0,1 1,-1 0,0 0,0 0,0 0,0 1,-1 0,0 0,-9-5,2 3,0 1,0 0,0 0,0 1,-17-2,-5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2:52:07.300"/>
    </inkml:context>
    <inkml:brush xml:id="br0">
      <inkml:brushProperty name="width" value="0.05" units="cm"/>
      <inkml:brushProperty name="height" value="0.05" units="cm"/>
      <inkml:brushProperty name="color" value="#66CC00"/>
      <inkml:brushProperty name="ignorePressure" value="1"/>
    </inkml:brush>
  </inkml:definitions>
  <inkml:trace contextRef="#ctx0" brushRef="#br0">1648 939,'-13'-1,"-1"-1,1 0,0-1,0-1,-14-6,-2 1,0-2,1-1,1-2,0-1,-46-33,22 15,34 20,0 0,-26-27,-7-6,-144-133,140 126,1-2,38 38,-1 0,0 0,-2 2,0 0,0 1,-36-20,-108-35,-2 7,-175-42,296 93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2:52:10.333"/>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1044 1300,'-9'-3,"1"0,0 0,-1-1,1 0,0 0,1-1,-12-8,-7-10,1 0,1-2,0-1,3-1,-27-42,-22-25,-37-52,64 85,-63-72,49 65,3-2,-55-94,61 87,-113-137,138 191,2 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2:52:12.076"/>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1647 81,'-62'-2,"-85"-16,-28-1,-43-1,-65-2,275 22,-247 8,221-4,0 2,0 0,1 3,0 1,-44 19,43-13,1 2,0 1,1 2,2 1,-36 32,41-30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5:44.847"/>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2547 1212,'-26'1,"0"1,0 1,0 2,-38 11,-96 41,109-36,-1-2,-80 17,-9-6,-66 11,169-35,1-3,-1-1,-56-4,70-1,-46-13,48 10,-1 0,-34-2,9 5,-8 0,1-2,-56-13,94 14,-1-2,0 1,1-2,0 0,0-1,1-1,0-1,1 0,0-1,-16-14,-29-23,46 39,0-1,2 0,-1-1,1-1,-12-15,-39-52,-15-21,38 38,4-1,3-2,2-1,-36-115,51 135,-29-53,28 63,0-1,-18-64,32 85,-1 1,-1 0,-1 0,0 1,0 0,-1 0,-1 0,-1 1,0 0,0 0,-2 1,1 1,-14-12,2 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5:52.441"/>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2128 120,'-558'0,"505"3,0 3,1 2,0 3,-66 21,63-15,-1-3,0-3,-78 7,26-14,-107-11,206 6,-1-2,1 0,0 0,0 0,1-1,-1-1,1 1,0-2,0 1,-9-8,-44-26,36 28,-29-16,-1 3,-2 3,0 2,-103-21,115 35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6:11.531"/>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3427 1526,'-31'-3,"1"-1,-1-1,1-1,1-2,0-1,-37-17,35 14,-1 0,0 2,0 1,-1 2,-38-3,-163 11,-50-2,189-17,70 11,0 2,-29-2,14 1,1-2,0-1,0-2,1-1,0-2,1-2,-50-29,66 31,0-1,2 0,-1-1,2-2,0 1,1-2,1-1,0 0,2 0,-21-42,29 54,0-1,-1 1,0 0,0 0,-1 1,0 0,0 0,0 1,-1 0,0 0,0 1,-17-6,13 5,0-1,1 0,0-1,0 0,1 0,-15-15,-3-8,-1 1,-2 1,-69-47,77 63,-1 2,0 1,-1 1,0 1,-1 2,1 0,-30-2,-36-8,30 4,47 11,1-1,0 0,0-1,0-1,1 0,-1-1,1 0,0-1,0-1,-19-13,-108-85,78 61,-72-67,122 101,-1 1,0 0,0 0,-1 2,-18-8,-32-19,55 28,-12-7,0 0,1-2,0 0,1-1,-23-26,18 14,4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5:57.029"/>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1004 1,'-6'0,"1"1,0 0,0 0,0 0,0 1,0 0,0 0,0 0,1 0,-9 6,-46 38,18-14,-29 20,-109 105,125-107,39-35,-130 130,105-101,15-16,-37 51,-116 250,141-254,19-45,1-6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04:35:59.370"/>
    </inkml:context>
    <inkml:brush xml:id="br0">
      <inkml:brushProperty name="width" value="0.10583" units="cm"/>
      <inkml:brushProperty name="height" value="0.10583" units="cm"/>
      <inkml:brushProperty name="color" value="#00C505"/>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maps/place/Southern+Asia/@23.5406142,66.1835139,5886503m/data=!3m1!1e3!4m5!3m4!1s0x3bb51e126ff8d06f:0xf0562e73e5dc9d0!8m2!3d25.03764!4d76.456308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http://himalaya.vn/nui-himalaya-o-dau-hinh-anh/</a:t>
            </a:r>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713146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Vùng đông bắc lượng mưa rất lớn do địa hình cao đón gió</a:t>
            </a:r>
          </a:p>
          <a:p>
            <a:pPr rtl="0" fontAlgn="base">
              <a:spcBef>
                <a:spcPts val="0"/>
              </a:spcBef>
              <a:spcAft>
                <a:spcPts val="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Vào sâu trong lục địa lượng mưa giảm do do độ cao của địa hình và các dãy núi Gát Đông, Gát Tây ngăn cản ảnh hưởng của đại dương.</a:t>
            </a:r>
          </a:p>
          <a:p>
            <a:pPr rtl="0" fontAlgn="base">
              <a:spcBef>
                <a:spcPts val="0"/>
              </a:spcBef>
              <a:spcAft>
                <a:spcPts val="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 phía Tây Bắc không chịu ảnh hưởng của gió mùa mà chịu ảnh hưởng của khối khí chí tuyến Bắc bán cầu nên rất nóng và khô, hình thành hoang mạc Tha.</a:t>
            </a:r>
          </a:p>
          <a:p>
            <a:pPr rtl="0">
              <a:spcBef>
                <a:spcPts val="0"/>
              </a:spcBef>
              <a:spcAft>
                <a:spcPts val="0"/>
              </a:spcAft>
            </a:pPr>
            <a:r>
              <a:rPr lang="vi-VN" sz="1800" b="0" i="0" u="none" strike="noStrike" dirty="0">
                <a:solidFill>
                  <a:srgbClr val="000000"/>
                </a:solidFill>
                <a:effectLst/>
                <a:latin typeface="Arial" panose="020B0604020202020204" pitchFamily="34" charset="0"/>
              </a:rPr>
              <a:t> ⇒ Như vậy sự phân bố lượng mưa không đều ở Nam Á là do độ cao địa hình và hướng của các dãy núi, ngoài ra phía tây bắc còn do ảnh hưởng của khối khí chí tuyến Bắc bán cầu.</a:t>
            </a:r>
            <a:endParaRPr lang="vi-VN" b="0" dirty="0">
              <a:effectLst/>
            </a:endParaRP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74758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40358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23148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https://tienphong.vn/noi-nao-co-luong-mua-nhieu-nhat-the-gioi-nguoi-dan-co-the-cham-vao-nhung-dam-may-post1266692.tpo</a:t>
            </a:r>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29045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https://nongnghiep.vn/nang-cao-vai-tro-logistics-voi-nong-san-viet-d253212.html</a:t>
            </a:r>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8660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244272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99149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97560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175151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65687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70939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388836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10806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p>
          <a:p>
            <a:r>
              <a:rPr lang="en-US" dirty="0">
                <a:hlinkClick r:id="rId3"/>
              </a:rPr>
              <a:t>https://www.google.com/maps/place/Southern+Asia/@23.5406142,66.1835139,5886503m/data=!3m1!1e3!4m5!3m4!1s0x3bb51e126ff8d06f:0xf0562e73e5dc9d0!8m2!3d25.03764!4d76.4563087</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53560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t>11/21/2021</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11/21/2021</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e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28.png"/><Relationship Id="rId7" Type="http://schemas.openxmlformats.org/officeDocument/2006/relationships/image" Target="../media/image41.png"/><Relationship Id="rId12" Type="http://schemas.microsoft.com/office/2007/relationships/hdphoto" Target="../media/hdphoto3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43.png"/><Relationship Id="rId5" Type="http://schemas.openxmlformats.org/officeDocument/2006/relationships/image" Target="../media/image29.png"/><Relationship Id="rId10" Type="http://schemas.microsoft.com/office/2007/relationships/hdphoto" Target="../media/hdphoto30.wdp"/><Relationship Id="rId4" Type="http://schemas.microsoft.com/office/2007/relationships/hdphoto" Target="../media/hdphoto16.wdp"/><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8.wdp"/><Relationship Id="rId18" Type="http://schemas.openxmlformats.org/officeDocument/2006/relationships/image" Target="../media/image47.png"/><Relationship Id="rId3" Type="http://schemas.openxmlformats.org/officeDocument/2006/relationships/slideLayout" Target="../slideLayouts/slideLayout7.xml"/><Relationship Id="rId21" Type="http://schemas.microsoft.com/office/2007/relationships/hdphoto" Target="../media/hdphoto36.wdp"/><Relationship Id="rId7" Type="http://schemas.openxmlformats.org/officeDocument/2006/relationships/image" Target="../media/image38.png"/><Relationship Id="rId12" Type="http://schemas.openxmlformats.org/officeDocument/2006/relationships/image" Target="../media/image40.png"/><Relationship Id="rId17" Type="http://schemas.microsoft.com/office/2007/relationships/hdphoto" Target="../media/hdphoto34.wdp"/><Relationship Id="rId2" Type="http://schemas.microsoft.com/office/2007/relationships/media" Target="../media/media2.mp4"/><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video" Target="NULL" TargetMode="External"/><Relationship Id="rId6" Type="http://schemas.microsoft.com/office/2007/relationships/hdphoto" Target="../media/hdphoto32.wdp"/><Relationship Id="rId11" Type="http://schemas.microsoft.com/office/2007/relationships/hdphoto" Target="../media/hdphoto27.wdp"/><Relationship Id="rId5" Type="http://schemas.openxmlformats.org/officeDocument/2006/relationships/image" Target="../media/image44.png"/><Relationship Id="rId15" Type="http://schemas.microsoft.com/office/2007/relationships/hdphoto" Target="../media/hdphoto33.wdp"/><Relationship Id="rId10" Type="http://schemas.openxmlformats.org/officeDocument/2006/relationships/image" Target="../media/image39.png"/><Relationship Id="rId19" Type="http://schemas.microsoft.com/office/2007/relationships/hdphoto" Target="../media/hdphoto35.wdp"/><Relationship Id="rId4" Type="http://schemas.openxmlformats.org/officeDocument/2006/relationships/notesSlide" Target="../notesSlides/notesSlide9.xml"/><Relationship Id="rId9" Type="http://schemas.openxmlformats.org/officeDocument/2006/relationships/image" Target="../media/image14.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37.wdp"/><Relationship Id="rId7" Type="http://schemas.microsoft.com/office/2007/relationships/hdphoto" Target="../media/hdphoto38.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32.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2.wdp"/><Relationship Id="rId5" Type="http://schemas.openxmlformats.org/officeDocument/2006/relationships/image" Target="../media/image44.png"/><Relationship Id="rId4" Type="http://schemas.microsoft.com/office/2007/relationships/hdphoto" Target="../media/hdphoto37.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0.wdp"/><Relationship Id="rId13" Type="http://schemas.microsoft.com/office/2007/relationships/hdphoto" Target="../media/hdphoto42.wdp"/><Relationship Id="rId3" Type="http://schemas.openxmlformats.org/officeDocument/2006/relationships/slideLayout" Target="../slideLayouts/slideLayout7.xml"/><Relationship Id="rId7" Type="http://schemas.openxmlformats.org/officeDocument/2006/relationships/image" Target="../media/image52.png"/><Relationship Id="rId12" Type="http://schemas.openxmlformats.org/officeDocument/2006/relationships/image" Target="../media/image55.png"/><Relationship Id="rId2" Type="http://schemas.microsoft.com/office/2007/relationships/media" Target="NULL"/><Relationship Id="rId1" Type="http://schemas.openxmlformats.org/officeDocument/2006/relationships/video" Target="NULL" TargetMode="External"/><Relationship Id="rId6" Type="http://schemas.microsoft.com/office/2007/relationships/hdphoto" Target="../media/hdphoto24.wdp"/><Relationship Id="rId11" Type="http://schemas.openxmlformats.org/officeDocument/2006/relationships/image" Target="../media/image54.png"/><Relationship Id="rId5" Type="http://schemas.openxmlformats.org/officeDocument/2006/relationships/image" Target="../media/image36.png"/><Relationship Id="rId15" Type="http://schemas.microsoft.com/office/2007/relationships/hdphoto" Target="../media/hdphoto43.wdp"/><Relationship Id="rId10" Type="http://schemas.microsoft.com/office/2007/relationships/hdphoto" Target="../media/hdphoto41.wdp"/><Relationship Id="rId4" Type="http://schemas.openxmlformats.org/officeDocument/2006/relationships/notesSlide" Target="../notesSlides/notesSlide11.xml"/><Relationship Id="rId9" Type="http://schemas.openxmlformats.org/officeDocument/2006/relationships/image" Target="../media/image53.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13" Type="http://schemas.microsoft.com/office/2007/relationships/hdphoto" Target="../media/hdphoto15.wdp"/><Relationship Id="rId26" Type="http://schemas.openxmlformats.org/officeDocument/2006/relationships/customXml" Target="../ink/ink5.xml"/><Relationship Id="rId39" Type="http://schemas.openxmlformats.org/officeDocument/2006/relationships/image" Target="../media/image58.png"/><Relationship Id="rId21" Type="http://schemas.openxmlformats.org/officeDocument/2006/relationships/image" Target="../media/image490.png"/><Relationship Id="rId34" Type="http://schemas.openxmlformats.org/officeDocument/2006/relationships/customXml" Target="../ink/ink9.xml"/><Relationship Id="rId42" Type="http://schemas.openxmlformats.org/officeDocument/2006/relationships/customXml" Target="../ink/ink13.xml"/><Relationship Id="rId47" Type="http://schemas.microsoft.com/office/2007/relationships/hdphoto" Target="../media/hdphoto49.wdp"/><Relationship Id="rId50" Type="http://schemas.openxmlformats.org/officeDocument/2006/relationships/image" Target="../media/image65.png"/><Relationship Id="rId55" Type="http://schemas.microsoft.com/office/2007/relationships/hdphoto" Target="../media/hdphoto52.wdp"/><Relationship Id="rId7" Type="http://schemas.openxmlformats.org/officeDocument/2006/relationships/image" Target="../media/image58.jpeg"/><Relationship Id="rId12" Type="http://schemas.openxmlformats.org/officeDocument/2006/relationships/image" Target="../media/image27.png"/><Relationship Id="rId25" Type="http://schemas.openxmlformats.org/officeDocument/2006/relationships/image" Target="../media/image510.png"/><Relationship Id="rId33" Type="http://schemas.openxmlformats.org/officeDocument/2006/relationships/image" Target="../media/image550.png"/><Relationship Id="rId38" Type="http://schemas.openxmlformats.org/officeDocument/2006/relationships/customXml" Target="../ink/ink11.xml"/><Relationship Id="rId46"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customXml" Target="../ink/ink1.xml"/><Relationship Id="rId20" Type="http://schemas.openxmlformats.org/officeDocument/2006/relationships/customXml" Target="../ink/ink2.xml"/><Relationship Id="rId29" Type="http://schemas.openxmlformats.org/officeDocument/2006/relationships/image" Target="../media/image530.png"/><Relationship Id="rId41" Type="http://schemas.openxmlformats.org/officeDocument/2006/relationships/image" Target="../media/image590.png"/><Relationship Id="rId54" Type="http://schemas.openxmlformats.org/officeDocument/2006/relationships/image" Target="../media/image68.png"/><Relationship Id="rId1" Type="http://schemas.openxmlformats.org/officeDocument/2006/relationships/slideLayout" Target="../slideLayouts/slideLayout7.xml"/><Relationship Id="rId6" Type="http://schemas.microsoft.com/office/2007/relationships/hdphoto" Target="../media/hdphoto44.wdp"/><Relationship Id="rId11" Type="http://schemas.microsoft.com/office/2007/relationships/hdphoto" Target="../media/hdphoto46.wdp"/><Relationship Id="rId24" Type="http://schemas.openxmlformats.org/officeDocument/2006/relationships/customXml" Target="../ink/ink4.xml"/><Relationship Id="rId32" Type="http://schemas.openxmlformats.org/officeDocument/2006/relationships/customXml" Target="../ink/ink8.xml"/><Relationship Id="rId37" Type="http://schemas.openxmlformats.org/officeDocument/2006/relationships/image" Target="../media/image570.png"/><Relationship Id="rId40" Type="http://schemas.openxmlformats.org/officeDocument/2006/relationships/customXml" Target="../ink/ink12.xml"/><Relationship Id="rId45" Type="http://schemas.microsoft.com/office/2007/relationships/hdphoto" Target="../media/hdphoto48.wdp"/><Relationship Id="rId53" Type="http://schemas.microsoft.com/office/2007/relationships/hdphoto" Target="../media/hdphoto51.wdp"/><Relationship Id="rId5" Type="http://schemas.openxmlformats.org/officeDocument/2006/relationships/image" Target="../media/image57.png"/><Relationship Id="rId15" Type="http://schemas.microsoft.com/office/2007/relationships/hdphoto" Target="../media/hdphoto47.wdp"/><Relationship Id="rId23" Type="http://schemas.openxmlformats.org/officeDocument/2006/relationships/image" Target="../media/image500.png"/><Relationship Id="rId28" Type="http://schemas.openxmlformats.org/officeDocument/2006/relationships/customXml" Target="../ink/ink6.xml"/><Relationship Id="rId36" Type="http://schemas.openxmlformats.org/officeDocument/2006/relationships/customXml" Target="../ink/ink10.xml"/><Relationship Id="rId49" Type="http://schemas.microsoft.com/office/2007/relationships/hdphoto" Target="../media/hdphoto50.wdp"/><Relationship Id="rId57" Type="http://schemas.microsoft.com/office/2007/relationships/hdphoto" Target="../media/hdphoto53.wdp"/><Relationship Id="rId10" Type="http://schemas.openxmlformats.org/officeDocument/2006/relationships/image" Target="../media/image60.png"/><Relationship Id="rId19" Type="http://schemas.openxmlformats.org/officeDocument/2006/relationships/image" Target="../media/image480.png"/><Relationship Id="rId31" Type="http://schemas.openxmlformats.org/officeDocument/2006/relationships/image" Target="../media/image540.png"/><Relationship Id="rId44" Type="http://schemas.openxmlformats.org/officeDocument/2006/relationships/image" Target="../media/image62.png"/><Relationship Id="rId52" Type="http://schemas.openxmlformats.org/officeDocument/2006/relationships/image" Target="../media/image67.png"/><Relationship Id="rId4" Type="http://schemas.microsoft.com/office/2007/relationships/hdphoto" Target="../media/hdphoto43.wdp"/><Relationship Id="rId9" Type="http://schemas.microsoft.com/office/2007/relationships/hdphoto" Target="../media/hdphoto45.wdp"/><Relationship Id="rId14" Type="http://schemas.openxmlformats.org/officeDocument/2006/relationships/image" Target="../media/image61.png"/><Relationship Id="rId22" Type="http://schemas.openxmlformats.org/officeDocument/2006/relationships/customXml" Target="../ink/ink3.xml"/><Relationship Id="rId27" Type="http://schemas.openxmlformats.org/officeDocument/2006/relationships/image" Target="../media/image520.png"/><Relationship Id="rId30" Type="http://schemas.openxmlformats.org/officeDocument/2006/relationships/customXml" Target="../ink/ink7.xml"/><Relationship Id="rId35" Type="http://schemas.openxmlformats.org/officeDocument/2006/relationships/image" Target="../media/image560.png"/><Relationship Id="rId43" Type="http://schemas.openxmlformats.org/officeDocument/2006/relationships/image" Target="../media/image600.png"/><Relationship Id="rId48" Type="http://schemas.openxmlformats.org/officeDocument/2006/relationships/image" Target="../media/image64.png"/><Relationship Id="rId56" Type="http://schemas.openxmlformats.org/officeDocument/2006/relationships/image" Target="../media/image69.png"/><Relationship Id="rId8" Type="http://schemas.openxmlformats.org/officeDocument/2006/relationships/image" Target="../media/image59.png"/><Relationship Id="rId51" Type="http://schemas.openxmlformats.org/officeDocument/2006/relationships/image" Target="../media/image66.png"/><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4.wdp"/><Relationship Id="rId5"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microsoft.com/office/2007/relationships/hdphoto" Target="../media/hdphoto56.wdp"/><Relationship Id="rId13" Type="http://schemas.microsoft.com/office/2007/relationships/hdphoto" Target="../media/hdphoto58.wdp"/><Relationship Id="rId3" Type="http://schemas.openxmlformats.org/officeDocument/2006/relationships/image" Target="../media/image36.png"/><Relationship Id="rId7" Type="http://schemas.openxmlformats.org/officeDocument/2006/relationships/image" Target="../media/image76.png"/><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55.wdp"/><Relationship Id="rId11" Type="http://schemas.microsoft.com/office/2007/relationships/hdphoto" Target="../media/hdphoto57.wdp"/><Relationship Id="rId5" Type="http://schemas.openxmlformats.org/officeDocument/2006/relationships/image" Target="../media/image75.png"/><Relationship Id="rId10" Type="http://schemas.openxmlformats.org/officeDocument/2006/relationships/image" Target="../media/image77.png"/><Relationship Id="rId4" Type="http://schemas.microsoft.com/office/2007/relationships/hdphoto" Target="../media/hdphoto24.wdp"/><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openxmlformats.org/officeDocument/2006/relationships/video" Target="NULL" TargetMode="Externa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11" Type="http://schemas.microsoft.com/office/2007/relationships/hdphoto" Target="../media/hdphoto6.wdp"/><Relationship Id="rId5" Type="http://schemas.openxmlformats.org/officeDocument/2006/relationships/slideLayout" Target="../slideLayouts/slideLayout7.xml"/><Relationship Id="rId10" Type="http://schemas.openxmlformats.org/officeDocument/2006/relationships/image" Target="../media/image12.png"/><Relationship Id="rId4" Type="http://schemas.microsoft.com/office/2007/relationships/media" Target="../media/media2.mp4"/><Relationship Id="rId9" Type="http://schemas.microsoft.com/office/2007/relationships/hdphoto" Target="../media/hdphoto5.wdp"/><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59.wdp"/><Relationship Id="rId5" Type="http://schemas.openxmlformats.org/officeDocument/2006/relationships/image" Target="../media/image7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2.png"/><Relationship Id="rId4" Type="http://schemas.microsoft.com/office/2007/relationships/hdphoto" Target="../media/hdphoto60.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6.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24.png"/><Relationship Id="rId17" Type="http://schemas.microsoft.com/office/2007/relationships/hdphoto" Target="../media/hdphoto14.wdp"/><Relationship Id="rId2" Type="http://schemas.microsoft.com/office/2007/relationships/media" Target="../media/media2.mp4"/><Relationship Id="rId16" Type="http://schemas.openxmlformats.org/officeDocument/2006/relationships/image" Target="../media/image26.png"/><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8.png"/><Relationship Id="rId5" Type="http://schemas.openxmlformats.org/officeDocument/2006/relationships/image" Target="../media/image21.png"/><Relationship Id="rId15" Type="http://schemas.microsoft.com/office/2007/relationships/hdphoto" Target="../media/hdphoto13.wdp"/><Relationship Id="rId10" Type="http://schemas.openxmlformats.org/officeDocument/2006/relationships/image" Target="../media/image23.png"/><Relationship Id="rId4" Type="http://schemas.openxmlformats.org/officeDocument/2006/relationships/notesSlide" Target="../notesSlides/notesSlide3.xml"/><Relationship Id="rId9" Type="http://schemas.microsoft.com/office/2007/relationships/hdphoto" Target="../media/hdphoto11.wdp"/><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10" Type="http://schemas.microsoft.com/office/2007/relationships/hdphoto" Target="../media/hdphoto15.wdp"/><Relationship Id="rId4" Type="http://schemas.microsoft.com/office/2007/relationships/hdphoto" Target="../media/hdphoto11.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0.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31.png"/><Relationship Id="rId14" Type="http://schemas.microsoft.com/office/2007/relationships/hdphoto" Target="../media/hdphoto21.wdp"/></Relationships>
</file>

<file path=ppt/slides/_rels/slide8.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5.png"/><Relationship Id="rId12" Type="http://schemas.microsoft.com/office/2007/relationships/hdphoto" Target="../media/hdphoto24.wdp"/><Relationship Id="rId2" Type="http://schemas.openxmlformats.org/officeDocument/2006/relationships/notesSlide" Target="../notesSlides/notesSlide6.xml"/><Relationship Id="rId16" Type="http://schemas.microsoft.com/office/2007/relationships/hdphoto" Target="../media/hdphoto26.wdp"/><Relationship Id="rId1" Type="http://schemas.openxmlformats.org/officeDocument/2006/relationships/slideLayout" Target="../slideLayouts/slideLayout7.xml"/><Relationship Id="rId6" Type="http://schemas.microsoft.com/office/2007/relationships/hdphoto" Target="../media/hdphoto22.wdp"/><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38.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29.png"/><Relationship Id="rId14" Type="http://schemas.microsoft.com/office/2007/relationships/hdphoto" Target="../media/hdphoto25.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27.wdp"/><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39.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6.wdp"/><Relationship Id="rId11" Type="http://schemas.microsoft.com/office/2007/relationships/hdphoto" Target="../media/hdphoto17.wdp"/><Relationship Id="rId5" Type="http://schemas.openxmlformats.org/officeDocument/2006/relationships/image" Target="../media/image38.png"/><Relationship Id="rId15" Type="http://schemas.microsoft.com/office/2007/relationships/hdphoto" Target="../media/hdphoto28.wdp"/><Relationship Id="rId10" Type="http://schemas.openxmlformats.org/officeDocument/2006/relationships/image" Target="../media/image29.png"/><Relationship Id="rId4" Type="http://schemas.openxmlformats.org/officeDocument/2006/relationships/notesSlide" Target="../notesSlides/notesSlide7.xml"/><Relationship Id="rId9" Type="http://schemas.microsoft.com/office/2007/relationships/hdphoto" Target="../media/hdphoto16.wdp"/><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C4B62D9-C5F9-4E38-84F0-66FB82F31E05}"/>
              </a:ext>
            </a:extLst>
          </p:cNvPr>
          <p:cNvGrpSpPr/>
          <p:nvPr/>
        </p:nvGrpSpPr>
        <p:grpSpPr>
          <a:xfrm>
            <a:off x="2320913" y="57790"/>
            <a:ext cx="7318962" cy="1465188"/>
            <a:chOff x="2594249" y="118118"/>
            <a:chExt cx="7318962" cy="1465188"/>
          </a:xfrm>
        </p:grpSpPr>
        <p:sp>
          <p:nvSpPr>
            <p:cNvPr id="5" name="Rectangle: Rounded Corners 4">
              <a:extLst>
                <a:ext uri="{FF2B5EF4-FFF2-40B4-BE49-F238E27FC236}">
                  <a16:creationId xmlns:a16="http://schemas.microsoft.com/office/drawing/2014/main" xmlns="" id="{E92F8BE4-F4B0-4C15-9D2E-B93C53F5E217}"/>
                </a:ext>
              </a:extLst>
            </p:cNvPr>
            <p:cNvSpPr/>
            <p:nvPr/>
          </p:nvSpPr>
          <p:spPr>
            <a:xfrm>
              <a:off x="3090178" y="118118"/>
              <a:ext cx="6795334" cy="131311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xmlns="" id="{D6CE6303-3C40-4361-9869-64BB994762E1}"/>
              </a:ext>
            </a:extLst>
          </p:cNvPr>
          <p:cNvSpPr/>
          <p:nvPr/>
        </p:nvSpPr>
        <p:spPr>
          <a:xfrm>
            <a:off x="-470008" y="1440981"/>
            <a:ext cx="9206045"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FF0000"/>
                </a:solidFill>
                <a:latin typeface="#9Slide05 Great Vibes" panose="02000507080000020002" pitchFamily="2" charset="0"/>
                <a:cs typeface="Arial" panose="020B0604020202020204" pitchFamily="34" charset="0"/>
              </a:rPr>
              <a:t>Khám</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phá</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thiên</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thiên</a:t>
            </a:r>
            <a:endParaRPr lang="en-US" sz="9600" b="1" dirty="0">
              <a:solidFill>
                <a:srgbClr val="FF0000"/>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xmlns=""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descr="Đoạn văn về tình yêu thiên nhiên hay nhất (3 Mẫu) - Văn 12">
            <a:extLst>
              <a:ext uri="{FF2B5EF4-FFF2-40B4-BE49-F238E27FC236}">
                <a16:creationId xmlns:a16="http://schemas.microsoft.com/office/drawing/2014/main" xmlns="" id="{C32AB422-8758-4306-AF8B-8B0353760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863" y="1252906"/>
            <a:ext cx="3539300" cy="1855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2" descr="navocado-task-badges-legal-task-icons-smaller | Icon, Task, Icon collection">
            <a:extLst>
              <a:ext uri="{FF2B5EF4-FFF2-40B4-BE49-F238E27FC236}">
                <a16:creationId xmlns:a16="http://schemas.microsoft.com/office/drawing/2014/main" xmlns="" id="{FF7FAF6E-0C3F-4A0D-B69A-A172F815C1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10869087" y="5170557"/>
            <a:ext cx="1333234" cy="126334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xmlns="" id="{69BFF722-22B0-45FC-B1DF-4A6CB511E7FE}"/>
              </a:ext>
            </a:extLst>
          </p:cNvPr>
          <p:cNvSpPr/>
          <p:nvPr/>
        </p:nvSpPr>
        <p:spPr>
          <a:xfrm>
            <a:off x="4249856" y="3282495"/>
            <a:ext cx="2466658"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video,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hỏi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FF3473F3-19B2-4D96-A240-A06232033B3A}"/>
              </a:ext>
            </a:extLst>
          </p:cNvPr>
          <p:cNvSpPr/>
          <p:nvPr/>
        </p:nvSpPr>
        <p:spPr>
          <a:xfrm>
            <a:off x="162529" y="3293852"/>
            <a:ext cx="2509234"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xmlns="" id="{0D4F93EA-06D4-4130-AC01-66CF2E49D75F}"/>
              </a:ext>
            </a:extLst>
          </p:cNvPr>
          <p:cNvSpPr/>
          <p:nvPr/>
        </p:nvSpPr>
        <p:spPr>
          <a:xfrm>
            <a:off x="4249856" y="5192603"/>
            <a:ext cx="2509234" cy="124130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3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2CB499E6-13A2-4BFA-BCF9-BB581386585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7013531" y="5041797"/>
            <a:ext cx="1182289" cy="136038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7">
            <a:extLst>
              <a:ext uri="{FF2B5EF4-FFF2-40B4-BE49-F238E27FC236}">
                <a16:creationId xmlns:a16="http://schemas.microsoft.com/office/drawing/2014/main" xmlns="" id="{2A2F3DB7-A3CF-4732-8240-BB9FC9EE9538}"/>
              </a:ext>
            </a:extLst>
          </p:cNvPr>
          <p:cNvSpPr/>
          <p:nvPr/>
        </p:nvSpPr>
        <p:spPr>
          <a:xfrm>
            <a:off x="8488513" y="3293852"/>
            <a:ext cx="2409618" cy="119784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GV </a:t>
            </a:r>
            <a:r>
              <a:rPr lang="en-US" sz="2400" b="1" dirty="0" err="1">
                <a:solidFill>
                  <a:schemeClr val="tx1"/>
                </a:solidFill>
                <a:latin typeface="#9Slide03 SFU Futura_12" panose="00000400000000000000" pitchFamily="2" charset="0"/>
                <a:cs typeface="Arial" panose="020B0604020202020204" pitchFamily="34" charset="0"/>
              </a:rPr>
              <a:t>bốc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thăm</a:t>
            </a:r>
            <a:r>
              <a:rPr lang="en-US" sz="2400" b="1" dirty="0">
                <a:solidFill>
                  <a:schemeClr val="tx1"/>
                </a:solidFill>
                <a:latin typeface="#9Slide03 SFU Futura_12" panose="00000400000000000000" pitchFamily="2" charset="0"/>
                <a:cs typeface="Arial" panose="020B0604020202020204" pitchFamily="34" charset="0"/>
              </a:rPr>
              <a:t> (quay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HS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xmlns="" id="{4295CD18-6DCA-4EDC-8B65-41FF717063A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0834823" y="3228356"/>
            <a:ext cx="1282781" cy="12633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Play Icons Button Youtube Subscribe Computer - Play Video - Free  Transparent PNG Download - PNGkey">
            <a:extLst>
              <a:ext uri="{FF2B5EF4-FFF2-40B4-BE49-F238E27FC236}">
                <a16:creationId xmlns:a16="http://schemas.microsoft.com/office/drawing/2014/main" xmlns="" id="{6E809BFA-22D8-435E-9A4F-6C172BFF112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6862745" y="3293852"/>
            <a:ext cx="1451450" cy="12633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7">
            <a:extLst>
              <a:ext uri="{FF2B5EF4-FFF2-40B4-BE49-F238E27FC236}">
                <a16:creationId xmlns:a16="http://schemas.microsoft.com/office/drawing/2014/main" xmlns="" id="{736DB089-BB61-4975-AB76-3CDC562D7B98}"/>
              </a:ext>
            </a:extLst>
          </p:cNvPr>
          <p:cNvSpPr/>
          <p:nvPr/>
        </p:nvSpPr>
        <p:spPr>
          <a:xfrm>
            <a:off x="162529" y="5170558"/>
            <a:ext cx="2509234"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Trình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bày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note</a:t>
            </a:r>
          </a:p>
        </p:txBody>
      </p:sp>
      <p:sp>
        <p:nvSpPr>
          <p:cNvPr id="37" name="Rectangle: Rounded Corners 7">
            <a:extLst>
              <a:ext uri="{FF2B5EF4-FFF2-40B4-BE49-F238E27FC236}">
                <a16:creationId xmlns:a16="http://schemas.microsoft.com/office/drawing/2014/main" xmlns="" id="{D416E849-626A-45EB-9A61-865F1BF2A2C2}"/>
              </a:ext>
            </a:extLst>
          </p:cNvPr>
          <p:cNvSpPr/>
          <p:nvPr/>
        </p:nvSpPr>
        <p:spPr>
          <a:xfrm>
            <a:off x="8659483" y="5170558"/>
            <a:ext cx="2209604" cy="123162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HS </a:t>
            </a:r>
            <a:r>
              <a:rPr lang="en-US" sz="2400" b="1" dirty="0" err="1">
                <a:solidFill>
                  <a:schemeClr val="tx1"/>
                </a:solidFill>
                <a:latin typeface="#9Slide03 SFU Futura_12" panose="00000400000000000000" pitchFamily="2" charset="0"/>
                <a:cs typeface="Arial" panose="020B0604020202020204" pitchFamily="34" charset="0"/>
              </a:rPr>
              <a:t>khác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nhận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xét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phản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biện</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40" name="Picture 10" descr="ivyachievement - Luyện thi đại học mỹ, hỗ trợ thi tuyển đại học, trường nội  trú tại Mỹ">
            <a:extLst>
              <a:ext uri="{FF2B5EF4-FFF2-40B4-BE49-F238E27FC236}">
                <a16:creationId xmlns:a16="http://schemas.microsoft.com/office/drawing/2014/main" xmlns="" id="{3AA526E4-6B60-4BDB-B189-9CB2DBE9A4D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80866" y="5192603"/>
            <a:ext cx="1345551" cy="1345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ông tin tuyển dụng Công ty CP giải pháp Không Gian Xanh | Khoa Công nghệ  thông tin">
            <a:extLst>
              <a:ext uri="{FF2B5EF4-FFF2-40B4-BE49-F238E27FC236}">
                <a16:creationId xmlns:a16="http://schemas.microsoft.com/office/drawing/2014/main" xmlns="" id="{1D81DB93-07A3-4F46-8400-D491F4C835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4488" y="3249394"/>
            <a:ext cx="1539137" cy="153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a:off x="6978882" y="1194623"/>
            <a:ext cx="0" cy="5631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7C5DA60B-12C1-4CC6-9FCE-6DA844E96709}"/>
              </a:ext>
            </a:extLst>
          </p:cNvPr>
          <p:cNvGrpSpPr/>
          <p:nvPr/>
        </p:nvGrpSpPr>
        <p:grpSpPr>
          <a:xfrm>
            <a:off x="1207094" y="0"/>
            <a:ext cx="9908909" cy="1170452"/>
            <a:chOff x="1207094" y="0"/>
            <a:chExt cx="9908909" cy="1170452"/>
          </a:xfrm>
        </p:grpSpPr>
        <p:sp>
          <p:nvSpPr>
            <p:cNvPr id="47" name="Rectangle 46">
              <a:extLst>
                <a:ext uri="{FF2B5EF4-FFF2-40B4-BE49-F238E27FC236}">
                  <a16:creationId xmlns:a16="http://schemas.microsoft.com/office/drawing/2014/main" xmlns="" id="{164136EE-0A71-496E-9007-6784C7E718A7}"/>
                </a:ext>
              </a:extLst>
            </p:cNvPr>
            <p:cNvSpPr/>
            <p:nvPr/>
          </p:nvSpPr>
          <p:spPr>
            <a:xfrm>
              <a:off x="2254955" y="116783"/>
              <a:ext cx="8861048" cy="1015663"/>
            </a:xfrm>
            <a:prstGeom prst="rect">
              <a:avLst/>
            </a:prstGeom>
            <a:solidFill>
              <a:srgbClr val="00B050"/>
            </a:solidFill>
          </p:spPr>
          <p:txBody>
            <a:bodyPr wrap="square" lIns="91440" tIns="45720" rIns="91440" bIns="45720">
              <a:spAutoFit/>
            </a:bodyPr>
            <a:lstStyle/>
            <a:p>
              <a:pPr algn="ctr"/>
              <a:r>
                <a:rPr lang="en-US" sz="6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ĐẶC ĐIỂM ĐỊA HÌNH</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6146"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xmlns="" id="{6F81E5A5-F3CF-42E7-96FE-4A5294A2C0E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1207094" y="0"/>
              <a:ext cx="1551244" cy="11704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8" name="Picture 4" descr="Vị trí địa lí và địa hình khu vực nam Á | SGK Địa lí lớp 8">
            <a:extLst>
              <a:ext uri="{FF2B5EF4-FFF2-40B4-BE49-F238E27FC236}">
                <a16:creationId xmlns:a16="http://schemas.microsoft.com/office/drawing/2014/main" xmlns="" id="{760A2319-1B51-4549-9287-47F82A52B93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5461"/>
          <a:stretch/>
        </p:blipFill>
        <p:spPr bwMode="auto">
          <a:xfrm>
            <a:off x="7096011" y="1272731"/>
            <a:ext cx="5000955" cy="555349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5">
            <a:extLst>
              <a:ext uri="{FF2B5EF4-FFF2-40B4-BE49-F238E27FC236}">
                <a16:creationId xmlns:a16="http://schemas.microsoft.com/office/drawing/2014/main" xmlns="" id="{4D5DA973-789F-4A1A-AB6F-5B6212C0BB88}"/>
              </a:ext>
            </a:extLst>
          </p:cNvPr>
          <p:cNvSpPr txBox="1">
            <a:spLocks noChangeArrowheads="1"/>
          </p:cNvSpPr>
          <p:nvPr/>
        </p:nvSpPr>
        <p:spPr bwMode="auto">
          <a:xfrm>
            <a:off x="7552159" y="1342123"/>
            <a:ext cx="3953520"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Lược</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đồ</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tự</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nhiên</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khu</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vực</a:t>
            </a:r>
            <a:r>
              <a:rPr lang="en-US" sz="2000" b="1" dirty="0">
                <a:solidFill>
                  <a:srgbClr val="002060"/>
                </a:solidFill>
                <a:latin typeface="#9Slide03 SFU Futura_12" panose="00000400000000000000" pitchFamily="2" charset="0"/>
              </a:rPr>
              <a:t> Nam Á</a:t>
            </a:r>
            <a:endParaRPr lang="en-US" sz="2400" b="1" dirty="0">
              <a:solidFill>
                <a:srgbClr val="002060"/>
              </a:solidFill>
              <a:latin typeface="#9Slide03 SFU Futura_12" panose="00000400000000000000" pitchFamily="2" charset="0"/>
            </a:endParaRPr>
          </a:p>
        </p:txBody>
      </p:sp>
      <p:graphicFrame>
        <p:nvGraphicFramePr>
          <p:cNvPr id="10" name="Table 10">
            <a:extLst>
              <a:ext uri="{FF2B5EF4-FFF2-40B4-BE49-F238E27FC236}">
                <a16:creationId xmlns:a16="http://schemas.microsoft.com/office/drawing/2014/main" xmlns="" id="{FF10E4B3-1459-44DB-A244-605656CBCDAF}"/>
              </a:ext>
            </a:extLst>
          </p:cNvPr>
          <p:cNvGraphicFramePr>
            <a:graphicFrameLocks noGrp="1"/>
          </p:cNvGraphicFramePr>
          <p:nvPr>
            <p:extLst>
              <p:ext uri="{D42A27DB-BD31-4B8C-83A1-F6EECF244321}">
                <p14:modId xmlns:p14="http://schemas.microsoft.com/office/powerpoint/2010/main" val="1164942887"/>
              </p:ext>
            </p:extLst>
          </p:nvPr>
        </p:nvGraphicFramePr>
        <p:xfrm>
          <a:off x="42205" y="1267538"/>
          <a:ext cx="6836651" cy="5473676"/>
        </p:xfrm>
        <a:graphic>
          <a:graphicData uri="http://schemas.openxmlformats.org/drawingml/2006/table">
            <a:tbl>
              <a:tblPr firstRow="1" bandRow="1">
                <a:tableStyleId>{5C22544A-7EE6-4342-B048-85BDC9FD1C3A}</a:tableStyleId>
              </a:tblPr>
              <a:tblGrid>
                <a:gridCol w="1547444">
                  <a:extLst>
                    <a:ext uri="{9D8B030D-6E8A-4147-A177-3AD203B41FA5}">
                      <a16:colId xmlns:a16="http://schemas.microsoft.com/office/drawing/2014/main" xmlns="" val="2808914525"/>
                    </a:ext>
                  </a:extLst>
                </a:gridCol>
                <a:gridCol w="5289207">
                  <a:extLst>
                    <a:ext uri="{9D8B030D-6E8A-4147-A177-3AD203B41FA5}">
                      <a16:colId xmlns:a16="http://schemas.microsoft.com/office/drawing/2014/main" xmlns="" val="2543461228"/>
                    </a:ext>
                  </a:extLst>
                </a:gridCol>
              </a:tblGrid>
              <a:tr h="1190738">
                <a:tc gridSpan="2">
                  <a:txBody>
                    <a:bodyPr/>
                    <a:lstStyle/>
                    <a:p>
                      <a:pPr algn="ctr"/>
                      <a:endParaRPr lang="en-US" sz="3200" b="1" baseline="0" dirty="0">
                        <a:solidFill>
                          <a:srgbClr val="C00000"/>
                        </a:solidFill>
                        <a:latin typeface="#9Slide03 SFU Futura_12" panose="00000400000000000000" pitchFamily="2" charset="0"/>
                      </a:endParaRPr>
                    </a:p>
                    <a:p>
                      <a:pPr algn="ctr"/>
                      <a:r>
                        <a:rPr lang="en-US" sz="3200" b="1" baseline="0" dirty="0">
                          <a:solidFill>
                            <a:srgbClr val="C00000"/>
                          </a:solidFill>
                          <a:latin typeface="#9Slide03 SFU Futura_12" panose="00000400000000000000" pitchFamily="2" charset="0"/>
                        </a:rPr>
                        <a:t>3 </a:t>
                      </a:r>
                      <a:r>
                        <a:rPr lang="en-US" sz="3200" b="1" baseline="0" dirty="0" err="1">
                          <a:solidFill>
                            <a:srgbClr val="C00000"/>
                          </a:solidFill>
                          <a:latin typeface="#9Slide03 SFU Futura_12" panose="00000400000000000000" pitchFamily="2" charset="0"/>
                        </a:rPr>
                        <a:t>miền</a:t>
                      </a:r>
                      <a:r>
                        <a:rPr lang="en-US" sz="3200" b="1" baseline="0" dirty="0">
                          <a:solidFill>
                            <a:srgbClr val="C00000"/>
                          </a:solidFill>
                          <a:latin typeface="#9Slide03 SFU Futura_12" panose="00000400000000000000" pitchFamily="2" charset="0"/>
                        </a:rPr>
                        <a:t> </a:t>
                      </a:r>
                      <a:r>
                        <a:rPr lang="en-US" sz="4000" b="1" baseline="0" dirty="0" err="1">
                          <a:solidFill>
                            <a:srgbClr val="C00000"/>
                          </a:solidFill>
                          <a:latin typeface="#9Slide03 SFU Futura_12" panose="00000400000000000000" pitchFamily="2" charset="0"/>
                        </a:rPr>
                        <a:t>địa</a:t>
                      </a:r>
                      <a:r>
                        <a:rPr lang="en-US" sz="4000" b="1" baseline="0" dirty="0">
                          <a:solidFill>
                            <a:srgbClr val="C00000"/>
                          </a:solidFill>
                          <a:latin typeface="#9Slide03 SFU Futura_12" panose="00000400000000000000" pitchFamily="2" charset="0"/>
                        </a:rPr>
                        <a:t> </a:t>
                      </a:r>
                      <a:r>
                        <a:rPr lang="en-US" sz="4000" b="1" baseline="0" dirty="0" err="1">
                          <a:solidFill>
                            <a:srgbClr val="C00000"/>
                          </a:solidFill>
                          <a:latin typeface="#9Slide03 SFU Futura_12" panose="00000400000000000000" pitchFamily="2" charset="0"/>
                        </a:rPr>
                        <a:t>hình</a:t>
                      </a:r>
                      <a:r>
                        <a:rPr lang="en-US" sz="4000" b="1" baseline="0" dirty="0">
                          <a:solidFill>
                            <a:srgbClr val="C00000"/>
                          </a:solidFill>
                          <a:latin typeface="#9Slide03 SFU Futura_12" panose="00000400000000000000" pitchFamily="2" charset="0"/>
                        </a:rPr>
                        <a:t> </a:t>
                      </a:r>
                      <a:r>
                        <a:rPr lang="en-US" sz="3200" b="1" baseline="0" dirty="0" err="1">
                          <a:solidFill>
                            <a:srgbClr val="C00000"/>
                          </a:solidFill>
                          <a:latin typeface="#9Slide03 SFU Futura_12" panose="00000400000000000000" pitchFamily="2" charset="0"/>
                        </a:rPr>
                        <a:t>khu</a:t>
                      </a:r>
                      <a:r>
                        <a:rPr lang="en-US" sz="3200" b="1" baseline="0" dirty="0">
                          <a:solidFill>
                            <a:srgbClr val="C00000"/>
                          </a:solidFill>
                          <a:latin typeface="#9Slide03 SFU Futura_12" panose="00000400000000000000" pitchFamily="2" charset="0"/>
                        </a:rPr>
                        <a:t> </a:t>
                      </a:r>
                      <a:r>
                        <a:rPr lang="en-US" sz="3200" b="1" baseline="0" dirty="0" err="1">
                          <a:solidFill>
                            <a:srgbClr val="C00000"/>
                          </a:solidFill>
                          <a:latin typeface="#9Slide03 SFU Futura_12" panose="00000400000000000000" pitchFamily="2" charset="0"/>
                        </a:rPr>
                        <a:t>vực</a:t>
                      </a:r>
                      <a:r>
                        <a:rPr lang="en-US" sz="3200" b="1" baseline="0" dirty="0">
                          <a:solidFill>
                            <a:srgbClr val="C00000"/>
                          </a:solidFill>
                          <a:latin typeface="#9Slide03 SFU Futura_12" panose="00000400000000000000" pitchFamily="2" charset="0"/>
                        </a:rPr>
                        <a:t> </a:t>
                      </a:r>
                      <a:r>
                        <a:rPr lang="en-US" sz="3600" b="1" baseline="0" dirty="0">
                          <a:solidFill>
                            <a:srgbClr val="C00000"/>
                          </a:solidFill>
                          <a:latin typeface="#9Slide03 SFU Futura_12" panose="00000400000000000000" pitchFamily="2" charset="0"/>
                        </a:rPr>
                        <a:t>Nam Á</a:t>
                      </a:r>
                      <a:endParaRPr lang="en-US" sz="3200" b="1" baseline="0" dirty="0">
                        <a:solidFill>
                          <a:srgbClr val="C00000"/>
                        </a:solidFill>
                        <a:latin typeface="#9Slide03 SFU Futura_12" panose="00000400000000000000" pitchFamily="2" charset="0"/>
                      </a:endParaRPr>
                    </a:p>
                  </a:txBody>
                  <a:tcPr>
                    <a:solidFill>
                      <a:schemeClr val="bg1"/>
                    </a:solidFill>
                  </a:tcPr>
                </a:tc>
                <a:tc hMerge="1">
                  <a:txBody>
                    <a:bodyPr/>
                    <a:lstStyle/>
                    <a:p>
                      <a:endParaRPr lang="en-US" baseline="0" dirty="0"/>
                    </a:p>
                  </a:txBody>
                  <a:tcPr/>
                </a:tc>
                <a:extLst>
                  <a:ext uri="{0D108BD9-81ED-4DB2-BD59-A6C34878D82A}">
                    <a16:rowId xmlns:a16="http://schemas.microsoft.com/office/drawing/2014/main" xmlns="" val="2251180570"/>
                  </a:ext>
                </a:extLst>
              </a:tr>
              <a:tr h="1427646">
                <a:tc>
                  <a:txBody>
                    <a:bodyPr/>
                    <a:lstStyle/>
                    <a:p>
                      <a:pPr algn="ctr"/>
                      <a:r>
                        <a:rPr lang="en-US" sz="2400" b="1" dirty="0" err="1">
                          <a:solidFill>
                            <a:schemeClr val="tx1"/>
                          </a:solidFill>
                          <a:latin typeface="#9Slide03 SFU Futura_12" panose="00000400000000000000" pitchFamily="2" charset="0"/>
                        </a:rPr>
                        <a:t>Phía</a:t>
                      </a:r>
                      <a:r>
                        <a:rPr lang="en-US" sz="2400" b="1" dirty="0">
                          <a:solidFill>
                            <a:schemeClr val="tx1"/>
                          </a:solidFill>
                          <a:latin typeface="#9Slide03 SFU Futura_12" panose="00000400000000000000" pitchFamily="2" charset="0"/>
                        </a:rPr>
                        <a:t> </a:t>
                      </a:r>
                      <a:r>
                        <a:rPr lang="en-US" sz="2400" b="1" dirty="0" err="1">
                          <a:solidFill>
                            <a:schemeClr val="tx1"/>
                          </a:solidFill>
                          <a:latin typeface="#9Slide03 SFU Futura_12" panose="00000400000000000000" pitchFamily="2" charset="0"/>
                        </a:rPr>
                        <a:t>Bắc</a:t>
                      </a:r>
                      <a:endParaRPr lang="en-US" sz="2400" b="1" dirty="0">
                        <a:solidFill>
                          <a:schemeClr val="tx1"/>
                        </a:solidFill>
                        <a:latin typeface="#9Slide03 SFU Futura_12" panose="00000400000000000000" pitchFamily="2" charset="0"/>
                      </a:endParaRPr>
                    </a:p>
                  </a:txBody>
                  <a:tcPr>
                    <a:solidFill>
                      <a:srgbClr val="FE894C"/>
                    </a:solidFill>
                  </a:tcPr>
                </a:tc>
                <a:tc>
                  <a:txBody>
                    <a:bodyPr/>
                    <a:lstStyle/>
                    <a:p>
                      <a:endParaRPr lang="en-US" dirty="0"/>
                    </a:p>
                  </a:txBody>
                  <a:tcPr>
                    <a:solidFill>
                      <a:srgbClr val="FE894C"/>
                    </a:solidFill>
                  </a:tcPr>
                </a:tc>
                <a:extLst>
                  <a:ext uri="{0D108BD9-81ED-4DB2-BD59-A6C34878D82A}">
                    <a16:rowId xmlns:a16="http://schemas.microsoft.com/office/drawing/2014/main" xmlns="" val="2782428216"/>
                  </a:ext>
                </a:extLst>
              </a:tr>
              <a:tr h="1427646">
                <a:tc>
                  <a:txBody>
                    <a:bodyPr/>
                    <a:lstStyle/>
                    <a:p>
                      <a:pPr algn="ctr"/>
                      <a:r>
                        <a:rPr lang="en-US" sz="2400" b="1" dirty="0">
                          <a:solidFill>
                            <a:schemeClr val="tx1"/>
                          </a:solidFill>
                          <a:latin typeface="#9Slide03 SFU Futura_12" panose="00000400000000000000" pitchFamily="2" charset="0"/>
                        </a:rPr>
                        <a:t>Ở </a:t>
                      </a:r>
                      <a:r>
                        <a:rPr lang="en-US" sz="2400" b="1" dirty="0" err="1">
                          <a:solidFill>
                            <a:schemeClr val="tx1"/>
                          </a:solidFill>
                          <a:latin typeface="#9Slide03 SFU Futura_12" panose="00000400000000000000" pitchFamily="2" charset="0"/>
                        </a:rPr>
                        <a:t>giữa</a:t>
                      </a:r>
                      <a:endParaRPr lang="en-US" sz="2400" b="1" dirty="0">
                        <a:solidFill>
                          <a:schemeClr val="tx1"/>
                        </a:solidFill>
                        <a:latin typeface="#9Slide03 SFU Futura_12" panose="00000400000000000000" pitchFamily="2" charset="0"/>
                      </a:endParaRPr>
                    </a:p>
                  </a:txBody>
                  <a:tcPr>
                    <a:solidFill>
                      <a:srgbClr val="87C86A"/>
                    </a:solidFill>
                  </a:tcPr>
                </a:tc>
                <a:tc>
                  <a:txBody>
                    <a:bodyPr/>
                    <a:lstStyle/>
                    <a:p>
                      <a:endParaRPr lang="en-US" dirty="0"/>
                    </a:p>
                  </a:txBody>
                  <a:tcPr>
                    <a:solidFill>
                      <a:srgbClr val="87C86A"/>
                    </a:solidFill>
                  </a:tcPr>
                </a:tc>
                <a:extLst>
                  <a:ext uri="{0D108BD9-81ED-4DB2-BD59-A6C34878D82A}">
                    <a16:rowId xmlns:a16="http://schemas.microsoft.com/office/drawing/2014/main" xmlns="" val="1774693717"/>
                  </a:ext>
                </a:extLst>
              </a:tr>
              <a:tr h="1427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9Slide03 SFU Futura_12" panose="00000400000000000000" pitchFamily="2" charset="0"/>
                        </a:rPr>
                        <a:t>Phía</a:t>
                      </a:r>
                      <a:r>
                        <a:rPr lang="en-US" sz="2400" b="1" dirty="0">
                          <a:solidFill>
                            <a:schemeClr val="tx1"/>
                          </a:solidFill>
                          <a:latin typeface="#9Slide03 SFU Futura_12" panose="00000400000000000000" pitchFamily="2" charset="0"/>
                        </a:rPr>
                        <a:t> Nam</a:t>
                      </a:r>
                    </a:p>
                  </a:txBody>
                  <a:tcPr>
                    <a:solidFill>
                      <a:srgbClr val="FBDB52"/>
                    </a:solidFill>
                  </a:tcPr>
                </a:tc>
                <a:tc>
                  <a:txBody>
                    <a:bodyPr/>
                    <a:lstStyle/>
                    <a:p>
                      <a:endParaRPr lang="en-US" dirty="0"/>
                    </a:p>
                  </a:txBody>
                  <a:tcPr>
                    <a:solidFill>
                      <a:srgbClr val="FBDB52"/>
                    </a:solidFill>
                  </a:tcPr>
                </a:tc>
                <a:extLst>
                  <a:ext uri="{0D108BD9-81ED-4DB2-BD59-A6C34878D82A}">
                    <a16:rowId xmlns:a16="http://schemas.microsoft.com/office/drawing/2014/main" xmlns="" val="1384625958"/>
                  </a:ext>
                </a:extLst>
              </a:tr>
            </a:tbl>
          </a:graphicData>
        </a:graphic>
      </p:graphicFrame>
      <p:sp>
        <p:nvSpPr>
          <p:cNvPr id="22" name="Text Box 5">
            <a:extLst>
              <a:ext uri="{FF2B5EF4-FFF2-40B4-BE49-F238E27FC236}">
                <a16:creationId xmlns:a16="http://schemas.microsoft.com/office/drawing/2014/main" xmlns="" id="{2C744E6A-AAC1-4558-B9E9-F4C0FEB5DA99}"/>
              </a:ext>
            </a:extLst>
          </p:cNvPr>
          <p:cNvSpPr txBox="1">
            <a:spLocks noChangeArrowheads="1"/>
          </p:cNvSpPr>
          <p:nvPr/>
        </p:nvSpPr>
        <p:spPr bwMode="auto">
          <a:xfrm>
            <a:off x="1561049" y="2646040"/>
            <a:ext cx="5379675" cy="1107996"/>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200" b="1" dirty="0">
                <a:solidFill>
                  <a:srgbClr val="002060"/>
                </a:solidFill>
                <a:latin typeface="#9Slide03 SFU Futura_12" panose="00000400000000000000" pitchFamily="2" charset="0"/>
              </a:rPr>
              <a:t>- Himalaya: </a:t>
            </a:r>
            <a:r>
              <a:rPr lang="en-US" sz="2200" b="1" dirty="0" err="1">
                <a:solidFill>
                  <a:srgbClr val="002060"/>
                </a:solidFill>
                <a:latin typeface="#9Slide03 SFU Futura_12" panose="00000400000000000000" pitchFamily="2" charset="0"/>
              </a:rPr>
              <a:t>cao</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đồ</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sộ</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hướng</a:t>
            </a:r>
            <a:r>
              <a:rPr lang="en-US" sz="2200" b="1" dirty="0">
                <a:solidFill>
                  <a:srgbClr val="002060"/>
                </a:solidFill>
                <a:latin typeface="#9Slide03 SFU Futura_12" panose="00000400000000000000" pitchFamily="2" charset="0"/>
              </a:rPr>
              <a:t>: TB-ĐN</a:t>
            </a:r>
          </a:p>
          <a:p>
            <a:pPr algn="just" eaLnBrk="1" hangingPunct="1">
              <a:defRPr/>
            </a:pP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Mùa</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đông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chắn</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khối</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khí</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lạnh</a:t>
            </a:r>
            <a:r>
              <a:rPr lang="en-US" sz="2200" b="1" dirty="0">
                <a:solidFill>
                  <a:srgbClr val="002060"/>
                </a:solidFill>
                <a:latin typeface="#9Slide03 SFU Futura_12" panose="00000400000000000000" pitchFamily="2" charset="0"/>
                <a:sym typeface="Wingdings" panose="05000000000000000000" pitchFamily="2" charset="2"/>
              </a:rPr>
              <a:t> N.Á </a:t>
            </a:r>
            <a:r>
              <a:rPr lang="en-US" sz="2200" b="1" dirty="0" err="1">
                <a:solidFill>
                  <a:srgbClr val="002060"/>
                </a:solidFill>
                <a:latin typeface="#9Slide03 SFU Futura_12" panose="00000400000000000000" pitchFamily="2" charset="0"/>
                <a:sym typeface="Wingdings" panose="05000000000000000000" pitchFamily="2" charset="2"/>
              </a:rPr>
              <a:t>ấm</a:t>
            </a:r>
            <a:endParaRPr lang="en-US" sz="2200" b="1" dirty="0">
              <a:solidFill>
                <a:srgbClr val="002060"/>
              </a:solidFill>
              <a:latin typeface="#9Slide03 SFU Futura_12" panose="00000400000000000000" pitchFamily="2" charset="0"/>
              <a:sym typeface="Wingdings" panose="05000000000000000000" pitchFamily="2" charset="2"/>
            </a:endParaRPr>
          </a:p>
          <a:p>
            <a:pPr algn="just" eaLnBrk="1" hangingPunct="1">
              <a:defRPr/>
            </a:pP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Mùa</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hạ</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đón</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gió</a:t>
            </a:r>
            <a:r>
              <a:rPr lang="en-US" sz="2200" b="1" dirty="0">
                <a:solidFill>
                  <a:srgbClr val="002060"/>
                </a:solidFill>
                <a:latin typeface="#9Slide03 SFU Futura_12" panose="00000400000000000000" pitchFamily="2" charset="0"/>
                <a:sym typeface="Wingdings" panose="05000000000000000000" pitchFamily="2" charset="2"/>
              </a:rPr>
              <a:t>  </a:t>
            </a:r>
            <a:r>
              <a:rPr lang="en-US" sz="2200" b="1" dirty="0" err="1">
                <a:solidFill>
                  <a:srgbClr val="002060"/>
                </a:solidFill>
                <a:latin typeface="#9Slide03 SFU Futura_12" panose="00000400000000000000" pitchFamily="2" charset="0"/>
                <a:sym typeface="Wingdings" panose="05000000000000000000" pitchFamily="2" charset="2"/>
              </a:rPr>
              <a:t>mưa</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lớn</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sườn</a:t>
            </a:r>
            <a:r>
              <a:rPr lang="en-US" sz="2200" b="1" dirty="0">
                <a:solidFill>
                  <a:srgbClr val="002060"/>
                </a:solidFill>
                <a:latin typeface="#9Slide03 SFU Futura_12" panose="00000400000000000000" pitchFamily="2" charset="0"/>
                <a:sym typeface="Wingdings" panose="05000000000000000000" pitchFamily="2" charset="2"/>
              </a:rPr>
              <a:t> </a:t>
            </a:r>
            <a:r>
              <a:rPr lang="en-US" sz="2200" b="1" dirty="0" err="1">
                <a:solidFill>
                  <a:srgbClr val="002060"/>
                </a:solidFill>
                <a:latin typeface="#9Slide03 SFU Futura_12" panose="00000400000000000000" pitchFamily="2" charset="0"/>
                <a:sym typeface="Wingdings" panose="05000000000000000000" pitchFamily="2" charset="2"/>
              </a:rPr>
              <a:t>nam</a:t>
            </a:r>
            <a:endParaRPr lang="en-US" sz="2200" b="1" dirty="0">
              <a:solidFill>
                <a:srgbClr val="C00000"/>
              </a:solidFill>
              <a:latin typeface="#9Slide03 SFU Futura_12" panose="00000400000000000000" pitchFamily="2" charset="0"/>
            </a:endParaRPr>
          </a:p>
        </p:txBody>
      </p:sp>
      <p:sp>
        <p:nvSpPr>
          <p:cNvPr id="23" name="Text Box 5">
            <a:extLst>
              <a:ext uri="{FF2B5EF4-FFF2-40B4-BE49-F238E27FC236}">
                <a16:creationId xmlns:a16="http://schemas.microsoft.com/office/drawing/2014/main" xmlns="" id="{553CEAAD-0A2F-4474-BF5C-66E35EC695C4}"/>
              </a:ext>
            </a:extLst>
          </p:cNvPr>
          <p:cNvSpPr txBox="1">
            <a:spLocks noChangeArrowheads="1"/>
          </p:cNvSpPr>
          <p:nvPr/>
        </p:nvSpPr>
        <p:spPr bwMode="auto">
          <a:xfrm>
            <a:off x="1649438" y="5510888"/>
            <a:ext cx="5379675" cy="1107996"/>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342900" indent="-342900" algn="just" eaLnBrk="1" hangingPunct="1">
              <a:buFontTx/>
              <a:buChar char="-"/>
              <a:defRPr/>
            </a:pPr>
            <a:r>
              <a:rPr lang="en-US" sz="2200" b="1" dirty="0" err="1">
                <a:solidFill>
                  <a:srgbClr val="002060"/>
                </a:solidFill>
                <a:latin typeface="#9Slide03 SFU Futura_12" panose="00000400000000000000" pitchFamily="2" charset="0"/>
              </a:rPr>
              <a:t>Sơn</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nguyên</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Đê</a:t>
            </a:r>
            <a:r>
              <a:rPr lang="en-US" sz="2200" b="1" dirty="0">
                <a:solidFill>
                  <a:srgbClr val="002060"/>
                </a:solidFill>
                <a:latin typeface="#9Slide03 SFU Futura_12" panose="00000400000000000000" pitchFamily="2" charset="0"/>
              </a:rPr>
              <a:t>-can: </a:t>
            </a:r>
            <a:r>
              <a:rPr lang="en-US" sz="2200" b="1" dirty="0" err="1">
                <a:solidFill>
                  <a:srgbClr val="002060"/>
                </a:solidFill>
                <a:latin typeface="#9Slide03 SFU Futura_12" panose="00000400000000000000" pitchFamily="2" charset="0"/>
              </a:rPr>
              <a:t>thấp</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bằng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phẳng</a:t>
            </a:r>
            <a:endParaRPr lang="en-US" sz="2200" b="1" dirty="0">
              <a:solidFill>
                <a:srgbClr val="002060"/>
              </a:solidFill>
              <a:latin typeface="#9Slide03 SFU Futura_12" panose="00000400000000000000" pitchFamily="2" charset="0"/>
            </a:endParaRPr>
          </a:p>
          <a:p>
            <a:pPr marL="342900" indent="-342900" algn="just" eaLnBrk="1" hangingPunct="1">
              <a:buFontTx/>
              <a:buChar char="-"/>
              <a:defRPr/>
            </a:pPr>
            <a:r>
              <a:rPr lang="en-US" sz="2200" b="1" dirty="0" err="1">
                <a:solidFill>
                  <a:srgbClr val="002060"/>
                </a:solidFill>
                <a:latin typeface="#9Slide03 SFU Futura_12" panose="00000400000000000000" pitchFamily="2" charset="0"/>
              </a:rPr>
              <a:t>Phía</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Đông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dãy</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Gát</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Đông</a:t>
            </a:r>
            <a:endParaRPr lang="en-US" sz="2200" b="1" dirty="0">
              <a:solidFill>
                <a:srgbClr val="002060"/>
              </a:solidFill>
              <a:latin typeface="#9Slide03 SFU Futura_12" panose="00000400000000000000" pitchFamily="2" charset="0"/>
            </a:endParaRPr>
          </a:p>
          <a:p>
            <a:pPr marL="342900" indent="-342900" algn="just" eaLnBrk="1" hangingPunct="1">
              <a:buFontTx/>
              <a:buChar char="-"/>
              <a:defRPr/>
            </a:pPr>
            <a:r>
              <a:rPr lang="en-US" sz="2200" b="1" dirty="0" err="1">
                <a:solidFill>
                  <a:srgbClr val="002060"/>
                </a:solidFill>
                <a:latin typeface="#9Slide03 SFU Futura_12" panose="00000400000000000000" pitchFamily="2" charset="0"/>
              </a:rPr>
              <a:t>Phía</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Tây</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dãy</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Gát</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Tây</a:t>
            </a:r>
            <a:endParaRPr lang="en-US" sz="2200" b="1" dirty="0">
              <a:solidFill>
                <a:srgbClr val="C00000"/>
              </a:solidFill>
              <a:latin typeface="#9Slide03 SFU Futura_12" panose="00000400000000000000" pitchFamily="2" charset="0"/>
            </a:endParaRPr>
          </a:p>
        </p:txBody>
      </p:sp>
      <p:sp>
        <p:nvSpPr>
          <p:cNvPr id="24" name="Text Box 5">
            <a:extLst>
              <a:ext uri="{FF2B5EF4-FFF2-40B4-BE49-F238E27FC236}">
                <a16:creationId xmlns:a16="http://schemas.microsoft.com/office/drawing/2014/main" xmlns="" id="{7BB8A0F6-0F1E-454F-B345-9E4C1C6005DD}"/>
              </a:ext>
            </a:extLst>
          </p:cNvPr>
          <p:cNvSpPr txBox="1">
            <a:spLocks noChangeArrowheads="1"/>
          </p:cNvSpPr>
          <p:nvPr/>
        </p:nvSpPr>
        <p:spPr bwMode="auto">
          <a:xfrm>
            <a:off x="1610843" y="4004376"/>
            <a:ext cx="5379675" cy="1107996"/>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Đồng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bằng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Ấn</a:t>
            </a:r>
            <a:r>
              <a:rPr lang="en-US" sz="2200" b="1" dirty="0">
                <a:solidFill>
                  <a:srgbClr val="002060"/>
                </a:solidFill>
                <a:latin typeface="#9Slide03 SFU Futura_12" panose="00000400000000000000" pitchFamily="2" charset="0"/>
              </a:rPr>
              <a:t>–</a:t>
            </a:r>
            <a:r>
              <a:rPr lang="en-US" sz="2200" b="1" dirty="0" err="1">
                <a:solidFill>
                  <a:srgbClr val="002060"/>
                </a:solidFill>
                <a:latin typeface="#9Slide03 SFU Futura_12" panose="00000400000000000000" pitchFamily="2" charset="0"/>
              </a:rPr>
              <a:t>Hằng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rộng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bằng</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phẳng</a:t>
            </a:r>
            <a:endParaRPr lang="en-US" sz="2200" b="1" dirty="0">
              <a:solidFill>
                <a:srgbClr val="002060"/>
              </a:solidFill>
              <a:latin typeface="#9Slide03 SFU Futura_12" panose="00000400000000000000" pitchFamily="2" charset="0"/>
            </a:endParaRPr>
          </a:p>
          <a:p>
            <a:pPr algn="just" eaLnBrk="1" hangingPunct="1">
              <a:defRPr/>
            </a:pP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Từ</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bờ</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biển</a:t>
            </a:r>
            <a:r>
              <a:rPr lang="en-US" sz="2200" b="1" dirty="0">
                <a:solidFill>
                  <a:srgbClr val="002060"/>
                </a:solidFill>
                <a:latin typeface="#9Slide03 SFU Futura_12" panose="00000400000000000000" pitchFamily="2" charset="0"/>
              </a:rPr>
              <a:t> A-rap </a:t>
            </a:r>
            <a:r>
              <a:rPr lang="en-US" sz="2200" b="1" dirty="0" err="1">
                <a:solidFill>
                  <a:srgbClr val="002060"/>
                </a:solidFill>
                <a:latin typeface="#9Slide03 SFU Futura_12" panose="00000400000000000000" pitchFamily="2" charset="0"/>
              </a:rPr>
              <a:t>đến</a:t>
            </a: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vịnh</a:t>
            </a:r>
            <a:r>
              <a:rPr lang="en-US" sz="2200" b="1" dirty="0">
                <a:solidFill>
                  <a:srgbClr val="002060"/>
                </a:solidFill>
                <a:latin typeface="#9Slide03 SFU Futura_12" panose="00000400000000000000" pitchFamily="2" charset="0"/>
              </a:rPr>
              <a:t> Ben-</a:t>
            </a:r>
            <a:r>
              <a:rPr lang="en-US" sz="2200" b="1" dirty="0" err="1">
                <a:solidFill>
                  <a:srgbClr val="002060"/>
                </a:solidFill>
                <a:latin typeface="#9Slide03 SFU Futura_12" panose="00000400000000000000" pitchFamily="2" charset="0"/>
              </a:rPr>
              <a:t>gan</a:t>
            </a:r>
            <a:endParaRPr lang="en-US" sz="2200" b="1" dirty="0">
              <a:solidFill>
                <a:srgbClr val="002060"/>
              </a:solidFill>
              <a:latin typeface="#9Slide03 SFU Futura_12" panose="00000400000000000000" pitchFamily="2" charset="0"/>
            </a:endParaRPr>
          </a:p>
          <a:p>
            <a:pPr algn="just" eaLnBrk="1" hangingPunct="1">
              <a:defRPr/>
            </a:pPr>
            <a:r>
              <a:rPr lang="en-US" sz="2200" b="1" dirty="0">
                <a:solidFill>
                  <a:srgbClr val="002060"/>
                </a:solidFill>
                <a:latin typeface="#9Slide03 SFU Futura_12" panose="00000400000000000000" pitchFamily="2" charset="0"/>
              </a:rPr>
              <a:t>+ </a:t>
            </a:r>
            <a:r>
              <a:rPr lang="en-US" sz="2200" b="1" dirty="0" err="1">
                <a:solidFill>
                  <a:srgbClr val="002060"/>
                </a:solidFill>
                <a:latin typeface="#9Slide03 SFU Futura_12" panose="00000400000000000000" pitchFamily="2" charset="0"/>
              </a:rPr>
              <a:t>Dài</a:t>
            </a:r>
            <a:r>
              <a:rPr lang="en-US" sz="2200" b="1" dirty="0">
                <a:solidFill>
                  <a:srgbClr val="002060"/>
                </a:solidFill>
                <a:latin typeface="#9Slide03 SFU Futura_12" panose="00000400000000000000" pitchFamily="2" charset="0"/>
              </a:rPr>
              <a:t>: &gt; 3000 km, </a:t>
            </a:r>
            <a:r>
              <a:rPr lang="en-US" sz="2200" b="1" dirty="0" err="1">
                <a:solidFill>
                  <a:srgbClr val="002060"/>
                </a:solidFill>
                <a:latin typeface="#9Slide03 SFU Futura_12" panose="00000400000000000000" pitchFamily="2" charset="0"/>
              </a:rPr>
              <a:t>rộng</a:t>
            </a:r>
            <a:r>
              <a:rPr lang="en-US" sz="2200" b="1" dirty="0">
                <a:solidFill>
                  <a:srgbClr val="002060"/>
                </a:solidFill>
                <a:latin typeface="#9Slide03 SFU Futura_12" panose="00000400000000000000" pitchFamily="2" charset="0"/>
              </a:rPr>
              <a:t>: 250-350 km</a:t>
            </a:r>
            <a:endParaRPr lang="en-US" sz="2200" b="1" dirty="0">
              <a:solidFill>
                <a:srgbClr val="C00000"/>
              </a:solidFill>
              <a:latin typeface="#9Slide03 SFU Futura_12" panose="00000400000000000000" pitchFamily="2" charset="0"/>
            </a:endParaRPr>
          </a:p>
        </p:txBody>
      </p:sp>
      <p:pic>
        <p:nvPicPr>
          <p:cNvPr id="25" name="Picture 2" descr="Hình ảnh Sông Avd Biểu Tượng Vector, Hoạt Hình., Rừng., Cây Vector và PNG  với nền trong suốt để tải xuống miễn phí">
            <a:extLst>
              <a:ext uri="{FF2B5EF4-FFF2-40B4-BE49-F238E27FC236}">
                <a16:creationId xmlns:a16="http://schemas.microsoft.com/office/drawing/2014/main" xmlns="" id="{F8B1623C-0CCB-4648-81F0-92CE08045A5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918" t="37432" r="20957" b="38281"/>
          <a:stretch/>
        </p:blipFill>
        <p:spPr bwMode="auto">
          <a:xfrm>
            <a:off x="9633" y="4226669"/>
            <a:ext cx="1601210" cy="9838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ình ảnh Núi, Biểu Tượng Núi, Phong Cảnh, đồi Núi Vector và PNG với nền  trong suốt để tải xuống miễn phí">
            <a:extLst>
              <a:ext uri="{FF2B5EF4-FFF2-40B4-BE49-F238E27FC236}">
                <a16:creationId xmlns:a16="http://schemas.microsoft.com/office/drawing/2014/main" xmlns="" id="{81C1CDCE-7635-439E-81C5-084330CB099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0000" y1="57201" x2="30000" y2="57201"/>
                        <a14:foregroundMark x1="29000" y1="57938" x2="29000" y2="57938"/>
                        <a14:foregroundMark x1="72333" y1="56465" x2="72333" y2="56465"/>
                        <a14:foregroundMark x1="71583" y1="53682" x2="70583" y2="53437"/>
                        <a14:foregroundMark x1="39667" y1="43044" x2="39667" y2="43044"/>
                      </a14:backgroundRemoval>
                    </a14:imgEffect>
                  </a14:imgLayer>
                </a14:imgProps>
              </a:ext>
              <a:ext uri="{28A0092B-C50C-407E-A947-70E740481C1C}">
                <a14:useLocalDpi xmlns:a14="http://schemas.microsoft.com/office/drawing/2010/main" val="0"/>
              </a:ext>
            </a:extLst>
          </a:blip>
          <a:srcRect l="21175" t="38800" r="19074" b="39321"/>
          <a:stretch/>
        </p:blipFill>
        <p:spPr bwMode="auto">
          <a:xfrm>
            <a:off x="128448" y="2798193"/>
            <a:ext cx="1482395" cy="11079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hiết Kế Của Nguyên Tố Nền Sa Mạc Vector-vector Nền-miễn Phí Vector Miễn  Phí Tải Về">
            <a:extLst>
              <a:ext uri="{FF2B5EF4-FFF2-40B4-BE49-F238E27FC236}">
                <a16:creationId xmlns:a16="http://schemas.microsoft.com/office/drawing/2014/main" xmlns="" id="{691CE312-282A-40D6-9E60-BA6B166B2407}"/>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939" b="97769" l="5600" r="99200">
                        <a14:foregroundMark x1="22000" y1="51927" x2="22000" y2="51927"/>
                        <a14:foregroundMark x1="3800" y1="56795" x2="3800" y2="56795"/>
                        <a14:foregroundMark x1="5800" y1="46045" x2="5800" y2="46045"/>
                        <a14:foregroundMark x1="12800" y1="47059" x2="12800" y2="47059"/>
                        <a14:foregroundMark x1="12800" y1="47262" x2="14400" y2="47870"/>
                        <a14:foregroundMark x1="19400" y1="49696" x2="19400" y2="49696"/>
                        <a14:foregroundMark x1="21200" y1="49899" x2="21200" y2="49899"/>
                        <a14:foregroundMark x1="22000" y1="49899" x2="22000" y2="49899"/>
                        <a14:foregroundMark x1="8000" y1="77688" x2="8000" y2="77688"/>
                        <a14:foregroundMark x1="8000" y1="78905" x2="8000" y2="78905"/>
                        <a14:foregroundMark x1="8000" y1="79716" x2="8000" y2="79716"/>
                        <a14:foregroundMark x1="21400" y1="87627" x2="21400" y2="87627"/>
                        <a14:foregroundMark x1="22400" y1="87627" x2="22400" y2="87627"/>
                        <a14:foregroundMark x1="23800" y1="87627" x2="25600" y2="87627"/>
                        <a14:foregroundMark x1="27800" y1="87627" x2="30200" y2="87424"/>
                        <a14:foregroundMark x1="34600" y1="87018" x2="34600" y2="87018"/>
                        <a14:foregroundMark x1="39000" y1="87018" x2="42400" y2="87424"/>
                        <a14:foregroundMark x1="97400" y1="58824" x2="97400" y2="58824"/>
                        <a14:foregroundMark x1="69400" y1="61055" x2="69400" y2="61055"/>
                        <a14:foregroundMark x1="59600" y1="64909" x2="59600" y2="64909"/>
                        <a14:foregroundMark x1="58200" y1="64909" x2="58200" y2="64909"/>
                        <a14:foregroundMark x1="53800" y1="61663" x2="52600" y2="61055"/>
                        <a14:foregroundMark x1="48600" y1="58215" x2="47600" y2="57809"/>
                        <a14:foregroundMark x1="46800" y1="57404" x2="42400" y2="54970"/>
                        <a14:foregroundMark x1="36800" y1="53144" x2="35200" y2="52333"/>
                        <a14:foregroundMark x1="34000" y1="51724" x2="32600" y2="51318"/>
                        <a14:foregroundMark x1="28800" y1="49696" x2="26600" y2="48479"/>
                        <a14:foregroundMark x1="25000" y1="47667" x2="23400" y2="47059"/>
                        <a14:foregroundMark x1="22600" y1="46653" x2="22600" y2="46653"/>
                        <a14:foregroundMark x1="8600" y1="53550" x2="8600" y2="53550"/>
                        <a14:foregroundMark x1="8600" y1="53753" x2="3800" y2="67343"/>
                        <a14:foregroundMark x1="4600" y1="76876" x2="4600" y2="76876"/>
                        <a14:foregroundMark x1="7200" y1="76268" x2="7200" y2="76268"/>
                        <a14:foregroundMark x1="9000" y1="74645" x2="11600" y2="72414"/>
                        <a14:foregroundMark x1="14800" y1="69371" x2="14800" y2="69371"/>
                        <a14:foregroundMark x1="12200" y1="68560" x2="12200" y2="68560"/>
                        <a14:foregroundMark x1="11800" y1="67140" x2="11800" y2="67140"/>
                        <a14:foregroundMark x1="13600" y1="64706" x2="13600" y2="64706"/>
                        <a14:foregroundMark x1="14200" y1="64300" x2="14200" y2="64300"/>
                        <a14:foregroundMark x1="15600" y1="63286" x2="17000" y2="62677"/>
                        <a14:foregroundMark x1="18000" y1="61663" x2="18000" y2="61663"/>
                        <a14:foregroundMark x1="18600" y1="61460" x2="18600" y2="61460"/>
                        <a14:foregroundMark x1="19200" y1="61460" x2="20600" y2="60852"/>
                        <a14:foregroundMark x1="21800" y1="60649" x2="27600" y2="58418"/>
                        <a14:foregroundMark x1="31600" y1="56795" x2="31600" y2="56795"/>
                        <a14:foregroundMark x1="32000" y1="56389" x2="34200" y2="64909"/>
                        <a14:foregroundMark x1="35400" y1="71805" x2="35400" y2="71805"/>
                        <a14:foregroundMark x1="35800" y1="71805" x2="34600" y2="73022"/>
                        <a14:foregroundMark x1="32600" y1="73834" x2="28200" y2="76268"/>
                        <a14:foregroundMark x1="26400" y1="76876" x2="23000" y2="78905"/>
                        <a14:foregroundMark x1="22600" y1="78905" x2="17600" y2="80933"/>
                        <a14:foregroundMark x1="15400" y1="81744" x2="13000" y2="82353"/>
                        <a14:foregroundMark x1="11200" y1="82961" x2="9600" y2="84381"/>
                        <a14:foregroundMark x1="6600" y1="87424" x2="6600" y2="87424"/>
                        <a14:foregroundMark x1="6600" y1="87627" x2="6600" y2="87627"/>
                        <a14:foregroundMark x1="10600" y1="96755" x2="10600" y2="96755"/>
                        <a14:foregroundMark x1="10600" y1="97160" x2="11600" y2="97363"/>
                        <a14:foregroundMark x1="39000" y1="93509" x2="39000" y2="93509"/>
                        <a14:foregroundMark x1="41200" y1="94523" x2="43200" y2="95132"/>
                        <a14:foregroundMark x1="55800" y1="96349" x2="56600" y2="96552"/>
                        <a14:foregroundMark x1="63400" y1="94726" x2="65600" y2="94726"/>
                        <a14:foregroundMark x1="68200" y1="94726" x2="75200" y2="95132"/>
                        <a14:foregroundMark x1="84200" y1="96349" x2="86600" y2="96349"/>
                        <a14:foregroundMark x1="90400" y1="95943" x2="91600" y2="95335"/>
                        <a14:foregroundMark x1="92800" y1="94726" x2="92800" y2="94726"/>
                        <a14:foregroundMark x1="93800" y1="93915" x2="93800" y2="93915"/>
                        <a14:foregroundMark x1="96200" y1="91481" x2="96200" y2="91481"/>
                        <a14:foregroundMark x1="97000" y1="90061" x2="97000" y2="90061"/>
                        <a14:foregroundMark x1="97400" y1="87018" x2="97400" y2="85598"/>
                        <a14:foregroundMark x1="96800" y1="80933" x2="96800" y2="80933"/>
                        <a14:foregroundMark x1="96000" y1="78296" x2="96000" y2="78296"/>
                        <a14:foregroundMark x1="94800" y1="74037" x2="94800" y2="74037"/>
                        <a14:foregroundMark x1="94800" y1="72617" x2="94400" y2="71197"/>
                        <a14:foregroundMark x1="94400" y1="69777" x2="94400" y2="68560"/>
                        <a14:foregroundMark x1="81000" y1="83570" x2="81000" y2="83570"/>
                        <a14:foregroundMark x1="81000" y1="83773" x2="81000" y2="83773"/>
                        <a14:foregroundMark x1="80000" y1="83773" x2="80000" y2="83773"/>
                        <a14:foregroundMark x1="78400" y1="83367" x2="71400" y2="81136"/>
                        <a14:foregroundMark x1="65400" y1="79108" x2="65400" y2="79108"/>
                        <a14:foregroundMark x1="62800" y1="77079" x2="62800" y2="77079"/>
                        <a14:foregroundMark x1="61000" y1="75659" x2="61000" y2="75659"/>
                        <a14:foregroundMark x1="60400" y1="74037" x2="60400" y2="74037"/>
                        <a14:foregroundMark x1="77400" y1="69777" x2="77400" y2="69777"/>
                        <a14:foregroundMark x1="78200" y1="70385" x2="78200" y2="70385"/>
                        <a14:foregroundMark x1="82800" y1="74037" x2="82800" y2="74037"/>
                        <a14:foregroundMark x1="90200" y1="82759" x2="90200" y2="82759"/>
                        <a14:foregroundMark x1="73800" y1="73225" x2="73800" y2="73225"/>
                        <a14:foregroundMark x1="72000" y1="71805" x2="72000" y2="71805"/>
                        <a14:foregroundMark x1="76200" y1="75051" x2="76200" y2="75051"/>
                        <a14:foregroundMark x1="55800" y1="73225" x2="54400" y2="73022"/>
                        <a14:foregroundMark x1="43800" y1="69980" x2="43800" y2="69980"/>
                        <a14:foregroundMark x1="20600" y1="96552" x2="20600" y2="96552"/>
                        <a14:foregroundMark x1="20000" y1="96349" x2="20000" y2="96349"/>
                        <a14:foregroundMark x1="27200" y1="95335" x2="27200" y2="95335"/>
                        <a14:foregroundMark x1="27600" y1="95740" x2="27600" y2="95740"/>
                        <a14:foregroundMark x1="23800" y1="95740" x2="23800" y2="95740"/>
                        <a14:foregroundMark x1="9600" y1="95943" x2="9600" y2="95943"/>
                        <a14:foregroundMark x1="10400" y1="93103" x2="10400" y2="93103"/>
                        <a14:foregroundMark x1="10400" y1="93103" x2="10400" y2="93103"/>
                        <a14:foregroundMark x1="6600" y1="95740" x2="6600" y2="95740"/>
                      </a14:backgroundRemoval>
                    </a14:imgEffect>
                  </a14:imgLayer>
                </a14:imgProps>
              </a:ext>
              <a:ext uri="{28A0092B-C50C-407E-A947-70E740481C1C}">
                <a14:useLocalDpi xmlns:a14="http://schemas.microsoft.com/office/drawing/2010/main" val="0"/>
              </a:ext>
            </a:extLst>
          </a:blip>
          <a:srcRect l="5227" t="25447" b="10691"/>
          <a:stretch/>
        </p:blipFill>
        <p:spPr bwMode="auto">
          <a:xfrm>
            <a:off x="-8025" y="5675417"/>
            <a:ext cx="1559248" cy="11625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404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barn(inVertical)">
                                      <p:cBhvr>
                                        <p:cTn id="19" dur="500"/>
                                        <p:tgtEl>
                                          <p:spTgt spid="24">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barn(inVertical)">
                                      <p:cBhvr>
                                        <p:cTn id="25" dur="5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 xmlns:a16="http://schemas.microsoft.com/office/drawing/2014/main" id="{D204BD4E-FFE0-4037-9BE7-F376D64299FD}"/>
              </a:ext>
            </a:extLst>
          </p:cNvPr>
          <p:cNvSpPr/>
          <p:nvPr/>
        </p:nvSpPr>
        <p:spPr>
          <a:xfrm>
            <a:off x="0" y="0"/>
            <a:ext cx="12192000" cy="6858000"/>
          </a:xfrm>
          <a:prstGeom prst="frame">
            <a:avLst>
              <a:gd name="adj1" fmla="val 30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 xmlns:a16="http://schemas.microsoft.com/office/drawing/2014/main" id="{E992E002-91AA-4BE7-832F-3ED7F35C0B7E}"/>
              </a:ext>
            </a:extLst>
          </p:cNvPr>
          <p:cNvSpPr txBox="1"/>
          <p:nvPr/>
        </p:nvSpPr>
        <p:spPr>
          <a:xfrm>
            <a:off x="337606" y="2410980"/>
            <a:ext cx="11470147" cy="4053417"/>
          </a:xfrm>
          <a:prstGeom prst="rect">
            <a:avLst/>
          </a:prstGeom>
          <a:noFill/>
        </p:spPr>
        <p:txBody>
          <a:bodyPr wrap="square">
            <a:spAutoFit/>
          </a:bodyPr>
          <a:lstStyle/>
          <a:p>
            <a:r>
              <a:rPr lang="en-US" sz="3600" b="1" smtClean="0"/>
              <a:t>1.Vị </a:t>
            </a:r>
            <a:r>
              <a:rPr lang="en-US" sz="3600" b="1"/>
              <a:t>trí địa lí-địa </a:t>
            </a:r>
            <a:r>
              <a:rPr lang="en-US" sz="3600" b="1"/>
              <a:t>hình</a:t>
            </a:r>
            <a:r>
              <a:rPr lang="en-US" sz="3600"/>
              <a:t> </a:t>
            </a:r>
            <a:r>
              <a:rPr lang="en-US" sz="3600" smtClean="0"/>
              <a:t>:</a:t>
            </a:r>
            <a:endParaRPr lang="en-US" sz="3600"/>
          </a:p>
          <a:p>
            <a:r>
              <a:rPr lang="en-US" sz="3600">
                <a:solidFill>
                  <a:srgbClr val="002060"/>
                </a:solidFill>
              </a:rPr>
              <a:t>-Nam Á nằm về phía Nam châu Á  trên phần lớn bán đảo Đề Căn.</a:t>
            </a:r>
          </a:p>
          <a:p>
            <a:r>
              <a:rPr lang="en-US" sz="3600">
                <a:solidFill>
                  <a:srgbClr val="002060"/>
                </a:solidFill>
              </a:rPr>
              <a:t>-Nam Á có ba miền địa hình chính :phía bắc là dãy Hi-ma-lay-a hùng vĩ, phía nam là sơn nguyên Đề Căn, Ở giữa là đồng </a:t>
            </a:r>
            <a:r>
              <a:rPr lang="en-US" sz="3600">
                <a:solidFill>
                  <a:srgbClr val="002060"/>
                </a:solidFill>
              </a:rPr>
              <a:t>bằng </a:t>
            </a:r>
            <a:r>
              <a:rPr lang="en-US" sz="3600" smtClean="0">
                <a:solidFill>
                  <a:srgbClr val="002060"/>
                </a:solidFill>
              </a:rPr>
              <a:t>Ấn - Hằng </a:t>
            </a:r>
            <a:r>
              <a:rPr lang="en-US" sz="3600">
                <a:solidFill>
                  <a:srgbClr val="002060"/>
                </a:solidFill>
              </a:rPr>
              <a:t>rộng lớn.</a:t>
            </a:r>
          </a:p>
          <a:p>
            <a:pPr algn="just">
              <a:lnSpc>
                <a:spcPct val="115000"/>
              </a:lnSpc>
            </a:pPr>
            <a:endParaRPr lang="vi-VN" sz="3600" dirty="0">
              <a:latin typeface="#9Slide07 IcielBaliho Script" pitchFamily="2" charset="0"/>
              <a:ea typeface="Tahoma" panose="020B0604030504040204" pitchFamily="34" charset="0"/>
            </a:endParaRPr>
          </a:p>
        </p:txBody>
      </p:sp>
      <p:sp>
        <p:nvSpPr>
          <p:cNvPr id="7" name="TextBox 6">
            <a:extLst>
              <a:ext uri="{FF2B5EF4-FFF2-40B4-BE49-F238E27FC236}">
                <a16:creationId xmlns="" xmlns:a16="http://schemas.microsoft.com/office/drawing/2014/main" id="{04479EC5-D8E4-4BBA-800A-F1DB300A8E2C}"/>
              </a:ext>
            </a:extLst>
          </p:cNvPr>
          <p:cNvSpPr txBox="1"/>
          <p:nvPr/>
        </p:nvSpPr>
        <p:spPr>
          <a:xfrm>
            <a:off x="628299" y="1257233"/>
            <a:ext cx="10325840" cy="480581"/>
          </a:xfrm>
          <a:prstGeom prst="rect">
            <a:avLst/>
          </a:prstGeom>
          <a:noFill/>
        </p:spPr>
        <p:txBody>
          <a:bodyPr wrap="square">
            <a:spAutoFit/>
          </a:bodyPr>
          <a:lstStyle/>
          <a:p>
            <a:pPr marL="0" marR="0" indent="0" algn="ctr">
              <a:lnSpc>
                <a:spcPct val="115000"/>
              </a:lnSpc>
              <a:spcBef>
                <a:spcPts val="0"/>
              </a:spcBef>
              <a:spcAft>
                <a:spcPts val="0"/>
              </a:spcAft>
            </a:pPr>
            <a:endParaRPr lang="en-US" sz="2400" dirty="0">
              <a:solidFill>
                <a:srgbClr val="C00000"/>
              </a:solidFill>
              <a:effectLst/>
              <a:latin typeface="#9Slide07 IcielBaliho Script" pitchFamily="2" charset="0"/>
              <a:ea typeface="Tahoma" panose="020B0604030504040204" pitchFamily="34" charset="0"/>
            </a:endParaRPr>
          </a:p>
        </p:txBody>
      </p:sp>
      <p:sp>
        <p:nvSpPr>
          <p:cNvPr id="9" name="TextBox 8">
            <a:extLst>
              <a:ext uri="{FF2B5EF4-FFF2-40B4-BE49-F238E27FC236}">
                <a16:creationId xmlns="" xmlns:a16="http://schemas.microsoft.com/office/drawing/2014/main" id="{3C04D1CC-FEF1-48CB-879F-48221CFC261C}"/>
              </a:ext>
            </a:extLst>
          </p:cNvPr>
          <p:cNvSpPr txBox="1"/>
          <p:nvPr/>
        </p:nvSpPr>
        <p:spPr>
          <a:xfrm>
            <a:off x="628299" y="355730"/>
            <a:ext cx="11179454" cy="3511242"/>
          </a:xfrm>
          <a:prstGeom prst="rect">
            <a:avLst/>
          </a:prstGeom>
        </p:spPr>
        <p:txBody>
          <a:bodyPr vert="horz" lIns="91440" tIns="45720" rIns="91440" bIns="45720" rtlCol="0" anchor="t">
            <a:normAutofit/>
          </a:bodyPr>
          <a:lstStyle/>
          <a:p>
            <a:pPr algn="ctr"/>
            <a:r>
              <a:rPr lang="en-US" sz="4000" b="1" u="sng">
                <a:ln w="13462">
                  <a:solidFill>
                    <a:schemeClr val="bg1"/>
                  </a:solidFill>
                  <a:prstDash val="solid"/>
                </a:ln>
                <a:effectLst>
                  <a:outerShdw dist="38100" dir="2700000" algn="bl" rotWithShape="0">
                    <a:schemeClr val="accent5"/>
                  </a:outerShdw>
                </a:effectLst>
                <a:latin typeface="#9Slide07 IcielKoni" pitchFamily="2" charset="0"/>
              </a:rPr>
              <a:t>BÀI 10</a:t>
            </a:r>
          </a:p>
          <a:p>
            <a:pPr algn="ctr"/>
            <a:r>
              <a:rPr lang="en-US" sz="40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ĐIỀU </a:t>
            </a:r>
            <a:r>
              <a:rPr lang="en-US" sz="40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KIỆN </a:t>
            </a:r>
            <a:r>
              <a:rPr lang="en-US" sz="4000" b="1" smtClean="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TỰ </a:t>
            </a:r>
            <a:r>
              <a:rPr lang="en-US" sz="40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NHIÊN </a:t>
            </a:r>
          </a:p>
          <a:p>
            <a:pPr algn="ctr"/>
            <a:r>
              <a:rPr lang="en-US" sz="40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KHU VỰC </a:t>
            </a:r>
            <a:r>
              <a:rPr lang="en-US" sz="4000" b="1">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rPr>
              <a:t>NAM Á</a:t>
            </a:r>
          </a:p>
          <a:p>
            <a:pPr algn="ctr">
              <a:lnSpc>
                <a:spcPct val="120000"/>
              </a:lnSpc>
              <a:spcBef>
                <a:spcPct val="0"/>
              </a:spcBef>
              <a:spcAft>
                <a:spcPts val="600"/>
              </a:spcAft>
            </a:pPr>
            <a:endParaRPr lang="en-US" sz="4000" b="1" kern="1200" dirty="0">
              <a:solidFill>
                <a:srgbClr val="C00000"/>
              </a:solidFill>
              <a:latin typeface="#9Slide07 IcielBC Cubano Normal" panose="00000500000000000000" pitchFamily="2" charset="0"/>
              <a:ea typeface="+mj-ea"/>
              <a:cs typeface="+mj-cs"/>
            </a:endParaRPr>
          </a:p>
        </p:txBody>
      </p:sp>
    </p:spTree>
    <p:extLst>
      <p:ext uri="{BB962C8B-B14F-4D97-AF65-F5344CB8AC3E}">
        <p14:creationId xmlns:p14="http://schemas.microsoft.com/office/powerpoint/2010/main" val="25605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a:off x="3792769" y="898994"/>
            <a:ext cx="0" cy="59590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6AA67E1A-FE2F-4AAD-9802-200DCE98458E}"/>
              </a:ext>
            </a:extLst>
          </p:cNvPr>
          <p:cNvGrpSpPr/>
          <p:nvPr/>
        </p:nvGrpSpPr>
        <p:grpSpPr>
          <a:xfrm>
            <a:off x="0" y="0"/>
            <a:ext cx="12206066" cy="1119188"/>
            <a:chOff x="0" y="0"/>
            <a:chExt cx="12206066" cy="1119188"/>
          </a:xfrm>
        </p:grpSpPr>
        <p:sp>
          <p:nvSpPr>
            <p:cNvPr id="47" name="Rectangle 46">
              <a:extLst>
                <a:ext uri="{FF2B5EF4-FFF2-40B4-BE49-F238E27FC236}">
                  <a16:creationId xmlns:a16="http://schemas.microsoft.com/office/drawing/2014/main" xmlns="" id="{164136EE-0A71-496E-9007-6784C7E718A7}"/>
                </a:ext>
              </a:extLst>
            </p:cNvPr>
            <p:cNvSpPr/>
            <p:nvPr/>
          </p:nvSpPr>
          <p:spPr>
            <a:xfrm>
              <a:off x="54723" y="59464"/>
              <a:ext cx="12151343" cy="861774"/>
            </a:xfrm>
            <a:prstGeom prst="rect">
              <a:avLst/>
            </a:prstGeom>
            <a:solidFill>
              <a:srgbClr val="00B050"/>
            </a:solidFill>
          </p:spPr>
          <p:txBody>
            <a:bodyPr wrap="square" lIns="91440" tIns="45720" rIns="91440" bIns="45720">
              <a:spAutoFit/>
            </a:bodyPr>
            <a:lstStyle/>
            <a:p>
              <a:pPr algn="ctr"/>
              <a:r>
                <a:rPr lang="en-US" sz="5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2</a:t>
              </a:r>
              <a:r>
                <a:rPr lang="en-US" sz="5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KHÍ HẬU, SÔNG NGÒI, CẢNH QUAN</a:t>
              </a:r>
              <a:endParaRPr lang="en-US" sz="5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1268" name="Picture 4" descr="Weather forecasting Rain Icon, Weather, blue, text png | PNGEgg">
              <a:extLst>
                <a:ext uri="{FF2B5EF4-FFF2-40B4-BE49-F238E27FC236}">
                  <a16:creationId xmlns:a16="http://schemas.microsoft.com/office/drawing/2014/main" xmlns="" id="{3A4D9E12-3183-4B05-88EC-2A593C7E1BB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0" y="0"/>
              <a:ext cx="1158358" cy="111918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xmlns="" id="{C9298EBC-3495-4CE5-B3F3-3D689414D42E}"/>
              </a:ext>
            </a:extLst>
          </p:cNvPr>
          <p:cNvSpPr txBox="1"/>
          <p:nvPr/>
        </p:nvSpPr>
        <p:spPr>
          <a:xfrm>
            <a:off x="4492032" y="956158"/>
            <a:ext cx="1618036" cy="932243"/>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400" b="1" dirty="0">
                <a:effectLst/>
                <a:latin typeface="#9Slide07 IcielKoni" pitchFamily="2" charset="0"/>
              </a:rPr>
              <a:t>A. KHÍ HẬU</a:t>
            </a:r>
          </a:p>
        </p:txBody>
      </p:sp>
      <p:sp>
        <p:nvSpPr>
          <p:cNvPr id="29" name="TextBox 28">
            <a:extLst>
              <a:ext uri="{FF2B5EF4-FFF2-40B4-BE49-F238E27FC236}">
                <a16:creationId xmlns:a16="http://schemas.microsoft.com/office/drawing/2014/main" xmlns="" id="{87B6952D-9663-43F4-AD3E-47FF2B243A9C}"/>
              </a:ext>
            </a:extLst>
          </p:cNvPr>
          <p:cNvSpPr txBox="1"/>
          <p:nvPr/>
        </p:nvSpPr>
        <p:spPr>
          <a:xfrm>
            <a:off x="7321686" y="1004174"/>
            <a:ext cx="1933254" cy="93224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400" b="1" dirty="0">
                <a:effectLst/>
                <a:latin typeface="#9Slide07 IcielKoni" pitchFamily="2" charset="0"/>
              </a:rPr>
              <a:t>B. SÔNG NGÒI</a:t>
            </a:r>
          </a:p>
        </p:txBody>
      </p:sp>
      <p:sp>
        <p:nvSpPr>
          <p:cNvPr id="31" name="TextBox 30">
            <a:extLst>
              <a:ext uri="{FF2B5EF4-FFF2-40B4-BE49-F238E27FC236}">
                <a16:creationId xmlns:a16="http://schemas.microsoft.com/office/drawing/2014/main" xmlns="" id="{33F0CA8E-A16D-40B0-AA9D-4E0B71BB8225}"/>
              </a:ext>
            </a:extLst>
          </p:cNvPr>
          <p:cNvSpPr txBox="1"/>
          <p:nvPr/>
        </p:nvSpPr>
        <p:spPr>
          <a:xfrm>
            <a:off x="10189793" y="996632"/>
            <a:ext cx="1615082" cy="93224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400" b="1" dirty="0">
                <a:effectLst/>
                <a:latin typeface="#9Slide07 IcielKoni" pitchFamily="2" charset="0"/>
              </a:rPr>
              <a:t>C</a:t>
            </a:r>
            <a:r>
              <a:rPr lang="en-US" sz="2400" b="1" dirty="0">
                <a:latin typeface="#9Slide07 IcielKoni" pitchFamily="2" charset="0"/>
              </a:rPr>
              <a:t>.</a:t>
            </a:r>
            <a:r>
              <a:rPr lang="en-US" sz="2400" b="1" dirty="0">
                <a:effectLst/>
                <a:latin typeface="#9Slide07 IcielKoni" pitchFamily="2" charset="0"/>
              </a:rPr>
              <a:t> </a:t>
            </a:r>
            <a:r>
              <a:rPr lang="en-US" sz="2400" b="1" dirty="0">
                <a:latin typeface="#9Slide07 IcielKoni" pitchFamily="2" charset="0"/>
              </a:rPr>
              <a:t>C</a:t>
            </a:r>
            <a:r>
              <a:rPr lang="en-US" sz="2400" b="1" dirty="0">
                <a:effectLst/>
                <a:latin typeface="#9Slide07 IcielKoni" pitchFamily="2" charset="0"/>
              </a:rPr>
              <a:t>ẢNH QUAN</a:t>
            </a:r>
          </a:p>
        </p:txBody>
      </p:sp>
      <p:sp>
        <p:nvSpPr>
          <p:cNvPr id="32" name="TextBox 31">
            <a:extLst>
              <a:ext uri="{FF2B5EF4-FFF2-40B4-BE49-F238E27FC236}">
                <a16:creationId xmlns:a16="http://schemas.microsoft.com/office/drawing/2014/main" xmlns="" id="{07041EBD-09C1-48A2-B992-8093A0742760}"/>
              </a:ext>
            </a:extLst>
          </p:cNvPr>
          <p:cNvSpPr txBox="1"/>
          <p:nvPr/>
        </p:nvSpPr>
        <p:spPr>
          <a:xfrm>
            <a:off x="3989991" y="2523900"/>
            <a:ext cx="3751322" cy="949171"/>
          </a:xfrm>
          <a:prstGeom prst="rect">
            <a:avLst/>
          </a:prstGeom>
          <a:solidFill>
            <a:schemeClr val="accent5">
              <a:lumMod val="40000"/>
              <a:lumOff val="60000"/>
            </a:schemeClr>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1) </a:t>
            </a:r>
            <a:r>
              <a:rPr lang="en-US" sz="2400" b="1" dirty="0" err="1">
                <a:solidFill>
                  <a:srgbClr val="002060"/>
                </a:solidFill>
                <a:latin typeface="#9Slide03 SFU Futura_12" panose="00000400000000000000" pitchFamily="2" charset="0"/>
                <a:ea typeface="Times New Roman" panose="02020603050405020304" pitchFamily="18" charset="0"/>
              </a:rPr>
              <a:t>Nhiệt</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đới</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gió</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mùa</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có</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sự</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phân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hóa</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đa</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dạng</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34" name="Text Box 5">
            <a:extLst>
              <a:ext uri="{FF2B5EF4-FFF2-40B4-BE49-F238E27FC236}">
                <a16:creationId xmlns:a16="http://schemas.microsoft.com/office/drawing/2014/main" xmlns="" id="{312BADC0-D776-4940-82D2-2017ED6D4C00}"/>
              </a:ext>
            </a:extLst>
          </p:cNvPr>
          <p:cNvSpPr txBox="1">
            <a:spLocks noChangeArrowheads="1"/>
          </p:cNvSpPr>
          <p:nvPr/>
        </p:nvSpPr>
        <p:spPr bwMode="auto">
          <a:xfrm>
            <a:off x="1235233" y="1225004"/>
            <a:ext cx="2478742" cy="954107"/>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latin typeface="#9Slide03 SFU Futura_12" panose="00000400000000000000" pitchFamily="2" charset="0"/>
              </a:rPr>
              <a:t> </a:t>
            </a:r>
            <a:r>
              <a:rPr lang="en-US" b="1" dirty="0" err="1">
                <a:latin typeface="#9Slide03 SFU Futura_12" panose="00000400000000000000" pitchFamily="2" charset="0"/>
              </a:rPr>
              <a:t>Hoạt</a:t>
            </a:r>
            <a:r>
              <a:rPr lang="en-US" b="1" dirty="0">
                <a:latin typeface="#9Slide03 SFU Futura_12" panose="00000400000000000000" pitchFamily="2" charset="0"/>
              </a:rPr>
              <a:t> </a:t>
            </a:r>
            <a:r>
              <a:rPr lang="en-US" b="1" dirty="0" err="1">
                <a:latin typeface="#9Slide03 SFU Futura_12" panose="00000400000000000000" pitchFamily="2" charset="0"/>
              </a:rPr>
              <a:t>động</a:t>
            </a:r>
            <a:r>
              <a:rPr lang="en-US" b="1" dirty="0">
                <a:latin typeface="#9Slide03 SFU Futura_12" panose="00000400000000000000" pitchFamily="2" charset="0"/>
              </a:rPr>
              <a:t>: </a:t>
            </a:r>
            <a:r>
              <a:rPr lang="en-US" b="1" dirty="0" err="1">
                <a:latin typeface="#9Slide03 SFU Futura_12" panose="00000400000000000000" pitchFamily="2" charset="0"/>
              </a:rPr>
              <a:t>theo</a:t>
            </a:r>
            <a:r>
              <a:rPr lang="en-US" b="1" dirty="0">
                <a:latin typeface="#9Slide03 SFU Futura_12" panose="00000400000000000000" pitchFamily="2" charset="0"/>
              </a:rPr>
              <a:t> </a:t>
            </a:r>
            <a:r>
              <a:rPr lang="en-US" b="1" dirty="0" err="1">
                <a:latin typeface="#9Slide03 SFU Futura_12" panose="00000400000000000000" pitchFamily="2" charset="0"/>
              </a:rPr>
              <a:t>cặp</a:t>
            </a:r>
            <a:endParaRPr lang="en-US" b="1" dirty="0">
              <a:latin typeface="#9Slide03 SFU Futura_12" panose="00000400000000000000" pitchFamily="2" charset="0"/>
            </a:endParaRPr>
          </a:p>
        </p:txBody>
      </p:sp>
      <p:pic>
        <p:nvPicPr>
          <p:cNvPr id="35"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38D64BD6-9280-4D68-872A-BA8132A2A20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30290" y="5410976"/>
            <a:ext cx="928068" cy="1096807"/>
          </a:xfrm>
          <a:prstGeom prst="rect">
            <a:avLst/>
          </a:prstGeom>
          <a:noFill/>
          <a:extLst>
            <a:ext uri="{909E8E84-426E-40DD-AFC4-6F175D3DCCD1}">
              <a14:hiddenFill xmlns:a14="http://schemas.microsoft.com/office/drawing/2010/main">
                <a:solidFill>
                  <a:srgbClr val="FFFFFF"/>
                </a:solidFill>
              </a14:hiddenFill>
            </a:ext>
          </a:extLst>
        </p:spPr>
      </p:pic>
      <p:pic>
        <p:nvPicPr>
          <p:cNvPr id="36" name="Đồng hồ đếm ngược 5 phút - 5 Minutes">
            <a:hlinkClick r:id="" action="ppaction://media"/>
            <a:extLst>
              <a:ext uri="{FF2B5EF4-FFF2-40B4-BE49-F238E27FC236}">
                <a16:creationId xmlns:a16="http://schemas.microsoft.com/office/drawing/2014/main" xmlns="" id="{129907FC-4935-411A-95E6-1DC2D041453A}"/>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9"/>
          <a:stretch>
            <a:fillRect/>
          </a:stretch>
        </p:blipFill>
        <p:spPr>
          <a:xfrm>
            <a:off x="1292065" y="5396576"/>
            <a:ext cx="2130728" cy="1198533"/>
          </a:xfrm>
          <a:prstGeom prst="rect">
            <a:avLst/>
          </a:prstGeom>
        </p:spPr>
      </p:pic>
      <p:pic>
        <p:nvPicPr>
          <p:cNvPr id="37" name="Picture 6" descr="SlideShare Computer Icons Presentation slide, icon, orange, presentation,  logo png | PNGWing">
            <a:extLst>
              <a:ext uri="{FF2B5EF4-FFF2-40B4-BE49-F238E27FC236}">
                <a16:creationId xmlns:a16="http://schemas.microsoft.com/office/drawing/2014/main" xmlns="" id="{F9CFF062-C4AE-46D8-9A2A-6F4D9D3906AF}"/>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17895" y="1145330"/>
            <a:ext cx="1366326" cy="111345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5">
            <a:extLst>
              <a:ext uri="{FF2B5EF4-FFF2-40B4-BE49-F238E27FC236}">
                <a16:creationId xmlns:a16="http://schemas.microsoft.com/office/drawing/2014/main" xmlns="" id="{413ACA68-ED42-43AC-9BF2-55C0CF7A8870}"/>
              </a:ext>
            </a:extLst>
          </p:cNvPr>
          <p:cNvSpPr txBox="1">
            <a:spLocks noChangeArrowheads="1"/>
          </p:cNvSpPr>
          <p:nvPr/>
        </p:nvSpPr>
        <p:spPr bwMode="auto">
          <a:xfrm>
            <a:off x="1158358" y="3649481"/>
            <a:ext cx="2502756" cy="1384995"/>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err="1">
                <a:latin typeface="#9Slide03 SFU Futura_12" panose="00000400000000000000" pitchFamily="2" charset="0"/>
              </a:rPr>
              <a:t>Sắp</a:t>
            </a:r>
            <a:r>
              <a:rPr lang="en-US" b="1" dirty="0">
                <a:latin typeface="#9Slide03 SFU Futura_12" panose="00000400000000000000" pitchFamily="2" charset="0"/>
              </a:rPr>
              <a:t> </a:t>
            </a:r>
            <a:r>
              <a:rPr lang="en-US" b="1" dirty="0" err="1">
                <a:latin typeface="#9Slide03 SFU Futura_12" panose="00000400000000000000" pitchFamily="2" charset="0"/>
              </a:rPr>
              <a:t>xếp</a:t>
            </a:r>
            <a:r>
              <a:rPr lang="en-US" b="1" dirty="0">
                <a:latin typeface="#9Slide03 SFU Futura_12" panose="00000400000000000000" pitchFamily="2" charset="0"/>
              </a:rPr>
              <a:t> </a:t>
            </a:r>
            <a:r>
              <a:rPr lang="en-US" b="1" dirty="0" err="1">
                <a:latin typeface="#9Slide03 SFU Futura_12" panose="00000400000000000000" pitchFamily="2" charset="0"/>
              </a:rPr>
              <a:t>các</a:t>
            </a:r>
            <a:r>
              <a:rPr lang="en-US" b="1" dirty="0">
                <a:latin typeface="#9Slide03 SFU Futura_12" panose="00000400000000000000" pitchFamily="2" charset="0"/>
              </a:rPr>
              <a:t> ý </a:t>
            </a:r>
            <a:r>
              <a:rPr lang="en-US" b="1" dirty="0" err="1">
                <a:latin typeface="#9Slide03 SFU Futura_12" panose="00000400000000000000" pitchFamily="2" charset="0"/>
              </a:rPr>
              <a:t>vào</a:t>
            </a:r>
            <a:r>
              <a:rPr lang="en-US" b="1" dirty="0">
                <a:latin typeface="#9Slide03 SFU Futura_12" panose="00000400000000000000" pitchFamily="2" charset="0"/>
              </a:rPr>
              <a:t> </a:t>
            </a:r>
            <a:r>
              <a:rPr lang="en-US" b="1" dirty="0" err="1">
                <a:latin typeface="#9Slide03 SFU Futura_12" panose="00000400000000000000" pitchFamily="2" charset="0"/>
              </a:rPr>
              <a:t>đúng</a:t>
            </a:r>
            <a:r>
              <a:rPr lang="en-US" b="1" dirty="0">
                <a:latin typeface="#9Slide03 SFU Futura_12" panose="00000400000000000000" pitchFamily="2" charset="0"/>
              </a:rPr>
              <a:t> ô </a:t>
            </a:r>
            <a:r>
              <a:rPr lang="en-US" b="1" dirty="0" err="1">
                <a:latin typeface="#9Slide03 SFU Futura_12" panose="00000400000000000000" pitchFamily="2" charset="0"/>
              </a:rPr>
              <a:t>thích</a:t>
            </a:r>
            <a:r>
              <a:rPr lang="en-US" b="1" dirty="0">
                <a:latin typeface="#9Slide03 SFU Futura_12" panose="00000400000000000000" pitchFamily="2" charset="0"/>
              </a:rPr>
              <a:t> </a:t>
            </a:r>
            <a:r>
              <a:rPr lang="en-US" b="1" dirty="0" err="1">
                <a:latin typeface="#9Slide03 SFU Futura_12" panose="00000400000000000000" pitchFamily="2" charset="0"/>
              </a:rPr>
              <a:t>hợp</a:t>
            </a:r>
            <a:endParaRPr lang="en-US" b="1" dirty="0">
              <a:latin typeface="#9Slide03 SFU Futura_12" panose="00000400000000000000" pitchFamily="2" charset="0"/>
            </a:endParaRPr>
          </a:p>
        </p:txBody>
      </p:sp>
      <p:pic>
        <p:nvPicPr>
          <p:cNvPr id="39" name="Picture 6" descr="Computer Icons Pen Icon, pen, ink, text, rectangle png | PNGWing">
            <a:extLst>
              <a:ext uri="{FF2B5EF4-FFF2-40B4-BE49-F238E27FC236}">
                <a16:creationId xmlns:a16="http://schemas.microsoft.com/office/drawing/2014/main" xmlns="" id="{4E9AFAEB-C7B6-441A-92DB-E0BE506E382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139872" y="3701447"/>
            <a:ext cx="1193671" cy="128106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5">
            <a:extLst>
              <a:ext uri="{FF2B5EF4-FFF2-40B4-BE49-F238E27FC236}">
                <a16:creationId xmlns:a16="http://schemas.microsoft.com/office/drawing/2014/main" xmlns="" id="{DCCB1F58-26F4-4F50-A104-D4A25F4C7485}"/>
              </a:ext>
            </a:extLst>
          </p:cNvPr>
          <p:cNvSpPr txBox="1">
            <a:spLocks noChangeArrowheads="1"/>
          </p:cNvSpPr>
          <p:nvPr/>
        </p:nvSpPr>
        <p:spPr bwMode="auto">
          <a:xfrm>
            <a:off x="1209550" y="2775565"/>
            <a:ext cx="2478742" cy="523220"/>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err="1">
                <a:latin typeface="#9Slide03 SFU Futura_12" panose="00000400000000000000" pitchFamily="2" charset="0"/>
              </a:rPr>
              <a:t>Đọc</a:t>
            </a:r>
            <a:r>
              <a:rPr lang="en-US" b="1" dirty="0">
                <a:latin typeface="#9Slide03 SFU Futura_12" panose="00000400000000000000" pitchFamily="2" charset="0"/>
              </a:rPr>
              <a:t> SGK/34</a:t>
            </a:r>
          </a:p>
        </p:txBody>
      </p:sp>
      <p:pic>
        <p:nvPicPr>
          <p:cNvPr id="41"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xmlns="" id="{57B91044-E494-4772-8E35-91C7B77FA99D}"/>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39872" y="2427235"/>
            <a:ext cx="1018070" cy="101807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áy tính Biểu tượng Cây thiết kế Biểu tượng - cây png tải về - Miễn phí  trong suốt Nhà Máy png Tải về.">
            <a:extLst>
              <a:ext uri="{FF2B5EF4-FFF2-40B4-BE49-F238E27FC236}">
                <a16:creationId xmlns:a16="http://schemas.microsoft.com/office/drawing/2014/main" xmlns="" id="{F7A7D036-755C-420B-98C7-A2AE90A0DF67}"/>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4423" b="90000" l="10000" r="90000">
                        <a14:foregroundMark x1="46111" y1="4423" x2="46111" y2="4423"/>
                      </a14:backgroundRemoval>
                    </a14:imgEffect>
                  </a14:imgLayer>
                </a14:imgProps>
              </a:ext>
              <a:ext uri="{28A0092B-C50C-407E-A947-70E740481C1C}">
                <a14:useLocalDpi xmlns:a14="http://schemas.microsoft.com/office/drawing/2010/main" val="0"/>
              </a:ext>
            </a:extLst>
          </a:blip>
          <a:srcRect l="21914" r="23133" b="8919"/>
          <a:stretch/>
        </p:blipFill>
        <p:spPr bwMode="auto">
          <a:xfrm>
            <a:off x="9443677" y="947806"/>
            <a:ext cx="1035060" cy="9911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7E7CA50D-18CE-4C36-B9CA-AEF34523CC7F}"/>
              </a:ext>
            </a:extLst>
          </p:cNvPr>
          <p:cNvSpPr txBox="1"/>
          <p:nvPr/>
        </p:nvSpPr>
        <p:spPr>
          <a:xfrm>
            <a:off x="3989990" y="5223722"/>
            <a:ext cx="3751319" cy="949171"/>
          </a:xfrm>
          <a:prstGeom prst="rect">
            <a:avLst/>
          </a:prstGeom>
          <a:solidFill>
            <a:schemeClr val="bg1"/>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4) </a:t>
            </a:r>
            <a:r>
              <a:rPr lang="en-US" sz="2400" b="1" dirty="0" err="1">
                <a:solidFill>
                  <a:srgbClr val="002060"/>
                </a:solidFill>
                <a:latin typeface="#9Slide03 SFU Futura_12" panose="00000400000000000000" pitchFamily="2" charset="0"/>
                <a:ea typeface="Times New Roman" panose="02020603050405020304" pitchFamily="18" charset="0"/>
              </a:rPr>
              <a:t>Vùng</a:t>
            </a: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thấp</a:t>
            </a: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mùa đông lạnh khô, mùa hạ nóng ẩm</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44" name="TextBox 43">
            <a:extLst>
              <a:ext uri="{FF2B5EF4-FFF2-40B4-BE49-F238E27FC236}">
                <a16:creationId xmlns:a16="http://schemas.microsoft.com/office/drawing/2014/main" xmlns="" id="{C02E7300-7B5E-4FC7-97EE-77F85D48EEC0}"/>
              </a:ext>
            </a:extLst>
          </p:cNvPr>
          <p:cNvSpPr txBox="1"/>
          <p:nvPr/>
        </p:nvSpPr>
        <p:spPr>
          <a:xfrm>
            <a:off x="3989992" y="4185752"/>
            <a:ext cx="3751318" cy="949171"/>
          </a:xfrm>
          <a:prstGeom prst="rect">
            <a:avLst/>
          </a:prstGeom>
          <a:solidFill>
            <a:schemeClr val="accent5">
              <a:lumMod val="40000"/>
              <a:lumOff val="60000"/>
            </a:schemeClr>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3) </a:t>
            </a:r>
            <a:r>
              <a:rPr lang="en-US" sz="2400" b="1" dirty="0" err="1">
                <a:solidFill>
                  <a:srgbClr val="002060"/>
                </a:solidFill>
                <a:latin typeface="#9Slide03 SFU Futura_12" panose="00000400000000000000" pitchFamily="2" charset="0"/>
                <a:ea typeface="Times New Roman" panose="02020603050405020304" pitchFamily="18" charset="0"/>
              </a:rPr>
              <a:t>Thay</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đổi</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theo</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độ</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cao</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càng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lên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cao</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càng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lạnh</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46" name="TextBox 45">
            <a:extLst>
              <a:ext uri="{FF2B5EF4-FFF2-40B4-BE49-F238E27FC236}">
                <a16:creationId xmlns:a16="http://schemas.microsoft.com/office/drawing/2014/main" xmlns="" id="{428F8453-9218-4271-A2D5-D212B2AA752A}"/>
              </a:ext>
            </a:extLst>
          </p:cNvPr>
          <p:cNvSpPr txBox="1"/>
          <p:nvPr/>
        </p:nvSpPr>
        <p:spPr>
          <a:xfrm>
            <a:off x="8110843" y="4154867"/>
            <a:ext cx="3825243" cy="949171"/>
          </a:xfrm>
          <a:prstGeom prst="rect">
            <a:avLst/>
          </a:prstGeom>
          <a:solidFill>
            <a:schemeClr val="bg1"/>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8) </a:t>
            </a:r>
            <a:r>
              <a:rPr lang="en-US" sz="2400" b="1" dirty="0" err="1">
                <a:solidFill>
                  <a:srgbClr val="002060"/>
                </a:solidFill>
                <a:latin typeface="#9Slide03 SFU Futura_12" panose="00000400000000000000" pitchFamily="2" charset="0"/>
                <a:ea typeface="Times New Roman" panose="02020603050405020304" pitchFamily="18" charset="0"/>
              </a:rPr>
              <a:t>Tây</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bắc</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Ấn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Độ</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và</a:t>
            </a:r>
            <a:r>
              <a:rPr lang="en-US" sz="2400" b="1" dirty="0">
                <a:solidFill>
                  <a:srgbClr val="002060"/>
                </a:solidFill>
                <a:latin typeface="#9Slide03 SFU Futura_12" panose="00000400000000000000" pitchFamily="2" charset="0"/>
                <a:ea typeface="Times New Roman" panose="02020603050405020304" pitchFamily="18" charset="0"/>
              </a:rPr>
              <a:t> Pa-ki-</a:t>
            </a:r>
            <a:r>
              <a:rPr lang="en-US" sz="2400" b="1" dirty="0" err="1">
                <a:solidFill>
                  <a:srgbClr val="002060"/>
                </a:solidFill>
                <a:latin typeface="#9Slide03 SFU Futura_12" panose="00000400000000000000" pitchFamily="2" charset="0"/>
                <a:ea typeface="Times New Roman" panose="02020603050405020304" pitchFamily="18" charset="0"/>
              </a:rPr>
              <a:t>xtan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nhiệt</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đới</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khô</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48" name="TextBox 47">
            <a:extLst>
              <a:ext uri="{FF2B5EF4-FFF2-40B4-BE49-F238E27FC236}">
                <a16:creationId xmlns:a16="http://schemas.microsoft.com/office/drawing/2014/main" xmlns="" id="{93AB6570-61F1-4510-9FD4-083BBF5449A4}"/>
              </a:ext>
            </a:extLst>
          </p:cNvPr>
          <p:cNvSpPr txBox="1"/>
          <p:nvPr/>
        </p:nvSpPr>
        <p:spPr>
          <a:xfrm>
            <a:off x="8110842" y="5240766"/>
            <a:ext cx="3825244" cy="949171"/>
          </a:xfrm>
          <a:prstGeom prst="rect">
            <a:avLst/>
          </a:prstGeom>
          <a:solidFill>
            <a:schemeClr val="accent5">
              <a:lumMod val="40000"/>
              <a:lumOff val="60000"/>
            </a:schemeClr>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9) </a:t>
            </a:r>
            <a:r>
              <a:rPr lang="en-US" sz="2400" b="1" dirty="0" err="1">
                <a:solidFill>
                  <a:srgbClr val="002060"/>
                </a:solidFill>
                <a:latin typeface="#9Slide03 SFU Futura_12" panose="00000400000000000000" pitchFamily="2" charset="0"/>
                <a:ea typeface="Times New Roman" panose="02020603050405020304" pitchFamily="18" charset="0"/>
              </a:rPr>
              <a:t>Sông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Ấn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sông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Hằng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sông</a:t>
            </a:r>
            <a:r>
              <a:rPr lang="en-US" sz="2400" b="1" dirty="0">
                <a:solidFill>
                  <a:srgbClr val="002060"/>
                </a:solidFill>
                <a:latin typeface="#9Slide03 SFU Futura_12" panose="00000400000000000000" pitchFamily="2" charset="0"/>
                <a:ea typeface="Times New Roman" panose="02020603050405020304" pitchFamily="18" charset="0"/>
              </a:rPr>
              <a:t> Bra-ma-</a:t>
            </a:r>
            <a:r>
              <a:rPr lang="en-US" sz="2400" b="1" dirty="0" err="1">
                <a:solidFill>
                  <a:srgbClr val="002060"/>
                </a:solidFill>
                <a:latin typeface="#9Slide03 SFU Futura_12" panose="00000400000000000000" pitchFamily="2" charset="0"/>
                <a:ea typeface="Times New Roman" panose="02020603050405020304" pitchFamily="18" charset="0"/>
              </a:rPr>
              <a:t>pút</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49" name="TextBox 48">
            <a:extLst>
              <a:ext uri="{FF2B5EF4-FFF2-40B4-BE49-F238E27FC236}">
                <a16:creationId xmlns:a16="http://schemas.microsoft.com/office/drawing/2014/main" xmlns="" id="{750C987E-5DB6-476D-BAA4-BD155CFE3D34}"/>
              </a:ext>
            </a:extLst>
          </p:cNvPr>
          <p:cNvSpPr txBox="1"/>
          <p:nvPr/>
        </p:nvSpPr>
        <p:spPr>
          <a:xfrm>
            <a:off x="8110843" y="2519063"/>
            <a:ext cx="3825247" cy="949171"/>
          </a:xfrm>
          <a:prstGeom prst="rect">
            <a:avLst/>
          </a:prstGeom>
          <a:solidFill>
            <a:schemeClr val="bg1"/>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6) </a:t>
            </a:r>
            <a:r>
              <a:rPr lang="en-US" sz="2400" b="1" dirty="0" err="1">
                <a:solidFill>
                  <a:srgbClr val="002060"/>
                </a:solidFill>
                <a:latin typeface="#9Slide03 SFU Futura_12" panose="00000400000000000000" pitchFamily="2" charset="0"/>
                <a:ea typeface="Times New Roman" panose="02020603050405020304" pitchFamily="18" charset="0"/>
              </a:rPr>
              <a:t>Dày</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đặc</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có</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các</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hệ</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thống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sông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lớn</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50" name="TextBox 49">
            <a:extLst>
              <a:ext uri="{FF2B5EF4-FFF2-40B4-BE49-F238E27FC236}">
                <a16:creationId xmlns:a16="http://schemas.microsoft.com/office/drawing/2014/main" xmlns="" id="{44FB97FB-28B5-44A3-9EBD-AC68687FE12F}"/>
              </a:ext>
            </a:extLst>
          </p:cNvPr>
          <p:cNvSpPr txBox="1"/>
          <p:nvPr/>
        </p:nvSpPr>
        <p:spPr>
          <a:xfrm>
            <a:off x="3989991" y="3562629"/>
            <a:ext cx="3751319" cy="505972"/>
          </a:xfrm>
          <a:prstGeom prst="rect">
            <a:avLst/>
          </a:prstGeom>
          <a:solidFill>
            <a:schemeClr val="bg1"/>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2) </a:t>
            </a:r>
            <a:r>
              <a:rPr lang="en-US" sz="2400" b="1" dirty="0" err="1">
                <a:solidFill>
                  <a:srgbClr val="002060"/>
                </a:solidFill>
                <a:latin typeface="#9Slide03 SFU Futura_12" panose="00000400000000000000" pitchFamily="2" charset="0"/>
                <a:ea typeface="Times New Roman" panose="02020603050405020304" pitchFamily="18" charset="0"/>
              </a:rPr>
              <a:t>Rừng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nhiệt</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đới</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ẩm</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51" name="TextBox 50">
            <a:extLst>
              <a:ext uri="{FF2B5EF4-FFF2-40B4-BE49-F238E27FC236}">
                <a16:creationId xmlns:a16="http://schemas.microsoft.com/office/drawing/2014/main" xmlns="" id="{7091D1E6-F267-409B-83DB-5828A92FD779}"/>
              </a:ext>
            </a:extLst>
          </p:cNvPr>
          <p:cNvSpPr txBox="1"/>
          <p:nvPr/>
        </p:nvSpPr>
        <p:spPr>
          <a:xfrm>
            <a:off x="8110842" y="3569502"/>
            <a:ext cx="3825245" cy="505972"/>
          </a:xfrm>
          <a:prstGeom prst="rect">
            <a:avLst/>
          </a:prstGeom>
          <a:solidFill>
            <a:schemeClr val="accent5">
              <a:lumMod val="40000"/>
              <a:lumOff val="60000"/>
            </a:schemeClr>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7) </a:t>
            </a:r>
            <a:r>
              <a:rPr lang="en-US" sz="2400" b="1" dirty="0" err="1">
                <a:solidFill>
                  <a:srgbClr val="002060"/>
                </a:solidFill>
                <a:latin typeface="#9Slide03 SFU Futura_12" panose="00000400000000000000" pitchFamily="2" charset="0"/>
                <a:ea typeface="Times New Roman" panose="02020603050405020304" pitchFamily="18" charset="0"/>
              </a:rPr>
              <a:t>Xavan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hoang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mạc</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52" name="TextBox 51">
            <a:extLst>
              <a:ext uri="{FF2B5EF4-FFF2-40B4-BE49-F238E27FC236}">
                <a16:creationId xmlns:a16="http://schemas.microsoft.com/office/drawing/2014/main" xmlns="" id="{5BEB3B19-086C-4135-BA26-DE413F3B6A88}"/>
              </a:ext>
            </a:extLst>
          </p:cNvPr>
          <p:cNvSpPr txBox="1"/>
          <p:nvPr/>
        </p:nvSpPr>
        <p:spPr>
          <a:xfrm>
            <a:off x="3991030" y="6278237"/>
            <a:ext cx="3750277" cy="505972"/>
          </a:xfrm>
          <a:prstGeom prst="rect">
            <a:avLst/>
          </a:prstGeom>
          <a:solidFill>
            <a:schemeClr val="accent5">
              <a:lumMod val="40000"/>
              <a:lumOff val="60000"/>
            </a:schemeClr>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5) </a:t>
            </a:r>
            <a:r>
              <a:rPr lang="en-US" sz="2400" b="1" dirty="0" err="1">
                <a:solidFill>
                  <a:srgbClr val="002060"/>
                </a:solidFill>
                <a:latin typeface="#9Slide03 SFU Futura_12" panose="00000400000000000000" pitchFamily="2" charset="0"/>
                <a:ea typeface="Times New Roman" panose="02020603050405020304" pitchFamily="18" charset="0"/>
              </a:rPr>
              <a:t>Cảnh</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quan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núi</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cao</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
        <p:nvSpPr>
          <p:cNvPr id="53" name="TextBox 52">
            <a:extLst>
              <a:ext uri="{FF2B5EF4-FFF2-40B4-BE49-F238E27FC236}">
                <a16:creationId xmlns:a16="http://schemas.microsoft.com/office/drawing/2014/main" xmlns="" id="{BF08A86F-3E1C-483C-9E4B-3E6865708D9E}"/>
              </a:ext>
            </a:extLst>
          </p:cNvPr>
          <p:cNvSpPr txBox="1"/>
          <p:nvPr/>
        </p:nvSpPr>
        <p:spPr>
          <a:xfrm>
            <a:off x="8110842" y="6260303"/>
            <a:ext cx="3850868" cy="505972"/>
          </a:xfrm>
          <a:prstGeom prst="rect">
            <a:avLst/>
          </a:prstGeom>
          <a:solidFill>
            <a:schemeClr val="bg1"/>
          </a:solidFill>
          <a:ln w="3175">
            <a:solidFill>
              <a:schemeClr val="tx1"/>
            </a:solidFill>
            <a:prstDash val="sysDot"/>
          </a:ln>
        </p:spPr>
        <p:txBody>
          <a:bodyPr wrap="square">
            <a:spAutoFit/>
          </a:bodyPr>
          <a:lstStyle/>
          <a:p>
            <a:pPr marL="57150" marR="0">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10) </a:t>
            </a:r>
            <a:r>
              <a:rPr lang="en-US" sz="2400" b="1" dirty="0" err="1">
                <a:solidFill>
                  <a:srgbClr val="002060"/>
                </a:solidFill>
                <a:latin typeface="#9Slide03 SFU Futura_12" panose="00000400000000000000" pitchFamily="2" charset="0"/>
                <a:ea typeface="Times New Roman" panose="02020603050405020304" pitchFamily="18" charset="0"/>
              </a:rPr>
              <a:t>Lượng</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mưa</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lớn</a:t>
            </a:r>
            <a:r>
              <a:rPr lang="en-US" sz="2400" b="1" dirty="0">
                <a:solidFill>
                  <a:srgbClr val="002060"/>
                </a:solidFill>
                <a:latin typeface="#9Slide03 SFU Futura_12" panose="00000400000000000000" pitchFamily="2" charset="0"/>
                <a:ea typeface="Times New Roman" panose="02020603050405020304" pitchFamily="18" charset="0"/>
              </a:rPr>
              <a:t> </a:t>
            </a:r>
            <a:r>
              <a:rPr lang="en-US" sz="2400" b="1" dirty="0" err="1">
                <a:solidFill>
                  <a:srgbClr val="002060"/>
                </a:solidFill>
                <a:latin typeface="#9Slide03 SFU Futura_12" panose="00000400000000000000" pitchFamily="2" charset="0"/>
                <a:ea typeface="Times New Roman" panose="02020603050405020304" pitchFamily="18" charset="0"/>
              </a:rPr>
              <a:t>nhất</a:t>
            </a:r>
            <a:r>
              <a:rPr lang="en-US" sz="2400" b="1" dirty="0">
                <a:solidFill>
                  <a:srgbClr val="002060"/>
                </a:solidFill>
                <a:latin typeface="#9Slide03 SFU Futura_12" panose="00000400000000000000" pitchFamily="2" charset="0"/>
                <a:ea typeface="Times New Roman" panose="02020603050405020304" pitchFamily="18" charset="0"/>
              </a:rPr>
              <a:t> TG</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pic>
        <p:nvPicPr>
          <p:cNvPr id="54" name="Picture 2" descr="Hình ảnh Sông Avd Biểu Tượng Vector, Hoạt Hình., Rừng., Cây Vector và PNG  với nền trong suốt để tải xuống miễn phí">
            <a:extLst>
              <a:ext uri="{FF2B5EF4-FFF2-40B4-BE49-F238E27FC236}">
                <a16:creationId xmlns:a16="http://schemas.microsoft.com/office/drawing/2014/main" xmlns="" id="{BCA228B9-C6C6-481B-BE8C-92374E8FEF4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27023" t="38916" r="29100" b="38281"/>
          <a:stretch/>
        </p:blipFill>
        <p:spPr bwMode="auto">
          <a:xfrm>
            <a:off x="6318466" y="871382"/>
            <a:ext cx="1223731" cy="1104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xmlns="" id="{3CA061A7-5117-4BF3-A309-F507A2468258}"/>
              </a:ext>
            </a:extLst>
          </p:cNvPr>
          <p:cNvSpPr txBox="1"/>
          <p:nvPr/>
        </p:nvSpPr>
        <p:spPr>
          <a:xfrm>
            <a:off x="4109264" y="1910443"/>
            <a:ext cx="2142564" cy="489045"/>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400" b="1" dirty="0">
                <a:solidFill>
                  <a:srgbClr val="C00000"/>
                </a:solidFill>
                <a:effectLst/>
                <a:latin typeface="#9Slide07 IcielKoni" pitchFamily="2" charset="0"/>
              </a:rPr>
              <a:t>1, 3, 4, 8, 10</a:t>
            </a:r>
          </a:p>
        </p:txBody>
      </p:sp>
      <p:sp>
        <p:nvSpPr>
          <p:cNvPr id="56" name="TextBox 55">
            <a:extLst>
              <a:ext uri="{FF2B5EF4-FFF2-40B4-BE49-F238E27FC236}">
                <a16:creationId xmlns:a16="http://schemas.microsoft.com/office/drawing/2014/main" xmlns="" id="{7E908245-9BCA-4908-A62D-E413A313B69B}"/>
              </a:ext>
            </a:extLst>
          </p:cNvPr>
          <p:cNvSpPr txBox="1"/>
          <p:nvPr/>
        </p:nvSpPr>
        <p:spPr>
          <a:xfrm>
            <a:off x="7741307" y="1991189"/>
            <a:ext cx="908563" cy="489045"/>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400" b="1" dirty="0">
                <a:solidFill>
                  <a:srgbClr val="C00000"/>
                </a:solidFill>
                <a:effectLst/>
                <a:latin typeface="#9Slide07 IcielKoni" pitchFamily="2" charset="0"/>
              </a:rPr>
              <a:t>6, 9</a:t>
            </a:r>
          </a:p>
        </p:txBody>
      </p:sp>
      <p:sp>
        <p:nvSpPr>
          <p:cNvPr id="57" name="TextBox 56">
            <a:extLst>
              <a:ext uri="{FF2B5EF4-FFF2-40B4-BE49-F238E27FC236}">
                <a16:creationId xmlns:a16="http://schemas.microsoft.com/office/drawing/2014/main" xmlns="" id="{5F6FA145-C44D-4D73-93FC-807A7E3C0581}"/>
              </a:ext>
            </a:extLst>
          </p:cNvPr>
          <p:cNvSpPr txBox="1"/>
          <p:nvPr/>
        </p:nvSpPr>
        <p:spPr>
          <a:xfrm>
            <a:off x="9961207" y="1988042"/>
            <a:ext cx="1838602" cy="489045"/>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400" b="1" dirty="0">
                <a:solidFill>
                  <a:srgbClr val="C00000"/>
                </a:solidFill>
                <a:effectLst/>
                <a:latin typeface="#9Slide07 IcielKoni" pitchFamily="2" charset="0"/>
              </a:rPr>
              <a:t>2, 5, 7</a:t>
            </a:r>
          </a:p>
        </p:txBody>
      </p:sp>
      <p:pic>
        <p:nvPicPr>
          <p:cNvPr id="42" name="Picture 2" descr="Hình ảnh Đám Mây Các Vector Biểu Tượng, Art, Xanh Dương, Khí Hậu Vector và  PNG với nền trong suốt để tải xuống miễn phí">
            <a:extLst>
              <a:ext uri="{FF2B5EF4-FFF2-40B4-BE49-F238E27FC236}">
                <a16:creationId xmlns:a16="http://schemas.microsoft.com/office/drawing/2014/main" xmlns="" id="{38E21573-B6A6-4699-85D6-8BB1AE81C022}"/>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0695" t="11459" r="9514" b="11250"/>
          <a:stretch/>
        </p:blipFill>
        <p:spPr bwMode="auto">
          <a:xfrm>
            <a:off x="3812073" y="961019"/>
            <a:ext cx="959947" cy="92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88606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arn(inVertical)">
                                      <p:cBhvr>
                                        <p:cTn id="13" dur="500"/>
                                        <p:tgtEl>
                                          <p:spTgt spid="5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nodeType="withEffect">
                                  <p:stCondLst>
                                    <p:cond delay="0"/>
                                  </p:stCondLst>
                                  <p:childTnLst>
                                    <p:set>
                                      <p:cBhvr>
                                        <p:cTn id="18" dur="1" fill="hold">
                                          <p:stCondLst>
                                            <p:cond delay="0"/>
                                          </p:stCondLst>
                                        </p:cTn>
                                        <p:tgtEl>
                                          <p:spTgt spid="11270"/>
                                        </p:tgtEl>
                                        <p:attrNameLst>
                                          <p:attrName>style.visibility</p:attrName>
                                        </p:attrNameLst>
                                      </p:cBhvr>
                                      <p:to>
                                        <p:strVal val="visible"/>
                                      </p:to>
                                    </p:set>
                                    <p:animEffect transition="in" filter="barn(inVertical)">
                                      <p:cBhvr>
                                        <p:cTn id="19" dur="500"/>
                                        <p:tgtEl>
                                          <p:spTgt spid="1127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barn(inVertical)">
                                      <p:cBhvr>
                                        <p:cTn id="33" dur="500"/>
                                        <p:tgtEl>
                                          <p:spTgt spid="5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barn(inVertical)">
                                      <p:cBhvr>
                                        <p:cTn id="36" dur="500"/>
                                        <p:tgtEl>
                                          <p:spTgt spid="4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arn(inVertical)">
                                      <p:cBhvr>
                                        <p:cTn id="50" dur="500"/>
                                        <p:tgtEl>
                                          <p:spTgt spid="4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arn(inVertical)">
                                      <p:cBhvr>
                                        <p:cTn id="53" dur="500"/>
                                        <p:tgtEl>
                                          <p:spTgt spid="4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barn(inVertical)">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inVertical)">
                                      <p:cBhvr>
                                        <p:cTn id="61" dur="500"/>
                                        <p:tgtEl>
                                          <p:spTgt spid="5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barn(inVertical)">
                                      <p:cBhvr>
                                        <p:cTn id="66" dur="500"/>
                                        <p:tgtEl>
                                          <p:spTgt spid="5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barn(inVertical)">
                                      <p:cBhvr>
                                        <p:cTn id="7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2" fill="hold" display="0">
                  <p:stCondLst>
                    <p:cond delay="indefinite"/>
                  </p:stCondLst>
                </p:cTn>
                <p:tgtEl>
                  <p:spTgt spid="36"/>
                </p:tgtEl>
              </p:cMediaNode>
            </p:video>
          </p:childTnLst>
        </p:cTn>
      </p:par>
    </p:tnLst>
    <p:bldLst>
      <p:bldP spid="28" grpId="0" animBg="1"/>
      <p:bldP spid="29" grpId="0" animBg="1"/>
      <p:bldP spid="31" grpId="0" animBg="1"/>
      <p:bldP spid="32" grpId="0" animBg="1"/>
      <p:bldP spid="43" grpId="0" animBg="1"/>
      <p:bldP spid="44" grpId="0" animBg="1"/>
      <p:bldP spid="46" grpId="0" animBg="1"/>
      <p:bldP spid="48" grpId="0" animBg="1"/>
      <p:bldP spid="49" grpId="0" animBg="1"/>
      <p:bldP spid="50" grpId="0" animBg="1"/>
      <p:bldP spid="51" grpId="0" animBg="1"/>
      <p:bldP spid="52" grpId="0" animBg="1"/>
      <p:bldP spid="53" grpId="0" animBg="1"/>
      <p:bldP spid="55" grpId="0" animBg="1"/>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ựa vào hình 10.2 (SGK trang 35), em có nhận xét gì về sự phân bố mưa ở khu  vực Nam Á? | SGK Địa lí lớp 8">
            <a:extLst>
              <a:ext uri="{FF2B5EF4-FFF2-40B4-BE49-F238E27FC236}">
                <a16:creationId xmlns:a16="http://schemas.microsoft.com/office/drawing/2014/main" xmlns="" id="{32115992-FFF1-45C7-9F08-B69D18A3E6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805"/>
          <a:stretch/>
        </p:blipFill>
        <p:spPr bwMode="auto">
          <a:xfrm>
            <a:off x="7332498" y="921238"/>
            <a:ext cx="4800600" cy="5503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0CA7563-477B-4FA8-BA95-AA14632F46F7}"/>
              </a:ext>
            </a:extLst>
          </p:cNvPr>
          <p:cNvSpPr txBox="1"/>
          <p:nvPr/>
        </p:nvSpPr>
        <p:spPr>
          <a:xfrm>
            <a:off x="7968878" y="6371240"/>
            <a:ext cx="3699296"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002060"/>
                </a:solidFill>
                <a:latin typeface="#9Slide03 SFU Futura_12" panose="00000400000000000000" pitchFamily="2" charset="0"/>
                <a:ea typeface="Times New Roman" panose="02020603050405020304" pitchFamily="18" charset="0"/>
              </a:rPr>
              <a:t>Lược</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đồ</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phân</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bố</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mưa</a:t>
            </a:r>
            <a:r>
              <a:rPr lang="en-US" sz="2000" b="1" dirty="0">
                <a:solidFill>
                  <a:srgbClr val="002060"/>
                </a:solidFill>
                <a:latin typeface="#9Slide03 SFU Futura_12" panose="00000400000000000000" pitchFamily="2" charset="0"/>
                <a:ea typeface="Times New Roman" panose="02020603050405020304" pitchFamily="18" charset="0"/>
              </a:rPr>
              <a:t> ở Nam Á</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4" name="Rectangle 3">
            <a:extLst>
              <a:ext uri="{FF2B5EF4-FFF2-40B4-BE49-F238E27FC236}">
                <a16:creationId xmlns:a16="http://schemas.microsoft.com/office/drawing/2014/main" xmlns="" id="{E5E93278-E121-4D83-A024-D6C951C9AD86}"/>
              </a:ext>
            </a:extLst>
          </p:cNvPr>
          <p:cNvSpPr/>
          <p:nvPr/>
        </p:nvSpPr>
        <p:spPr>
          <a:xfrm>
            <a:off x="54723" y="59464"/>
            <a:ext cx="12151343" cy="861774"/>
          </a:xfrm>
          <a:prstGeom prst="rect">
            <a:avLst/>
          </a:prstGeom>
          <a:solidFill>
            <a:srgbClr val="00B050"/>
          </a:solidFill>
        </p:spPr>
        <p:txBody>
          <a:bodyPr wrap="square" lIns="91440" tIns="45720" rIns="91440" bIns="45720">
            <a:spAutoFit/>
          </a:bodyPr>
          <a:lstStyle/>
          <a:p>
            <a:pPr algn="ctr"/>
            <a:r>
              <a:rPr lang="en-US" sz="5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2</a:t>
            </a:r>
            <a:r>
              <a:rPr lang="en-US" sz="5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KHÍ HẬU, SÔNG NGÒI, CẢNH QUAN</a:t>
            </a:r>
            <a:endParaRPr lang="en-US" sz="5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5" name="Picture 4" descr="Weather forecasting Rain Icon, Weather, blue, text png | PNGEgg">
            <a:extLst>
              <a:ext uri="{FF2B5EF4-FFF2-40B4-BE49-F238E27FC236}">
                <a16:creationId xmlns:a16="http://schemas.microsoft.com/office/drawing/2014/main" xmlns="" id="{D0CF4FDA-A469-4425-8B7D-83101EEDB36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0" y="0"/>
            <a:ext cx="1158358" cy="1119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xmlns="" id="{F122ACB7-C4D5-4832-8FA6-CBC77FAEC5FF}"/>
              </a:ext>
            </a:extLst>
          </p:cNvPr>
          <p:cNvSpPr txBox="1">
            <a:spLocks noChangeArrowheads="1"/>
          </p:cNvSpPr>
          <p:nvPr/>
        </p:nvSpPr>
        <p:spPr bwMode="auto">
          <a:xfrm>
            <a:off x="1618547" y="1119188"/>
            <a:ext cx="4682242" cy="954107"/>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err="1">
                <a:latin typeface="#9Slide03 SFU Futura_12" panose="00000400000000000000" pitchFamily="2" charset="0"/>
              </a:rPr>
              <a:t>Nhận</a:t>
            </a:r>
            <a:r>
              <a:rPr lang="en-US" b="1" dirty="0">
                <a:latin typeface="#9Slide03 SFU Futura_12" panose="00000400000000000000" pitchFamily="2" charset="0"/>
              </a:rPr>
              <a:t> </a:t>
            </a:r>
            <a:r>
              <a:rPr lang="en-US" b="1" dirty="0" err="1">
                <a:latin typeface="#9Slide03 SFU Futura_12" panose="00000400000000000000" pitchFamily="2" charset="0"/>
              </a:rPr>
              <a:t>xét</a:t>
            </a:r>
            <a:r>
              <a:rPr lang="en-US" b="1" dirty="0">
                <a:latin typeface="#9Slide03 SFU Futura_12" panose="00000400000000000000" pitchFamily="2" charset="0"/>
              </a:rPr>
              <a:t> </a:t>
            </a:r>
            <a:r>
              <a:rPr lang="en-US" b="1" dirty="0" err="1">
                <a:latin typeface="#9Slide03 SFU Futura_12" panose="00000400000000000000" pitchFamily="2" charset="0"/>
              </a:rPr>
              <a:t>về</a:t>
            </a:r>
            <a:r>
              <a:rPr lang="en-US" b="1" dirty="0">
                <a:latin typeface="#9Slide03 SFU Futura_12" panose="00000400000000000000" pitchFamily="2" charset="0"/>
              </a:rPr>
              <a:t> </a:t>
            </a:r>
            <a:r>
              <a:rPr lang="en-US" b="1" dirty="0" err="1">
                <a:latin typeface="#9Slide03 SFU Futura_12" panose="00000400000000000000" pitchFamily="2" charset="0"/>
              </a:rPr>
              <a:t>sự</a:t>
            </a:r>
            <a:r>
              <a:rPr lang="en-US" b="1" dirty="0">
                <a:latin typeface="#9Slide03 SFU Futura_12" panose="00000400000000000000" pitchFamily="2" charset="0"/>
              </a:rPr>
              <a:t> </a:t>
            </a:r>
            <a:r>
              <a:rPr lang="en-US" b="1" dirty="0" err="1">
                <a:latin typeface="#9Slide03 SFU Futura_12" panose="00000400000000000000" pitchFamily="2" charset="0"/>
              </a:rPr>
              <a:t>phân</a:t>
            </a:r>
            <a:r>
              <a:rPr lang="en-US" b="1" dirty="0">
                <a:latin typeface="#9Slide03 SFU Futura_12" panose="00000400000000000000" pitchFamily="2" charset="0"/>
              </a:rPr>
              <a:t> </a:t>
            </a:r>
            <a:r>
              <a:rPr lang="en-US" b="1" dirty="0" err="1">
                <a:latin typeface="#9Slide03 SFU Futura_12" panose="00000400000000000000" pitchFamily="2" charset="0"/>
              </a:rPr>
              <a:t>bố</a:t>
            </a:r>
            <a:r>
              <a:rPr lang="en-US" b="1" dirty="0">
                <a:latin typeface="#9Slide03 SFU Futura_12" panose="00000400000000000000" pitchFamily="2" charset="0"/>
              </a:rPr>
              <a:t> </a:t>
            </a:r>
            <a:r>
              <a:rPr lang="en-US" b="1" dirty="0" err="1">
                <a:latin typeface="#9Slide03 SFU Futura_12" panose="00000400000000000000" pitchFamily="2" charset="0"/>
              </a:rPr>
              <a:t>lượng</a:t>
            </a:r>
            <a:r>
              <a:rPr lang="en-US" b="1" dirty="0">
                <a:latin typeface="#9Slide03 SFU Futura_12" panose="00000400000000000000" pitchFamily="2" charset="0"/>
              </a:rPr>
              <a:t> </a:t>
            </a:r>
            <a:r>
              <a:rPr lang="en-US" b="1" dirty="0" err="1">
                <a:latin typeface="#9Slide03 SFU Futura_12" panose="00000400000000000000" pitchFamily="2" charset="0"/>
              </a:rPr>
              <a:t>mưa</a:t>
            </a:r>
            <a:r>
              <a:rPr lang="en-US" b="1" dirty="0">
                <a:latin typeface="#9Slide03 SFU Futura_12" panose="00000400000000000000" pitchFamily="2" charset="0"/>
              </a:rPr>
              <a:t> ở Nam Á?</a:t>
            </a:r>
          </a:p>
        </p:txBody>
      </p:sp>
      <p:pic>
        <p:nvPicPr>
          <p:cNvPr id="8" name="Picture 6" descr="Computer Icons Pen Icon, pen, ink, text, rectangle png | PNGWing">
            <a:extLst>
              <a:ext uri="{FF2B5EF4-FFF2-40B4-BE49-F238E27FC236}">
                <a16:creationId xmlns:a16="http://schemas.microsoft.com/office/drawing/2014/main" xmlns="" id="{B9874054-7320-4402-BD02-07299E2DAAA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636501" y="980702"/>
            <a:ext cx="1042840" cy="11191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72D8CE1-980F-4D5F-B97F-694319DFB4DB}"/>
              </a:ext>
            </a:extLst>
          </p:cNvPr>
          <p:cNvSpPr txBox="1"/>
          <p:nvPr/>
        </p:nvSpPr>
        <p:spPr>
          <a:xfrm>
            <a:off x="811727" y="2238376"/>
            <a:ext cx="5855773" cy="4039888"/>
          </a:xfrm>
          <a:prstGeom prst="rect">
            <a:avLst/>
          </a:prstGeom>
          <a:solidFill>
            <a:schemeClr val="bg1"/>
          </a:solidFill>
          <a:ln w="3175">
            <a:solidFill>
              <a:schemeClr val="tx1"/>
            </a:solidFill>
            <a:prstDash val="sysDot"/>
          </a:ln>
        </p:spPr>
        <p:txBody>
          <a:bodyPr wrap="square">
            <a:spAutoFit/>
          </a:bodyPr>
          <a:lstStyle/>
          <a:p>
            <a:pPr marL="57150" marR="0" algn="just">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 K</a:t>
            </a:r>
            <a:r>
              <a:rPr lang="vi-VN" sz="2400" b="1" dirty="0">
                <a:solidFill>
                  <a:srgbClr val="002060"/>
                </a:solidFill>
                <a:latin typeface="#9Slide03 SFU Futura_12" panose="00000400000000000000" pitchFamily="2" charset="0"/>
                <a:ea typeface="Times New Roman" panose="02020603050405020304" pitchFamily="18" charset="0"/>
              </a:rPr>
              <a:t>hông đều:</a:t>
            </a:r>
          </a:p>
          <a:p>
            <a:pPr marL="57150" marR="0" algn="just">
              <a:lnSpc>
                <a:spcPct val="120000"/>
              </a:lnSpc>
              <a:spcBef>
                <a:spcPts val="0"/>
              </a:spcBef>
              <a:spcAft>
                <a:spcPts val="0"/>
              </a:spcAft>
              <a:tabLst>
                <a:tab pos="857250" algn="l"/>
              </a:tabLst>
            </a:pPr>
            <a:r>
              <a:rPr lang="vi-VN" sz="2400" b="1" dirty="0">
                <a:solidFill>
                  <a:srgbClr val="002060"/>
                </a:solidFill>
                <a:latin typeface="#9Slide03 SFU Futura_12" panose="00000400000000000000" pitchFamily="2" charset="0"/>
                <a:ea typeface="Times New Roman" panose="02020603050405020304" pitchFamily="18" charset="0"/>
              </a:rPr>
              <a:t>- </a:t>
            </a:r>
            <a:r>
              <a:rPr lang="en-US" sz="2400" b="1" dirty="0">
                <a:solidFill>
                  <a:srgbClr val="002060"/>
                </a:solidFill>
                <a:latin typeface="#9Slide03 SFU Futura_12" panose="00000400000000000000" pitchFamily="2" charset="0"/>
                <a:ea typeface="Times New Roman" panose="02020603050405020304" pitchFamily="18" charset="0"/>
              </a:rPr>
              <a:t>L</a:t>
            </a:r>
            <a:r>
              <a:rPr lang="vi-VN" sz="2400" b="1" dirty="0">
                <a:solidFill>
                  <a:srgbClr val="002060"/>
                </a:solidFill>
                <a:latin typeface="#9Slide03 SFU Futura_12" panose="00000400000000000000" pitchFamily="2" charset="0"/>
                <a:ea typeface="Times New Roman" panose="02020603050405020304" pitchFamily="18" charset="0"/>
              </a:rPr>
              <a:t>ớn nhất (</a:t>
            </a:r>
            <a:r>
              <a:rPr lang="en-US" sz="2400" b="1" dirty="0">
                <a:solidFill>
                  <a:srgbClr val="002060"/>
                </a:solidFill>
                <a:latin typeface="#9Slide03 SFU Futura_12" panose="00000400000000000000" pitchFamily="2" charset="0"/>
                <a:ea typeface="Times New Roman" panose="02020603050405020304" pitchFamily="18" charset="0"/>
              </a:rPr>
              <a:t>&gt;</a:t>
            </a:r>
            <a:r>
              <a:rPr lang="vi-VN" sz="2400" b="1" dirty="0">
                <a:solidFill>
                  <a:srgbClr val="002060"/>
                </a:solidFill>
                <a:latin typeface="#9Slide03 SFU Futura_12" panose="00000400000000000000" pitchFamily="2" charset="0"/>
                <a:ea typeface="Times New Roman" panose="02020603050405020304" pitchFamily="18" charset="0"/>
              </a:rPr>
              <a:t>1000mm)</a:t>
            </a: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phía Nam dãy Hi-ma-lay-a, </a:t>
            </a:r>
            <a:r>
              <a:rPr lang="en-US" sz="2400" b="1" dirty="0">
                <a:solidFill>
                  <a:srgbClr val="002060"/>
                </a:solidFill>
                <a:latin typeface="#9Slide03 SFU Futura_12" panose="00000400000000000000" pitchFamily="2" charset="0"/>
                <a:ea typeface="Times New Roman" panose="02020603050405020304" pitchFamily="18" charset="0"/>
              </a:rPr>
              <a:t>ĐB S.</a:t>
            </a:r>
            <a:r>
              <a:rPr lang="vi-VN" sz="2400" b="1" dirty="0">
                <a:solidFill>
                  <a:srgbClr val="002060"/>
                </a:solidFill>
                <a:latin typeface="#9Slide03 SFU Futura_12" panose="00000400000000000000" pitchFamily="2" charset="0"/>
                <a:ea typeface="Times New Roman" panose="02020603050405020304" pitchFamily="18" charset="0"/>
              </a:rPr>
              <a:t>Hằng và ven biển phía Tây Gát Tây.</a:t>
            </a:r>
          </a:p>
          <a:p>
            <a:pPr marL="57150" marR="0" algn="just">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Vùng nội địa trên </a:t>
            </a:r>
            <a:r>
              <a:rPr lang="en-US" sz="2400" b="1" dirty="0">
                <a:solidFill>
                  <a:srgbClr val="002060"/>
                </a:solidFill>
                <a:latin typeface="#9Slide03 SFU Futura_12" panose="00000400000000000000" pitchFamily="2" charset="0"/>
                <a:ea typeface="Times New Roman" panose="02020603050405020304" pitchFamily="18" charset="0"/>
              </a:rPr>
              <a:t>SN </a:t>
            </a:r>
            <a:r>
              <a:rPr lang="vi-VN" sz="2400" b="1" dirty="0">
                <a:solidFill>
                  <a:srgbClr val="002060"/>
                </a:solidFill>
                <a:latin typeface="#9Slide03 SFU Futura_12" panose="00000400000000000000" pitchFamily="2" charset="0"/>
                <a:ea typeface="Times New Roman" panose="02020603050405020304" pitchFamily="18" charset="0"/>
              </a:rPr>
              <a:t>Đề-can và vùng Tây Bắc bán đảo Ấn Độ, vùng hạ lưu</a:t>
            </a:r>
            <a:r>
              <a:rPr lang="en-US" sz="2400" b="1" dirty="0">
                <a:solidFill>
                  <a:srgbClr val="002060"/>
                </a:solidFill>
                <a:latin typeface="#9Slide03 SFU Futura_12" panose="00000400000000000000" pitchFamily="2" charset="0"/>
                <a:ea typeface="Times New Roman" panose="02020603050405020304" pitchFamily="18" charset="0"/>
              </a:rPr>
              <a:t> S.</a:t>
            </a:r>
            <a:r>
              <a:rPr lang="vi-VN" sz="2400" b="1" dirty="0">
                <a:solidFill>
                  <a:srgbClr val="002060"/>
                </a:solidFill>
                <a:latin typeface="#9Slide03 SFU Futura_12" panose="00000400000000000000" pitchFamily="2" charset="0"/>
                <a:ea typeface="Times New Roman" panose="02020603050405020304" pitchFamily="18" charset="0"/>
              </a:rPr>
              <a:t>Ấn có lượng mưa ít: </a:t>
            </a:r>
            <a:endParaRPr lang="en-US" sz="2400" b="1" dirty="0">
              <a:solidFill>
                <a:srgbClr val="002060"/>
              </a:solidFill>
              <a:latin typeface="#9Slide03 SFU Futura_12" panose="00000400000000000000" pitchFamily="2" charset="0"/>
              <a:ea typeface="Times New Roman" panose="02020603050405020304" pitchFamily="18" charset="0"/>
            </a:endParaRPr>
          </a:p>
          <a:p>
            <a:pPr marL="57150" marR="0" algn="just">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 SN </a:t>
            </a:r>
            <a:r>
              <a:rPr lang="vi-VN" sz="2400" b="1" dirty="0">
                <a:solidFill>
                  <a:srgbClr val="002060"/>
                </a:solidFill>
                <a:latin typeface="#9Slide03 SFU Futura_12" panose="00000400000000000000" pitchFamily="2" charset="0"/>
                <a:ea typeface="Times New Roman" panose="02020603050405020304" pitchFamily="18" charset="0"/>
              </a:rPr>
              <a:t>Đề-can</a:t>
            </a: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từ 251 – 750 mm, </a:t>
            </a:r>
            <a:endParaRPr lang="en-US" sz="2400" b="1" dirty="0">
              <a:solidFill>
                <a:srgbClr val="002060"/>
              </a:solidFill>
              <a:latin typeface="#9Slide03 SFU Futura_12" panose="00000400000000000000" pitchFamily="2" charset="0"/>
              <a:ea typeface="Times New Roman" panose="02020603050405020304" pitchFamily="18" charset="0"/>
            </a:endParaRPr>
          </a:p>
          <a:p>
            <a:pPr marL="57150" marR="0" algn="just">
              <a:lnSpc>
                <a:spcPct val="120000"/>
              </a:lnSpc>
              <a:spcBef>
                <a:spcPts val="0"/>
              </a:spcBef>
              <a:spcAft>
                <a:spcPts val="0"/>
              </a:spcAft>
              <a:tabLst>
                <a:tab pos="857250" algn="l"/>
              </a:tabLst>
            </a:pP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Tây Bắc</a:t>
            </a:r>
            <a:r>
              <a:rPr lang="en-US" sz="2400" b="1" dirty="0">
                <a:solidFill>
                  <a:srgbClr val="002060"/>
                </a:solidFill>
                <a:latin typeface="#9Slide03 SFU Futura_12" panose="00000400000000000000" pitchFamily="2" charset="0"/>
                <a:ea typeface="Times New Roman" panose="02020603050405020304" pitchFamily="18" charset="0"/>
              </a:rPr>
              <a:t>: </a:t>
            </a:r>
            <a:r>
              <a:rPr lang="vi-VN" sz="2400" b="1" dirty="0">
                <a:solidFill>
                  <a:srgbClr val="002060"/>
                </a:solidFill>
                <a:latin typeface="#9Slide03 SFU Futura_12" panose="00000400000000000000" pitchFamily="2" charset="0"/>
                <a:ea typeface="Times New Roman" panose="02020603050405020304" pitchFamily="18" charset="0"/>
              </a:rPr>
              <a:t>&lt;250mm.</a:t>
            </a:r>
            <a:endParaRPr lang="en-US" sz="2400" b="1" dirty="0">
              <a:solidFill>
                <a:srgbClr val="002060"/>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419353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ựa vào hình 10.2 (SGK trang 35), em có nhận xét gì về sự phân bố mưa ở khu  vực Nam Á? | SGK Địa lí lớp 8">
            <a:extLst>
              <a:ext uri="{FF2B5EF4-FFF2-40B4-BE49-F238E27FC236}">
                <a16:creationId xmlns:a16="http://schemas.microsoft.com/office/drawing/2014/main" xmlns="" id="{32115992-FFF1-45C7-9F08-B69D18A3E6A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6805"/>
          <a:stretch/>
        </p:blipFill>
        <p:spPr bwMode="auto">
          <a:xfrm>
            <a:off x="7332498" y="921238"/>
            <a:ext cx="4800600" cy="5503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0CA7563-477B-4FA8-BA95-AA14632F46F7}"/>
              </a:ext>
            </a:extLst>
          </p:cNvPr>
          <p:cNvSpPr txBox="1"/>
          <p:nvPr/>
        </p:nvSpPr>
        <p:spPr>
          <a:xfrm>
            <a:off x="7968878" y="6371240"/>
            <a:ext cx="3699296"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002060"/>
                </a:solidFill>
                <a:latin typeface="#9Slide03 SFU Futura_12" panose="00000400000000000000" pitchFamily="2" charset="0"/>
                <a:ea typeface="Times New Roman" panose="02020603050405020304" pitchFamily="18" charset="0"/>
              </a:rPr>
              <a:t>Lược</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đồ</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phân</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bố</a:t>
            </a:r>
            <a:r>
              <a:rPr lang="en-US" sz="2000" b="1" dirty="0">
                <a:solidFill>
                  <a:srgbClr val="002060"/>
                </a:solidFill>
                <a:latin typeface="#9Slide03 SFU Futura_12" panose="00000400000000000000" pitchFamily="2" charset="0"/>
                <a:ea typeface="Times New Roman" panose="02020603050405020304" pitchFamily="18" charset="0"/>
              </a:rPr>
              <a:t> </a:t>
            </a:r>
            <a:r>
              <a:rPr lang="en-US" sz="2000" b="1" dirty="0" err="1">
                <a:solidFill>
                  <a:srgbClr val="002060"/>
                </a:solidFill>
                <a:latin typeface="#9Slide03 SFU Futura_12" panose="00000400000000000000" pitchFamily="2" charset="0"/>
                <a:ea typeface="Times New Roman" panose="02020603050405020304" pitchFamily="18" charset="0"/>
              </a:rPr>
              <a:t>mưa</a:t>
            </a:r>
            <a:r>
              <a:rPr lang="en-US" sz="2000" b="1" dirty="0">
                <a:solidFill>
                  <a:srgbClr val="002060"/>
                </a:solidFill>
                <a:latin typeface="#9Slide03 SFU Futura_12" panose="00000400000000000000" pitchFamily="2" charset="0"/>
                <a:ea typeface="Times New Roman" panose="02020603050405020304" pitchFamily="18" charset="0"/>
              </a:rPr>
              <a:t> ở Nam Á</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4" name="Rectangle 3">
            <a:extLst>
              <a:ext uri="{FF2B5EF4-FFF2-40B4-BE49-F238E27FC236}">
                <a16:creationId xmlns:a16="http://schemas.microsoft.com/office/drawing/2014/main" xmlns="" id="{E5E93278-E121-4D83-A024-D6C951C9AD86}"/>
              </a:ext>
            </a:extLst>
          </p:cNvPr>
          <p:cNvSpPr/>
          <p:nvPr/>
        </p:nvSpPr>
        <p:spPr>
          <a:xfrm>
            <a:off x="54723" y="59464"/>
            <a:ext cx="12151343" cy="861774"/>
          </a:xfrm>
          <a:prstGeom prst="rect">
            <a:avLst/>
          </a:prstGeom>
          <a:solidFill>
            <a:srgbClr val="00B050"/>
          </a:solidFill>
        </p:spPr>
        <p:txBody>
          <a:bodyPr wrap="square" lIns="91440" tIns="45720" rIns="91440" bIns="45720">
            <a:spAutoFit/>
          </a:bodyPr>
          <a:lstStyle/>
          <a:p>
            <a:pPr algn="ctr"/>
            <a:r>
              <a:rPr lang="en-US" sz="5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2</a:t>
            </a:r>
            <a:r>
              <a:rPr lang="en-US" sz="5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KHÍ HẬU, SÔNG NGÒI, CẢNH QUAN</a:t>
            </a:r>
            <a:endParaRPr lang="en-US" sz="5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5" name="Picture 4" descr="Weather forecasting Rain Icon, Weather, blue, text png | PNGEgg">
            <a:extLst>
              <a:ext uri="{FF2B5EF4-FFF2-40B4-BE49-F238E27FC236}">
                <a16:creationId xmlns:a16="http://schemas.microsoft.com/office/drawing/2014/main" xmlns="" id="{D0CF4FDA-A469-4425-8B7D-83101EEDB36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0" y="0"/>
            <a:ext cx="1158358" cy="1119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xmlns="" id="{F122ACB7-C4D5-4832-8FA6-CBC77FAEC5FF}"/>
              </a:ext>
            </a:extLst>
          </p:cNvPr>
          <p:cNvSpPr txBox="1">
            <a:spLocks noChangeArrowheads="1"/>
          </p:cNvSpPr>
          <p:nvPr/>
        </p:nvSpPr>
        <p:spPr bwMode="auto">
          <a:xfrm>
            <a:off x="839119" y="1119188"/>
            <a:ext cx="6420411" cy="461665"/>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err="1">
                <a:latin typeface="#9Slide03 SFU Futura_12" panose="00000400000000000000" pitchFamily="2" charset="0"/>
              </a:rPr>
              <a:t>Giải</a:t>
            </a:r>
            <a:r>
              <a:rPr lang="en-US" sz="2400" b="1" dirty="0">
                <a:latin typeface="#9Slide03 SFU Futura_12" panose="00000400000000000000" pitchFamily="2" charset="0"/>
              </a:rPr>
              <a:t> </a:t>
            </a:r>
            <a:r>
              <a:rPr lang="en-US" sz="2400" b="1" dirty="0" err="1">
                <a:latin typeface="#9Slide03 SFU Futura_12" panose="00000400000000000000" pitchFamily="2" charset="0"/>
              </a:rPr>
              <a:t>thích</a:t>
            </a:r>
            <a:r>
              <a:rPr lang="en-US" sz="2400" b="1" dirty="0">
                <a:latin typeface="#9Slide03 SFU Futura_12" panose="00000400000000000000" pitchFamily="2" charset="0"/>
              </a:rPr>
              <a:t> </a:t>
            </a:r>
            <a:r>
              <a:rPr lang="en-US" sz="2400" b="1" dirty="0" err="1">
                <a:latin typeface="#9Slide03 SFU Futura_12" panose="00000400000000000000" pitchFamily="2" charset="0"/>
              </a:rPr>
              <a:t>về</a:t>
            </a:r>
            <a:r>
              <a:rPr lang="en-US" sz="2400" b="1" dirty="0">
                <a:latin typeface="#9Slide03 SFU Futura_12" panose="00000400000000000000" pitchFamily="2" charset="0"/>
              </a:rPr>
              <a:t> </a:t>
            </a:r>
            <a:r>
              <a:rPr lang="en-US" sz="2400" b="1" dirty="0" err="1">
                <a:latin typeface="#9Slide03 SFU Futura_12" panose="00000400000000000000" pitchFamily="2" charset="0"/>
              </a:rPr>
              <a:t>sự</a:t>
            </a:r>
            <a:r>
              <a:rPr lang="en-US" sz="2400" b="1" dirty="0">
                <a:latin typeface="#9Slide03 SFU Futura_12" panose="00000400000000000000" pitchFamily="2" charset="0"/>
              </a:rPr>
              <a:t> </a:t>
            </a:r>
            <a:r>
              <a:rPr lang="en-US" sz="2400" b="1" dirty="0" err="1">
                <a:latin typeface="#9Slide03 SFU Futura_12" panose="00000400000000000000" pitchFamily="2" charset="0"/>
              </a:rPr>
              <a:t>phân</a:t>
            </a:r>
            <a:r>
              <a:rPr lang="en-US" sz="2400" b="1" dirty="0">
                <a:latin typeface="#9Slide03 SFU Futura_12" panose="00000400000000000000" pitchFamily="2" charset="0"/>
              </a:rPr>
              <a:t> </a:t>
            </a:r>
            <a:r>
              <a:rPr lang="en-US" sz="2400" b="1" dirty="0" err="1">
                <a:latin typeface="#9Slide03 SFU Futura_12" panose="00000400000000000000" pitchFamily="2" charset="0"/>
              </a:rPr>
              <a:t>bố</a:t>
            </a:r>
            <a:r>
              <a:rPr lang="en-US" sz="2400" b="1" dirty="0">
                <a:latin typeface="#9Slide03 SFU Futura_12" panose="00000400000000000000" pitchFamily="2" charset="0"/>
              </a:rPr>
              <a:t> </a:t>
            </a:r>
            <a:r>
              <a:rPr lang="en-US" sz="2400" b="1" dirty="0" err="1">
                <a:latin typeface="#9Slide03 SFU Futura_12" panose="00000400000000000000" pitchFamily="2" charset="0"/>
              </a:rPr>
              <a:t>lượng</a:t>
            </a:r>
            <a:r>
              <a:rPr lang="en-US" sz="2400" b="1" dirty="0">
                <a:latin typeface="#9Slide03 SFU Futura_12" panose="00000400000000000000" pitchFamily="2" charset="0"/>
              </a:rPr>
              <a:t> </a:t>
            </a:r>
            <a:r>
              <a:rPr lang="en-US" sz="2400" b="1" dirty="0" err="1">
                <a:latin typeface="#9Slide03 SFU Futura_12" panose="00000400000000000000" pitchFamily="2" charset="0"/>
              </a:rPr>
              <a:t>mưa</a:t>
            </a:r>
            <a:r>
              <a:rPr lang="en-US" sz="2400" b="1" dirty="0">
                <a:latin typeface="#9Slide03 SFU Futura_12" panose="00000400000000000000" pitchFamily="2" charset="0"/>
              </a:rPr>
              <a:t> ở Nam Á?</a:t>
            </a:r>
          </a:p>
        </p:txBody>
      </p:sp>
      <p:pic>
        <p:nvPicPr>
          <p:cNvPr id="8" name="Picture 6" descr="Computer Icons Pen Icon, pen, ink, text, rectangle png | PNGWing">
            <a:extLst>
              <a:ext uri="{FF2B5EF4-FFF2-40B4-BE49-F238E27FC236}">
                <a16:creationId xmlns:a16="http://schemas.microsoft.com/office/drawing/2014/main" xmlns="" id="{B9874054-7320-4402-BD02-07299E2DAAA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13165" y="820769"/>
            <a:ext cx="909078" cy="9756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72D8CE1-980F-4D5F-B97F-694319DFB4DB}"/>
              </a:ext>
            </a:extLst>
          </p:cNvPr>
          <p:cNvSpPr txBox="1"/>
          <p:nvPr/>
        </p:nvSpPr>
        <p:spPr>
          <a:xfrm>
            <a:off x="284198" y="1796402"/>
            <a:ext cx="6934222" cy="4929683"/>
          </a:xfrm>
          <a:prstGeom prst="rect">
            <a:avLst/>
          </a:prstGeom>
          <a:solidFill>
            <a:schemeClr val="bg1"/>
          </a:solidFill>
          <a:ln w="3175">
            <a:solidFill>
              <a:schemeClr val="tx1"/>
            </a:solidFill>
            <a:prstDash val="sysDot"/>
          </a:ln>
        </p:spPr>
        <p:txBody>
          <a:bodyPr wrap="square">
            <a:spAutoFit/>
          </a:bodyPr>
          <a:lstStyle/>
          <a:p>
            <a:pPr marL="57150" marR="0" algn="just">
              <a:lnSpc>
                <a:spcPct val="120000"/>
              </a:lnSpc>
              <a:spcBef>
                <a:spcPts val="0"/>
              </a:spcBef>
              <a:spcAft>
                <a:spcPts val="0"/>
              </a:spcAft>
              <a:tabLst>
                <a:tab pos="857250" algn="l"/>
              </a:tabLst>
            </a:pPr>
            <a:r>
              <a:rPr lang="en-US" sz="2200" b="1" dirty="0">
                <a:solidFill>
                  <a:srgbClr val="002060"/>
                </a:solidFill>
                <a:latin typeface="#9Slide03 SFU Futura_12" panose="00000400000000000000" pitchFamily="2" charset="0"/>
                <a:ea typeface="Times New Roman" panose="02020603050405020304" pitchFamily="18" charset="0"/>
              </a:rPr>
              <a:t>- </a:t>
            </a:r>
            <a:r>
              <a:rPr lang="vi-VN" sz="2200" b="1" dirty="0">
                <a:solidFill>
                  <a:srgbClr val="002060"/>
                </a:solidFill>
                <a:latin typeface="#9Slide03 SFU Futura_12" panose="00000400000000000000" pitchFamily="2" charset="0"/>
                <a:ea typeface="Times New Roman" panose="02020603050405020304" pitchFamily="18" charset="0"/>
              </a:rPr>
              <a:t>Vùng đông bắc lượng </a:t>
            </a:r>
            <a:r>
              <a:rPr lang="vi-VN" sz="2200" b="1" dirty="0">
                <a:solidFill>
                  <a:srgbClr val="FF0000"/>
                </a:solidFill>
                <a:latin typeface="#9Slide03 SFU Futura_12" panose="00000400000000000000" pitchFamily="2" charset="0"/>
                <a:ea typeface="Times New Roman" panose="02020603050405020304" pitchFamily="18" charset="0"/>
              </a:rPr>
              <a:t>mưa rất lớn</a:t>
            </a:r>
            <a:r>
              <a:rPr lang="en-US" sz="2200" b="1" dirty="0">
                <a:solidFill>
                  <a:srgbClr val="002060"/>
                </a:solidFill>
                <a:latin typeface="#9Slide03 SFU Futura_12" panose="00000400000000000000" pitchFamily="2" charset="0"/>
                <a:ea typeface="Times New Roman" panose="02020603050405020304" pitchFamily="18" charset="0"/>
              </a:rPr>
              <a:t>:</a:t>
            </a:r>
            <a:r>
              <a:rPr lang="vi-VN" sz="2200" b="1" dirty="0">
                <a:solidFill>
                  <a:srgbClr val="002060"/>
                </a:solidFill>
                <a:latin typeface="#9Slide03 SFU Futura_12" panose="00000400000000000000" pitchFamily="2" charset="0"/>
                <a:ea typeface="Times New Roman" panose="02020603050405020304" pitchFamily="18" charset="0"/>
              </a:rPr>
              <a:t> do địa hình </a:t>
            </a:r>
            <a:r>
              <a:rPr lang="en-US" sz="2200" b="1" dirty="0" err="1">
                <a:solidFill>
                  <a:srgbClr val="002060"/>
                </a:solidFill>
                <a:latin typeface="#9Slide03 SFU Futura_12" panose="00000400000000000000" pitchFamily="2" charset="0"/>
                <a:ea typeface="Times New Roman" panose="02020603050405020304" pitchFamily="18" charset="0"/>
              </a:rPr>
              <a:t>dãy</a:t>
            </a:r>
            <a:r>
              <a:rPr lang="en-US" sz="2200" b="1" dirty="0">
                <a:solidFill>
                  <a:srgbClr val="002060"/>
                </a:solidFill>
                <a:latin typeface="#9Slide03 SFU Futura_12" panose="00000400000000000000" pitchFamily="2" charset="0"/>
                <a:ea typeface="Times New Roman" panose="02020603050405020304" pitchFamily="18" charset="0"/>
              </a:rPr>
              <a:t> Himalaya </a:t>
            </a:r>
            <a:r>
              <a:rPr lang="vi-VN" sz="2200" b="1" dirty="0">
                <a:solidFill>
                  <a:srgbClr val="002060"/>
                </a:solidFill>
                <a:latin typeface="#9Slide03 SFU Futura_12" panose="00000400000000000000" pitchFamily="2" charset="0"/>
                <a:ea typeface="Times New Roman" panose="02020603050405020304" pitchFamily="18" charset="0"/>
              </a:rPr>
              <a:t>cao </a:t>
            </a:r>
            <a:r>
              <a:rPr lang="vi-VN" sz="2200" b="1" dirty="0">
                <a:solidFill>
                  <a:srgbClr val="FF0000"/>
                </a:solidFill>
                <a:latin typeface="#9Slide03 SFU Futura_12" panose="00000400000000000000" pitchFamily="2" charset="0"/>
                <a:ea typeface="Times New Roman" panose="02020603050405020304" pitchFamily="18" charset="0"/>
              </a:rPr>
              <a:t>đón gió</a:t>
            </a:r>
            <a:r>
              <a:rPr lang="en-US" sz="2200" b="1" dirty="0">
                <a:solidFill>
                  <a:srgbClr val="002060"/>
                </a:solidFill>
                <a:latin typeface="#9Slide03 SFU Futura_12" panose="00000400000000000000" pitchFamily="2" charset="0"/>
                <a:ea typeface="Times New Roman" panose="02020603050405020304" pitchFamily="18" charset="0"/>
              </a:rPr>
              <a:t>.</a:t>
            </a:r>
            <a:endParaRPr lang="vi-VN" sz="2200" b="1" dirty="0">
              <a:solidFill>
                <a:srgbClr val="002060"/>
              </a:solidFill>
              <a:latin typeface="#9Slide03 SFU Futura_12" panose="00000400000000000000" pitchFamily="2" charset="0"/>
              <a:ea typeface="Times New Roman" panose="02020603050405020304" pitchFamily="18" charset="0"/>
            </a:endParaRPr>
          </a:p>
          <a:p>
            <a:pPr marL="57150" marR="0" algn="just">
              <a:lnSpc>
                <a:spcPct val="120000"/>
              </a:lnSpc>
              <a:spcBef>
                <a:spcPts val="0"/>
              </a:spcBef>
              <a:spcAft>
                <a:spcPts val="0"/>
              </a:spcAft>
              <a:tabLst>
                <a:tab pos="857250" algn="l"/>
              </a:tabLst>
            </a:pPr>
            <a:r>
              <a:rPr lang="en-US" sz="2200" b="1" dirty="0">
                <a:solidFill>
                  <a:srgbClr val="002060"/>
                </a:solidFill>
                <a:latin typeface="#9Slide03 SFU Futura_12" panose="00000400000000000000" pitchFamily="2" charset="0"/>
                <a:ea typeface="Times New Roman" panose="02020603050405020304" pitchFamily="18" charset="0"/>
              </a:rPr>
              <a:t>- </a:t>
            </a:r>
            <a:r>
              <a:rPr lang="vi-VN" sz="2200" b="1" dirty="0">
                <a:solidFill>
                  <a:srgbClr val="002060"/>
                </a:solidFill>
                <a:latin typeface="#9Slide03 SFU Futura_12" panose="00000400000000000000" pitchFamily="2" charset="0"/>
                <a:ea typeface="Times New Roman" panose="02020603050405020304" pitchFamily="18" charset="0"/>
              </a:rPr>
              <a:t>Vào sâu trong lục địa lượng </a:t>
            </a:r>
            <a:r>
              <a:rPr lang="vi-VN" sz="2200" b="1" dirty="0">
                <a:solidFill>
                  <a:srgbClr val="FF0000"/>
                </a:solidFill>
                <a:latin typeface="#9Slide03 SFU Futura_12" panose="00000400000000000000" pitchFamily="2" charset="0"/>
                <a:ea typeface="Times New Roman" panose="02020603050405020304" pitchFamily="18" charset="0"/>
              </a:rPr>
              <a:t>mưa giảm</a:t>
            </a:r>
            <a:r>
              <a:rPr lang="en-US" sz="2200" b="1" dirty="0">
                <a:solidFill>
                  <a:srgbClr val="002060"/>
                </a:solidFill>
                <a:latin typeface="#9Slide03 SFU Futura_12" panose="00000400000000000000" pitchFamily="2" charset="0"/>
                <a:ea typeface="Times New Roman" panose="02020603050405020304" pitchFamily="18" charset="0"/>
              </a:rPr>
              <a:t>:</a:t>
            </a:r>
            <a:r>
              <a:rPr lang="vi-VN" sz="2200" b="1" dirty="0">
                <a:solidFill>
                  <a:srgbClr val="002060"/>
                </a:solidFill>
                <a:latin typeface="#9Slide03 SFU Futura_12" panose="00000400000000000000" pitchFamily="2" charset="0"/>
                <a:ea typeface="Times New Roman" panose="02020603050405020304" pitchFamily="18" charset="0"/>
              </a:rPr>
              <a:t> </a:t>
            </a:r>
            <a:r>
              <a:rPr lang="en-US" sz="2200" b="1" dirty="0">
                <a:solidFill>
                  <a:srgbClr val="002060"/>
                </a:solidFill>
                <a:latin typeface="#9Slide03 SFU Futura_12" panose="00000400000000000000" pitchFamily="2" charset="0"/>
                <a:ea typeface="Times New Roman" panose="02020603050405020304" pitchFamily="18" charset="0"/>
              </a:rPr>
              <a:t>do </a:t>
            </a:r>
            <a:r>
              <a:rPr lang="vi-VN" sz="2200" b="1" dirty="0">
                <a:solidFill>
                  <a:srgbClr val="002060"/>
                </a:solidFill>
                <a:latin typeface="#9Slide03 SFU Futura_12" panose="00000400000000000000" pitchFamily="2" charset="0"/>
                <a:ea typeface="Times New Roman" panose="02020603050405020304" pitchFamily="18" charset="0"/>
              </a:rPr>
              <a:t>dãy núi Gát Đông, Gát Tây</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FF0000"/>
                </a:solidFill>
                <a:latin typeface="#9Slide03 SFU Futura_12" panose="00000400000000000000" pitchFamily="2" charset="0"/>
                <a:ea typeface="Times New Roman" panose="02020603050405020304" pitchFamily="18" charset="0"/>
              </a:rPr>
              <a:t>chắn</a:t>
            </a:r>
            <a:r>
              <a:rPr lang="en-US" sz="2200" b="1" dirty="0">
                <a:solidFill>
                  <a:srgbClr val="FF0000"/>
                </a:solidFill>
                <a:latin typeface="#9Slide03 SFU Futura_12" panose="00000400000000000000" pitchFamily="2" charset="0"/>
                <a:ea typeface="Times New Roman" panose="02020603050405020304" pitchFamily="18" charset="0"/>
              </a:rPr>
              <a:t> </a:t>
            </a:r>
            <a:r>
              <a:rPr lang="en-US" sz="2200" b="1" dirty="0" err="1">
                <a:solidFill>
                  <a:srgbClr val="FF0000"/>
                </a:solidFill>
                <a:latin typeface="#9Slide03 SFU Futura_12" panose="00000400000000000000" pitchFamily="2" charset="0"/>
                <a:ea typeface="Times New Roman" panose="02020603050405020304" pitchFamily="18" charset="0"/>
              </a:rPr>
              <a:t>gió</a:t>
            </a:r>
            <a:r>
              <a:rPr lang="en-US" sz="2200" b="1" dirty="0">
                <a:solidFill>
                  <a:srgbClr val="002060"/>
                </a:solidFill>
                <a:latin typeface="#9Slide03 SFU Futura_12" panose="00000400000000000000" pitchFamily="2" charset="0"/>
                <a:ea typeface="Times New Roman" panose="02020603050405020304" pitchFamily="18" charset="0"/>
              </a:rPr>
              <a:t>,</a:t>
            </a:r>
            <a:r>
              <a:rPr lang="vi-VN" sz="2200" b="1" dirty="0">
                <a:solidFill>
                  <a:srgbClr val="002060"/>
                </a:solidFill>
                <a:latin typeface="#9Slide03 SFU Futura_12" panose="00000400000000000000" pitchFamily="2" charset="0"/>
                <a:ea typeface="Times New Roman" panose="02020603050405020304" pitchFamily="18" charset="0"/>
              </a:rPr>
              <a:t> ngăn cản ảnh hưởng của </a:t>
            </a:r>
            <a:r>
              <a:rPr lang="en-US" sz="2200" b="1" dirty="0" err="1">
                <a:solidFill>
                  <a:srgbClr val="002060"/>
                </a:solidFill>
                <a:latin typeface="#9Slide03 SFU Futura_12" panose="00000400000000000000" pitchFamily="2" charset="0"/>
                <a:ea typeface="Times New Roman" panose="02020603050405020304" pitchFamily="18" charset="0"/>
              </a:rPr>
              <a:t>biển</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002060"/>
                </a:solidFill>
                <a:latin typeface="#9Slide03 SFU Futura_12" panose="00000400000000000000" pitchFamily="2" charset="0"/>
                <a:ea typeface="Times New Roman" panose="02020603050405020304" pitchFamily="18" charset="0"/>
              </a:rPr>
              <a:t>vào</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002060"/>
                </a:solidFill>
                <a:latin typeface="#9Slide03 SFU Futura_12" panose="00000400000000000000" pitchFamily="2" charset="0"/>
                <a:ea typeface="Times New Roman" panose="02020603050405020304" pitchFamily="18" charset="0"/>
              </a:rPr>
              <a:t>sâu</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002060"/>
                </a:solidFill>
                <a:latin typeface="#9Slide03 SFU Futura_12" panose="00000400000000000000" pitchFamily="2" charset="0"/>
                <a:ea typeface="Times New Roman" panose="02020603050405020304" pitchFamily="18" charset="0"/>
              </a:rPr>
              <a:t>trong</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002060"/>
                </a:solidFill>
                <a:latin typeface="#9Slide03 SFU Futura_12" panose="00000400000000000000" pitchFamily="2" charset="0"/>
                <a:ea typeface="Times New Roman" panose="02020603050405020304" pitchFamily="18" charset="0"/>
              </a:rPr>
              <a:t>lục</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002060"/>
                </a:solidFill>
                <a:latin typeface="#9Slide03 SFU Futura_12" panose="00000400000000000000" pitchFamily="2" charset="0"/>
                <a:ea typeface="Times New Roman" panose="02020603050405020304" pitchFamily="18" charset="0"/>
              </a:rPr>
              <a:t>địa</a:t>
            </a:r>
            <a:r>
              <a:rPr lang="en-US" sz="2200" b="1" dirty="0">
                <a:solidFill>
                  <a:srgbClr val="002060"/>
                </a:solidFill>
                <a:latin typeface="#9Slide03 SFU Futura_12" panose="00000400000000000000" pitchFamily="2" charset="0"/>
                <a:ea typeface="Times New Roman" panose="02020603050405020304" pitchFamily="18" charset="0"/>
              </a:rPr>
              <a:t>.</a:t>
            </a:r>
            <a:endParaRPr lang="vi-VN" sz="2200" b="1" dirty="0">
              <a:solidFill>
                <a:srgbClr val="002060"/>
              </a:solidFill>
              <a:latin typeface="#9Slide03 SFU Futura_12" panose="00000400000000000000" pitchFamily="2" charset="0"/>
              <a:ea typeface="Times New Roman" panose="02020603050405020304" pitchFamily="18" charset="0"/>
            </a:endParaRPr>
          </a:p>
          <a:p>
            <a:pPr marL="57150" marR="0" algn="just">
              <a:lnSpc>
                <a:spcPct val="120000"/>
              </a:lnSpc>
              <a:spcBef>
                <a:spcPts val="0"/>
              </a:spcBef>
              <a:spcAft>
                <a:spcPts val="0"/>
              </a:spcAft>
              <a:tabLst>
                <a:tab pos="857250" algn="l"/>
              </a:tabLst>
            </a:pPr>
            <a:r>
              <a:rPr lang="vi-VN" sz="2200" b="1" dirty="0">
                <a:solidFill>
                  <a:srgbClr val="002060"/>
                </a:solidFill>
                <a:latin typeface="#9Slide03 SFU Futura_12" panose="00000400000000000000" pitchFamily="2" charset="0"/>
                <a:ea typeface="Times New Roman" panose="02020603050405020304" pitchFamily="18" charset="0"/>
              </a:rPr>
              <a:t> </a:t>
            </a:r>
            <a:r>
              <a:rPr lang="en-US" sz="2200" b="1" dirty="0">
                <a:solidFill>
                  <a:srgbClr val="002060"/>
                </a:solidFill>
                <a:latin typeface="#9Slide03 SFU Futura_12" panose="00000400000000000000" pitchFamily="2" charset="0"/>
                <a:ea typeface="Times New Roman" panose="02020603050405020304" pitchFamily="18" charset="0"/>
              </a:rPr>
              <a:t>- P</a:t>
            </a:r>
            <a:r>
              <a:rPr lang="vi-VN" sz="2200" b="1" dirty="0">
                <a:solidFill>
                  <a:srgbClr val="002060"/>
                </a:solidFill>
                <a:latin typeface="#9Slide03 SFU Futura_12" panose="00000400000000000000" pitchFamily="2" charset="0"/>
                <a:ea typeface="Times New Roman" panose="02020603050405020304" pitchFamily="18" charset="0"/>
              </a:rPr>
              <a:t>hía Tây Bắc </a:t>
            </a:r>
            <a:r>
              <a:rPr lang="en-US" sz="2200" b="1" dirty="0" err="1">
                <a:solidFill>
                  <a:srgbClr val="002060"/>
                </a:solidFill>
                <a:latin typeface="#9Slide03 SFU Futura_12" panose="00000400000000000000" pitchFamily="2" charset="0"/>
                <a:ea typeface="Times New Roman" panose="02020603050405020304" pitchFamily="18" charset="0"/>
              </a:rPr>
              <a:t>lượng</a:t>
            </a:r>
            <a:r>
              <a:rPr lang="en-US" sz="2200" b="1" dirty="0">
                <a:solidFill>
                  <a:srgbClr val="002060"/>
                </a:solidFill>
                <a:latin typeface="#9Slide03 SFU Futura_12" panose="00000400000000000000" pitchFamily="2" charset="0"/>
                <a:ea typeface="Times New Roman" panose="02020603050405020304" pitchFamily="18" charset="0"/>
              </a:rPr>
              <a:t> </a:t>
            </a:r>
            <a:r>
              <a:rPr lang="en-US" sz="2200" b="1" dirty="0" err="1">
                <a:solidFill>
                  <a:srgbClr val="FF0000"/>
                </a:solidFill>
                <a:latin typeface="#9Slide03 SFU Futura_12" panose="00000400000000000000" pitchFamily="2" charset="0"/>
                <a:ea typeface="Times New Roman" panose="02020603050405020304" pitchFamily="18" charset="0"/>
              </a:rPr>
              <a:t>mưa</a:t>
            </a:r>
            <a:r>
              <a:rPr lang="en-US" sz="2200" b="1" dirty="0">
                <a:solidFill>
                  <a:srgbClr val="FF0000"/>
                </a:solidFill>
                <a:latin typeface="#9Slide03 SFU Futura_12" panose="00000400000000000000" pitchFamily="2" charset="0"/>
                <a:ea typeface="Times New Roman" panose="02020603050405020304" pitchFamily="18" charset="0"/>
              </a:rPr>
              <a:t> </a:t>
            </a:r>
            <a:r>
              <a:rPr lang="en-US" sz="2200" b="1" dirty="0" err="1">
                <a:solidFill>
                  <a:srgbClr val="FF0000"/>
                </a:solidFill>
                <a:latin typeface="#9Slide03 SFU Futura_12" panose="00000400000000000000" pitchFamily="2" charset="0"/>
                <a:ea typeface="Times New Roman" panose="02020603050405020304" pitchFamily="18" charset="0"/>
              </a:rPr>
              <a:t>rất</a:t>
            </a:r>
            <a:r>
              <a:rPr lang="en-US" sz="2200" b="1" dirty="0">
                <a:solidFill>
                  <a:srgbClr val="FF0000"/>
                </a:solidFill>
                <a:latin typeface="#9Slide03 SFU Futura_12" panose="00000400000000000000" pitchFamily="2" charset="0"/>
                <a:ea typeface="Times New Roman" panose="02020603050405020304" pitchFamily="18" charset="0"/>
              </a:rPr>
              <a:t> </a:t>
            </a:r>
            <a:r>
              <a:rPr lang="en-US" sz="2200" b="1" dirty="0" err="1">
                <a:solidFill>
                  <a:srgbClr val="FF0000"/>
                </a:solidFill>
                <a:latin typeface="#9Slide03 SFU Futura_12" panose="00000400000000000000" pitchFamily="2" charset="0"/>
                <a:ea typeface="Times New Roman" panose="02020603050405020304" pitchFamily="18" charset="0"/>
              </a:rPr>
              <a:t>thấp</a:t>
            </a:r>
            <a:r>
              <a:rPr lang="en-US" sz="2200" b="1" dirty="0">
                <a:solidFill>
                  <a:srgbClr val="002060"/>
                </a:solidFill>
                <a:latin typeface="#9Slide03 SFU Futura_12" panose="00000400000000000000" pitchFamily="2" charset="0"/>
                <a:ea typeface="Times New Roman" panose="02020603050405020304" pitchFamily="18" charset="0"/>
              </a:rPr>
              <a:t>: do </a:t>
            </a:r>
            <a:r>
              <a:rPr lang="vi-VN" sz="2200" b="1" dirty="0">
                <a:solidFill>
                  <a:srgbClr val="002060"/>
                </a:solidFill>
                <a:latin typeface="#9Slide03 SFU Futura_12" panose="00000400000000000000" pitchFamily="2" charset="0"/>
                <a:ea typeface="Times New Roman" panose="02020603050405020304" pitchFamily="18" charset="0"/>
              </a:rPr>
              <a:t>không chịu ảnh hưởng của gió mùa mà chịu ảnh hưởng của </a:t>
            </a:r>
            <a:r>
              <a:rPr lang="vi-VN" sz="2200" b="1" dirty="0">
                <a:solidFill>
                  <a:srgbClr val="FF0000"/>
                </a:solidFill>
                <a:latin typeface="#9Slide03 SFU Futura_12" panose="00000400000000000000" pitchFamily="2" charset="0"/>
                <a:ea typeface="Times New Roman" panose="02020603050405020304" pitchFamily="18" charset="0"/>
              </a:rPr>
              <a:t>khối khí chí tuyến</a:t>
            </a:r>
            <a:r>
              <a:rPr lang="vi-VN" sz="2200" b="1" dirty="0">
                <a:solidFill>
                  <a:srgbClr val="002060"/>
                </a:solidFill>
                <a:latin typeface="#9Slide03 SFU Futura_12" panose="00000400000000000000" pitchFamily="2" charset="0"/>
                <a:ea typeface="Times New Roman" panose="02020603050405020304" pitchFamily="18" charset="0"/>
              </a:rPr>
              <a:t> Bắc bán cầu nên rất nóng và khô, hình thành hoang mạc Tha.</a:t>
            </a:r>
          </a:p>
          <a:p>
            <a:pPr marL="57150" marR="0" algn="just">
              <a:lnSpc>
                <a:spcPct val="120000"/>
              </a:lnSpc>
              <a:spcBef>
                <a:spcPts val="0"/>
              </a:spcBef>
              <a:spcAft>
                <a:spcPts val="0"/>
              </a:spcAft>
              <a:tabLst>
                <a:tab pos="857250" algn="l"/>
              </a:tabLst>
            </a:pPr>
            <a:r>
              <a:rPr lang="vi-VN" sz="2200" b="1" i="1" dirty="0">
                <a:solidFill>
                  <a:srgbClr val="FF0000"/>
                </a:solidFill>
                <a:latin typeface="#9Slide03 SFU Futura_12" panose="00000400000000000000" pitchFamily="2" charset="0"/>
                <a:ea typeface="Times New Roman" panose="02020603050405020304" pitchFamily="18" charset="0"/>
              </a:rPr>
              <a:t> ⇒ </a:t>
            </a:r>
            <a:r>
              <a:rPr lang="en-US" sz="2200" b="1" i="1" dirty="0">
                <a:solidFill>
                  <a:srgbClr val="FF0000"/>
                </a:solidFill>
                <a:latin typeface="#9Slide03 SFU Futura_12" panose="00000400000000000000" pitchFamily="2" charset="0"/>
                <a:ea typeface="Times New Roman" panose="02020603050405020304" pitchFamily="18" charset="0"/>
              </a:rPr>
              <a:t>P</a:t>
            </a:r>
            <a:r>
              <a:rPr lang="vi-VN" sz="2200" b="1" i="1" dirty="0">
                <a:solidFill>
                  <a:srgbClr val="FF0000"/>
                </a:solidFill>
                <a:latin typeface="#9Slide03 SFU Futura_12" panose="00000400000000000000" pitchFamily="2" charset="0"/>
                <a:ea typeface="Times New Roman" panose="02020603050405020304" pitchFamily="18" charset="0"/>
              </a:rPr>
              <a:t>hân bố lượng mưa không đều</a:t>
            </a:r>
            <a:r>
              <a:rPr lang="en-US" sz="2200" b="1" i="1" dirty="0">
                <a:solidFill>
                  <a:srgbClr val="FF0000"/>
                </a:solidFill>
                <a:latin typeface="#9Slide03 SFU Futura_12" panose="00000400000000000000" pitchFamily="2" charset="0"/>
                <a:ea typeface="Times New Roman" panose="02020603050405020304" pitchFamily="18" charset="0"/>
              </a:rPr>
              <a:t>: </a:t>
            </a:r>
            <a:r>
              <a:rPr lang="vi-VN" sz="2200" b="1" i="1" dirty="0">
                <a:solidFill>
                  <a:srgbClr val="FF0000"/>
                </a:solidFill>
                <a:latin typeface="#9Slide03 SFU Futura_12" panose="00000400000000000000" pitchFamily="2" charset="0"/>
                <a:ea typeface="Times New Roman" panose="02020603050405020304" pitchFamily="18" charset="0"/>
              </a:rPr>
              <a:t>do độ cao địa hình và hướng các dãy núi, ngoài ra phía </a:t>
            </a:r>
            <a:r>
              <a:rPr lang="en-US" sz="2200" b="1" i="1" dirty="0">
                <a:solidFill>
                  <a:srgbClr val="FF0000"/>
                </a:solidFill>
                <a:latin typeface="#9Slide03 SFU Futura_12" panose="00000400000000000000" pitchFamily="2" charset="0"/>
                <a:ea typeface="Times New Roman" panose="02020603050405020304" pitchFamily="18" charset="0"/>
              </a:rPr>
              <a:t>TB </a:t>
            </a:r>
            <a:r>
              <a:rPr lang="vi-VN" sz="2200" b="1" i="1" dirty="0">
                <a:solidFill>
                  <a:srgbClr val="FF0000"/>
                </a:solidFill>
                <a:latin typeface="#9Slide03 SFU Futura_12" panose="00000400000000000000" pitchFamily="2" charset="0"/>
                <a:ea typeface="Times New Roman" panose="02020603050405020304" pitchFamily="18" charset="0"/>
              </a:rPr>
              <a:t>còn do ảnh hưởng của khối khí chí tuyến </a:t>
            </a:r>
            <a:r>
              <a:rPr lang="en-US" sz="2200" b="1" i="1" dirty="0">
                <a:solidFill>
                  <a:srgbClr val="FF0000"/>
                </a:solidFill>
                <a:latin typeface="#9Slide03 SFU Futura_12" panose="00000400000000000000" pitchFamily="2" charset="0"/>
                <a:ea typeface="Times New Roman" panose="02020603050405020304" pitchFamily="18" charset="0"/>
              </a:rPr>
              <a:t>BBC</a:t>
            </a:r>
            <a:r>
              <a:rPr lang="vi-VN" sz="2200" b="1" i="1" dirty="0">
                <a:solidFill>
                  <a:srgbClr val="FF0000"/>
                </a:solidFill>
                <a:latin typeface="#9Slide03 SFU Futura_12" panose="00000400000000000000" pitchFamily="2" charset="0"/>
                <a:ea typeface="Times New Roman" panose="02020603050405020304" pitchFamily="18" charset="0"/>
              </a:rPr>
              <a:t>.</a:t>
            </a:r>
          </a:p>
        </p:txBody>
      </p:sp>
    </p:spTree>
    <p:extLst>
      <p:ext uri="{BB962C8B-B14F-4D97-AF65-F5344CB8AC3E}">
        <p14:creationId xmlns:p14="http://schemas.microsoft.com/office/powerpoint/2010/main" val="3292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 xmlns:a16="http://schemas.microsoft.com/office/drawing/2014/main" id="{D204BD4E-FFE0-4037-9BE7-F376D64299FD}"/>
              </a:ext>
            </a:extLst>
          </p:cNvPr>
          <p:cNvSpPr/>
          <p:nvPr/>
        </p:nvSpPr>
        <p:spPr>
          <a:xfrm>
            <a:off x="0" y="0"/>
            <a:ext cx="12192000" cy="6858000"/>
          </a:xfrm>
          <a:prstGeom prst="frame">
            <a:avLst>
              <a:gd name="adj1" fmla="val 30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 xmlns:a16="http://schemas.microsoft.com/office/drawing/2014/main" id="{E992E002-91AA-4BE7-832F-3ED7F35C0B7E}"/>
              </a:ext>
            </a:extLst>
          </p:cNvPr>
          <p:cNvSpPr txBox="1"/>
          <p:nvPr/>
        </p:nvSpPr>
        <p:spPr>
          <a:xfrm>
            <a:off x="360926" y="1994148"/>
            <a:ext cx="11470147" cy="5450723"/>
          </a:xfrm>
          <a:prstGeom prst="rect">
            <a:avLst/>
          </a:prstGeom>
          <a:noFill/>
        </p:spPr>
        <p:txBody>
          <a:bodyPr wrap="square">
            <a:spAutoFit/>
          </a:bodyPr>
          <a:lstStyle/>
          <a:p>
            <a:r>
              <a:rPr lang="en-US" sz="3600" b="1" smtClean="0">
                <a:solidFill>
                  <a:srgbClr val="C00000"/>
                </a:solidFill>
              </a:rPr>
              <a:t>2. Khí </a:t>
            </a:r>
            <a:r>
              <a:rPr lang="en-US" sz="3600" b="1">
                <a:solidFill>
                  <a:srgbClr val="C00000"/>
                </a:solidFill>
              </a:rPr>
              <a:t>hậu, sông ngòi và cảnh quan tự nhiên :</a:t>
            </a:r>
            <a:endParaRPr lang="en-US" sz="3600">
              <a:solidFill>
                <a:srgbClr val="C00000"/>
              </a:solidFill>
            </a:endParaRPr>
          </a:p>
          <a:p>
            <a:r>
              <a:rPr lang="en-US" sz="2800" b="1"/>
              <a:t>-Khí hậu : Nam Á có khí hậu nhiệt đới gió mùa điển hình. Sự hoạt động gió mùa kết họp với địa hình khu vực làm cho lượng mưa phân bố không đều : phía đông khu vực có lượng mưa nhiều nhất thế giớí, phía tây khu vực là vùng hoang mạc và bán hoang mạc ăn ra sát biển .Nhịp điệu hoạt động gió mùa có ảnh hưỏng rất lớn đến nhịp điệu sản xuất và sinh hoạt của nhân dân trong khu vực .</a:t>
            </a:r>
          </a:p>
          <a:p>
            <a:r>
              <a:rPr lang="en-US" sz="2800" b="1"/>
              <a:t>-Sông ngòi : Sông Ấn, Hằng là hai sông lớn.</a:t>
            </a:r>
          </a:p>
          <a:p>
            <a:r>
              <a:rPr lang="en-US" sz="2800" b="1"/>
              <a:t>-Cảnh quan :Nam Á có các cảnh quan : rừng nhiệt đới ẩm, xavan, hoang mạc, núi cao . Cảnh quan rừng nhiệt đới ẩm chiếm diện tích đáng kể . </a:t>
            </a:r>
          </a:p>
          <a:p>
            <a:r>
              <a:rPr lang="en-US" sz="2800" b="1"/>
              <a:t> </a:t>
            </a:r>
          </a:p>
          <a:p>
            <a:pPr algn="just">
              <a:lnSpc>
                <a:spcPct val="115000"/>
              </a:lnSpc>
            </a:pPr>
            <a:endParaRPr lang="vi-VN" sz="2800" dirty="0">
              <a:latin typeface="#9Slide07 IcielBaliho Script" pitchFamily="2" charset="0"/>
              <a:ea typeface="Tahoma" panose="020B0604030504040204" pitchFamily="34" charset="0"/>
            </a:endParaRPr>
          </a:p>
        </p:txBody>
      </p:sp>
      <p:sp>
        <p:nvSpPr>
          <p:cNvPr id="7" name="TextBox 6">
            <a:extLst>
              <a:ext uri="{FF2B5EF4-FFF2-40B4-BE49-F238E27FC236}">
                <a16:creationId xmlns="" xmlns:a16="http://schemas.microsoft.com/office/drawing/2014/main" id="{04479EC5-D8E4-4BBA-800A-F1DB300A8E2C}"/>
              </a:ext>
            </a:extLst>
          </p:cNvPr>
          <p:cNvSpPr txBox="1"/>
          <p:nvPr/>
        </p:nvSpPr>
        <p:spPr>
          <a:xfrm>
            <a:off x="628299" y="1257233"/>
            <a:ext cx="10325840" cy="480581"/>
          </a:xfrm>
          <a:prstGeom prst="rect">
            <a:avLst/>
          </a:prstGeom>
          <a:noFill/>
        </p:spPr>
        <p:txBody>
          <a:bodyPr wrap="square">
            <a:spAutoFit/>
          </a:bodyPr>
          <a:lstStyle/>
          <a:p>
            <a:pPr marL="0" marR="0" indent="0" algn="ctr">
              <a:lnSpc>
                <a:spcPct val="115000"/>
              </a:lnSpc>
              <a:spcBef>
                <a:spcPts val="0"/>
              </a:spcBef>
              <a:spcAft>
                <a:spcPts val="0"/>
              </a:spcAft>
            </a:pPr>
            <a:endParaRPr lang="en-US" sz="2400" dirty="0">
              <a:solidFill>
                <a:srgbClr val="C00000"/>
              </a:solidFill>
              <a:effectLst/>
              <a:latin typeface="#9Slide07 IcielBaliho Script" pitchFamily="2" charset="0"/>
              <a:ea typeface="Tahoma" panose="020B0604030504040204" pitchFamily="34" charset="0"/>
            </a:endParaRPr>
          </a:p>
        </p:txBody>
      </p:sp>
      <p:sp>
        <p:nvSpPr>
          <p:cNvPr id="9" name="TextBox 8">
            <a:extLst>
              <a:ext uri="{FF2B5EF4-FFF2-40B4-BE49-F238E27FC236}">
                <a16:creationId xmlns="" xmlns:a16="http://schemas.microsoft.com/office/drawing/2014/main" id="{3C04D1CC-FEF1-48CB-879F-48221CFC261C}"/>
              </a:ext>
            </a:extLst>
          </p:cNvPr>
          <p:cNvSpPr txBox="1"/>
          <p:nvPr/>
        </p:nvSpPr>
        <p:spPr>
          <a:xfrm>
            <a:off x="628299" y="355730"/>
            <a:ext cx="11179454" cy="3511242"/>
          </a:xfrm>
          <a:prstGeom prst="rect">
            <a:avLst/>
          </a:prstGeom>
        </p:spPr>
        <p:txBody>
          <a:bodyPr vert="horz" lIns="91440" tIns="45720" rIns="91440" bIns="45720" rtlCol="0" anchor="t">
            <a:normAutofit/>
          </a:bodyPr>
          <a:lstStyle/>
          <a:p>
            <a:pPr algn="ctr"/>
            <a:r>
              <a:rPr lang="en-US" sz="3600" b="1" u="sng">
                <a:ln w="13462">
                  <a:solidFill>
                    <a:schemeClr val="bg1"/>
                  </a:solidFill>
                  <a:prstDash val="solid"/>
                </a:ln>
                <a:effectLst>
                  <a:outerShdw dist="38100" dir="2700000" algn="bl" rotWithShape="0">
                    <a:schemeClr val="accent5"/>
                  </a:outerShdw>
                </a:effectLst>
                <a:latin typeface="#9Slide07 IcielKoni" pitchFamily="2" charset="0"/>
              </a:rPr>
              <a:t>BÀI </a:t>
            </a:r>
            <a:r>
              <a:rPr lang="en-US" sz="3600" b="1" u="sng" smtClean="0">
                <a:ln w="13462">
                  <a:solidFill>
                    <a:schemeClr val="bg1"/>
                  </a:solidFill>
                  <a:prstDash val="solid"/>
                </a:ln>
                <a:effectLst>
                  <a:outerShdw dist="38100" dir="2700000" algn="bl" rotWithShape="0">
                    <a:schemeClr val="accent5"/>
                  </a:outerShdw>
                </a:effectLst>
                <a:latin typeface="#9Slide07 IcielKoni" pitchFamily="2" charset="0"/>
              </a:rPr>
              <a:t>10 : </a:t>
            </a:r>
          </a:p>
          <a:p>
            <a:pPr algn="ctr"/>
            <a:r>
              <a:rPr lang="en-US" sz="3600" b="1" smtClean="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ĐIỀU </a:t>
            </a:r>
            <a:r>
              <a:rPr lang="en-US" sz="36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KIỆN </a:t>
            </a:r>
            <a:r>
              <a:rPr lang="en-US" sz="3600" b="1" smtClean="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TỰ NHIÊN</a:t>
            </a:r>
          </a:p>
          <a:p>
            <a:pPr algn="ctr"/>
            <a:r>
              <a:rPr lang="en-US" sz="3600" b="1" smtClean="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 KHU </a:t>
            </a:r>
            <a:r>
              <a:rPr lang="en-US" sz="3600" b="1">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VỰC </a:t>
            </a:r>
            <a:r>
              <a:rPr lang="en-US" sz="3600" b="1">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rPr>
              <a:t>NAM Á</a:t>
            </a:r>
          </a:p>
          <a:p>
            <a:pPr algn="ctr">
              <a:lnSpc>
                <a:spcPct val="120000"/>
              </a:lnSpc>
              <a:spcBef>
                <a:spcPct val="0"/>
              </a:spcBef>
              <a:spcAft>
                <a:spcPts val="600"/>
              </a:spcAft>
            </a:pPr>
            <a:endParaRPr lang="en-US" sz="3600" b="1" kern="1200" dirty="0">
              <a:solidFill>
                <a:srgbClr val="C00000"/>
              </a:solidFill>
              <a:latin typeface="#9Slide07 IcielBC Cubano Normal" panose="00000500000000000000" pitchFamily="2" charset="0"/>
              <a:ea typeface="+mj-ea"/>
              <a:cs typeface="+mj-cs"/>
            </a:endParaRPr>
          </a:p>
        </p:txBody>
      </p:sp>
    </p:spTree>
    <p:extLst>
      <p:ext uri="{BB962C8B-B14F-4D97-AF65-F5344CB8AC3E}">
        <p14:creationId xmlns:p14="http://schemas.microsoft.com/office/powerpoint/2010/main" val="56342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51" name="Picture 50">
            <a:extLst>
              <a:ext uri="{FF2B5EF4-FFF2-40B4-BE49-F238E27FC236}">
                <a16:creationId xmlns:a16="http://schemas.microsoft.com/office/drawing/2014/main" xmlns="" id="{2F6011EE-DB3B-4E2E-B691-91378262E6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43747" y="1265806"/>
            <a:ext cx="2239313" cy="1207473"/>
          </a:xfrm>
          <a:prstGeom prst="rect">
            <a:avLst/>
          </a:prstGeom>
        </p:spPr>
      </p:pic>
      <p:sp>
        <p:nvSpPr>
          <p:cNvPr id="63" name="Text Box 5">
            <a:extLst>
              <a:ext uri="{FF2B5EF4-FFF2-40B4-BE49-F238E27FC236}">
                <a16:creationId xmlns:a16="http://schemas.microsoft.com/office/drawing/2014/main" xmlns="" id="{6DD347F4-F693-40AD-B250-C7D365B46263}"/>
              </a:ext>
            </a:extLst>
          </p:cNvPr>
          <p:cNvSpPr txBox="1">
            <a:spLocks noChangeArrowheads="1"/>
          </p:cNvSpPr>
          <p:nvPr/>
        </p:nvSpPr>
        <p:spPr bwMode="auto">
          <a:xfrm>
            <a:off x="305851" y="1490396"/>
            <a:ext cx="3363996" cy="52322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Hoạt</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động</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cá</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nhân</a:t>
            </a:r>
            <a:endParaRPr lang="en-US" dirty="0">
              <a:solidFill>
                <a:srgbClr val="000000"/>
              </a:solidFill>
              <a:latin typeface="#9Slide03 SFU Futura_12" panose="00000400000000000000" pitchFamily="2" charset="0"/>
            </a:endParaRPr>
          </a:p>
        </p:txBody>
      </p:sp>
      <p:sp>
        <p:nvSpPr>
          <p:cNvPr id="67" name="Text Box 5">
            <a:extLst>
              <a:ext uri="{FF2B5EF4-FFF2-40B4-BE49-F238E27FC236}">
                <a16:creationId xmlns:a16="http://schemas.microsoft.com/office/drawing/2014/main" xmlns="" id="{72118EAE-1B9E-4575-922B-64B21BF713BB}"/>
              </a:ext>
            </a:extLst>
          </p:cNvPr>
          <p:cNvSpPr txBox="1">
            <a:spLocks noChangeArrowheads="1"/>
          </p:cNvSpPr>
          <p:nvPr/>
        </p:nvSpPr>
        <p:spPr bwMode="auto">
          <a:xfrm>
            <a:off x="3731041" y="5256444"/>
            <a:ext cx="1854580" cy="95410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Thời</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gian</a:t>
            </a:r>
            <a:r>
              <a:rPr lang="en-US" dirty="0">
                <a:solidFill>
                  <a:srgbClr val="000000"/>
                </a:solidFill>
                <a:latin typeface="#9Slide03 SFU Futura_12" panose="00000400000000000000" pitchFamily="2" charset="0"/>
              </a:rPr>
              <a:t>: 10 </a:t>
            </a:r>
            <a:r>
              <a:rPr lang="en-US" dirty="0" err="1">
                <a:solidFill>
                  <a:srgbClr val="000000"/>
                </a:solidFill>
                <a:latin typeface="#9Slide03 SFU Futura_12" panose="00000400000000000000" pitchFamily="2" charset="0"/>
              </a:rPr>
              <a:t>phút</a:t>
            </a:r>
            <a:endParaRPr lang="en-US" dirty="0">
              <a:solidFill>
                <a:srgbClr val="000000"/>
              </a:solidFill>
              <a:latin typeface="#9Slide03 SFU Futura_12" panose="00000400000000000000" pitchFamily="2" charset="0"/>
            </a:endParaRPr>
          </a:p>
        </p:txBody>
      </p:sp>
      <p:sp>
        <p:nvSpPr>
          <p:cNvPr id="68" name="Text Box 5">
            <a:extLst>
              <a:ext uri="{FF2B5EF4-FFF2-40B4-BE49-F238E27FC236}">
                <a16:creationId xmlns:a16="http://schemas.microsoft.com/office/drawing/2014/main" xmlns="" id="{0842C4F6-ED21-4008-8FDE-7451770E16D9}"/>
              </a:ext>
            </a:extLst>
          </p:cNvPr>
          <p:cNvSpPr txBox="1">
            <a:spLocks noChangeArrowheads="1"/>
          </p:cNvSpPr>
          <p:nvPr/>
        </p:nvSpPr>
        <p:spPr bwMode="auto">
          <a:xfrm>
            <a:off x="142604" y="3887745"/>
            <a:ext cx="3588437" cy="52322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Hình</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thức</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mindmap</a:t>
            </a:r>
            <a:endParaRPr lang="en-US" dirty="0">
              <a:solidFill>
                <a:srgbClr val="000000"/>
              </a:solidFill>
              <a:latin typeface="#9Slide03 SFU Futura_12" panose="00000400000000000000" pitchFamily="2" charset="0"/>
            </a:endParaRPr>
          </a:p>
        </p:txBody>
      </p:sp>
      <p:sp>
        <p:nvSpPr>
          <p:cNvPr id="69" name="Text Box 5">
            <a:extLst>
              <a:ext uri="{FF2B5EF4-FFF2-40B4-BE49-F238E27FC236}">
                <a16:creationId xmlns:a16="http://schemas.microsoft.com/office/drawing/2014/main" xmlns="" id="{5FC8F933-491B-4D9B-BCD0-458EA7C845D0}"/>
              </a:ext>
            </a:extLst>
          </p:cNvPr>
          <p:cNvSpPr txBox="1">
            <a:spLocks noChangeArrowheads="1"/>
          </p:cNvSpPr>
          <p:nvPr/>
        </p:nvSpPr>
        <p:spPr bwMode="auto">
          <a:xfrm>
            <a:off x="2522655" y="2363313"/>
            <a:ext cx="3065148" cy="95410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Phương</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tiện</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giấy</a:t>
            </a:r>
            <a:r>
              <a:rPr lang="en-US" dirty="0">
                <a:solidFill>
                  <a:srgbClr val="000000"/>
                </a:solidFill>
                <a:latin typeface="#9Slide03 SFU Futura_12" panose="00000400000000000000" pitchFamily="2" charset="0"/>
              </a:rPr>
              <a:t> A4, </a:t>
            </a:r>
            <a:r>
              <a:rPr lang="en-US" dirty="0" err="1">
                <a:solidFill>
                  <a:srgbClr val="000000"/>
                </a:solidFill>
                <a:latin typeface="#9Slide03 SFU Futura_12" panose="00000400000000000000" pitchFamily="2" charset="0"/>
              </a:rPr>
              <a:t>bút</a:t>
            </a:r>
            <a:r>
              <a:rPr lang="en-US" dirty="0">
                <a:solidFill>
                  <a:srgbClr val="000000"/>
                </a:solidFill>
                <a:latin typeface="#9Slide03 SFU Futura_12" panose="00000400000000000000" pitchFamily="2" charset="0"/>
              </a:rPr>
              <a:t>, </a:t>
            </a:r>
            <a:r>
              <a:rPr lang="en-US" dirty="0" err="1">
                <a:solidFill>
                  <a:srgbClr val="000000"/>
                </a:solidFill>
                <a:latin typeface="#9Slide03 SFU Futura_12" panose="00000400000000000000" pitchFamily="2" charset="0"/>
              </a:rPr>
              <a:t>màu</a:t>
            </a:r>
            <a:r>
              <a:rPr lang="en-US" dirty="0">
                <a:solidFill>
                  <a:srgbClr val="000000"/>
                </a:solidFill>
                <a:latin typeface="#9Slide03 SFU Futura_12" panose="00000400000000000000" pitchFamily="2" charset="0"/>
              </a:rPr>
              <a:t>, SGK</a:t>
            </a:r>
          </a:p>
        </p:txBody>
      </p:sp>
      <p:pic>
        <p:nvPicPr>
          <p:cNvPr id="8194" name="Picture 2" descr="Mind Map Line Icon Filled Outline Stock Vector (Royalty Free) 581853028">
            <a:extLst>
              <a:ext uri="{FF2B5EF4-FFF2-40B4-BE49-F238E27FC236}">
                <a16:creationId xmlns:a16="http://schemas.microsoft.com/office/drawing/2014/main" xmlns="" id="{A0FAB467-0F7A-4372-A1F7-06B6460906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2308" y1="32857" x2="32308" y2="32857"/>
                        <a14:foregroundMark x1="30385" y1="29643" x2="30385" y2="29643"/>
                        <a14:foregroundMark x1="30769" y1="28214" x2="30769" y2="28214"/>
                        <a14:foregroundMark x1="36154" y1="34643" x2="36154" y2="34643"/>
                        <a14:foregroundMark x1="66538" y1="31071" x2="66154" y2="27143"/>
                        <a14:foregroundMark x1="66154" y1="25714" x2="66154" y2="25714"/>
                        <a14:foregroundMark x1="63846" y1="69643" x2="59615" y2="64643"/>
                        <a14:foregroundMark x1="59231" y1="63214" x2="59231" y2="63214"/>
                      </a14:backgroundRemoval>
                    </a14:imgEffect>
                  </a14:imgLayer>
                </a14:imgProps>
              </a:ext>
              <a:ext uri="{28A0092B-C50C-407E-A947-70E740481C1C}">
                <a14:useLocalDpi xmlns:a14="http://schemas.microsoft.com/office/drawing/2010/main" val="0"/>
              </a:ext>
            </a:extLst>
          </a:blip>
          <a:srcRect l="22709" t="14344" r="22178" b="28926"/>
          <a:stretch/>
        </p:blipFill>
        <p:spPr bwMode="auto">
          <a:xfrm>
            <a:off x="3878807" y="3237082"/>
            <a:ext cx="1637767" cy="18154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ểu Tượng đồ Dùng Học Tập Hình ảnh | Định dạng hình ảnh PSD 401360362|  vn.lovepik.com">
            <a:extLst>
              <a:ext uri="{FF2B5EF4-FFF2-40B4-BE49-F238E27FC236}">
                <a16:creationId xmlns:a16="http://schemas.microsoft.com/office/drawing/2014/main" xmlns="" id="{838079D2-0991-4771-8EC9-759AC3AB879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16189" b="52454"/>
          <a:stretch/>
        </p:blipFill>
        <p:spPr bwMode="auto">
          <a:xfrm>
            <a:off x="0" y="2144207"/>
            <a:ext cx="2312843" cy="1210241"/>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xmlns="" id="{7C7514F2-9B7E-413B-B9F9-D37C68C2E762}"/>
              </a:ext>
            </a:extLst>
          </p:cNvPr>
          <p:cNvCxnSpPr/>
          <p:nvPr/>
        </p:nvCxnSpPr>
        <p:spPr>
          <a:xfrm>
            <a:off x="1550" y="119252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5" name="Đồng Hồ Đếm Ngược 10 Phút l Electric 10 Minute Countdown">
            <a:hlinkClick r:id="" action="ppaction://media"/>
            <a:extLst>
              <a:ext uri="{FF2B5EF4-FFF2-40B4-BE49-F238E27FC236}">
                <a16:creationId xmlns:a16="http://schemas.microsoft.com/office/drawing/2014/main" xmlns="" id="{CC68EEDB-D9D7-42C7-879F-9142AC9E8BE0}"/>
              </a:ext>
            </a:extLst>
          </p:cNvPr>
          <p:cNvPicPr>
            <a:picLocks noChangeAspect="1"/>
          </p:cNvPicPr>
          <p:nvPr>
            <a:videoFile r:link="rId1"/>
            <p:extLst>
              <p:ext uri="{DAA4B4D4-6D71-4841-9C94-3DE7FCFB9230}">
                <p14:media xmlns:p14="http://schemas.microsoft.com/office/powerpoint/2010/main" r:embed="rId2">
                  <p14:trim st="2623"/>
                </p14:media>
              </p:ext>
            </p:extLst>
          </p:nvPr>
        </p:nvPicPr>
        <p:blipFill>
          <a:blip r:embed="rId11"/>
          <a:stretch>
            <a:fillRect/>
          </a:stretch>
        </p:blipFill>
        <p:spPr>
          <a:xfrm>
            <a:off x="450456" y="4944262"/>
            <a:ext cx="2713782" cy="1526503"/>
          </a:xfrm>
          <a:prstGeom prst="rect">
            <a:avLst/>
          </a:prstGeom>
        </p:spPr>
      </p:pic>
      <p:sp>
        <p:nvSpPr>
          <p:cNvPr id="31" name="Rectangle: Rounded Corners 30">
            <a:extLst>
              <a:ext uri="{FF2B5EF4-FFF2-40B4-BE49-F238E27FC236}">
                <a16:creationId xmlns:a16="http://schemas.microsoft.com/office/drawing/2014/main" xmlns="" id="{37E872F7-E940-4EDC-8082-076AC956833E}"/>
              </a:ext>
            </a:extLst>
          </p:cNvPr>
          <p:cNvSpPr/>
          <p:nvPr/>
        </p:nvSpPr>
        <p:spPr>
          <a:xfrm>
            <a:off x="3341148" y="29848"/>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1B12AC69-8B04-4FF8-A1FB-E77402913B9C}"/>
              </a:ext>
            </a:extLst>
          </p:cNvPr>
          <p:cNvSpPr/>
          <p:nvPr/>
        </p:nvSpPr>
        <p:spPr>
          <a:xfrm>
            <a:off x="4228941" y="-53407"/>
            <a:ext cx="4814467" cy="1107996"/>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rPr>
              <a:t>LUYỆN TẬP</a:t>
            </a:r>
          </a:p>
        </p:txBody>
      </p:sp>
      <p:pic>
        <p:nvPicPr>
          <p:cNvPr id="33"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xmlns="" id="{47B3EBFF-D461-4188-A59C-1BEC4B617A5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3007914" y="-103137"/>
            <a:ext cx="1207456" cy="12074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nk Mind Map to use with participants.: iMindMap mind map template |  Biggerplate">
            <a:extLst>
              <a:ext uri="{FF2B5EF4-FFF2-40B4-BE49-F238E27FC236}">
                <a16:creationId xmlns:a16="http://schemas.microsoft.com/office/drawing/2014/main" xmlns="" id="{E882E78E-5C0A-421A-8851-F45C27724C6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003" t="8314" r="9518" b="8863"/>
          <a:stretch/>
        </p:blipFill>
        <p:spPr bwMode="auto">
          <a:xfrm>
            <a:off x="5833631" y="1580285"/>
            <a:ext cx="6416053" cy="4659707"/>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5">
            <a:extLst>
              <a:ext uri="{FF2B5EF4-FFF2-40B4-BE49-F238E27FC236}">
                <a16:creationId xmlns:a16="http://schemas.microsoft.com/office/drawing/2014/main" xmlns="" id="{5C77B935-DBBA-401F-9509-0C98E9C5834B}"/>
              </a:ext>
            </a:extLst>
          </p:cNvPr>
          <p:cNvSpPr txBox="1">
            <a:spLocks noChangeArrowheads="1"/>
          </p:cNvSpPr>
          <p:nvPr/>
        </p:nvSpPr>
        <p:spPr bwMode="auto">
          <a:xfrm>
            <a:off x="7295526" y="3128380"/>
            <a:ext cx="2683008" cy="1815882"/>
          </a:xfrm>
          <a:prstGeom prst="rect">
            <a:avLst/>
          </a:prstGeom>
          <a:solidFill>
            <a:schemeClr val="accent2">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err="1">
                <a:solidFill>
                  <a:srgbClr val="000000"/>
                </a:solidFill>
                <a:latin typeface="#9Slide03 SFU Futura_12" panose="00000400000000000000" pitchFamily="2" charset="0"/>
              </a:rPr>
              <a:t>Tóm</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tắt</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nội</a:t>
            </a:r>
            <a:r>
              <a:rPr lang="en-US" b="1" dirty="0">
                <a:solidFill>
                  <a:srgbClr val="000000"/>
                </a:solidFill>
                <a:latin typeface="#9Slide03 SFU Futura_12" panose="00000400000000000000" pitchFamily="2" charset="0"/>
              </a:rPr>
              <a:t> dung </a:t>
            </a:r>
            <a:r>
              <a:rPr lang="en-US" b="1" dirty="0" err="1">
                <a:solidFill>
                  <a:srgbClr val="000000"/>
                </a:solidFill>
                <a:latin typeface="#9Slide03 SFU Futura_12" panose="00000400000000000000" pitchFamily="2" charset="0"/>
              </a:rPr>
              <a:t>chính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của</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bài</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theo</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hình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thức</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mindmap</a:t>
            </a:r>
            <a:endParaRPr lang="en-US" dirty="0">
              <a:solidFill>
                <a:srgbClr val="000000"/>
              </a:solidFill>
              <a:latin typeface="#9Slide03 SFU Futura_12" panose="00000400000000000000" pitchFamily="2" charset="0"/>
            </a:endParaRPr>
          </a:p>
        </p:txBody>
      </p:sp>
      <p:cxnSp>
        <p:nvCxnSpPr>
          <p:cNvPr id="42" name="Straight Connector 41">
            <a:extLst>
              <a:ext uri="{FF2B5EF4-FFF2-40B4-BE49-F238E27FC236}">
                <a16:creationId xmlns:a16="http://schemas.microsoft.com/office/drawing/2014/main" xmlns="" id="{9D64CB51-50C7-43CF-8237-3537AED092F6}"/>
              </a:ext>
            </a:extLst>
          </p:cNvPr>
          <p:cNvCxnSpPr>
            <a:cxnSpLocks/>
          </p:cNvCxnSpPr>
          <p:nvPr/>
        </p:nvCxnSpPr>
        <p:spPr>
          <a:xfrm>
            <a:off x="5673531" y="1192525"/>
            <a:ext cx="0" cy="5631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5058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video>
              <p:cMediaNode vol="80000">
                <p:cTn id="2" fill="hold" display="0">
                  <p:stCondLst>
                    <p:cond delay="indefinite"/>
                  </p:stCondLst>
                </p:cTn>
                <p:tgtEl>
                  <p:spTgt spid="7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D6D3D5CC-0EC5-46EA-AC01-6097DF63F966}"/>
              </a:ext>
            </a:extLst>
          </p:cNvPr>
          <p:cNvSpPr txBox="1"/>
          <p:nvPr/>
        </p:nvSpPr>
        <p:spPr>
          <a:xfrm rot="463848">
            <a:off x="397940" y="1520212"/>
            <a:ext cx="3595585" cy="461665"/>
          </a:xfrm>
          <a:prstGeom prst="rect">
            <a:avLst/>
          </a:prstGeom>
          <a:noFill/>
        </p:spPr>
        <p:txBody>
          <a:bodyPr wrap="square">
            <a:spAutoFit/>
          </a:bodyPr>
          <a:lstStyle/>
          <a:p>
            <a:r>
              <a:rPr lang="en-US" sz="2400" b="1" dirty="0" err="1">
                <a:latin typeface="#9Slide03 SFU Futura_12" panose="00000400000000000000" pitchFamily="2" charset="0"/>
                <a:cs typeface="Arial" panose="020B0604020202020204" pitchFamily="34" charset="0"/>
              </a:rPr>
              <a:t>Nằm</a:t>
            </a:r>
            <a:r>
              <a:rPr lang="en-US" sz="2400" b="1" dirty="0">
                <a:latin typeface="#9Slide03 SFU Futura_12" panose="00000400000000000000" pitchFamily="2" charset="0"/>
                <a:cs typeface="Arial" panose="020B0604020202020204" pitchFamily="34" charset="0"/>
              </a:rPr>
              <a:t> ở </a:t>
            </a:r>
            <a:r>
              <a:rPr lang="en-US" sz="2400" b="1" dirty="0" err="1">
                <a:latin typeface="#9Slide03 SFU Futura_12" panose="00000400000000000000" pitchFamily="2" charset="0"/>
                <a:cs typeface="Arial" panose="020B0604020202020204" pitchFamily="34" charset="0"/>
              </a:rPr>
              <a:t>phía</a:t>
            </a:r>
            <a:r>
              <a:rPr lang="en-US" sz="2400" b="1" dirty="0">
                <a:latin typeface="#9Slide03 SFU Futura_12" panose="00000400000000000000" pitchFamily="2" charset="0"/>
                <a:cs typeface="Arial" panose="020B0604020202020204" pitchFamily="34" charset="0"/>
              </a:rPr>
              <a:t> Nam </a:t>
            </a:r>
            <a:r>
              <a:rPr lang="en-US" sz="2400" b="1" dirty="0" err="1">
                <a:latin typeface="#9Slide03 SFU Futura_12" panose="00000400000000000000" pitchFamily="2" charset="0"/>
                <a:cs typeface="Arial" panose="020B0604020202020204" pitchFamily="34" charset="0"/>
              </a:rPr>
              <a:t>châu</a:t>
            </a:r>
            <a:r>
              <a:rPr lang="en-US" sz="2400" b="1" dirty="0">
                <a:latin typeface="#9Slide03 SFU Futura_12" panose="00000400000000000000" pitchFamily="2" charset="0"/>
                <a:cs typeface="Arial" panose="020B0604020202020204" pitchFamily="34" charset="0"/>
              </a:rPr>
              <a:t> Á</a:t>
            </a:r>
          </a:p>
        </p:txBody>
      </p:sp>
      <p:grpSp>
        <p:nvGrpSpPr>
          <p:cNvPr id="9" name="Group 8">
            <a:extLst>
              <a:ext uri="{FF2B5EF4-FFF2-40B4-BE49-F238E27FC236}">
                <a16:creationId xmlns:a16="http://schemas.microsoft.com/office/drawing/2014/main" xmlns="" id="{359A42DD-D3D7-4937-9CFA-D76574EED0EC}"/>
              </a:ext>
            </a:extLst>
          </p:cNvPr>
          <p:cNvGrpSpPr/>
          <p:nvPr/>
        </p:nvGrpSpPr>
        <p:grpSpPr>
          <a:xfrm>
            <a:off x="2734283" y="1605121"/>
            <a:ext cx="7143750" cy="4743450"/>
            <a:chOff x="2784536" y="2672690"/>
            <a:chExt cx="7143750" cy="4743450"/>
          </a:xfrm>
        </p:grpSpPr>
        <p:pic>
          <p:nvPicPr>
            <p:cNvPr id="3074" name="Picture 2" descr="Blank Mind Map to use with participants.: iMindMap mind map template |  Biggerplate">
              <a:extLst>
                <a:ext uri="{FF2B5EF4-FFF2-40B4-BE49-F238E27FC236}">
                  <a16:creationId xmlns:a16="http://schemas.microsoft.com/office/drawing/2014/main" xmlns="" id="{46E5FA9E-B91A-4732-9BA2-F66E4AACDC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84536" y="267269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C9BEAB15-5F4A-40F5-98E0-7A25DEBE0E83}"/>
                </a:ext>
              </a:extLst>
            </p:cNvPr>
            <p:cNvSpPr txBox="1"/>
            <p:nvPr/>
          </p:nvSpPr>
          <p:spPr>
            <a:xfrm rot="18558119">
              <a:off x="6303517" y="3554074"/>
              <a:ext cx="1347577" cy="523220"/>
            </a:xfrm>
            <a:prstGeom prst="rect">
              <a:avLst/>
            </a:prstGeom>
            <a:noFill/>
          </p:spPr>
          <p:txBody>
            <a:bodyPr wrap="square">
              <a:spAutoFit/>
            </a:bodyPr>
            <a:lstStyle/>
            <a:p>
              <a:r>
                <a:rPr lang="en-US" sz="2800" dirty="0" err="1">
                  <a:solidFill>
                    <a:srgbClr val="2000C5"/>
                  </a:solidFill>
                  <a:latin typeface="#9Slide05 SVNKitten" pitchFamily="2" charset="0"/>
                  <a:cs typeface="Arial" panose="020B0604020202020204" pitchFamily="34" charset="0"/>
                </a:rPr>
                <a:t>Địa</a:t>
              </a:r>
              <a:r>
                <a:rPr lang="en-US" sz="2800" dirty="0">
                  <a:solidFill>
                    <a:srgbClr val="2000C5"/>
                  </a:solidFill>
                  <a:latin typeface="#9Slide05 SVNKitten" pitchFamily="2" charset="0"/>
                  <a:cs typeface="Arial" panose="020B0604020202020204" pitchFamily="34" charset="0"/>
                </a:rPr>
                <a:t> </a:t>
              </a:r>
              <a:r>
                <a:rPr lang="en-US" sz="2800" dirty="0" err="1">
                  <a:solidFill>
                    <a:srgbClr val="2000C5"/>
                  </a:solidFill>
                  <a:latin typeface="#9Slide05 SVNKitten" pitchFamily="2" charset="0"/>
                  <a:cs typeface="Arial" panose="020B0604020202020204" pitchFamily="34" charset="0"/>
                </a:rPr>
                <a:t>hình</a:t>
              </a:r>
              <a:endParaRPr lang="en-US" sz="2800" dirty="0">
                <a:solidFill>
                  <a:srgbClr val="2000C5"/>
                </a:solidFill>
              </a:endParaRPr>
            </a:p>
          </p:txBody>
        </p:sp>
        <p:sp>
          <p:nvSpPr>
            <p:cNvPr id="20" name="TextBox 19">
              <a:extLst>
                <a:ext uri="{FF2B5EF4-FFF2-40B4-BE49-F238E27FC236}">
                  <a16:creationId xmlns:a16="http://schemas.microsoft.com/office/drawing/2014/main" xmlns="" id="{F39C8BEF-66A5-4FE6-B9CC-32175D39F9F9}"/>
                </a:ext>
              </a:extLst>
            </p:cNvPr>
            <p:cNvSpPr txBox="1"/>
            <p:nvPr/>
          </p:nvSpPr>
          <p:spPr>
            <a:xfrm rot="2897441">
              <a:off x="6829189" y="5625357"/>
              <a:ext cx="1366613" cy="523220"/>
            </a:xfrm>
            <a:prstGeom prst="rect">
              <a:avLst/>
            </a:prstGeom>
            <a:noFill/>
          </p:spPr>
          <p:txBody>
            <a:bodyPr wrap="square">
              <a:spAutoFit/>
            </a:bodyPr>
            <a:lstStyle/>
            <a:p>
              <a:r>
                <a:rPr lang="en-US" sz="2800" dirty="0" err="1">
                  <a:solidFill>
                    <a:srgbClr val="FF0000"/>
                  </a:solidFill>
                  <a:latin typeface="#9Slide05 SVNKitten" pitchFamily="2" charset="0"/>
                  <a:cs typeface="Arial" panose="020B0604020202020204" pitchFamily="34" charset="0"/>
                </a:rPr>
                <a:t>Khí</a:t>
              </a:r>
              <a:r>
                <a:rPr lang="en-US" sz="2800" dirty="0">
                  <a:solidFill>
                    <a:srgbClr val="FF0000"/>
                  </a:solidFill>
                  <a:latin typeface="#9Slide05 SVNKitten" pitchFamily="2" charset="0"/>
                  <a:cs typeface="Arial" panose="020B0604020202020204" pitchFamily="34" charset="0"/>
                </a:rPr>
                <a:t> </a:t>
              </a:r>
              <a:r>
                <a:rPr lang="en-US" sz="2800" dirty="0" err="1">
                  <a:solidFill>
                    <a:srgbClr val="FF0000"/>
                  </a:solidFill>
                  <a:latin typeface="#9Slide05 SVNKitten" pitchFamily="2" charset="0"/>
                  <a:cs typeface="Arial" panose="020B0604020202020204" pitchFamily="34" charset="0"/>
                </a:rPr>
                <a:t>hậu</a:t>
              </a:r>
              <a:endParaRPr lang="en-US" sz="2800" dirty="0"/>
            </a:p>
          </p:txBody>
        </p:sp>
        <p:sp>
          <p:nvSpPr>
            <p:cNvPr id="22" name="TextBox 21">
              <a:extLst>
                <a:ext uri="{FF2B5EF4-FFF2-40B4-BE49-F238E27FC236}">
                  <a16:creationId xmlns:a16="http://schemas.microsoft.com/office/drawing/2014/main" xmlns="" id="{21C3E995-185E-44D3-BB9E-F232F20575ED}"/>
                </a:ext>
              </a:extLst>
            </p:cNvPr>
            <p:cNvSpPr txBox="1"/>
            <p:nvPr/>
          </p:nvSpPr>
          <p:spPr>
            <a:xfrm rot="19138526">
              <a:off x="4114851" y="5219338"/>
              <a:ext cx="1947561"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Sông</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ngòi</a:t>
              </a:r>
              <a:endParaRPr lang="en-US" sz="2800" dirty="0">
                <a:solidFill>
                  <a:srgbClr val="00C505"/>
                </a:solidFill>
              </a:endParaRPr>
            </a:p>
          </p:txBody>
        </p:sp>
        <p:sp>
          <p:nvSpPr>
            <p:cNvPr id="23" name="TextBox 22">
              <a:extLst>
                <a:ext uri="{FF2B5EF4-FFF2-40B4-BE49-F238E27FC236}">
                  <a16:creationId xmlns:a16="http://schemas.microsoft.com/office/drawing/2014/main" xmlns="" id="{A3205E52-B1B5-42CC-9CDC-BC1FB0561F4E}"/>
                </a:ext>
              </a:extLst>
            </p:cNvPr>
            <p:cNvSpPr txBox="1"/>
            <p:nvPr/>
          </p:nvSpPr>
          <p:spPr>
            <a:xfrm rot="2447521">
              <a:off x="4669794" y="3835931"/>
              <a:ext cx="116619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Vị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trí</a:t>
              </a:r>
              <a:endParaRPr lang="en-US" sz="2800" dirty="0"/>
            </a:p>
          </p:txBody>
        </p:sp>
      </p:grpSp>
      <p:sp>
        <p:nvSpPr>
          <p:cNvPr id="58" name="Rectangle 57">
            <a:extLst>
              <a:ext uri="{FF2B5EF4-FFF2-40B4-BE49-F238E27FC236}">
                <a16:creationId xmlns:a16="http://schemas.microsoft.com/office/drawing/2014/main" xmlns="" id="{220EDB43-D9AD-4EA5-B38D-BAD068771B87}"/>
              </a:ext>
            </a:extLst>
          </p:cNvPr>
          <p:cNvSpPr/>
          <p:nvPr/>
        </p:nvSpPr>
        <p:spPr>
          <a:xfrm>
            <a:off x="3224180" y="5721061"/>
            <a:ext cx="699531" cy="49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xmlns="" id="{B282B2D1-8CAF-4B2A-9A8A-29364A123175}"/>
              </a:ext>
            </a:extLst>
          </p:cNvPr>
          <p:cNvCxnSpPr/>
          <p:nvPr/>
        </p:nvCxnSpPr>
        <p:spPr>
          <a:xfrm>
            <a:off x="1550" y="1108117"/>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200" name="Picture 8" descr="Natural Disasters Cartoon Icons Set - Stock Illustration [36096979] - PIXTA">
            <a:extLst>
              <a:ext uri="{FF2B5EF4-FFF2-40B4-BE49-F238E27FC236}">
                <a16:creationId xmlns:a16="http://schemas.microsoft.com/office/drawing/2014/main" xmlns="" id="{C490F334-47E6-4015-A21B-4C5CD575761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2128" b="91825" l="79065" r="97674">
                        <a14:foregroundMark x1="81556" y1="89683" x2="81556" y2="89683"/>
                        <a14:foregroundMark x1="81111" y1="88889" x2="90222" y2="88889"/>
                        <a14:foregroundMark x1="81111" y1="87037" x2="94889" y2="90212"/>
                      </a14:backgroundRemoval>
                    </a14:imgEffect>
                  </a14:imgLayer>
                </a14:imgProps>
              </a:ext>
              <a:ext uri="{28A0092B-C50C-407E-A947-70E740481C1C}">
                <a14:useLocalDpi xmlns:a14="http://schemas.microsoft.com/office/drawing/2010/main" val="0"/>
              </a:ext>
            </a:extLst>
          </a:blip>
          <a:srcRect l="78793" t="72306" r="3725" b="8539"/>
          <a:stretch/>
        </p:blipFill>
        <p:spPr bwMode="auto">
          <a:xfrm>
            <a:off x="10593661" y="5121381"/>
            <a:ext cx="1333387" cy="122719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atural Disasters Cartoon Icons Set - Stock Illustration [36096979] - PIXTA">
            <a:extLst>
              <a:ext uri="{FF2B5EF4-FFF2-40B4-BE49-F238E27FC236}">
                <a16:creationId xmlns:a16="http://schemas.microsoft.com/office/drawing/2014/main" xmlns="" id="{2BFDD023-8049-4AB3-B9FA-A151EA0ED0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086" t="5902" r="23056" b="77313"/>
          <a:stretch/>
        </p:blipFill>
        <p:spPr bwMode="auto">
          <a:xfrm>
            <a:off x="8099173" y="5185952"/>
            <a:ext cx="954238" cy="56393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Flooding PNG Images | Vector and PSD Files | Free Download on Pngtree">
            <a:extLst>
              <a:ext uri="{FF2B5EF4-FFF2-40B4-BE49-F238E27FC236}">
                <a16:creationId xmlns:a16="http://schemas.microsoft.com/office/drawing/2014/main" xmlns="" id="{5569D865-2AAB-4A53-9C0E-39123960EF5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8417" y1="19667" x2="65917" y2="20917"/>
                        <a14:foregroundMark x1="20167" y1="17250" x2="71500" y2="10667"/>
                        <a14:foregroundMark x1="81083" y1="16583" x2="48667" y2="28750"/>
                        <a14:foregroundMark x1="25750" y1="34833" x2="26917" y2="35500"/>
                        <a14:foregroundMark x1="26333" y1="26667" x2="26333" y2="27500"/>
                        <a14:foregroundMark x1="29583" y1="32000" x2="29583" y2="32000"/>
                        <a14:foregroundMark x1="32500" y1="32417" x2="32667" y2="31583"/>
                        <a14:foregroundMark x1="33917" y1="29333" x2="34750" y2="28917"/>
                        <a14:foregroundMark x1="34917" y1="28500" x2="34917" y2="28500"/>
                        <a14:foregroundMark x1="39667" y1="32000" x2="39667" y2="32000"/>
                        <a14:foregroundMark x1="40917" y1="42250" x2="40917" y2="42250"/>
                        <a14:foregroundMark x1="40250" y1="41667" x2="39667" y2="41250"/>
                        <a14:foregroundMark x1="38833" y1="32167" x2="38833" y2="32167"/>
                        <a14:foregroundMark x1="46000" y1="36500" x2="46000" y2="36500"/>
                        <a14:foregroundMark x1="45417" y1="35917" x2="45417" y2="35917"/>
                        <a14:foregroundMark x1="47667" y1="38583" x2="47667" y2="38583"/>
                        <a14:foregroundMark x1="49083" y1="39417" x2="49083" y2="39417"/>
                        <a14:foregroundMark x1="53000" y1="38333" x2="53000" y2="38333"/>
                        <a14:foregroundMark x1="55667" y1="42833" x2="55667" y2="42833"/>
                        <a14:foregroundMark x1="58167" y1="43083" x2="58167" y2="43083"/>
                        <a14:foregroundMark x1="57500" y1="34250" x2="57500" y2="34250"/>
                        <a14:foregroundMark x1="63667" y1="29917" x2="63667" y2="29917"/>
                        <a14:foregroundMark x1="71250" y1="34083" x2="71250" y2="34083"/>
                        <a14:foregroundMark x1="77417" y1="37750" x2="77417" y2="37750"/>
                        <a14:foregroundMark x1="28000" y1="37750" x2="28000" y2="37750"/>
                        <a14:foregroundMark x1="29583" y1="42083" x2="29583" y2="42083"/>
                        <a14:foregroundMark x1="23667" y1="41417" x2="23667" y2="41417"/>
                        <a14:foregroundMark x1="25500" y1="38333" x2="25500" y2="38333"/>
                      </a14:backgroundRemoval>
                    </a14:imgEffect>
                  </a14:imgLayer>
                </a14:imgProps>
              </a:ext>
              <a:ext uri="{28A0092B-C50C-407E-A947-70E740481C1C}">
                <a14:useLocalDpi xmlns:a14="http://schemas.microsoft.com/office/drawing/2010/main" val="0"/>
              </a:ext>
            </a:extLst>
          </a:blip>
          <a:srcRect l="11504" t="9472" r="10360" b="54935"/>
          <a:stretch/>
        </p:blipFill>
        <p:spPr bwMode="auto">
          <a:xfrm>
            <a:off x="10246601" y="3653730"/>
            <a:ext cx="1968158" cy="89654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ình ảnh Lượng Mưa Mùa Hè Các Vector Biểu Tượng, Tinh Vân Mặt Trời, Mưa  Biểu Tượng, Biểu Tượng Thời Tiết Vector và PNG với nền trong suốt để tải  xuống miễn">
            <a:extLst>
              <a:ext uri="{FF2B5EF4-FFF2-40B4-BE49-F238E27FC236}">
                <a16:creationId xmlns:a16="http://schemas.microsoft.com/office/drawing/2014/main" xmlns="" id="{8BA43BE5-727F-4C52-88BB-E0386AAAC1C3}"/>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43652" y1="62793" x2="43652" y2="62793"/>
                        <a14:foregroundMark x1="49219" y1="65137" x2="49219" y2="65137"/>
                        <a14:foregroundMark x1="45410" y1="77832" x2="45410" y2="77832"/>
                        <a14:foregroundMark x1="34961" y1="77246" x2="34961" y2="76758"/>
                        <a14:foregroundMark x1="31250" y1="69336" x2="31250" y2="69336"/>
                        <a14:foregroundMark x1="18848" y1="69141" x2="18848" y2="69141"/>
                        <a14:foregroundMark x1="23340" y1="75391" x2="23340" y2="75391"/>
                        <a14:foregroundMark x1="64648" y1="59473" x2="70898" y2="57422"/>
                        <a14:foregroundMark x1="73145" y1="57227" x2="73145" y2="57227"/>
                        <a14:foregroundMark x1="79590" y1="48340" x2="79980" y2="47559"/>
                        <a14:foregroundMark x1="80371" y1="38867" x2="80371" y2="38867"/>
                        <a14:foregroundMark x1="77637" y1="31152" x2="77637" y2="30566"/>
                        <a14:foregroundMark x1="72656" y1="25098" x2="71875" y2="24316"/>
                        <a14:foregroundMark x1="63184" y1="20703" x2="63184" y2="20703"/>
                        <a14:foregroundMark x1="54297" y1="24316" x2="54297" y2="24316"/>
                      </a14:backgroundRemoval>
                    </a14:imgEffect>
                  </a14:imgLayer>
                </a14:imgProps>
              </a:ext>
              <a:ext uri="{28A0092B-C50C-407E-A947-70E740481C1C}">
                <a14:useLocalDpi xmlns:a14="http://schemas.microsoft.com/office/drawing/2010/main" val="0"/>
              </a:ext>
            </a:extLst>
          </a:blip>
          <a:srcRect l="4885" t="14686" r="10580" b="5701"/>
          <a:stretch/>
        </p:blipFill>
        <p:spPr bwMode="auto">
          <a:xfrm>
            <a:off x="5214750" y="4949821"/>
            <a:ext cx="1892558" cy="178235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ri Lankan Civil War Globe World Tamils PNG, Clipart, Country, Earth,  Global, Globe, Government Of Sri">
            <a:extLst>
              <a:ext uri="{FF2B5EF4-FFF2-40B4-BE49-F238E27FC236}">
                <a16:creationId xmlns:a16="http://schemas.microsoft.com/office/drawing/2014/main" xmlns="" id="{8A2E8EB9-B86F-4138-9DF9-D4D8985BAAA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9" b="97928" l="3022" r="97253">
                        <a14:foregroundMark x1="14286" y1="44890" x2="14286" y2="44890"/>
                        <a14:foregroundMark x1="11126" y1="39641" x2="19505" y2="26934"/>
                        <a14:foregroundMark x1="19505" y1="26934" x2="54258" y2="19061"/>
                        <a14:foregroundMark x1="54258" y1="19061" x2="73214" y2="30387"/>
                        <a14:foregroundMark x1="76511" y1="19475" x2="85852" y2="43923"/>
                        <a14:foregroundMark x1="85852" y1="43923" x2="81319" y2="81215"/>
                        <a14:foregroundMark x1="81319" y1="81215" x2="74451" y2="86326"/>
                        <a14:foregroundMark x1="89286" y1="44061" x2="83654" y2="31906"/>
                        <a14:foregroundMark x1="83654" y1="31906" x2="61126" y2="15746"/>
                        <a14:foregroundMark x1="61126" y1="15746" x2="28159" y2="17265"/>
                        <a14:foregroundMark x1="28159" y1="17265" x2="8516" y2="44061"/>
                        <a14:foregroundMark x1="8516" y1="44061" x2="7692" y2="49033"/>
                        <a14:foregroundMark x1="54396" y1="29144" x2="35577" y2="33287"/>
                        <a14:foregroundMark x1="35577" y1="33287" x2="19505" y2="43923"/>
                        <a14:foregroundMark x1="19505" y1="43923" x2="19093" y2="43923"/>
                        <a14:foregroundMark x1="57418" y1="6354" x2="27335" y2="10497"/>
                        <a14:foregroundMark x1="27335" y1="10497" x2="26648" y2="10912"/>
                        <a14:foregroundMark x1="22802" y1="60359" x2="31456" y2="74309"/>
                        <a14:foregroundMark x1="31456" y1="74309" x2="65522" y2="69337"/>
                        <a14:foregroundMark x1="65522" y1="69337" x2="66621" y2="58011"/>
                        <a14:foregroundMark x1="90522" y1="42680" x2="91346" y2="47376"/>
                        <a14:foregroundMark x1="95055" y1="52486" x2="95055" y2="52486"/>
                        <a14:foregroundMark x1="95055" y1="54420" x2="95055" y2="56768"/>
                        <a14:foregroundMark x1="95055" y1="57182" x2="95055" y2="57182"/>
                        <a14:foregroundMark x1="95467" y1="58840" x2="95467" y2="58840"/>
                        <a14:foregroundMark x1="60989" y1="94613" x2="60989" y2="94613"/>
                        <a14:foregroundMark x1="60302" y1="94613" x2="60302" y2="94613"/>
                        <a14:foregroundMark x1="59066" y1="94613" x2="52610" y2="93370"/>
                        <a14:foregroundMark x1="42033" y1="89779" x2="28159" y2="79144"/>
                        <a14:foregroundMark x1="46841" y1="61326" x2="46841" y2="61326"/>
                        <a14:foregroundMark x1="36126" y1="60497" x2="36126" y2="60497"/>
                        <a14:foregroundMark x1="35027" y1="58425" x2="35027" y2="57459"/>
                        <a14:foregroundMark x1="37912" y1="55110" x2="51511" y2="54144"/>
                        <a14:foregroundMark x1="55907" y1="56630" x2="55907" y2="56630"/>
                        <a14:foregroundMark x1="79533" y1="50691" x2="79533" y2="50691"/>
                        <a14:foregroundMark x1="77473" y1="54558" x2="77473" y2="54558"/>
                        <a14:foregroundMark x1="70192" y1="61740" x2="69368" y2="62293"/>
                        <a14:foregroundMark x1="97253" y1="52486" x2="97253" y2="52486"/>
                        <a14:foregroundMark x1="97253" y1="52486" x2="97253" y2="52486"/>
                        <a14:foregroundMark x1="57830" y1="4144" x2="57830" y2="4144"/>
                        <a14:foregroundMark x1="56319" y1="3867" x2="55082" y2="3867"/>
                        <a14:foregroundMark x1="42857" y1="2486" x2="42857" y2="2486"/>
                        <a14:foregroundMark x1="46429" y1="1657" x2="46429" y2="1657"/>
                        <a14:foregroundMark x1="50549" y1="1381" x2="50549" y2="1381"/>
                        <a14:foregroundMark x1="3159" y1="53729" x2="3159" y2="53729"/>
                        <a14:foregroundMark x1="3159" y1="53177" x2="3434" y2="51657"/>
                        <a14:foregroundMark x1="3571" y1="50829" x2="3984" y2="49862"/>
                        <a14:foregroundMark x1="18269" y1="48343" x2="18269" y2="48343"/>
                        <a14:foregroundMark x1="17857" y1="48343" x2="21566" y2="40470"/>
                        <a14:foregroundMark x1="32143" y1="29144" x2="32143" y2="29144"/>
                        <a14:foregroundMark x1="30495" y1="30939" x2="30495" y2="30939"/>
                        <a14:foregroundMark x1="30495" y1="30939" x2="30495" y2="30939"/>
                        <a14:foregroundMark x1="52747" y1="98066" x2="52747" y2="98066"/>
                        <a14:foregroundMark x1="47527" y1="829" x2="47527" y2="829"/>
                      </a14:backgroundRemoval>
                    </a14:imgEffect>
                  </a14:imgLayer>
                </a14:imgProps>
              </a:ext>
              <a:ext uri="{28A0092B-C50C-407E-A947-70E740481C1C}">
                <a14:useLocalDpi xmlns:a14="http://schemas.microsoft.com/office/drawing/2010/main" val="0"/>
              </a:ext>
            </a:extLst>
          </a:blip>
          <a:srcRect l="29332" t="30826" r="38165" b="36438"/>
          <a:stretch/>
        </p:blipFill>
        <p:spPr bwMode="auto">
          <a:xfrm>
            <a:off x="5475853" y="3373805"/>
            <a:ext cx="1361584" cy="1363808"/>
          </a:xfrm>
          <a:prstGeom prst="ellipse">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B2FE92EC-BD05-4A9A-9FE1-E5A622CD4D98}"/>
              </a:ext>
            </a:extLst>
          </p:cNvPr>
          <p:cNvGrpSpPr/>
          <p:nvPr/>
        </p:nvGrpSpPr>
        <p:grpSpPr>
          <a:xfrm>
            <a:off x="2076319" y="-197861"/>
            <a:ext cx="7252853" cy="1266797"/>
            <a:chOff x="2076319" y="-197861"/>
            <a:chExt cx="7252853" cy="1266797"/>
          </a:xfrm>
        </p:grpSpPr>
        <p:sp>
          <p:nvSpPr>
            <p:cNvPr id="44" name="Rectangle 43">
              <a:extLst>
                <a:ext uri="{FF2B5EF4-FFF2-40B4-BE49-F238E27FC236}">
                  <a16:creationId xmlns:a16="http://schemas.microsoft.com/office/drawing/2014/main" xmlns="" id="{96755870-942D-4365-9C0E-F13D4F51C882}"/>
                </a:ext>
              </a:extLst>
            </p:cNvPr>
            <p:cNvSpPr/>
            <p:nvPr/>
          </p:nvSpPr>
          <p:spPr>
            <a:xfrm>
              <a:off x="2684840" y="32650"/>
              <a:ext cx="6644332"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2" name="Picture 4" descr="Biểu Tượng đồ Dùng Học Tập Hình ảnh | Định dạng hình ảnh PSD 401360362|  vn.lovepik.com">
              <a:extLst>
                <a:ext uri="{FF2B5EF4-FFF2-40B4-BE49-F238E27FC236}">
                  <a16:creationId xmlns:a16="http://schemas.microsoft.com/office/drawing/2014/main" xmlns="" id="{F732C3B0-6158-4DB3-A40E-4E1A6F32AB63}"/>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8" t="8328" r="43492" b="52454"/>
            <a:stretch/>
          </p:blipFill>
          <p:spPr bwMode="auto">
            <a:xfrm>
              <a:off x="2076319" y="-197861"/>
              <a:ext cx="1554100" cy="1266797"/>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xmlns="" id="{E259A5A7-9C66-4742-9BE6-0D74850E859B}"/>
              </a:ext>
            </a:extLst>
          </p:cNvPr>
          <p:cNvSpPr txBox="1"/>
          <p:nvPr/>
        </p:nvSpPr>
        <p:spPr>
          <a:xfrm rot="19138526">
            <a:off x="4417524" y="4645347"/>
            <a:ext cx="1947561"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Cảnh</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quan</a:t>
            </a:r>
            <a:endParaRPr lang="en-US" sz="2800" dirty="0">
              <a:solidFill>
                <a:srgbClr val="00C505"/>
              </a:solidFill>
            </a:endParaRPr>
          </a:p>
        </p:txBody>
      </p:sp>
      <p:sp>
        <p:nvSpPr>
          <p:cNvPr id="66" name="TextBox 65">
            <a:extLst>
              <a:ext uri="{FF2B5EF4-FFF2-40B4-BE49-F238E27FC236}">
                <a16:creationId xmlns:a16="http://schemas.microsoft.com/office/drawing/2014/main" xmlns="" id="{9711B58C-DFC3-42DC-A0DD-8E7CC9AC0709}"/>
              </a:ext>
            </a:extLst>
          </p:cNvPr>
          <p:cNvSpPr txBox="1"/>
          <p:nvPr/>
        </p:nvSpPr>
        <p:spPr>
          <a:xfrm rot="463848">
            <a:off x="61912" y="1923882"/>
            <a:ext cx="3756821" cy="461665"/>
          </a:xfrm>
          <a:prstGeom prst="rect">
            <a:avLst/>
          </a:prstGeom>
          <a:noFill/>
        </p:spPr>
        <p:txBody>
          <a:bodyPr wrap="square">
            <a:spAutoFit/>
          </a:bodyPr>
          <a:lstStyle/>
          <a:p>
            <a:r>
              <a:rPr lang="en-US" sz="2400" b="1" dirty="0" err="1">
                <a:latin typeface="#9Slide03 SFU Futura_12" panose="00000400000000000000" pitchFamily="2" charset="0"/>
                <a:cs typeface="Arial" panose="020B0604020202020204" pitchFamily="34" charset="0"/>
              </a:rPr>
              <a:t>Tiếp</a:t>
            </a:r>
            <a:r>
              <a:rPr lang="en-US" sz="2400" b="1" dirty="0">
                <a:latin typeface="#9Slide03 SFU Futura_12" panose="00000400000000000000" pitchFamily="2" charset="0"/>
                <a:cs typeface="Arial" panose="020B0604020202020204" pitchFamily="34" charset="0"/>
              </a:rPr>
              <a:t> </a:t>
            </a:r>
            <a:r>
              <a:rPr lang="en-US" sz="2400" b="1" dirty="0" err="1">
                <a:latin typeface="#9Slide03 SFU Futura_12" panose="00000400000000000000" pitchFamily="2" charset="0"/>
                <a:cs typeface="Arial" panose="020B0604020202020204" pitchFamily="34" charset="0"/>
              </a:rPr>
              <a:t>giáp</a:t>
            </a:r>
            <a:r>
              <a:rPr lang="en-US" sz="2400" b="1" dirty="0">
                <a:latin typeface="#9Slide03 SFU Futura_12" panose="00000400000000000000" pitchFamily="2" charset="0"/>
                <a:cs typeface="Arial" panose="020B0604020202020204" pitchFamily="34" charset="0"/>
              </a:rPr>
              <a:t>: TNA, ĐA, ĐNA</a:t>
            </a:r>
          </a:p>
        </p:txBody>
      </p:sp>
      <p:sp>
        <p:nvSpPr>
          <p:cNvPr id="67" name="TextBox 66">
            <a:extLst>
              <a:ext uri="{FF2B5EF4-FFF2-40B4-BE49-F238E27FC236}">
                <a16:creationId xmlns:a16="http://schemas.microsoft.com/office/drawing/2014/main" xmlns="" id="{46D83670-5B0F-4CCC-885B-70482787797A}"/>
              </a:ext>
            </a:extLst>
          </p:cNvPr>
          <p:cNvSpPr txBox="1"/>
          <p:nvPr/>
        </p:nvSpPr>
        <p:spPr>
          <a:xfrm rot="463848">
            <a:off x="144250" y="2396361"/>
            <a:ext cx="3370951" cy="461665"/>
          </a:xfrm>
          <a:prstGeom prst="rect">
            <a:avLst/>
          </a:prstGeom>
          <a:noFill/>
        </p:spPr>
        <p:txBody>
          <a:bodyPr wrap="square">
            <a:spAutoFit/>
          </a:bodyPr>
          <a:lstStyle/>
          <a:p>
            <a:r>
              <a:rPr lang="en-US" sz="2400" b="1" dirty="0" err="1">
                <a:latin typeface="#9Slide03 SFU Futura_12" panose="00000400000000000000" pitchFamily="2" charset="0"/>
                <a:cs typeface="Arial" panose="020B0604020202020204" pitchFamily="34" charset="0"/>
              </a:rPr>
              <a:t>Tiếp</a:t>
            </a:r>
            <a:r>
              <a:rPr lang="en-US" sz="2400" b="1" dirty="0">
                <a:latin typeface="#9Slide03 SFU Futura_12" panose="00000400000000000000" pitchFamily="2" charset="0"/>
                <a:cs typeface="Arial" panose="020B0604020202020204" pitchFamily="34" charset="0"/>
              </a:rPr>
              <a:t> </a:t>
            </a:r>
            <a:r>
              <a:rPr lang="en-US" sz="2400" b="1" dirty="0" err="1">
                <a:latin typeface="#9Slide03 SFU Futura_12" panose="00000400000000000000" pitchFamily="2" charset="0"/>
                <a:cs typeface="Arial" panose="020B0604020202020204" pitchFamily="34" charset="0"/>
              </a:rPr>
              <a:t>giáp</a:t>
            </a:r>
            <a:r>
              <a:rPr lang="en-US" sz="2400" b="1" dirty="0">
                <a:latin typeface="#9Slide03 SFU Futura_12" panose="00000400000000000000" pitchFamily="2" charset="0"/>
                <a:cs typeface="Arial" panose="020B0604020202020204" pitchFamily="34" charset="0"/>
              </a:rPr>
              <a:t>: </a:t>
            </a:r>
            <a:r>
              <a:rPr lang="en-US" sz="2400" b="1" dirty="0" err="1">
                <a:latin typeface="#9Slide03 SFU Futura_12" panose="00000400000000000000" pitchFamily="2" charset="0"/>
                <a:cs typeface="Arial" panose="020B0604020202020204" pitchFamily="34" charset="0"/>
              </a:rPr>
              <a:t>Ấn</a:t>
            </a:r>
            <a:r>
              <a:rPr lang="en-US" sz="2400" b="1" dirty="0">
                <a:latin typeface="#9Slide03 SFU Futura_12" panose="00000400000000000000" pitchFamily="2" charset="0"/>
                <a:cs typeface="Arial" panose="020B0604020202020204" pitchFamily="34" charset="0"/>
              </a:rPr>
              <a:t> </a:t>
            </a:r>
            <a:r>
              <a:rPr lang="en-US" sz="2400" b="1" dirty="0" err="1">
                <a:latin typeface="#9Slide03 SFU Futura_12" panose="00000400000000000000" pitchFamily="2" charset="0"/>
                <a:cs typeface="Arial" panose="020B0604020202020204" pitchFamily="34" charset="0"/>
              </a:rPr>
              <a:t>Độ</a:t>
            </a:r>
            <a:r>
              <a:rPr lang="en-US" sz="2400" b="1" dirty="0">
                <a:latin typeface="#9Slide03 SFU Futura_12" panose="00000400000000000000" pitchFamily="2" charset="0"/>
                <a:cs typeface="Arial" panose="020B0604020202020204" pitchFamily="34" charset="0"/>
              </a:rPr>
              <a:t> </a:t>
            </a:r>
            <a:r>
              <a:rPr lang="en-US" sz="2400" b="1" dirty="0" err="1">
                <a:latin typeface="#9Slide03 SFU Futura_12" panose="00000400000000000000" pitchFamily="2" charset="0"/>
                <a:cs typeface="Arial" panose="020B0604020202020204" pitchFamily="34" charset="0"/>
              </a:rPr>
              <a:t>Dương</a:t>
            </a:r>
            <a:r>
              <a:rPr lang="en-US" sz="2400" b="1" dirty="0">
                <a:latin typeface="#9Slide03 SFU Futura_12" panose="00000400000000000000" pitchFamily="2" charset="0"/>
                <a:cs typeface="Arial" panose="020B0604020202020204" pitchFamily="34" charset="0"/>
              </a:rPr>
              <a:t> </a:t>
            </a:r>
          </a:p>
        </p:txBody>
      </p:sp>
      <p:sp>
        <p:nvSpPr>
          <p:cNvPr id="4" name="Rectangle 3">
            <a:extLst>
              <a:ext uri="{FF2B5EF4-FFF2-40B4-BE49-F238E27FC236}">
                <a16:creationId xmlns:a16="http://schemas.microsoft.com/office/drawing/2014/main" xmlns="" id="{A422387F-B63C-4250-B628-D7E251F25758}"/>
              </a:ext>
            </a:extLst>
          </p:cNvPr>
          <p:cNvSpPr/>
          <p:nvPr/>
        </p:nvSpPr>
        <p:spPr>
          <a:xfrm>
            <a:off x="3498217" y="3005018"/>
            <a:ext cx="766071" cy="442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 Box 5">
            <a:extLst>
              <a:ext uri="{FF2B5EF4-FFF2-40B4-BE49-F238E27FC236}">
                <a16:creationId xmlns:a16="http://schemas.microsoft.com/office/drawing/2014/main" xmlns="" id="{D52470B0-D9D2-4F94-B2AA-F2636028ED2E}"/>
              </a:ext>
            </a:extLst>
          </p:cNvPr>
          <p:cNvSpPr txBox="1">
            <a:spLocks noChangeArrowheads="1"/>
          </p:cNvSpPr>
          <p:nvPr/>
        </p:nvSpPr>
        <p:spPr bwMode="auto">
          <a:xfrm rot="20502537">
            <a:off x="7773651" y="1338424"/>
            <a:ext cx="2863093"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400" b="1" dirty="0" err="1">
                <a:solidFill>
                  <a:srgbClr val="0033CC"/>
                </a:solidFill>
                <a:latin typeface="#9Slide03 SFU Futura_12" panose="00000400000000000000" pitchFamily="2" charset="0"/>
              </a:rPr>
              <a:t>Bắc</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dãy</a:t>
            </a:r>
            <a:r>
              <a:rPr lang="en-US" sz="2400" b="1" dirty="0">
                <a:solidFill>
                  <a:srgbClr val="0033CC"/>
                </a:solidFill>
                <a:latin typeface="#9Slide03 SFU Futura_12" panose="00000400000000000000" pitchFamily="2" charset="0"/>
              </a:rPr>
              <a:t> Himalaya</a:t>
            </a:r>
          </a:p>
        </p:txBody>
      </p:sp>
      <p:sp>
        <p:nvSpPr>
          <p:cNvPr id="70" name="Text Box 5">
            <a:extLst>
              <a:ext uri="{FF2B5EF4-FFF2-40B4-BE49-F238E27FC236}">
                <a16:creationId xmlns:a16="http://schemas.microsoft.com/office/drawing/2014/main" xmlns="" id="{4808B653-211B-4BA9-BF32-2FCC1639FE03}"/>
              </a:ext>
            </a:extLst>
          </p:cNvPr>
          <p:cNvSpPr txBox="1">
            <a:spLocks noChangeArrowheads="1"/>
          </p:cNvSpPr>
          <p:nvPr/>
        </p:nvSpPr>
        <p:spPr bwMode="auto">
          <a:xfrm rot="20425752">
            <a:off x="8354604" y="2206064"/>
            <a:ext cx="3697955"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400" b="1" dirty="0">
                <a:solidFill>
                  <a:srgbClr val="0033CC"/>
                </a:solidFill>
                <a:latin typeface="#9Slide03 SFU Futura_12" panose="00000400000000000000" pitchFamily="2" charset="0"/>
              </a:rPr>
              <a:t>Nam: </a:t>
            </a:r>
            <a:r>
              <a:rPr lang="en-US" sz="2400" b="1" dirty="0" err="1">
                <a:solidFill>
                  <a:srgbClr val="0033CC"/>
                </a:solidFill>
                <a:latin typeface="#9Slide03 SFU Futura_12" panose="00000400000000000000" pitchFamily="2" charset="0"/>
              </a:rPr>
              <a:t>sơn</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nguyên</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Đê</a:t>
            </a:r>
            <a:r>
              <a:rPr lang="en-US" sz="2400" b="1" dirty="0">
                <a:solidFill>
                  <a:srgbClr val="0033CC"/>
                </a:solidFill>
                <a:latin typeface="#9Slide03 SFU Futura_12" panose="00000400000000000000" pitchFamily="2" charset="0"/>
              </a:rPr>
              <a:t>-can</a:t>
            </a:r>
          </a:p>
        </p:txBody>
      </p:sp>
      <p:sp>
        <p:nvSpPr>
          <p:cNvPr id="71" name="Text Box 5">
            <a:extLst>
              <a:ext uri="{FF2B5EF4-FFF2-40B4-BE49-F238E27FC236}">
                <a16:creationId xmlns:a16="http://schemas.microsoft.com/office/drawing/2014/main" xmlns="" id="{866C1C50-9C5B-43A2-9A8F-CF763E1EC442}"/>
              </a:ext>
            </a:extLst>
          </p:cNvPr>
          <p:cNvSpPr txBox="1">
            <a:spLocks noChangeArrowheads="1"/>
          </p:cNvSpPr>
          <p:nvPr/>
        </p:nvSpPr>
        <p:spPr bwMode="auto">
          <a:xfrm rot="20441213">
            <a:off x="8289446" y="1558730"/>
            <a:ext cx="3862604"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400" b="1" dirty="0" err="1">
                <a:solidFill>
                  <a:srgbClr val="0033CC"/>
                </a:solidFill>
                <a:latin typeface="#9Slide03 SFU Futura_12" panose="00000400000000000000" pitchFamily="2" charset="0"/>
              </a:rPr>
              <a:t>Giữa</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đồng</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bằng</a:t>
            </a:r>
            <a:r>
              <a:rPr lang="en-US" sz="2400" b="1" dirty="0">
                <a:solidFill>
                  <a:srgbClr val="0033CC"/>
                </a:solidFill>
                <a:latin typeface="#9Slide03 SFU Futura_12" panose="00000400000000000000" pitchFamily="2" charset="0"/>
              </a:rPr>
              <a:t> </a:t>
            </a:r>
            <a:r>
              <a:rPr lang="en-US" sz="2400" b="1" dirty="0" err="1">
                <a:solidFill>
                  <a:srgbClr val="0033CC"/>
                </a:solidFill>
                <a:latin typeface="#9Slide03 SFU Futura_12" panose="00000400000000000000" pitchFamily="2" charset="0"/>
              </a:rPr>
              <a:t>Ấn</a:t>
            </a:r>
            <a:r>
              <a:rPr lang="en-US" sz="2400" b="1" dirty="0">
                <a:solidFill>
                  <a:srgbClr val="0033CC"/>
                </a:solidFill>
                <a:latin typeface="#9Slide03 SFU Futura_12" panose="00000400000000000000" pitchFamily="2" charset="0"/>
              </a:rPr>
              <a:t>–</a:t>
            </a:r>
            <a:r>
              <a:rPr lang="en-US" sz="2400" b="1" dirty="0" err="1">
                <a:solidFill>
                  <a:srgbClr val="0033CC"/>
                </a:solidFill>
                <a:latin typeface="#9Slide03 SFU Futura_12" panose="00000400000000000000" pitchFamily="2" charset="0"/>
              </a:rPr>
              <a:t>Hằng</a:t>
            </a:r>
            <a:endParaRPr lang="en-US" sz="2400" b="1" dirty="0">
              <a:solidFill>
                <a:srgbClr val="0033CC"/>
              </a:solidFill>
              <a:latin typeface="#9Slide03 SFU Futura_12" panose="00000400000000000000" pitchFamily="2" charset="0"/>
            </a:endParaRPr>
          </a:p>
        </p:txBody>
      </p:sp>
      <p:sp>
        <p:nvSpPr>
          <p:cNvPr id="72" name="TextBox 71">
            <a:extLst>
              <a:ext uri="{FF2B5EF4-FFF2-40B4-BE49-F238E27FC236}">
                <a16:creationId xmlns:a16="http://schemas.microsoft.com/office/drawing/2014/main" xmlns="" id="{EF07DBE7-8708-4206-9F7F-841773246E49}"/>
              </a:ext>
            </a:extLst>
          </p:cNvPr>
          <p:cNvSpPr txBox="1"/>
          <p:nvPr/>
        </p:nvSpPr>
        <p:spPr>
          <a:xfrm rot="1446191">
            <a:off x="3007300" y="4231093"/>
            <a:ext cx="1792905" cy="461665"/>
          </a:xfrm>
          <a:prstGeom prst="rect">
            <a:avLst/>
          </a:prstGeom>
          <a:noFill/>
        </p:spPr>
        <p:txBody>
          <a:bodyPr wrap="square">
            <a:spAutoFit/>
          </a:bodyPr>
          <a:lstStyle/>
          <a:p>
            <a:r>
              <a:rPr lang="en-US" sz="2400" b="1" dirty="0" err="1">
                <a:solidFill>
                  <a:srgbClr val="00C505"/>
                </a:solidFill>
                <a:latin typeface="#9Slide03 SFU Futura_12" panose="00000400000000000000" pitchFamily="2" charset="0"/>
                <a:cs typeface="Arial" panose="020B0604020202020204" pitchFamily="34" charset="0"/>
              </a:rPr>
              <a:t>Sông</a:t>
            </a:r>
            <a:r>
              <a:rPr lang="en-US" sz="2400" b="1" dirty="0">
                <a:solidFill>
                  <a:srgbClr val="00C505"/>
                </a:solidFill>
                <a:latin typeface="#9Slide03 SFU Futura_12" panose="00000400000000000000" pitchFamily="2" charset="0"/>
                <a:cs typeface="Arial" panose="020B0604020202020204" pitchFamily="34" charset="0"/>
              </a:rPr>
              <a:t> </a:t>
            </a:r>
            <a:r>
              <a:rPr lang="en-US" sz="2400" b="1" dirty="0" err="1">
                <a:solidFill>
                  <a:srgbClr val="00C505"/>
                </a:solidFill>
                <a:latin typeface="#9Slide03 SFU Futura_12" panose="00000400000000000000" pitchFamily="2" charset="0"/>
                <a:cs typeface="Arial" panose="020B0604020202020204" pitchFamily="34" charset="0"/>
              </a:rPr>
              <a:t>ngòi</a:t>
            </a:r>
            <a:endParaRPr lang="en-US" sz="2400" b="1" dirty="0">
              <a:solidFill>
                <a:srgbClr val="00C505"/>
              </a:solidFill>
              <a:latin typeface="#9Slide03 SFU Futura_12" panose="00000400000000000000" pitchFamily="2" charset="0"/>
            </a:endParaRPr>
          </a:p>
        </p:txBody>
      </p:sp>
      <p:sp>
        <p:nvSpPr>
          <p:cNvPr id="73" name="TextBox 72">
            <a:extLst>
              <a:ext uri="{FF2B5EF4-FFF2-40B4-BE49-F238E27FC236}">
                <a16:creationId xmlns:a16="http://schemas.microsoft.com/office/drawing/2014/main" xmlns="" id="{ED092775-F0DB-479B-AD86-21566719DC7E}"/>
              </a:ext>
            </a:extLst>
          </p:cNvPr>
          <p:cNvSpPr txBox="1"/>
          <p:nvPr/>
        </p:nvSpPr>
        <p:spPr>
          <a:xfrm rot="20513688">
            <a:off x="2884193" y="5079349"/>
            <a:ext cx="1652548" cy="461665"/>
          </a:xfrm>
          <a:prstGeom prst="rect">
            <a:avLst/>
          </a:prstGeom>
          <a:noFill/>
        </p:spPr>
        <p:txBody>
          <a:bodyPr wrap="square">
            <a:spAutoFit/>
          </a:bodyPr>
          <a:lstStyle/>
          <a:p>
            <a:r>
              <a:rPr lang="en-US" sz="2400" b="1" dirty="0" err="1">
                <a:solidFill>
                  <a:srgbClr val="00C505"/>
                </a:solidFill>
                <a:latin typeface="#9Slide03 SFU Futura_12" panose="00000400000000000000" pitchFamily="2" charset="0"/>
                <a:cs typeface="Arial" panose="020B0604020202020204" pitchFamily="34" charset="0"/>
              </a:rPr>
              <a:t>Cảnh</a:t>
            </a:r>
            <a:r>
              <a:rPr lang="en-US" sz="2400" b="1" dirty="0">
                <a:solidFill>
                  <a:srgbClr val="00C505"/>
                </a:solidFill>
                <a:latin typeface="#9Slide03 SFU Futura_12" panose="00000400000000000000" pitchFamily="2" charset="0"/>
                <a:cs typeface="Arial" panose="020B0604020202020204" pitchFamily="34" charset="0"/>
              </a:rPr>
              <a:t> </a:t>
            </a:r>
            <a:r>
              <a:rPr lang="en-US" sz="2400" b="1" dirty="0" err="1">
                <a:solidFill>
                  <a:srgbClr val="00C505"/>
                </a:solidFill>
                <a:latin typeface="#9Slide03 SFU Futura_12" panose="00000400000000000000" pitchFamily="2" charset="0"/>
                <a:cs typeface="Arial" panose="020B0604020202020204" pitchFamily="34" charset="0"/>
              </a:rPr>
              <a:t>quan</a:t>
            </a:r>
            <a:endParaRPr lang="en-US" sz="2400" b="1" dirty="0">
              <a:solidFill>
                <a:srgbClr val="00C505"/>
              </a:solidFill>
              <a:latin typeface="#9Slide03 SFU Futura_12" panose="00000400000000000000" pitchFamily="2" charset="0"/>
            </a:endParaRPr>
          </a:p>
        </p:txBody>
      </p:sp>
      <p:sp>
        <p:nvSpPr>
          <p:cNvPr id="75" name="TextBox 74">
            <a:extLst>
              <a:ext uri="{FF2B5EF4-FFF2-40B4-BE49-F238E27FC236}">
                <a16:creationId xmlns:a16="http://schemas.microsoft.com/office/drawing/2014/main" xmlns="" id="{42C29742-C525-438D-BBD3-6B27C7A42ADE}"/>
              </a:ext>
            </a:extLst>
          </p:cNvPr>
          <p:cNvSpPr txBox="1"/>
          <p:nvPr/>
        </p:nvSpPr>
        <p:spPr>
          <a:xfrm rot="371049">
            <a:off x="198724" y="3910224"/>
            <a:ext cx="2402077"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a:solidFill>
                  <a:srgbClr val="00C505"/>
                </a:solidFill>
                <a:latin typeface="#9Slide03 SFU Futura_12" panose="00000400000000000000" pitchFamily="2" charset="0"/>
                <a:ea typeface="Times New Roman" panose="02020603050405020304" pitchFamily="18" charset="0"/>
              </a:rPr>
              <a:t> S. </a:t>
            </a:r>
            <a:r>
              <a:rPr lang="en-US" sz="2000" b="1" dirty="0" err="1">
                <a:solidFill>
                  <a:srgbClr val="00C505"/>
                </a:solidFill>
                <a:latin typeface="#9Slide03 SFU Futura_12" panose="00000400000000000000" pitchFamily="2" charset="0"/>
                <a:ea typeface="Times New Roman" panose="02020603050405020304" pitchFamily="18" charset="0"/>
              </a:rPr>
              <a:t>Ấn</a:t>
            </a:r>
            <a:r>
              <a:rPr lang="en-US" sz="2000" b="1" dirty="0">
                <a:solidFill>
                  <a:srgbClr val="00C505"/>
                </a:solidFill>
                <a:latin typeface="#9Slide03 SFU Futura_12" panose="00000400000000000000" pitchFamily="2" charset="0"/>
                <a:ea typeface="Times New Roman" panose="02020603050405020304" pitchFamily="18" charset="0"/>
              </a:rPr>
              <a:t>, S. </a:t>
            </a:r>
            <a:r>
              <a:rPr lang="en-US" sz="2000" b="1" dirty="0" err="1">
                <a:solidFill>
                  <a:srgbClr val="00C505"/>
                </a:solidFill>
                <a:latin typeface="#9Slide03 SFU Futura_12" panose="00000400000000000000" pitchFamily="2" charset="0"/>
                <a:ea typeface="Times New Roman" panose="02020603050405020304" pitchFamily="18" charset="0"/>
              </a:rPr>
              <a:t>Hằng</a:t>
            </a:r>
            <a:r>
              <a:rPr lang="en-US" sz="2000" b="1" dirty="0">
                <a:solidFill>
                  <a:srgbClr val="00C505"/>
                </a:solidFill>
                <a:latin typeface="#9Slide03 SFU Futura_12" panose="00000400000000000000" pitchFamily="2" charset="0"/>
                <a:ea typeface="Times New Roman" panose="02020603050405020304" pitchFamily="18" charset="0"/>
              </a:rPr>
              <a:t>,… </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p:sp>
        <p:nvSpPr>
          <p:cNvPr id="76" name="TextBox 75">
            <a:extLst>
              <a:ext uri="{FF2B5EF4-FFF2-40B4-BE49-F238E27FC236}">
                <a16:creationId xmlns:a16="http://schemas.microsoft.com/office/drawing/2014/main" xmlns="" id="{7B298DEF-5425-4C9C-9F89-E0FA23DA074E}"/>
              </a:ext>
            </a:extLst>
          </p:cNvPr>
          <p:cNvSpPr txBox="1"/>
          <p:nvPr/>
        </p:nvSpPr>
        <p:spPr>
          <a:xfrm rot="815202">
            <a:off x="519965" y="3215352"/>
            <a:ext cx="2438203"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00C505"/>
                </a:solidFill>
                <a:latin typeface="#9Slide03 SFU Futura_12" panose="00000400000000000000" pitchFamily="2" charset="0"/>
                <a:ea typeface="Times New Roman" panose="02020603050405020304" pitchFamily="18" charset="0"/>
              </a:rPr>
              <a:t>Dày</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đặc</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sông</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lớn</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p:sp>
        <p:nvSpPr>
          <p:cNvPr id="77" name="TextBox 76">
            <a:extLst>
              <a:ext uri="{FF2B5EF4-FFF2-40B4-BE49-F238E27FC236}">
                <a16:creationId xmlns:a16="http://schemas.microsoft.com/office/drawing/2014/main" xmlns="" id="{1D2064FF-81B8-42DC-8495-7064ED3608B8}"/>
              </a:ext>
            </a:extLst>
          </p:cNvPr>
          <p:cNvSpPr txBox="1"/>
          <p:nvPr/>
        </p:nvSpPr>
        <p:spPr>
          <a:xfrm>
            <a:off x="264952" y="4893003"/>
            <a:ext cx="2646099"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Đa</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dạng</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phân</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hoá</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p:sp>
        <p:nvSpPr>
          <p:cNvPr id="79" name="TextBox 78">
            <a:extLst>
              <a:ext uri="{FF2B5EF4-FFF2-40B4-BE49-F238E27FC236}">
                <a16:creationId xmlns:a16="http://schemas.microsoft.com/office/drawing/2014/main" xmlns="" id="{3832AD79-0BBA-491D-9E1D-B24C46127110}"/>
              </a:ext>
            </a:extLst>
          </p:cNvPr>
          <p:cNvSpPr txBox="1"/>
          <p:nvPr/>
        </p:nvSpPr>
        <p:spPr>
          <a:xfrm rot="20292077">
            <a:off x="2221152" y="6230687"/>
            <a:ext cx="1180316"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00C505"/>
                </a:solidFill>
                <a:latin typeface="#9Slide03 SFU Futura_12" panose="00000400000000000000" pitchFamily="2" charset="0"/>
                <a:ea typeface="Times New Roman" panose="02020603050405020304" pitchFamily="18" charset="0"/>
              </a:rPr>
              <a:t>Núi</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cao</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xmlns="" id="{402C1B4F-7B9E-4FFC-B7F6-8645152FD372}"/>
                  </a:ext>
                </a:extLst>
              </p14:cNvPr>
              <p14:cNvContentPartPr/>
              <p14:nvPr/>
            </p14:nvContentPartPr>
            <p14:xfrm>
              <a:off x="3101265" y="4328640"/>
              <a:ext cx="613440" cy="414720"/>
            </p14:xfrm>
          </p:contentPart>
        </mc:Choice>
        <mc:Fallback xmlns="">
          <p:pic>
            <p:nvPicPr>
              <p:cNvPr id="5" name="Ink 4">
                <a:extLst>
                  <a:ext uri="{FF2B5EF4-FFF2-40B4-BE49-F238E27FC236}">
                    <a16:creationId xmlns:a16="http://schemas.microsoft.com/office/drawing/2014/main" id="{402C1B4F-7B9E-4FFC-B7F6-8645152FD372}"/>
                  </a:ext>
                </a:extLst>
              </p:cNvPr>
              <p:cNvPicPr/>
              <p:nvPr/>
            </p:nvPicPr>
            <p:blipFill>
              <a:blip r:embed="rId19"/>
              <a:stretch>
                <a:fillRect/>
              </a:stretch>
            </p:blipFill>
            <p:spPr>
              <a:xfrm>
                <a:off x="3092625" y="4319640"/>
                <a:ext cx="63108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 name="Ink 5">
                <a:extLst>
                  <a:ext uri="{FF2B5EF4-FFF2-40B4-BE49-F238E27FC236}">
                    <a16:creationId xmlns:a16="http://schemas.microsoft.com/office/drawing/2014/main" xmlns="" id="{D558C006-9CEB-418C-BE99-30E624834D33}"/>
                  </a:ext>
                </a:extLst>
              </p14:cNvPr>
              <p14:cNvContentPartPr/>
              <p14:nvPr/>
            </p14:nvContentPartPr>
            <p14:xfrm>
              <a:off x="3021345" y="4319280"/>
              <a:ext cx="593640" cy="338400"/>
            </p14:xfrm>
          </p:contentPart>
        </mc:Choice>
        <mc:Fallback xmlns="">
          <p:pic>
            <p:nvPicPr>
              <p:cNvPr id="6" name="Ink 5">
                <a:extLst>
                  <a:ext uri="{FF2B5EF4-FFF2-40B4-BE49-F238E27FC236}">
                    <a16:creationId xmlns:a16="http://schemas.microsoft.com/office/drawing/2014/main" id="{D558C006-9CEB-418C-BE99-30E624834D33}"/>
                  </a:ext>
                </a:extLst>
              </p:cNvPr>
              <p:cNvPicPr/>
              <p:nvPr/>
            </p:nvPicPr>
            <p:blipFill>
              <a:blip r:embed="rId21"/>
              <a:stretch>
                <a:fillRect/>
              </a:stretch>
            </p:blipFill>
            <p:spPr>
              <a:xfrm>
                <a:off x="3012345" y="4310640"/>
                <a:ext cx="611280" cy="356040"/>
              </a:xfrm>
              <a:prstGeom prst="rect">
                <a:avLst/>
              </a:prstGeom>
            </p:spPr>
          </p:pic>
        </mc:Fallback>
      </mc:AlternateContent>
      <p:grpSp>
        <p:nvGrpSpPr>
          <p:cNvPr id="10" name="Group 9">
            <a:extLst>
              <a:ext uri="{FF2B5EF4-FFF2-40B4-BE49-F238E27FC236}">
                <a16:creationId xmlns:a16="http://schemas.microsoft.com/office/drawing/2014/main" xmlns="" id="{E4BDB019-066A-4EB3-8645-CF8FCF3DD638}"/>
              </a:ext>
            </a:extLst>
          </p:cNvPr>
          <p:cNvGrpSpPr/>
          <p:nvPr/>
        </p:nvGrpSpPr>
        <p:grpSpPr>
          <a:xfrm>
            <a:off x="2421225" y="3789360"/>
            <a:ext cx="592920" cy="542160"/>
            <a:chOff x="2421225" y="3789360"/>
            <a:chExt cx="592920" cy="542160"/>
          </a:xfrm>
        </p:grpSpPr>
        <mc:AlternateContent xmlns:mc="http://schemas.openxmlformats.org/markup-compatibility/2006" xmlns:p14="http://schemas.microsoft.com/office/powerpoint/2010/main">
          <mc:Choice Requires="p14">
            <p:contentPart p14:bwMode="auto" r:id="rId22">
              <p14:nvContentPartPr>
                <p14:cNvPr id="7" name="Ink 6">
                  <a:extLst>
                    <a:ext uri="{FF2B5EF4-FFF2-40B4-BE49-F238E27FC236}">
                      <a16:creationId xmlns:a16="http://schemas.microsoft.com/office/drawing/2014/main" xmlns="" id="{B7A5E5BC-CF01-4CE1-A0AF-195C84F6CF29}"/>
                    </a:ext>
                  </a:extLst>
                </p14:cNvPr>
                <p14:cNvContentPartPr/>
                <p14:nvPr/>
              </p14:nvContentPartPr>
              <p14:xfrm>
                <a:off x="2638305" y="3789360"/>
                <a:ext cx="375840" cy="468000"/>
              </p14:xfrm>
            </p:contentPart>
          </mc:Choice>
          <mc:Fallback xmlns="">
            <p:pic>
              <p:nvPicPr>
                <p:cNvPr id="7" name="Ink 6">
                  <a:extLst>
                    <a:ext uri="{FF2B5EF4-FFF2-40B4-BE49-F238E27FC236}">
                      <a16:creationId xmlns:a16="http://schemas.microsoft.com/office/drawing/2014/main" id="{B7A5E5BC-CF01-4CE1-A0AF-195C84F6CF29}"/>
                    </a:ext>
                  </a:extLst>
                </p:cNvPr>
                <p:cNvPicPr/>
                <p:nvPr/>
              </p:nvPicPr>
              <p:blipFill>
                <a:blip r:embed="rId23"/>
                <a:stretch>
                  <a:fillRect/>
                </a:stretch>
              </p:blipFill>
              <p:spPr>
                <a:xfrm>
                  <a:off x="2624265" y="3775320"/>
                  <a:ext cx="40428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 name="Ink 7">
                  <a:extLst>
                    <a:ext uri="{FF2B5EF4-FFF2-40B4-BE49-F238E27FC236}">
                      <a16:creationId xmlns:a16="http://schemas.microsoft.com/office/drawing/2014/main" xmlns="" id="{44286CA6-1ED7-46FE-8628-1F98957FF1CF}"/>
                    </a:ext>
                  </a:extLst>
                </p14:cNvPr>
                <p14:cNvContentPartPr/>
                <p14:nvPr/>
              </p14:nvContentPartPr>
              <p14:xfrm>
                <a:off x="2421225" y="4242600"/>
                <a:ext cx="592920" cy="88920"/>
              </p14:xfrm>
            </p:contentPart>
          </mc:Choice>
          <mc:Fallback xmlns="">
            <p:pic>
              <p:nvPicPr>
                <p:cNvPr id="8" name="Ink 7">
                  <a:extLst>
                    <a:ext uri="{FF2B5EF4-FFF2-40B4-BE49-F238E27FC236}">
                      <a16:creationId xmlns:a16="http://schemas.microsoft.com/office/drawing/2014/main" id="{44286CA6-1ED7-46FE-8628-1F98957FF1CF}"/>
                    </a:ext>
                  </a:extLst>
                </p:cNvPr>
                <p:cNvPicPr/>
                <p:nvPr/>
              </p:nvPicPr>
              <p:blipFill>
                <a:blip r:embed="rId25"/>
                <a:stretch>
                  <a:fillRect/>
                </a:stretch>
              </p:blipFill>
              <p:spPr>
                <a:xfrm>
                  <a:off x="2407185" y="4228200"/>
                  <a:ext cx="621000" cy="117360"/>
                </a:xfrm>
                <a:prstGeom prst="rect">
                  <a:avLst/>
                </a:prstGeom>
              </p:spPr>
            </p:pic>
          </mc:Fallback>
        </mc:AlternateContent>
      </p:grpSp>
      <p:sp>
        <p:nvSpPr>
          <p:cNvPr id="45" name="TextBox 44">
            <a:extLst>
              <a:ext uri="{FF2B5EF4-FFF2-40B4-BE49-F238E27FC236}">
                <a16:creationId xmlns:a16="http://schemas.microsoft.com/office/drawing/2014/main" xmlns="" id="{8EAAEEE4-C435-4644-A492-300563DD2C89}"/>
              </a:ext>
            </a:extLst>
          </p:cNvPr>
          <p:cNvSpPr txBox="1"/>
          <p:nvPr/>
        </p:nvSpPr>
        <p:spPr>
          <a:xfrm rot="21322554">
            <a:off x="295630" y="5405900"/>
            <a:ext cx="2519432"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Rừng</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nhiệt</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đới</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ẩm</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6">
            <p14:nvContentPartPr>
              <p14:cNvPr id="3" name="Ink 2">
                <a:extLst>
                  <a:ext uri="{FF2B5EF4-FFF2-40B4-BE49-F238E27FC236}">
                    <a16:creationId xmlns:a16="http://schemas.microsoft.com/office/drawing/2014/main" xmlns="" id="{E9A73EA7-FE73-44D4-8008-0639EF4DF7D7}"/>
                  </a:ext>
                </a:extLst>
              </p14:cNvPr>
              <p14:cNvContentPartPr/>
              <p14:nvPr/>
            </p14:nvContentPartPr>
            <p14:xfrm>
              <a:off x="2669265" y="5163840"/>
              <a:ext cx="916920" cy="523800"/>
            </p14:xfrm>
          </p:contentPart>
        </mc:Choice>
        <mc:Fallback xmlns="">
          <p:pic>
            <p:nvPicPr>
              <p:cNvPr id="3" name="Ink 2">
                <a:extLst>
                  <a:ext uri="{FF2B5EF4-FFF2-40B4-BE49-F238E27FC236}">
                    <a16:creationId xmlns:a16="http://schemas.microsoft.com/office/drawing/2014/main" id="{E9A73EA7-FE73-44D4-8008-0639EF4DF7D7}"/>
                  </a:ext>
                </a:extLst>
              </p:cNvPr>
              <p:cNvPicPr/>
              <p:nvPr/>
            </p:nvPicPr>
            <p:blipFill>
              <a:blip r:embed="rId27"/>
              <a:stretch>
                <a:fillRect/>
              </a:stretch>
            </p:blipFill>
            <p:spPr>
              <a:xfrm>
                <a:off x="2650185" y="5144760"/>
                <a:ext cx="954720"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 name="Ink 12">
                <a:extLst>
                  <a:ext uri="{FF2B5EF4-FFF2-40B4-BE49-F238E27FC236}">
                    <a16:creationId xmlns:a16="http://schemas.microsoft.com/office/drawing/2014/main" xmlns="" id="{2D1829D0-C462-4E49-97A1-75020F895832}"/>
                  </a:ext>
                </a:extLst>
              </p14:cNvPr>
              <p14:cNvContentPartPr/>
              <p14:nvPr/>
            </p14:nvContentPartPr>
            <p14:xfrm>
              <a:off x="2534265" y="5628960"/>
              <a:ext cx="766440" cy="87840"/>
            </p14:xfrm>
          </p:contentPart>
        </mc:Choice>
        <mc:Fallback xmlns="">
          <p:pic>
            <p:nvPicPr>
              <p:cNvPr id="13" name="Ink 12">
                <a:extLst>
                  <a:ext uri="{FF2B5EF4-FFF2-40B4-BE49-F238E27FC236}">
                    <a16:creationId xmlns:a16="http://schemas.microsoft.com/office/drawing/2014/main" id="{2D1829D0-C462-4E49-97A1-75020F895832}"/>
                  </a:ext>
                </a:extLst>
              </p:cNvPr>
              <p:cNvPicPr/>
              <p:nvPr/>
            </p:nvPicPr>
            <p:blipFill>
              <a:blip r:embed="rId29"/>
              <a:stretch>
                <a:fillRect/>
              </a:stretch>
            </p:blipFill>
            <p:spPr>
              <a:xfrm>
                <a:off x="2515185" y="5610240"/>
                <a:ext cx="8042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xmlns="" id="{6C81E48C-49D1-41F9-A70F-3AEDF164CB96}"/>
                  </a:ext>
                </a:extLst>
              </p14:cNvPr>
              <p14:cNvContentPartPr/>
              <p14:nvPr/>
            </p14:nvContentPartPr>
            <p14:xfrm>
              <a:off x="2981025" y="4251240"/>
              <a:ext cx="1233720" cy="549360"/>
            </p14:xfrm>
          </p:contentPart>
        </mc:Choice>
        <mc:Fallback xmlns="">
          <p:pic>
            <p:nvPicPr>
              <p:cNvPr id="25" name="Ink 24">
                <a:extLst>
                  <a:ext uri="{FF2B5EF4-FFF2-40B4-BE49-F238E27FC236}">
                    <a16:creationId xmlns:a16="http://schemas.microsoft.com/office/drawing/2014/main" id="{6C81E48C-49D1-41F9-A70F-3AEDF164CB96}"/>
                  </a:ext>
                </a:extLst>
              </p:cNvPr>
              <p:cNvPicPr/>
              <p:nvPr/>
            </p:nvPicPr>
            <p:blipFill>
              <a:blip r:embed="rId31"/>
              <a:stretch>
                <a:fillRect/>
              </a:stretch>
            </p:blipFill>
            <p:spPr>
              <a:xfrm>
                <a:off x="2962305" y="4232520"/>
                <a:ext cx="1271520" cy="587160"/>
              </a:xfrm>
              <a:prstGeom prst="rect">
                <a:avLst/>
              </a:prstGeom>
            </p:spPr>
          </p:pic>
        </mc:Fallback>
      </mc:AlternateContent>
      <p:grpSp>
        <p:nvGrpSpPr>
          <p:cNvPr id="27" name="Group 26">
            <a:extLst>
              <a:ext uri="{FF2B5EF4-FFF2-40B4-BE49-F238E27FC236}">
                <a16:creationId xmlns:a16="http://schemas.microsoft.com/office/drawing/2014/main" xmlns="" id="{4C3B5778-3576-4900-AA1F-EE86ECFDFE65}"/>
              </a:ext>
            </a:extLst>
          </p:cNvPr>
          <p:cNvGrpSpPr/>
          <p:nvPr/>
        </p:nvGrpSpPr>
        <p:grpSpPr>
          <a:xfrm>
            <a:off x="2681505" y="5590800"/>
            <a:ext cx="1345320" cy="650880"/>
            <a:chOff x="2681505" y="5590800"/>
            <a:chExt cx="1345320" cy="650880"/>
          </a:xfrm>
        </p:grpSpPr>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xmlns="" id="{91284E4B-8674-48F4-80D5-FA6D30F80001}"/>
                    </a:ext>
                  </a:extLst>
                </p14:cNvPr>
                <p14:cNvContentPartPr/>
                <p14:nvPr/>
              </p14:nvContentPartPr>
              <p14:xfrm>
                <a:off x="2681505" y="5671800"/>
                <a:ext cx="361440" cy="406800"/>
              </p14:xfrm>
            </p:contentPart>
          </mc:Choice>
          <mc:Fallback xmlns="">
            <p:pic>
              <p:nvPicPr>
                <p:cNvPr id="18" name="Ink 17">
                  <a:extLst>
                    <a:ext uri="{FF2B5EF4-FFF2-40B4-BE49-F238E27FC236}">
                      <a16:creationId xmlns:a16="http://schemas.microsoft.com/office/drawing/2014/main" id="{91284E4B-8674-48F4-80D5-FA6D30F80001}"/>
                    </a:ext>
                  </a:extLst>
                </p:cNvPr>
                <p:cNvPicPr/>
                <p:nvPr/>
              </p:nvPicPr>
              <p:blipFill>
                <a:blip r:embed="rId33"/>
                <a:stretch>
                  <a:fillRect/>
                </a:stretch>
              </p:blipFill>
              <p:spPr>
                <a:xfrm>
                  <a:off x="2662785" y="5653080"/>
                  <a:ext cx="399240" cy="444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xmlns="" id="{011E0E15-A85C-46B7-9A20-CDE6D2EF3B8F}"/>
                    </a:ext>
                  </a:extLst>
                </p14:cNvPr>
                <p14:cNvContentPartPr/>
                <p14:nvPr/>
              </p14:nvContentPartPr>
              <p14:xfrm>
                <a:off x="3028545" y="5657400"/>
                <a:ext cx="360" cy="360"/>
              </p14:xfrm>
            </p:contentPart>
          </mc:Choice>
          <mc:Fallback xmlns="">
            <p:pic>
              <p:nvPicPr>
                <p:cNvPr id="19" name="Ink 18">
                  <a:extLst>
                    <a:ext uri="{FF2B5EF4-FFF2-40B4-BE49-F238E27FC236}">
                      <a16:creationId xmlns:a16="http://schemas.microsoft.com/office/drawing/2014/main" id="{011E0E15-A85C-46B7-9A20-CDE6D2EF3B8F}"/>
                    </a:ext>
                  </a:extLst>
                </p:cNvPr>
                <p:cNvPicPr/>
                <p:nvPr/>
              </p:nvPicPr>
              <p:blipFill>
                <a:blip r:embed="rId35"/>
                <a:stretch>
                  <a:fillRect/>
                </a:stretch>
              </p:blipFill>
              <p:spPr>
                <a:xfrm>
                  <a:off x="3009825" y="5638320"/>
                  <a:ext cx="381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xmlns="" id="{B1135C5E-55D6-4160-B754-65460708A796}"/>
                    </a:ext>
                  </a:extLst>
                </p14:cNvPr>
                <p14:cNvContentPartPr/>
                <p14:nvPr/>
              </p14:nvContentPartPr>
              <p14:xfrm>
                <a:off x="3028545" y="5657400"/>
                <a:ext cx="200160" cy="584280"/>
              </p14:xfrm>
            </p:contentPart>
          </mc:Choice>
          <mc:Fallback xmlns="">
            <p:pic>
              <p:nvPicPr>
                <p:cNvPr id="21" name="Ink 20">
                  <a:extLst>
                    <a:ext uri="{FF2B5EF4-FFF2-40B4-BE49-F238E27FC236}">
                      <a16:creationId xmlns:a16="http://schemas.microsoft.com/office/drawing/2014/main" id="{B1135C5E-55D6-4160-B754-65460708A796}"/>
                    </a:ext>
                  </a:extLst>
                </p:cNvPr>
                <p:cNvPicPr/>
                <p:nvPr/>
              </p:nvPicPr>
              <p:blipFill>
                <a:blip r:embed="rId37"/>
                <a:stretch>
                  <a:fillRect/>
                </a:stretch>
              </p:blipFill>
              <p:spPr>
                <a:xfrm>
                  <a:off x="3009825" y="5638320"/>
                  <a:ext cx="237960" cy="621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xmlns="" id="{B407C476-D4FB-4825-9146-9A643F007D0A}"/>
                    </a:ext>
                  </a:extLst>
                </p14:cNvPr>
                <p14:cNvContentPartPr/>
                <p14:nvPr/>
              </p14:nvContentPartPr>
              <p14:xfrm>
                <a:off x="3385665" y="5590800"/>
                <a:ext cx="641160" cy="39960"/>
              </p14:xfrm>
            </p:contentPart>
          </mc:Choice>
          <mc:Fallback xmlns="">
            <p:pic>
              <p:nvPicPr>
                <p:cNvPr id="26" name="Ink 25">
                  <a:extLst>
                    <a:ext uri="{FF2B5EF4-FFF2-40B4-BE49-F238E27FC236}">
                      <a16:creationId xmlns:a16="http://schemas.microsoft.com/office/drawing/2014/main" id="{B407C476-D4FB-4825-9146-9A643F007D0A}"/>
                    </a:ext>
                  </a:extLst>
                </p:cNvPr>
                <p:cNvPicPr/>
                <p:nvPr/>
              </p:nvPicPr>
              <p:blipFill>
                <a:blip r:embed="rId39"/>
                <a:stretch>
                  <a:fillRect/>
                </a:stretch>
              </p:blipFill>
              <p:spPr>
                <a:xfrm>
                  <a:off x="3366585" y="5572080"/>
                  <a:ext cx="678960" cy="77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xmlns="" id="{292E5D3C-8236-4EC7-8FCD-27D410A9834D}"/>
                  </a:ext>
                </a:extLst>
              </p14:cNvPr>
              <p14:cNvContentPartPr/>
              <p14:nvPr/>
            </p14:nvContentPartPr>
            <p14:xfrm>
              <a:off x="3442905" y="4628520"/>
              <a:ext cx="360" cy="360"/>
            </p14:xfrm>
          </p:contentPart>
        </mc:Choice>
        <mc:Fallback xmlns="">
          <p:pic>
            <p:nvPicPr>
              <p:cNvPr id="28" name="Ink 27">
                <a:extLst>
                  <a:ext uri="{FF2B5EF4-FFF2-40B4-BE49-F238E27FC236}">
                    <a16:creationId xmlns:a16="http://schemas.microsoft.com/office/drawing/2014/main" id="{292E5D3C-8236-4EC7-8FCD-27D410A9834D}"/>
                  </a:ext>
                </a:extLst>
              </p:cNvPr>
              <p:cNvPicPr/>
              <p:nvPr/>
            </p:nvPicPr>
            <p:blipFill>
              <a:blip r:embed="rId41"/>
              <a:stretch>
                <a:fillRect/>
              </a:stretch>
            </p:blipFill>
            <p:spPr>
              <a:xfrm>
                <a:off x="3424905" y="46108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xmlns="" id="{9C51F970-FB24-4DBC-BC45-66384A612DDB}"/>
                  </a:ext>
                </a:extLst>
              </p14:cNvPr>
              <p14:cNvContentPartPr/>
              <p14:nvPr/>
            </p14:nvContentPartPr>
            <p14:xfrm>
              <a:off x="3189105" y="4371120"/>
              <a:ext cx="325440" cy="215280"/>
            </p14:xfrm>
          </p:contentPart>
        </mc:Choice>
        <mc:Fallback xmlns="">
          <p:pic>
            <p:nvPicPr>
              <p:cNvPr id="29" name="Ink 28">
                <a:extLst>
                  <a:ext uri="{FF2B5EF4-FFF2-40B4-BE49-F238E27FC236}">
                    <a16:creationId xmlns:a16="http://schemas.microsoft.com/office/drawing/2014/main" id="{9C51F970-FB24-4DBC-BC45-66384A612DDB}"/>
                  </a:ext>
                </a:extLst>
              </p:cNvPr>
              <p:cNvPicPr/>
              <p:nvPr/>
            </p:nvPicPr>
            <p:blipFill>
              <a:blip r:embed="rId43"/>
              <a:stretch>
                <a:fillRect/>
              </a:stretch>
            </p:blipFill>
            <p:spPr>
              <a:xfrm>
                <a:off x="3170025" y="4352040"/>
                <a:ext cx="363240" cy="253080"/>
              </a:xfrm>
              <a:prstGeom prst="rect">
                <a:avLst/>
              </a:prstGeom>
            </p:spPr>
          </p:pic>
        </mc:Fallback>
      </mc:AlternateContent>
      <p:sp>
        <p:nvSpPr>
          <p:cNvPr id="56" name="TextBox 55">
            <a:extLst>
              <a:ext uri="{FF2B5EF4-FFF2-40B4-BE49-F238E27FC236}">
                <a16:creationId xmlns:a16="http://schemas.microsoft.com/office/drawing/2014/main" xmlns="" id="{B62DC745-D3B0-49CB-A236-078D78A48DC5}"/>
              </a:ext>
            </a:extLst>
          </p:cNvPr>
          <p:cNvSpPr txBox="1"/>
          <p:nvPr/>
        </p:nvSpPr>
        <p:spPr>
          <a:xfrm rot="895671">
            <a:off x="7893704" y="5995910"/>
            <a:ext cx="3528060"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FF0000"/>
                </a:solidFill>
                <a:latin typeface="#9Slide03 SFU Futura_12" panose="00000400000000000000" pitchFamily="2" charset="0"/>
                <a:ea typeface="Times New Roman" panose="02020603050405020304" pitchFamily="18" charset="0"/>
              </a:rPr>
              <a:t>Nhiệt</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đới</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gió</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mùa</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phân</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hóa</a:t>
            </a:r>
            <a:endParaRPr lang="en-US" sz="2000" b="1" dirty="0">
              <a:solidFill>
                <a:srgbClr val="FF0000"/>
              </a:solidFill>
              <a:effectLst/>
              <a:latin typeface="#9Slide03 SFU Futura_12" panose="00000400000000000000" pitchFamily="2" charset="0"/>
              <a:ea typeface="Times New Roman" panose="02020603050405020304" pitchFamily="18" charset="0"/>
            </a:endParaRPr>
          </a:p>
        </p:txBody>
      </p:sp>
      <p:sp>
        <p:nvSpPr>
          <p:cNvPr id="57" name="TextBox 56">
            <a:extLst>
              <a:ext uri="{FF2B5EF4-FFF2-40B4-BE49-F238E27FC236}">
                <a16:creationId xmlns:a16="http://schemas.microsoft.com/office/drawing/2014/main" xmlns="" id="{6EEB8785-6E12-45EC-93EB-2BB7AC3CA456}"/>
              </a:ext>
            </a:extLst>
          </p:cNvPr>
          <p:cNvSpPr txBox="1"/>
          <p:nvPr/>
        </p:nvSpPr>
        <p:spPr>
          <a:xfrm rot="20708961">
            <a:off x="9013834" y="4133271"/>
            <a:ext cx="1728396"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FF0000"/>
                </a:solidFill>
                <a:latin typeface="#9Slide03 SFU Futura_12" panose="00000400000000000000" pitchFamily="2" charset="0"/>
                <a:ea typeface="Times New Roman" panose="02020603050405020304" pitchFamily="18" charset="0"/>
              </a:rPr>
              <a:t>Lớn</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nhất</a:t>
            </a:r>
            <a:r>
              <a:rPr lang="en-US" sz="2000" b="1" dirty="0">
                <a:solidFill>
                  <a:srgbClr val="FF0000"/>
                </a:solidFill>
                <a:latin typeface="#9Slide03 SFU Futura_12" panose="00000400000000000000" pitchFamily="2" charset="0"/>
                <a:ea typeface="Times New Roman" panose="02020603050405020304" pitchFamily="18" charset="0"/>
              </a:rPr>
              <a:t> TG</a:t>
            </a:r>
            <a:endParaRPr lang="en-US" sz="2000" b="1" dirty="0">
              <a:solidFill>
                <a:srgbClr val="FF0000"/>
              </a:solidFill>
              <a:effectLst/>
              <a:latin typeface="#9Slide03 SFU Futura_12" panose="00000400000000000000" pitchFamily="2" charset="0"/>
              <a:ea typeface="Times New Roman" panose="02020603050405020304" pitchFamily="18" charset="0"/>
            </a:endParaRPr>
          </a:p>
        </p:txBody>
      </p:sp>
      <p:sp>
        <p:nvSpPr>
          <p:cNvPr id="59" name="TextBox 58">
            <a:extLst>
              <a:ext uri="{FF2B5EF4-FFF2-40B4-BE49-F238E27FC236}">
                <a16:creationId xmlns:a16="http://schemas.microsoft.com/office/drawing/2014/main" xmlns="" id="{C8867120-887F-4DCA-B5B1-3C9D82C118B4}"/>
              </a:ext>
            </a:extLst>
          </p:cNvPr>
          <p:cNvSpPr txBox="1"/>
          <p:nvPr/>
        </p:nvSpPr>
        <p:spPr>
          <a:xfrm rot="20303985">
            <a:off x="7665933" y="4556796"/>
            <a:ext cx="1544303"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FF0000"/>
                </a:solidFill>
                <a:latin typeface="#9Slide03 SFU Futura_12" panose="00000400000000000000" pitchFamily="2" charset="0"/>
                <a:ea typeface="Times New Roman" panose="02020603050405020304" pitchFamily="18" charset="0"/>
              </a:rPr>
              <a:t>Lượng</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mưa</a:t>
            </a:r>
            <a:endParaRPr lang="en-US" sz="2000" b="1" dirty="0">
              <a:solidFill>
                <a:srgbClr val="FF0000"/>
              </a:solidFill>
              <a:effectLst/>
              <a:latin typeface="#9Slide03 SFU Futura_12" panose="00000400000000000000" pitchFamily="2" charset="0"/>
              <a:ea typeface="Times New Roman" panose="02020603050405020304" pitchFamily="18" charset="0"/>
            </a:endParaRPr>
          </a:p>
        </p:txBody>
      </p:sp>
      <p:sp>
        <p:nvSpPr>
          <p:cNvPr id="60" name="TextBox 59">
            <a:extLst>
              <a:ext uri="{FF2B5EF4-FFF2-40B4-BE49-F238E27FC236}">
                <a16:creationId xmlns:a16="http://schemas.microsoft.com/office/drawing/2014/main" xmlns="" id="{8BA5C327-92D8-4C63-8A96-CFE3DA71A801}"/>
              </a:ext>
            </a:extLst>
          </p:cNvPr>
          <p:cNvSpPr txBox="1"/>
          <p:nvPr/>
        </p:nvSpPr>
        <p:spPr>
          <a:xfrm rot="21092384">
            <a:off x="9114384" y="4773225"/>
            <a:ext cx="2561357"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FF0000"/>
                </a:solidFill>
                <a:latin typeface="#9Slide03 SFU Futura_12" panose="00000400000000000000" pitchFamily="2" charset="0"/>
                <a:ea typeface="Times New Roman" panose="02020603050405020304" pitchFamily="18" charset="0"/>
              </a:rPr>
              <a:t>Phân</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bố</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không</a:t>
            </a:r>
            <a:r>
              <a:rPr lang="en-US" sz="2000" b="1" dirty="0">
                <a:solidFill>
                  <a:srgbClr val="FF0000"/>
                </a:solidFill>
                <a:latin typeface="#9Slide03 SFU Futura_12" panose="00000400000000000000" pitchFamily="2" charset="0"/>
                <a:ea typeface="Times New Roman" panose="02020603050405020304" pitchFamily="18" charset="0"/>
              </a:rPr>
              <a:t> </a:t>
            </a:r>
            <a:r>
              <a:rPr lang="en-US" sz="2000" b="1" dirty="0" err="1">
                <a:solidFill>
                  <a:srgbClr val="FF0000"/>
                </a:solidFill>
                <a:latin typeface="#9Slide03 SFU Futura_12" panose="00000400000000000000" pitchFamily="2" charset="0"/>
                <a:ea typeface="Times New Roman" panose="02020603050405020304" pitchFamily="18" charset="0"/>
              </a:rPr>
              <a:t>đều</a:t>
            </a:r>
            <a:endParaRPr lang="en-US" sz="2000" b="1" dirty="0">
              <a:solidFill>
                <a:srgbClr val="FF0000"/>
              </a:solidFill>
              <a:effectLst/>
              <a:latin typeface="#9Slide03 SFU Futura_12" panose="00000400000000000000" pitchFamily="2" charset="0"/>
              <a:ea typeface="Times New Roman" panose="02020603050405020304" pitchFamily="18" charset="0"/>
            </a:endParaRPr>
          </a:p>
        </p:txBody>
      </p:sp>
      <p:pic>
        <p:nvPicPr>
          <p:cNvPr id="64"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xmlns="" id="{A34F6A7B-86D8-4BB2-A84C-F49A993589DD}"/>
              </a:ext>
            </a:extLst>
          </p:cNvPr>
          <p:cNvPicPr>
            <a:picLocks noChangeAspect="1" noChangeArrowheads="1"/>
          </p:cNvPicPr>
          <p:nvPr/>
        </p:nvPicPr>
        <p:blipFill rotWithShape="1">
          <a:blip r:embed="rId44" cstate="print">
            <a:extLst>
              <a:ext uri="{BEBA8EAE-BF5A-486C-A8C5-ECC9F3942E4B}">
                <a14:imgProps xmlns:a14="http://schemas.microsoft.com/office/drawing/2010/main">
                  <a14:imgLayer r:embed="rId45">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7156461" y="3043880"/>
            <a:ext cx="1812729" cy="13677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Hình ảnh Sông Avd Biểu Tượng Vector, Hoạt Hình., Rừng., Cây Vector và PNG  với nền trong suốt để tải xuống miễn phí">
            <a:extLst>
              <a:ext uri="{FF2B5EF4-FFF2-40B4-BE49-F238E27FC236}">
                <a16:creationId xmlns:a16="http://schemas.microsoft.com/office/drawing/2014/main" xmlns="" id="{2DC06BB4-E191-4CED-A233-6AC61593A16C}"/>
              </a:ext>
            </a:extLst>
          </p:cNvPr>
          <p:cNvPicPr>
            <a:picLocks noChangeAspect="1" noChangeArrowheads="1"/>
          </p:cNvPicPr>
          <p:nvPr/>
        </p:nvPicPr>
        <p:blipFill rotWithShape="1">
          <a:blip r:embed="rId46" cstate="print">
            <a:extLst>
              <a:ext uri="{BEBA8EAE-BF5A-486C-A8C5-ECC9F3942E4B}">
                <a14:imgProps xmlns:a14="http://schemas.microsoft.com/office/drawing/2010/main">
                  <a14:imgLayer r:embed="rId47">
                    <a14:imgEffect>
                      <a14:backgroundRemoval t="10000" b="90000" l="10000" r="90000"/>
                    </a14:imgEffect>
                  </a14:imgLayer>
                </a14:imgProps>
              </a:ext>
              <a:ext uri="{28A0092B-C50C-407E-A947-70E740481C1C}">
                <a14:useLocalDpi xmlns:a14="http://schemas.microsoft.com/office/drawing/2010/main" val="0"/>
              </a:ext>
            </a:extLst>
          </a:blip>
          <a:srcRect l="21804" t="38621" r="21499" b="38051"/>
          <a:stretch/>
        </p:blipFill>
        <p:spPr bwMode="auto">
          <a:xfrm>
            <a:off x="10376187" y="2345941"/>
            <a:ext cx="1709190" cy="70325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Map Cartoon png download - 512*512 - Free Transparent Map png Download. -  CleanPNG / KissPNG">
            <a:extLst>
              <a:ext uri="{FF2B5EF4-FFF2-40B4-BE49-F238E27FC236}">
                <a16:creationId xmlns:a16="http://schemas.microsoft.com/office/drawing/2014/main" xmlns="" id="{338A070D-68AA-4B07-90CB-1580787642D0}"/>
              </a:ext>
            </a:extLst>
          </p:cNvPr>
          <p:cNvPicPr>
            <a:picLocks noChangeAspect="1" noChangeArrowheads="1"/>
          </p:cNvPicPr>
          <p:nvPr/>
        </p:nvPicPr>
        <p:blipFill rotWithShape="1">
          <a:blip r:embed="rId48" cstate="print">
            <a:extLst>
              <a:ext uri="{BEBA8EAE-BF5A-486C-A8C5-ECC9F3942E4B}">
                <a14:imgProps xmlns:a14="http://schemas.microsoft.com/office/drawing/2010/main">
                  <a14:imgLayer r:embed="rId49">
                    <a14:imgEffect>
                      <a14:backgroundRemoval t="385" b="96731" l="10000" r="90000">
                        <a14:foregroundMark x1="64667" y1="91346" x2="45667" y2="96923"/>
                        <a14:foregroundMark x1="45667" y1="96923" x2="35333" y2="89808"/>
                        <a14:foregroundMark x1="41222" y1="6923" x2="49333" y2="5385"/>
                        <a14:foregroundMark x1="49333" y1="5385" x2="56222" y2="6731"/>
                        <a14:foregroundMark x1="56222" y1="6731" x2="56667" y2="7115"/>
                        <a14:foregroundMark x1="48667" y1="385" x2="48667" y2="385"/>
                      </a14:backgroundRemoval>
                    </a14:imgEffect>
                  </a14:imgLayer>
                </a14:imgProps>
              </a:ext>
              <a:ext uri="{28A0092B-C50C-407E-A947-70E740481C1C}">
                <a14:useLocalDpi xmlns:a14="http://schemas.microsoft.com/office/drawing/2010/main" val="0"/>
              </a:ext>
            </a:extLst>
          </a:blip>
          <a:srcRect l="28004" r="29190"/>
          <a:stretch/>
        </p:blipFill>
        <p:spPr bwMode="auto">
          <a:xfrm>
            <a:off x="5520249" y="1575591"/>
            <a:ext cx="1023225" cy="14260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iver - Free nature icons">
            <a:extLst>
              <a:ext uri="{FF2B5EF4-FFF2-40B4-BE49-F238E27FC236}">
                <a16:creationId xmlns:a16="http://schemas.microsoft.com/office/drawing/2014/main" xmlns="" id="{06ED9958-1E14-4280-B7EC-A9301F708999}"/>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549914" y="3082657"/>
            <a:ext cx="1309723" cy="130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 - Free nature icons">
            <a:extLst>
              <a:ext uri="{FF2B5EF4-FFF2-40B4-BE49-F238E27FC236}">
                <a16:creationId xmlns:a16="http://schemas.microsoft.com/office/drawing/2014/main" xmlns="" id="{2F26F1C4-4947-4E37-BA88-2614DE5687BF}"/>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2686178" y="4548838"/>
            <a:ext cx="730338" cy="73033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Máy tính Biểu tượng Cây thiết kế Biểu tượng - cây png tải về - Miễn phí  trong suốt Nhà Máy png Tải về.">
            <a:extLst>
              <a:ext uri="{FF2B5EF4-FFF2-40B4-BE49-F238E27FC236}">
                <a16:creationId xmlns:a16="http://schemas.microsoft.com/office/drawing/2014/main" xmlns="" id="{3AD191E4-DC04-4996-B2E1-7398D3B5E780}"/>
              </a:ext>
            </a:extLst>
          </p:cNvPr>
          <p:cNvPicPr>
            <a:picLocks noChangeAspect="1" noChangeArrowheads="1"/>
          </p:cNvPicPr>
          <p:nvPr/>
        </p:nvPicPr>
        <p:blipFill rotWithShape="1">
          <a:blip r:embed="rId52" cstate="print">
            <a:extLst>
              <a:ext uri="{BEBA8EAE-BF5A-486C-A8C5-ECC9F3942E4B}">
                <a14:imgProps xmlns:a14="http://schemas.microsoft.com/office/drawing/2010/main">
                  <a14:imgLayer r:embed="rId53">
                    <a14:imgEffect>
                      <a14:backgroundRemoval t="4423" b="90000" l="10000" r="90000">
                        <a14:foregroundMark x1="46111" y1="4423" x2="46111" y2="4423"/>
                      </a14:backgroundRemoval>
                    </a14:imgEffect>
                  </a14:imgLayer>
                </a14:imgProps>
              </a:ext>
              <a:ext uri="{28A0092B-C50C-407E-A947-70E740481C1C}">
                <a14:useLocalDpi xmlns:a14="http://schemas.microsoft.com/office/drawing/2010/main" val="0"/>
              </a:ext>
            </a:extLst>
          </a:blip>
          <a:srcRect l="21914" r="23133" b="8919"/>
          <a:stretch/>
        </p:blipFill>
        <p:spPr bwMode="auto">
          <a:xfrm>
            <a:off x="185982" y="4306606"/>
            <a:ext cx="710332" cy="6802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Hình ảnh Núi, Biểu Tượng Núi, Phong Cảnh, đồi Núi Vector và PNG với nền  trong suốt để tải xuống miễn phí">
            <a:extLst>
              <a:ext uri="{FF2B5EF4-FFF2-40B4-BE49-F238E27FC236}">
                <a16:creationId xmlns:a16="http://schemas.microsoft.com/office/drawing/2014/main" xmlns="" id="{C2F80EAB-A603-49D8-BE33-B1A09A2A2153}"/>
              </a:ext>
            </a:extLst>
          </p:cNvPr>
          <p:cNvPicPr>
            <a:picLocks noChangeAspect="1" noChangeArrowheads="1"/>
          </p:cNvPicPr>
          <p:nvPr/>
        </p:nvPicPr>
        <p:blipFill rotWithShape="1">
          <a:blip r:embed="rId54" cstate="print">
            <a:extLst>
              <a:ext uri="{BEBA8EAE-BF5A-486C-A8C5-ECC9F3942E4B}">
                <a14:imgProps xmlns:a14="http://schemas.microsoft.com/office/drawing/2010/main">
                  <a14:imgLayer r:embed="rId55">
                    <a14:imgEffect>
                      <a14:backgroundRemoval t="10000" b="90000" l="10000" r="90000">
                        <a14:foregroundMark x1="30000" y1="57201" x2="30000" y2="57201"/>
                        <a14:foregroundMark x1="29000" y1="57938" x2="29000" y2="57938"/>
                        <a14:foregroundMark x1="72333" y1="56465" x2="72333" y2="56465"/>
                        <a14:foregroundMark x1="71583" y1="53682" x2="70583" y2="53437"/>
                        <a14:foregroundMark x1="39667" y1="43044" x2="39667" y2="43044"/>
                      </a14:backgroundRemoval>
                    </a14:imgEffect>
                  </a14:imgLayer>
                </a14:imgProps>
              </a:ext>
              <a:ext uri="{28A0092B-C50C-407E-A947-70E740481C1C}">
                <a14:useLocalDpi xmlns:a14="http://schemas.microsoft.com/office/drawing/2010/main" val="0"/>
              </a:ext>
            </a:extLst>
          </a:blip>
          <a:srcRect l="21175" t="38800" r="19074" b="39321"/>
          <a:stretch/>
        </p:blipFill>
        <p:spPr bwMode="auto">
          <a:xfrm>
            <a:off x="7387054" y="1097436"/>
            <a:ext cx="934732" cy="69865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Thiết Kế Của Nguyên Tố Nền Sa Mạc Vector-vector Nền-miễn Phí Vector Miễn  Phí Tải Về">
            <a:extLst>
              <a:ext uri="{FF2B5EF4-FFF2-40B4-BE49-F238E27FC236}">
                <a16:creationId xmlns:a16="http://schemas.microsoft.com/office/drawing/2014/main" xmlns="" id="{43724829-655A-4814-99E0-773E346B6C1F}"/>
              </a:ext>
            </a:extLst>
          </p:cNvPr>
          <p:cNvPicPr>
            <a:picLocks noChangeAspect="1" noChangeArrowheads="1"/>
          </p:cNvPicPr>
          <p:nvPr/>
        </p:nvPicPr>
        <p:blipFill rotWithShape="1">
          <a:blip r:embed="rId56" cstate="print">
            <a:extLst>
              <a:ext uri="{BEBA8EAE-BF5A-486C-A8C5-ECC9F3942E4B}">
                <a14:imgProps xmlns:a14="http://schemas.microsoft.com/office/drawing/2010/main">
                  <a14:imgLayer r:embed="rId57">
                    <a14:imgEffect>
                      <a14:backgroundRemoval t="9939" b="97769" l="5600" r="99200">
                        <a14:foregroundMark x1="22000" y1="51927" x2="22000" y2="51927"/>
                        <a14:foregroundMark x1="3800" y1="56795" x2="3800" y2="56795"/>
                        <a14:foregroundMark x1="5800" y1="46045" x2="5800" y2="46045"/>
                        <a14:foregroundMark x1="12800" y1="47059" x2="12800" y2="47059"/>
                        <a14:foregroundMark x1="12800" y1="47262" x2="14400" y2="47870"/>
                        <a14:foregroundMark x1="19400" y1="49696" x2="19400" y2="49696"/>
                        <a14:foregroundMark x1="21200" y1="49899" x2="21200" y2="49899"/>
                        <a14:foregroundMark x1="22000" y1="49899" x2="22000" y2="49899"/>
                        <a14:foregroundMark x1="8000" y1="77688" x2="8000" y2="77688"/>
                        <a14:foregroundMark x1="8000" y1="78905" x2="8000" y2="78905"/>
                        <a14:foregroundMark x1="8000" y1="79716" x2="8000" y2="79716"/>
                        <a14:foregroundMark x1="21400" y1="87627" x2="21400" y2="87627"/>
                        <a14:foregroundMark x1="22400" y1="87627" x2="22400" y2="87627"/>
                        <a14:foregroundMark x1="23800" y1="87627" x2="25600" y2="87627"/>
                        <a14:foregroundMark x1="27800" y1="87627" x2="30200" y2="87424"/>
                        <a14:foregroundMark x1="34600" y1="87018" x2="34600" y2="87018"/>
                        <a14:foregroundMark x1="39000" y1="87018" x2="42400" y2="87424"/>
                        <a14:foregroundMark x1="97400" y1="58824" x2="97400" y2="58824"/>
                        <a14:foregroundMark x1="69400" y1="61055" x2="69400" y2="61055"/>
                        <a14:foregroundMark x1="59600" y1="64909" x2="59600" y2="64909"/>
                        <a14:foregroundMark x1="58200" y1="64909" x2="58200" y2="64909"/>
                        <a14:foregroundMark x1="53800" y1="61663" x2="52600" y2="61055"/>
                        <a14:foregroundMark x1="48600" y1="58215" x2="47600" y2="57809"/>
                        <a14:foregroundMark x1="46800" y1="57404" x2="42400" y2="54970"/>
                        <a14:foregroundMark x1="36800" y1="53144" x2="35200" y2="52333"/>
                        <a14:foregroundMark x1="34000" y1="51724" x2="32600" y2="51318"/>
                        <a14:foregroundMark x1="28800" y1="49696" x2="26600" y2="48479"/>
                        <a14:foregroundMark x1="25000" y1="47667" x2="23400" y2="47059"/>
                        <a14:foregroundMark x1="22600" y1="46653" x2="22600" y2="46653"/>
                        <a14:foregroundMark x1="8600" y1="53550" x2="8600" y2="53550"/>
                        <a14:foregroundMark x1="8600" y1="53753" x2="3800" y2="67343"/>
                        <a14:foregroundMark x1="4600" y1="76876" x2="4600" y2="76876"/>
                        <a14:foregroundMark x1="7200" y1="76268" x2="7200" y2="76268"/>
                        <a14:foregroundMark x1="9000" y1="74645" x2="11600" y2="72414"/>
                        <a14:foregroundMark x1="14800" y1="69371" x2="14800" y2="69371"/>
                        <a14:foregroundMark x1="12200" y1="68560" x2="12200" y2="68560"/>
                        <a14:foregroundMark x1="11800" y1="67140" x2="11800" y2="67140"/>
                        <a14:foregroundMark x1="13600" y1="64706" x2="13600" y2="64706"/>
                        <a14:foregroundMark x1="14200" y1="64300" x2="14200" y2="64300"/>
                        <a14:foregroundMark x1="15600" y1="63286" x2="17000" y2="62677"/>
                        <a14:foregroundMark x1="18000" y1="61663" x2="18000" y2="61663"/>
                        <a14:foregroundMark x1="18600" y1="61460" x2="18600" y2="61460"/>
                        <a14:foregroundMark x1="19200" y1="61460" x2="20600" y2="60852"/>
                        <a14:foregroundMark x1="21800" y1="60649" x2="27600" y2="58418"/>
                        <a14:foregroundMark x1="31600" y1="56795" x2="31600" y2="56795"/>
                        <a14:foregroundMark x1="32000" y1="56389" x2="34200" y2="64909"/>
                        <a14:foregroundMark x1="35400" y1="71805" x2="35400" y2="71805"/>
                        <a14:foregroundMark x1="35800" y1="71805" x2="34600" y2="73022"/>
                        <a14:foregroundMark x1="32600" y1="73834" x2="28200" y2="76268"/>
                        <a14:foregroundMark x1="26400" y1="76876" x2="23000" y2="78905"/>
                        <a14:foregroundMark x1="22600" y1="78905" x2="17600" y2="80933"/>
                        <a14:foregroundMark x1="15400" y1="81744" x2="13000" y2="82353"/>
                        <a14:foregroundMark x1="11200" y1="82961" x2="9600" y2="84381"/>
                        <a14:foregroundMark x1="6600" y1="87424" x2="6600" y2="87424"/>
                        <a14:foregroundMark x1="6600" y1="87627" x2="6600" y2="87627"/>
                        <a14:foregroundMark x1="10600" y1="96755" x2="10600" y2="96755"/>
                        <a14:foregroundMark x1="10600" y1="97160" x2="11600" y2="97363"/>
                        <a14:foregroundMark x1="39000" y1="93509" x2="39000" y2="93509"/>
                        <a14:foregroundMark x1="41200" y1="94523" x2="43200" y2="95132"/>
                        <a14:foregroundMark x1="55800" y1="96349" x2="56600" y2="96552"/>
                        <a14:foregroundMark x1="63400" y1="94726" x2="65600" y2="94726"/>
                        <a14:foregroundMark x1="68200" y1="94726" x2="75200" y2="95132"/>
                        <a14:foregroundMark x1="84200" y1="96349" x2="86600" y2="96349"/>
                        <a14:foregroundMark x1="90400" y1="95943" x2="91600" y2="95335"/>
                        <a14:foregroundMark x1="92800" y1="94726" x2="92800" y2="94726"/>
                        <a14:foregroundMark x1="93800" y1="93915" x2="93800" y2="93915"/>
                        <a14:foregroundMark x1="96200" y1="91481" x2="96200" y2="91481"/>
                        <a14:foregroundMark x1="97000" y1="90061" x2="97000" y2="90061"/>
                        <a14:foregroundMark x1="97400" y1="87018" x2="97400" y2="85598"/>
                        <a14:foregroundMark x1="96800" y1="80933" x2="96800" y2="80933"/>
                        <a14:foregroundMark x1="96000" y1="78296" x2="96000" y2="78296"/>
                        <a14:foregroundMark x1="94800" y1="74037" x2="94800" y2="74037"/>
                        <a14:foregroundMark x1="94800" y1="72617" x2="94400" y2="71197"/>
                        <a14:foregroundMark x1="94400" y1="69777" x2="94400" y2="68560"/>
                        <a14:foregroundMark x1="81000" y1="83570" x2="81000" y2="83570"/>
                        <a14:foregroundMark x1="81000" y1="83773" x2="81000" y2="83773"/>
                        <a14:foregroundMark x1="80000" y1="83773" x2="80000" y2="83773"/>
                        <a14:foregroundMark x1="78400" y1="83367" x2="71400" y2="81136"/>
                        <a14:foregroundMark x1="65400" y1="79108" x2="65400" y2="79108"/>
                        <a14:foregroundMark x1="62800" y1="77079" x2="62800" y2="77079"/>
                        <a14:foregroundMark x1="61000" y1="75659" x2="61000" y2="75659"/>
                        <a14:foregroundMark x1="60400" y1="74037" x2="60400" y2="74037"/>
                        <a14:foregroundMark x1="77400" y1="69777" x2="77400" y2="69777"/>
                        <a14:foregroundMark x1="78200" y1="70385" x2="78200" y2="70385"/>
                        <a14:foregroundMark x1="82800" y1="74037" x2="82800" y2="74037"/>
                        <a14:foregroundMark x1="90200" y1="82759" x2="90200" y2="82759"/>
                        <a14:foregroundMark x1="73800" y1="73225" x2="73800" y2="73225"/>
                        <a14:foregroundMark x1="72000" y1="71805" x2="72000" y2="71805"/>
                        <a14:foregroundMark x1="76200" y1="75051" x2="76200" y2="75051"/>
                        <a14:foregroundMark x1="55800" y1="73225" x2="54400" y2="73022"/>
                        <a14:foregroundMark x1="43800" y1="69980" x2="43800" y2="69980"/>
                        <a14:foregroundMark x1="20600" y1="96552" x2="20600" y2="96552"/>
                        <a14:foregroundMark x1="20000" y1="96349" x2="20000" y2="96349"/>
                        <a14:foregroundMark x1="27200" y1="95335" x2="27200" y2="95335"/>
                        <a14:foregroundMark x1="27600" y1="95740" x2="27600" y2="95740"/>
                        <a14:foregroundMark x1="23800" y1="95740" x2="23800" y2="95740"/>
                        <a14:foregroundMark x1="9600" y1="95943" x2="9600" y2="95943"/>
                        <a14:foregroundMark x1="10400" y1="93103" x2="10400" y2="93103"/>
                        <a14:foregroundMark x1="10400" y1="93103" x2="10400" y2="93103"/>
                        <a14:foregroundMark x1="6600" y1="95740" x2="6600" y2="95740"/>
                      </a14:backgroundRemoval>
                    </a14:imgEffect>
                  </a14:imgLayer>
                </a14:imgProps>
              </a:ext>
              <a:ext uri="{28A0092B-C50C-407E-A947-70E740481C1C}">
                <a14:useLocalDpi xmlns:a14="http://schemas.microsoft.com/office/drawing/2010/main" val="0"/>
              </a:ext>
            </a:extLst>
          </a:blip>
          <a:srcRect l="5227" t="25447" b="10691"/>
          <a:stretch/>
        </p:blipFill>
        <p:spPr bwMode="auto">
          <a:xfrm>
            <a:off x="1257928" y="6144007"/>
            <a:ext cx="1056039" cy="7873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xmlns="" id="{B84B59BF-7978-423A-9646-5A35A3329B71}"/>
              </a:ext>
            </a:extLst>
          </p:cNvPr>
          <p:cNvSpPr txBox="1"/>
          <p:nvPr/>
        </p:nvSpPr>
        <p:spPr>
          <a:xfrm rot="21024498">
            <a:off x="423647" y="5905038"/>
            <a:ext cx="2618246" cy="427296"/>
          </a:xfrm>
          <a:prstGeom prst="rect">
            <a:avLst/>
          </a:prstGeom>
          <a:noFill/>
          <a:ln w="3175">
            <a:noFill/>
            <a:prstDash val="sysDot"/>
          </a:ln>
        </p:spPr>
        <p:txBody>
          <a:bodyPr wrap="square">
            <a:spAutoFit/>
          </a:bodyPr>
          <a:lstStyle/>
          <a:p>
            <a:pPr marL="57150" marR="0">
              <a:lnSpc>
                <a:spcPct val="120000"/>
              </a:lnSpc>
              <a:spcBef>
                <a:spcPts val="0"/>
              </a:spcBef>
              <a:spcAft>
                <a:spcPts val="0"/>
              </a:spcAft>
              <a:tabLst>
                <a:tab pos="857250" algn="l"/>
              </a:tabLst>
            </a:pPr>
            <a:r>
              <a:rPr lang="en-US" sz="2000" b="1" dirty="0" err="1">
                <a:solidFill>
                  <a:srgbClr val="00C505"/>
                </a:solidFill>
                <a:latin typeface="#9Slide03 SFU Futura_12" panose="00000400000000000000" pitchFamily="2" charset="0"/>
                <a:ea typeface="Times New Roman" panose="02020603050405020304" pitchFamily="18" charset="0"/>
              </a:rPr>
              <a:t>Xavan</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hoang</a:t>
            </a:r>
            <a:r>
              <a:rPr lang="en-US" sz="2000" b="1" dirty="0">
                <a:solidFill>
                  <a:srgbClr val="00C505"/>
                </a:solidFill>
                <a:latin typeface="#9Slide03 SFU Futura_12" panose="00000400000000000000" pitchFamily="2" charset="0"/>
                <a:ea typeface="Times New Roman" panose="02020603050405020304" pitchFamily="18" charset="0"/>
              </a:rPr>
              <a:t> </a:t>
            </a:r>
            <a:r>
              <a:rPr lang="en-US" sz="2000" b="1" dirty="0" err="1">
                <a:solidFill>
                  <a:srgbClr val="00C505"/>
                </a:solidFill>
                <a:latin typeface="#9Slide03 SFU Futura_12" panose="00000400000000000000" pitchFamily="2" charset="0"/>
                <a:ea typeface="Times New Roman" panose="02020603050405020304" pitchFamily="18" charset="0"/>
              </a:rPr>
              <a:t>mạc</a:t>
            </a:r>
            <a:endParaRPr lang="en-US" sz="2000" b="1" dirty="0">
              <a:solidFill>
                <a:srgbClr val="00C505"/>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15210249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xmlns="" id="{E02CA4A5-BD7E-411A-AC13-FDDC68CC2E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0" t="5926" r="6584" b="6666"/>
          <a:stretch/>
        </p:blipFill>
        <p:spPr>
          <a:xfrm>
            <a:off x="3682108" y="3066741"/>
            <a:ext cx="3542588" cy="3551186"/>
          </a:xfrm>
          <a:prstGeom prst="rect">
            <a:avLst/>
          </a:prstGeom>
        </p:spPr>
      </p:pic>
      <p:sp>
        <p:nvSpPr>
          <p:cNvPr id="4" name="Text Box 5">
            <a:extLst>
              <a:ext uri="{FF2B5EF4-FFF2-40B4-BE49-F238E27FC236}">
                <a16:creationId xmlns:a16="http://schemas.microsoft.com/office/drawing/2014/main" xmlns="" id="{58F889C8-1F97-4DE6-B88C-8F1CC2822BAE}"/>
              </a:ext>
            </a:extLst>
          </p:cNvPr>
          <p:cNvSpPr txBox="1">
            <a:spLocks noChangeArrowheads="1"/>
          </p:cNvSpPr>
          <p:nvPr/>
        </p:nvSpPr>
        <p:spPr bwMode="auto">
          <a:xfrm>
            <a:off x="1255998" y="3201157"/>
            <a:ext cx="2265941" cy="954107"/>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Hoạt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động</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cá</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nhân</a:t>
            </a:r>
            <a:endParaRPr lang="en-US" b="1" dirty="0">
              <a:solidFill>
                <a:srgbClr val="002060"/>
              </a:solidFill>
              <a:latin typeface="#9Slide03 SFU Futura_12" panose="00000400000000000000" pitchFamily="2" charset="0"/>
            </a:endParaRPr>
          </a:p>
        </p:txBody>
      </p:sp>
      <p:sp>
        <p:nvSpPr>
          <p:cNvPr id="5" name="Text Box 5">
            <a:extLst>
              <a:ext uri="{FF2B5EF4-FFF2-40B4-BE49-F238E27FC236}">
                <a16:creationId xmlns:a16="http://schemas.microsoft.com/office/drawing/2014/main" xmlns="" id="{08A2D351-D0BA-435E-8819-D9D80D60925D}"/>
              </a:ext>
            </a:extLst>
          </p:cNvPr>
          <p:cNvSpPr txBox="1">
            <a:spLocks noChangeArrowheads="1"/>
          </p:cNvSpPr>
          <p:nvPr/>
        </p:nvSpPr>
        <p:spPr bwMode="auto">
          <a:xfrm>
            <a:off x="1262747" y="4691085"/>
            <a:ext cx="2287769" cy="1815882"/>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Sử</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dụng</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thiết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bị</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điện</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tử</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quét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mã</a:t>
            </a:r>
            <a:r>
              <a:rPr lang="en-US" b="1" dirty="0">
                <a:solidFill>
                  <a:srgbClr val="002060"/>
                </a:solidFill>
                <a:latin typeface="#9Slide03 SFU Futura_12" panose="00000400000000000000" pitchFamily="2" charset="0"/>
              </a:rPr>
              <a:t> QR, </a:t>
            </a:r>
            <a:r>
              <a:rPr lang="en-US" b="1" dirty="0" err="1">
                <a:solidFill>
                  <a:srgbClr val="002060"/>
                </a:solidFill>
                <a:latin typeface="#9Slide03 SFU Futura_12" panose="00000400000000000000" pitchFamily="2" charset="0"/>
              </a:rPr>
              <a:t>trả</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lời</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câu</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hỏi</a:t>
            </a:r>
            <a:r>
              <a:rPr lang="en-US" b="1" dirty="0">
                <a:solidFill>
                  <a:srgbClr val="002060"/>
                </a:solidFill>
                <a:latin typeface="#9Slide03 SFU Futura_12" panose="00000400000000000000" pitchFamily="2" charset="0"/>
              </a:rPr>
              <a:t> </a:t>
            </a:r>
          </a:p>
        </p:txBody>
      </p:sp>
      <p:pic>
        <p:nvPicPr>
          <p:cNvPr id="9" name="Picture 4" descr="Thông tin tuyển dụng Công ty CP giải pháp Không Gian Xanh | Khoa Công nghệ  thông tin">
            <a:extLst>
              <a:ext uri="{FF2B5EF4-FFF2-40B4-BE49-F238E27FC236}">
                <a16:creationId xmlns:a16="http://schemas.microsoft.com/office/drawing/2014/main" xmlns="" id="{061C9068-C553-470D-9A6F-FDD602BD5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1" y="3201157"/>
            <a:ext cx="1165452" cy="11654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49EFF5AD-98C4-4C0C-8A0B-437D1ADC941F}"/>
              </a:ext>
            </a:extLst>
          </p:cNvPr>
          <p:cNvSpPr/>
          <p:nvPr/>
        </p:nvSpPr>
        <p:spPr>
          <a:xfrm>
            <a:off x="3007914" y="630"/>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xmlns="" id="{118154B9-DA16-44C5-BA08-60B100687F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2954713" y="-74189"/>
            <a:ext cx="1099449" cy="10994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80C5878D-38B5-4133-AF06-72689116366B}"/>
              </a:ext>
            </a:extLst>
          </p:cNvPr>
          <p:cNvSpPr/>
          <p:nvPr/>
        </p:nvSpPr>
        <p:spPr>
          <a:xfrm>
            <a:off x="3946893" y="-3677"/>
            <a:ext cx="4814467" cy="1107996"/>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rPr>
              <a:t>LUYỆN TẬP</a:t>
            </a:r>
          </a:p>
        </p:txBody>
      </p:sp>
      <p:sp>
        <p:nvSpPr>
          <p:cNvPr id="14" name="Rectangle: Rounded Corners 13">
            <a:extLst>
              <a:ext uri="{FF2B5EF4-FFF2-40B4-BE49-F238E27FC236}">
                <a16:creationId xmlns:a16="http://schemas.microsoft.com/office/drawing/2014/main" xmlns="" id="{9B2A2B2B-6C0D-41EB-BFFD-DB319896FF2A}"/>
              </a:ext>
            </a:extLst>
          </p:cNvPr>
          <p:cNvSpPr/>
          <p:nvPr/>
        </p:nvSpPr>
        <p:spPr>
          <a:xfrm>
            <a:off x="624767" y="1005052"/>
            <a:ext cx="9287740" cy="199441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33CC"/>
                </a:solidFill>
                <a:latin typeface="#9Slide05 Aphrodite Pro" panose="02000000000000000000" pitchFamily="2" charset="0"/>
                <a:cs typeface="Arial" panose="020B0604020202020204" pitchFamily="34" charset="0"/>
              </a:rPr>
              <a:t>Tớ</a:t>
            </a:r>
            <a:r>
              <a:rPr lang="en-US" sz="6600" b="1" dirty="0">
                <a:solidFill>
                  <a:srgbClr val="0033CC"/>
                </a:solidFill>
                <a:latin typeface="#9Slide05 Aphrodite Pro" panose="02000000000000000000" pitchFamily="2" charset="0"/>
                <a:cs typeface="Arial" panose="020B0604020202020204" pitchFamily="34" charset="0"/>
              </a:rPr>
              <a:t> </a:t>
            </a:r>
            <a:r>
              <a:rPr lang="en-US" sz="6600" b="1" dirty="0" err="1">
                <a:solidFill>
                  <a:srgbClr val="0033CC"/>
                </a:solidFill>
                <a:latin typeface="#9Slide05 Aphrodite Pro" panose="02000000000000000000" pitchFamily="2" charset="0"/>
                <a:cs typeface="Arial" panose="020B0604020202020204" pitchFamily="34" charset="0"/>
              </a:rPr>
              <a:t>là</a:t>
            </a:r>
            <a:r>
              <a:rPr lang="en-US" sz="6600" b="1" dirty="0">
                <a:solidFill>
                  <a:srgbClr val="0033CC"/>
                </a:solidFill>
                <a:latin typeface="#9Slide05 Aphrodite Pro" panose="02000000000000000000" pitchFamily="2" charset="0"/>
                <a:cs typeface="Arial" panose="020B0604020202020204" pitchFamily="34" charset="0"/>
              </a:rPr>
              <a:t> </a:t>
            </a:r>
            <a:r>
              <a:rPr lang="en-US" sz="6600" b="1" dirty="0" err="1">
                <a:solidFill>
                  <a:srgbClr val="0033CC"/>
                </a:solidFill>
                <a:latin typeface="#9Slide05 Aphrodite Pro" panose="02000000000000000000" pitchFamily="2" charset="0"/>
                <a:cs typeface="Arial" panose="020B0604020202020204" pitchFamily="34" charset="0"/>
              </a:rPr>
              <a:t>nhà</a:t>
            </a:r>
            <a:r>
              <a:rPr lang="en-US" sz="6600" b="1" dirty="0">
                <a:solidFill>
                  <a:srgbClr val="0033CC"/>
                </a:solidFill>
                <a:latin typeface="#9Slide05 Aphrodite Pro" panose="02000000000000000000" pitchFamily="2" charset="0"/>
                <a:cs typeface="Arial" panose="020B0604020202020204" pitchFamily="34" charset="0"/>
              </a:rPr>
              <a:t> </a:t>
            </a:r>
            <a:r>
              <a:rPr lang="en-US" sz="6600" b="1" dirty="0" err="1">
                <a:solidFill>
                  <a:srgbClr val="0033CC"/>
                </a:solidFill>
                <a:latin typeface="#9Slide05 Aphrodite Pro" panose="02000000000000000000" pitchFamily="2" charset="0"/>
                <a:cs typeface="Arial" panose="020B0604020202020204" pitchFamily="34" charset="0"/>
              </a:rPr>
              <a:t>thông</a:t>
            </a:r>
            <a:r>
              <a:rPr lang="en-US" sz="6600" b="1" dirty="0">
                <a:solidFill>
                  <a:srgbClr val="0033CC"/>
                </a:solidFill>
                <a:latin typeface="#9Slide05 Aphrodite Pro" panose="02000000000000000000" pitchFamily="2" charset="0"/>
                <a:cs typeface="Arial" panose="020B0604020202020204" pitchFamily="34" charset="0"/>
              </a:rPr>
              <a:t> </a:t>
            </a:r>
            <a:r>
              <a:rPr lang="en-US" sz="6600" b="1" dirty="0" err="1">
                <a:solidFill>
                  <a:srgbClr val="0033CC"/>
                </a:solidFill>
                <a:latin typeface="#9Slide05 Aphrodite Pro" panose="02000000000000000000" pitchFamily="2" charset="0"/>
                <a:cs typeface="Arial" panose="020B0604020202020204" pitchFamily="34" charset="0"/>
              </a:rPr>
              <a:t>thái</a:t>
            </a:r>
            <a:endParaRPr lang="en-US" sz="6600" b="1" dirty="0">
              <a:solidFill>
                <a:srgbClr val="0033CC"/>
              </a:solidFill>
              <a:latin typeface="#9Slide05 Aphrodite Pro" panose="02000000000000000000" pitchFamily="2" charset="0"/>
              <a:cs typeface="Arial" panose="020B0604020202020204" pitchFamily="34" charset="0"/>
            </a:endParaRPr>
          </a:p>
        </p:txBody>
      </p:sp>
      <p:pic>
        <p:nvPicPr>
          <p:cNvPr id="3074" name="Picture 2" descr="hình ảnh : Iphone, điện thoại, Di động, giả lập, Tế bào, giao tiếp, bản  mẫu, Biểu tượng, điện thoại di động, Thiết bị, 5 giây, 6 giây, Các yếu tố,  Điện">
            <a:extLst>
              <a:ext uri="{FF2B5EF4-FFF2-40B4-BE49-F238E27FC236}">
                <a16:creationId xmlns:a16="http://schemas.microsoft.com/office/drawing/2014/main" xmlns="" id="{28A636DB-3118-4D67-8DC0-E1DC21EA01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706" r="22938" b="6939"/>
          <a:stretch/>
        </p:blipFill>
        <p:spPr bwMode="auto">
          <a:xfrm>
            <a:off x="66385" y="4556747"/>
            <a:ext cx="1116764" cy="194777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xmlns="" id="{3BFEDEEF-4ADE-4D93-A163-3999ECFE6FDC}"/>
              </a:ext>
            </a:extLst>
          </p:cNvPr>
          <p:cNvCxnSpPr/>
          <p:nvPr/>
        </p:nvCxnSpPr>
        <p:spPr>
          <a:xfrm>
            <a:off x="0" y="288901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076" name="Picture 4" descr="Cổng thông tin điện tử Sở Thông tin và Truyền Thông Hà Tĩnh - Sáng kiến -  Đề tài khoa học">
            <a:extLst>
              <a:ext uri="{FF2B5EF4-FFF2-40B4-BE49-F238E27FC236}">
                <a16:creationId xmlns:a16="http://schemas.microsoft.com/office/drawing/2014/main" xmlns="" id="{4200CF35-F1A1-4B6F-A166-43CF887829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35764" y="-103137"/>
            <a:ext cx="2221766" cy="28953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
            <a:extLst>
              <a:ext uri="{FF2B5EF4-FFF2-40B4-BE49-F238E27FC236}">
                <a16:creationId xmlns:a16="http://schemas.microsoft.com/office/drawing/2014/main" xmlns="" id="{A73581C7-B71E-4E3F-AFF3-3BCF3B446321}"/>
              </a:ext>
            </a:extLst>
          </p:cNvPr>
          <p:cNvSpPr txBox="1">
            <a:spLocks noChangeArrowheads="1"/>
          </p:cNvSpPr>
          <p:nvPr/>
        </p:nvSpPr>
        <p:spPr bwMode="auto">
          <a:xfrm>
            <a:off x="7342000" y="5168966"/>
            <a:ext cx="2291743" cy="1384995"/>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err="1">
                <a:solidFill>
                  <a:srgbClr val="002060"/>
                </a:solidFill>
                <a:latin typeface="#9Slide03 SFU Futura_12" panose="00000400000000000000" pitchFamily="2" charset="0"/>
              </a:rPr>
              <a:t>Chụp</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lại</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màn</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hình</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kết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quả</a:t>
            </a:r>
            <a:r>
              <a:rPr lang="en-US" b="1" dirty="0">
                <a:solidFill>
                  <a:srgbClr val="002060"/>
                </a:solidFill>
                <a:latin typeface="#9Slide03 SFU Futura_12" panose="00000400000000000000" pitchFamily="2" charset="0"/>
              </a:rPr>
              <a:t> </a:t>
            </a:r>
            <a:r>
              <a:rPr lang="en-US" b="1" dirty="0">
                <a:solidFill>
                  <a:srgbClr val="002060"/>
                </a:solidFill>
                <a:latin typeface="#9Slide03 SFU Futura_12" panose="00000400000000000000" pitchFamily="2" charset="0"/>
                <a:sym typeface="Wingdings" panose="05000000000000000000" pitchFamily="2" charset="2"/>
              </a:rPr>
              <a:t> </a:t>
            </a:r>
            <a:r>
              <a:rPr lang="en-US" b="1" dirty="0" err="1">
                <a:solidFill>
                  <a:srgbClr val="002060"/>
                </a:solidFill>
                <a:latin typeface="#9Slide03 SFU Futura_12" panose="00000400000000000000" pitchFamily="2" charset="0"/>
                <a:sym typeface="Wingdings" panose="05000000000000000000" pitchFamily="2" charset="2"/>
              </a:rPr>
              <a:t>báo</a:t>
            </a:r>
            <a:r>
              <a:rPr lang="en-US" b="1" dirty="0">
                <a:solidFill>
                  <a:srgbClr val="002060"/>
                </a:solidFill>
                <a:latin typeface="#9Slide03 SFU Futura_12" panose="00000400000000000000" pitchFamily="2" charset="0"/>
                <a:sym typeface="Wingdings" panose="05000000000000000000" pitchFamily="2" charset="2"/>
              </a:rPr>
              <a:t> GV</a:t>
            </a:r>
            <a:endParaRPr lang="en-US" b="1" dirty="0">
              <a:solidFill>
                <a:srgbClr val="002060"/>
              </a:solidFill>
              <a:latin typeface="#9Slide03 SFU Futura_12" panose="00000400000000000000" pitchFamily="2" charset="0"/>
            </a:endParaRPr>
          </a:p>
        </p:txBody>
      </p:sp>
      <p:sp>
        <p:nvSpPr>
          <p:cNvPr id="19" name="Text Box 5">
            <a:extLst>
              <a:ext uri="{FF2B5EF4-FFF2-40B4-BE49-F238E27FC236}">
                <a16:creationId xmlns:a16="http://schemas.microsoft.com/office/drawing/2014/main" xmlns="" id="{B9FAD126-79A3-499C-A758-2A6B1B8E9266}"/>
              </a:ext>
            </a:extLst>
          </p:cNvPr>
          <p:cNvSpPr txBox="1">
            <a:spLocks noChangeArrowheads="1"/>
          </p:cNvSpPr>
          <p:nvPr/>
        </p:nvSpPr>
        <p:spPr bwMode="auto">
          <a:xfrm>
            <a:off x="9708183" y="5184624"/>
            <a:ext cx="2401433" cy="1384995"/>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5 HS </a:t>
            </a:r>
            <a:r>
              <a:rPr lang="en-US" b="1" dirty="0" err="1">
                <a:solidFill>
                  <a:srgbClr val="002060"/>
                </a:solidFill>
                <a:latin typeface="#9Slide03 SFU Futura_12" panose="00000400000000000000" pitchFamily="2" charset="0"/>
              </a:rPr>
              <a:t>cao</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điểm</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nhất</a:t>
            </a:r>
            <a:r>
              <a:rPr lang="en-US" b="1" dirty="0">
                <a:solidFill>
                  <a:srgbClr val="002060"/>
                </a:solidFill>
                <a:latin typeface="#9Slide03 SFU Futura_12" panose="00000400000000000000" pitchFamily="2" charset="0"/>
              </a:rPr>
              <a:t> </a:t>
            </a:r>
            <a:r>
              <a:rPr lang="en-US" b="1" dirty="0">
                <a:solidFill>
                  <a:srgbClr val="002060"/>
                </a:solidFill>
                <a:latin typeface="#9Slide03 SFU Futura_12" panose="00000400000000000000" pitchFamily="2" charset="0"/>
                <a:sym typeface="Wingdings" panose="05000000000000000000" pitchFamily="2" charset="2"/>
              </a:rPr>
              <a:t> </a:t>
            </a:r>
            <a:r>
              <a:rPr lang="en-US" b="1" dirty="0" err="1">
                <a:solidFill>
                  <a:srgbClr val="002060"/>
                </a:solidFill>
                <a:latin typeface="#9Slide03 SFU Futura_12" panose="00000400000000000000" pitchFamily="2" charset="0"/>
                <a:sym typeface="Wingdings" panose="05000000000000000000" pitchFamily="2" charset="2"/>
              </a:rPr>
              <a:t>điểm</a:t>
            </a:r>
            <a:r>
              <a:rPr lang="en-US" b="1" dirty="0">
                <a:solidFill>
                  <a:srgbClr val="002060"/>
                </a:solidFill>
                <a:latin typeface="#9Slide03 SFU Futura_12" panose="00000400000000000000" pitchFamily="2" charset="0"/>
                <a:sym typeface="Wingdings" panose="05000000000000000000" pitchFamily="2" charset="2"/>
              </a:rPr>
              <a:t> </a:t>
            </a:r>
            <a:r>
              <a:rPr lang="en-US" b="1" dirty="0" err="1">
                <a:solidFill>
                  <a:srgbClr val="002060"/>
                </a:solidFill>
                <a:latin typeface="#9Slide03 SFU Futura_12" panose="00000400000000000000" pitchFamily="2" charset="0"/>
                <a:sym typeface="Wingdings" panose="05000000000000000000" pitchFamily="2" charset="2"/>
              </a:rPr>
              <a:t>cộng</a:t>
            </a:r>
            <a:endParaRPr lang="en-US" b="1" dirty="0">
              <a:solidFill>
                <a:srgbClr val="002060"/>
              </a:solidFill>
              <a:latin typeface="#9Slide03 SFU Futura_12" panose="00000400000000000000" pitchFamily="2" charset="0"/>
            </a:endParaRPr>
          </a:p>
        </p:txBody>
      </p:sp>
      <p:pic>
        <p:nvPicPr>
          <p:cNvPr id="17" name="Picture 16" descr="Graphical user interface&#10;&#10;Description automatically generated">
            <a:extLst>
              <a:ext uri="{FF2B5EF4-FFF2-40B4-BE49-F238E27FC236}">
                <a16:creationId xmlns:a16="http://schemas.microsoft.com/office/drawing/2014/main" xmlns="" id="{F3948F06-1181-4A4E-854D-B9C72E6D6B92}"/>
              </a:ext>
            </a:extLst>
          </p:cNvPr>
          <p:cNvPicPr>
            <a:picLocks noChangeAspect="1"/>
          </p:cNvPicPr>
          <p:nvPr/>
        </p:nvPicPr>
        <p:blipFill>
          <a:blip r:embed="rId9"/>
          <a:stretch>
            <a:fillRect/>
          </a:stretch>
        </p:blipFill>
        <p:spPr>
          <a:xfrm>
            <a:off x="7356579" y="2978952"/>
            <a:ext cx="4769036" cy="1994411"/>
          </a:xfrm>
          <a:prstGeom prst="rect">
            <a:avLst/>
          </a:prstGeom>
        </p:spPr>
      </p:pic>
    </p:spTree>
    <p:extLst>
      <p:ext uri="{BB962C8B-B14F-4D97-AF65-F5344CB8AC3E}">
        <p14:creationId xmlns:p14="http://schemas.microsoft.com/office/powerpoint/2010/main" val="150234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xmlns="" id="{A3BA8D6A-4D01-49E4-8C32-23CAA2363653}"/>
              </a:ext>
            </a:extLst>
          </p:cNvPr>
          <p:cNvSpPr/>
          <p:nvPr/>
        </p:nvSpPr>
        <p:spPr>
          <a:xfrm>
            <a:off x="65808" y="1395692"/>
            <a:ext cx="3382503" cy="101159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xmlns="" id="{D2B680DB-E633-4DF1-9493-1C62B4D6F032}"/>
              </a:ext>
            </a:extLst>
          </p:cNvPr>
          <p:cNvSpPr/>
          <p:nvPr/>
        </p:nvSpPr>
        <p:spPr>
          <a:xfrm>
            <a:off x="40233" y="5261486"/>
            <a:ext cx="3382503" cy="131936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xmlns="" id="{35BCD24A-4913-44D7-94A9-74CC6DD1FCBC}"/>
              </a:ext>
            </a:extLst>
          </p:cNvPr>
          <p:cNvSpPr/>
          <p:nvPr/>
        </p:nvSpPr>
        <p:spPr>
          <a:xfrm>
            <a:off x="36313" y="3935868"/>
            <a:ext cx="3413634" cy="11724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A1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thuật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khăn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bàn</a:t>
            </a:r>
            <a:r>
              <a:rPr lang="en-US" sz="2400" b="1" dirty="0">
                <a:solidFill>
                  <a:schemeClr val="tx1"/>
                </a:solidFill>
                <a:latin typeface="#9Slide03 SFU Futura_12" panose="00000400000000000000" pitchFamily="2" charset="0"/>
                <a:cs typeface="Arial" panose="020B0604020202020204" pitchFamily="34" charset="0"/>
              </a:rPr>
              <a:t>, </a:t>
            </a:r>
          </a:p>
        </p:txBody>
      </p:sp>
      <p:cxnSp>
        <p:nvCxnSpPr>
          <p:cNvPr id="32" name="Straight Connector 31">
            <a:extLst>
              <a:ext uri="{FF2B5EF4-FFF2-40B4-BE49-F238E27FC236}">
                <a16:creationId xmlns:a16="http://schemas.microsoft.com/office/drawing/2014/main" xmlns="" id="{9DFE21BC-8AE5-4330-9371-E5BCFAFC8E02}"/>
              </a:ext>
            </a:extLst>
          </p:cNvPr>
          <p:cNvCxnSpPr>
            <a:cxnSpLocks/>
          </p:cNvCxnSpPr>
          <p:nvPr/>
        </p:nvCxnSpPr>
        <p:spPr>
          <a:xfrm>
            <a:off x="5578919" y="1282179"/>
            <a:ext cx="42477" cy="550591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xmlns="" id="{23DEA3F1-E3AB-4ED6-A8B3-B124B97FD588}"/>
              </a:ext>
            </a:extLst>
          </p:cNvPr>
          <p:cNvSpPr/>
          <p:nvPr/>
        </p:nvSpPr>
        <p:spPr>
          <a:xfrm>
            <a:off x="6112616" y="1814347"/>
            <a:ext cx="5575087" cy="88242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9Slide05 SVNKitten" pitchFamily="2" charset="0"/>
                <a:cs typeface="Arial" panose="020B0604020202020204" pitchFamily="34" charset="0"/>
              </a:rPr>
              <a:t>Nhà</a:t>
            </a:r>
            <a:r>
              <a:rPr lang="en-US" sz="4800" dirty="0">
                <a:solidFill>
                  <a:srgbClr val="FF0000"/>
                </a:solidFill>
                <a:latin typeface="#9Slide05 SVNKitten" pitchFamily="2" charset="0"/>
                <a:cs typeface="Arial" panose="020B0604020202020204" pitchFamily="34" charset="0"/>
              </a:rPr>
              <a:t> </a:t>
            </a:r>
            <a:r>
              <a:rPr lang="en-US" sz="6000" dirty="0" err="1">
                <a:solidFill>
                  <a:srgbClr val="0F72A9"/>
                </a:solidFill>
                <a:latin typeface="#9Slide05 SVNKitten" pitchFamily="2" charset="0"/>
                <a:cs typeface="Arial" panose="020B0604020202020204" pitchFamily="34" charset="0"/>
              </a:rPr>
              <a:t>lãnh</a:t>
            </a:r>
            <a:r>
              <a:rPr lang="en-US" sz="6000" dirty="0">
                <a:solidFill>
                  <a:srgbClr val="0F72A9"/>
                </a:solidFill>
                <a:latin typeface="#9Slide05 SVNKitten" pitchFamily="2" charset="0"/>
                <a:cs typeface="Arial" panose="020B0604020202020204" pitchFamily="34" charset="0"/>
              </a:rPr>
              <a:t> </a:t>
            </a:r>
            <a:r>
              <a:rPr lang="en-US" sz="6000" dirty="0" err="1">
                <a:solidFill>
                  <a:srgbClr val="0F72A9"/>
                </a:solidFill>
                <a:latin typeface="#9Slide05 SVNKitten" pitchFamily="2" charset="0"/>
                <a:cs typeface="Arial" panose="020B0604020202020204" pitchFamily="34" charset="0"/>
              </a:rPr>
              <a:t>đạo</a:t>
            </a:r>
            <a:r>
              <a:rPr lang="en-US" sz="6000" dirty="0">
                <a:solidFill>
                  <a:srgbClr val="0F72A9"/>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tài</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ba</a:t>
            </a:r>
            <a:endParaRPr lang="en-US" sz="4800" dirty="0">
              <a:solidFill>
                <a:srgbClr val="FF0000"/>
              </a:solidFill>
              <a:latin typeface="#9Slide05 SVNKitten" pitchFamily="2" charset="0"/>
              <a:cs typeface="Arial" panose="020B0604020202020204" pitchFamily="34" charset="0"/>
            </a:endParaRPr>
          </a:p>
        </p:txBody>
      </p:sp>
      <p:pic>
        <p:nvPicPr>
          <p:cNvPr id="26" name="Picture 25">
            <a:extLst>
              <a:ext uri="{FF2B5EF4-FFF2-40B4-BE49-F238E27FC236}">
                <a16:creationId xmlns:a16="http://schemas.microsoft.com/office/drawing/2014/main" xmlns="" id="{7EA01110-2EC2-4492-9CCA-753A1D7662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rcRect l="10057" r="4605" b="13546"/>
          <a:stretch/>
        </p:blipFill>
        <p:spPr>
          <a:xfrm>
            <a:off x="3505833" y="1352950"/>
            <a:ext cx="1895207" cy="1011592"/>
          </a:xfrm>
          <a:prstGeom prst="rect">
            <a:avLst/>
          </a:prstGeom>
        </p:spPr>
      </p:pic>
      <p:sp>
        <p:nvSpPr>
          <p:cNvPr id="27" name="Rectangle: Rounded Corners 7">
            <a:extLst>
              <a:ext uri="{FF2B5EF4-FFF2-40B4-BE49-F238E27FC236}">
                <a16:creationId xmlns:a16="http://schemas.microsoft.com/office/drawing/2014/main" xmlns="" id="{BA82641E-3201-4492-91D4-87379E758E19}"/>
              </a:ext>
            </a:extLst>
          </p:cNvPr>
          <p:cNvSpPr/>
          <p:nvPr/>
        </p:nvSpPr>
        <p:spPr>
          <a:xfrm>
            <a:off x="65808" y="2585357"/>
            <a:ext cx="3382503" cy="11724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vai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các</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nhà</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lãnh</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đạo</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đất</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nước</a:t>
            </a:r>
            <a:endParaRPr lang="en-US" sz="2800" b="1" dirty="0">
              <a:solidFill>
                <a:srgbClr val="C00000"/>
              </a:solidFill>
              <a:latin typeface="#9Slide03 SFU Futura_12" panose="00000400000000000000" pitchFamily="2"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75F55B41-6FA3-47DA-8C17-D39A4ECA31F7}"/>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xmlns="" id="{4D96BFFF-597B-47CC-B74D-49166B68C45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3505833" y="2585357"/>
            <a:ext cx="2004425"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03C237F2-6D8A-478B-92D0-8A28FD97618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3820879" y="5261486"/>
            <a:ext cx="1002769" cy="118509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A66EF4CC-1A92-46AE-9E8D-B66A2B44BD0A}"/>
              </a:ext>
            </a:extLst>
          </p:cNvPr>
          <p:cNvGrpSpPr/>
          <p:nvPr/>
        </p:nvGrpSpPr>
        <p:grpSpPr>
          <a:xfrm>
            <a:off x="1631785" y="-53407"/>
            <a:ext cx="5910488" cy="1135327"/>
            <a:chOff x="1380816" y="34863"/>
            <a:chExt cx="5910488" cy="1135327"/>
          </a:xfrm>
        </p:grpSpPr>
        <p:sp>
          <p:nvSpPr>
            <p:cNvPr id="33" name="Rectangle: Rounded Corners 32">
              <a:extLst>
                <a:ext uri="{FF2B5EF4-FFF2-40B4-BE49-F238E27FC236}">
                  <a16:creationId xmlns:a16="http://schemas.microsoft.com/office/drawing/2014/main" xmlns="" id="{84B895CD-A8D0-46E8-93EB-87F1C342F92D}"/>
                </a:ext>
              </a:extLst>
            </p:cNvPr>
            <p:cNvSpPr/>
            <p:nvPr/>
          </p:nvSpPr>
          <p:spPr>
            <a:xfrm>
              <a:off x="1448366" y="135231"/>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D98A2DFD-A663-4219-BAD6-BDFB5A320281}"/>
                </a:ext>
              </a:extLst>
            </p:cNvPr>
            <p:cNvSpPr/>
            <p:nvPr/>
          </p:nvSpPr>
          <p:spPr>
            <a:xfrm>
              <a:off x="2420246" y="34863"/>
              <a:ext cx="4814467" cy="1107996"/>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rPr>
                <a:t>VẬN DỤNG</a:t>
              </a:r>
            </a:p>
          </p:txBody>
        </p:sp>
        <p:pic>
          <p:nvPicPr>
            <p:cNvPr id="35" name="Picture 2" descr="navocado-task-badges-legal-task-icons-smaller | Icon, Task, Icon collection">
              <a:extLst>
                <a:ext uri="{FF2B5EF4-FFF2-40B4-BE49-F238E27FC236}">
                  <a16:creationId xmlns:a16="http://schemas.microsoft.com/office/drawing/2014/main" xmlns="" id="{F50CE2D9-E8C2-4736-B89C-E2CE2B6C62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7654" t="79227" b="1915"/>
            <a:stretch/>
          </p:blipFill>
          <p:spPr bwMode="auto">
            <a:xfrm>
              <a:off x="1380816" y="55614"/>
              <a:ext cx="1134794" cy="107530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50">
            <a:extLst>
              <a:ext uri="{FF2B5EF4-FFF2-40B4-BE49-F238E27FC236}">
                <a16:creationId xmlns:a16="http://schemas.microsoft.com/office/drawing/2014/main" xmlns="" id="{633F0F77-D433-41C1-BCD7-879F149B19B1}"/>
              </a:ext>
            </a:extLst>
          </p:cNvPr>
          <p:cNvSpPr/>
          <p:nvPr/>
        </p:nvSpPr>
        <p:spPr>
          <a:xfrm>
            <a:off x="5891479" y="2933412"/>
            <a:ext cx="6019116" cy="3647440"/>
          </a:xfrm>
          <a:prstGeom prst="rect">
            <a:avLst/>
          </a:prstGeom>
          <a:solidFill>
            <a:schemeClr val="accent4">
              <a:lumMod val="20000"/>
              <a:lumOff val="80000"/>
            </a:schemeClr>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xmlns=""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xmlns=""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xmlns=""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xmlns="" id="{8D1D600B-BDF6-4D80-BC0D-6E61729D201C}"/>
              </a:ext>
            </a:extLst>
          </p:cNvPr>
          <p:cNvSpPr txBox="1"/>
          <p:nvPr/>
        </p:nvSpPr>
        <p:spPr>
          <a:xfrm>
            <a:off x="7437808" y="5775038"/>
            <a:ext cx="3309216"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xmlns=""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62" name="Picture 2" descr="Lãnh đạo Quản lý Clip nghệ thuật - Lãnh đạo png tải về - Miễn phí trong  suốt Quan Hệ Công Chúng png Tải về.">
            <a:extLst>
              <a:ext uri="{FF2B5EF4-FFF2-40B4-BE49-F238E27FC236}">
                <a16:creationId xmlns:a16="http://schemas.microsoft.com/office/drawing/2014/main" xmlns="" id="{07E10AD4-6F7F-4A4C-8BEE-BDD7D653BD5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8766422" y="-266"/>
            <a:ext cx="2989942" cy="2096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アイコンのマナ €™ S ペンで手書き のイラスト素材・ベクタ - . Image 48595957.">
            <a:extLst>
              <a:ext uri="{FF2B5EF4-FFF2-40B4-BE49-F238E27FC236}">
                <a16:creationId xmlns:a16="http://schemas.microsoft.com/office/drawing/2014/main" xmlns="" id="{73CE4066-B9FD-4B48-8C90-E604F818396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26190" y="3791542"/>
            <a:ext cx="1452402" cy="131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078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dern Tv Icon, TFT LED Wide Screen Smart Tv Icon. Monitor Icon Stock  Vector - Illustration of equipment, isolated: 122796492">
            <a:extLst>
              <a:ext uri="{FF2B5EF4-FFF2-40B4-BE49-F238E27FC236}">
                <a16:creationId xmlns:a16="http://schemas.microsoft.com/office/drawing/2014/main" xmlns="" id="{D74FDD0D-7910-41A9-831C-7482727D77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74" t="15449" r="3439" b="15344"/>
          <a:stretch/>
        </p:blipFill>
        <p:spPr bwMode="auto">
          <a:xfrm>
            <a:off x="3770142" y="404551"/>
            <a:ext cx="8421858" cy="6301942"/>
          </a:xfrm>
          <a:prstGeom prst="rect">
            <a:avLst/>
          </a:prstGeom>
          <a:noFill/>
          <a:extLst>
            <a:ext uri="{909E8E84-426E-40DD-AFC4-6F175D3DCCD1}">
              <a14:hiddenFill xmlns:a14="http://schemas.microsoft.com/office/drawing/2010/main">
                <a:solidFill>
                  <a:srgbClr val="FFFFFF"/>
                </a:solidFill>
              </a14:hiddenFill>
            </a:ext>
          </a:extLst>
        </p:spPr>
      </p:pic>
      <p:pic>
        <p:nvPicPr>
          <p:cNvPr id="3" name="Formation of Himalayas HD">
            <a:hlinkClick r:id="" action="ppaction://media"/>
            <a:extLst>
              <a:ext uri="{FF2B5EF4-FFF2-40B4-BE49-F238E27FC236}">
                <a16:creationId xmlns:a16="http://schemas.microsoft.com/office/drawing/2014/main" xmlns="" id="{7247341D-59CF-4098-A58E-4B5BD616BB4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30691" y="789179"/>
            <a:ext cx="7700063" cy="4331286"/>
          </a:xfrm>
          <a:prstGeom prst="rect">
            <a:avLst/>
          </a:prstGeom>
        </p:spPr>
      </p:pic>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AACA8191-81A9-46D1-86B8-34E579FC9C4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735606" y="5313075"/>
            <a:ext cx="1034188" cy="1189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DF0A57F2-28D6-4A53-A937-C65639B63630}"/>
              </a:ext>
            </a:extLst>
          </p:cNvPr>
          <p:cNvGrpSpPr/>
          <p:nvPr/>
        </p:nvGrpSpPr>
        <p:grpSpPr>
          <a:xfrm>
            <a:off x="94432" y="0"/>
            <a:ext cx="3675013" cy="4873395"/>
            <a:chOff x="94432" y="1833098"/>
            <a:chExt cx="3675013" cy="4873395"/>
          </a:xfrm>
        </p:grpSpPr>
        <p:pic>
          <p:nvPicPr>
            <p:cNvPr id="2054" name="Picture 6" descr="White lined paper illustration,, Autumn Blank, angle, poster png | PNGEgg">
              <a:extLst>
                <a:ext uri="{FF2B5EF4-FFF2-40B4-BE49-F238E27FC236}">
                  <a16:creationId xmlns:a16="http://schemas.microsoft.com/office/drawing/2014/main" xmlns="" id="{07C6A436-9849-4120-92C6-FF7B8415147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121" b="96181" l="6000" r="94778">
                          <a14:foregroundMark x1="6111" y1="5729" x2="12778" y2="72864"/>
                          <a14:foregroundMark x1="10222" y1="9447" x2="67889" y2="7136"/>
                          <a14:foregroundMark x1="67889" y1="7136" x2="68333" y2="7136"/>
                          <a14:foregroundMark x1="80333" y1="21106" x2="86889" y2="39397"/>
                          <a14:foregroundMark x1="86889" y1="39397" x2="87667" y2="81407"/>
                          <a14:foregroundMark x1="87667" y1="81407" x2="87556" y2="81206"/>
                          <a14:foregroundMark x1="79667" y1="18090" x2="85556" y2="24020"/>
                          <a14:foregroundMark x1="72778" y1="8040" x2="72778" y2="8040"/>
                          <a14:foregroundMark x1="70333" y1="6533" x2="77556" y2="13769"/>
                          <a14:foregroundMark x1="90556" y1="29146" x2="90333" y2="63417"/>
                          <a14:foregroundMark x1="94778" y1="27739" x2="87889" y2="60302"/>
                          <a14:foregroundMark x1="87889" y1="60302" x2="89333" y2="69548"/>
                          <a14:foregroundMark x1="89333" y1="69548" x2="88667" y2="66231"/>
                          <a14:foregroundMark x1="94556" y1="47136" x2="91778" y2="88744"/>
                          <a14:foregroundMark x1="91778" y1="88744" x2="65778" y2="94975"/>
                          <a14:foregroundMark x1="65778" y1="94975" x2="30667" y2="90754"/>
                          <a14:foregroundMark x1="30667" y1="90754" x2="6778" y2="93166"/>
                          <a14:foregroundMark x1="6778" y1="93166" x2="6333" y2="92261"/>
                          <a14:foregroundMark x1="42444" y1="4724" x2="12333" y2="4121"/>
                          <a14:foregroundMark x1="64889" y1="29146" x2="29556" y2="36683"/>
                          <a14:foregroundMark x1="29556" y1="36683" x2="25000" y2="40804"/>
                          <a14:foregroundMark x1="34556" y1="24020" x2="37333" y2="44422"/>
                          <a14:foregroundMark x1="37333" y1="44422" x2="38111" y2="45327"/>
                          <a14:foregroundMark x1="55778" y1="96181" x2="49000" y2="95779"/>
                        </a14:backgroundRemoval>
                      </a14:imgEffect>
                      <a14:imgEffect>
                        <a14:sharpenSoften amount="50000"/>
                      </a14:imgEffect>
                    </a14:imgLayer>
                  </a14:imgProps>
                </a:ext>
                <a:ext uri="{28A0092B-C50C-407E-A947-70E740481C1C}">
                  <a14:useLocalDpi xmlns:a14="http://schemas.microsoft.com/office/drawing/2010/main" val="0"/>
                </a:ext>
              </a:extLst>
            </a:blip>
            <a:srcRect l="16797" t="2595" r="3963" b="2346"/>
            <a:stretch/>
          </p:blipFill>
          <p:spPr bwMode="auto">
            <a:xfrm>
              <a:off x="94432" y="1833098"/>
              <a:ext cx="3675013" cy="48733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7">
              <a:extLst>
                <a:ext uri="{FF2B5EF4-FFF2-40B4-BE49-F238E27FC236}">
                  <a16:creationId xmlns:a16="http://schemas.microsoft.com/office/drawing/2014/main" xmlns="" id="{A0F9278E-7F96-4C3D-83B4-137EF6FE5285}"/>
                </a:ext>
              </a:extLst>
            </p:cNvPr>
            <p:cNvSpPr/>
            <p:nvPr/>
          </p:nvSpPr>
          <p:spPr>
            <a:xfrm>
              <a:off x="182655" y="2673643"/>
              <a:ext cx="3230755" cy="39065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9Slide03 SFU Futura_12" panose="00000400000000000000" pitchFamily="2" charset="0"/>
                  <a:cs typeface="Arial" panose="020B0604020202020204" pitchFamily="34" charset="0"/>
                </a:rPr>
                <a:t>1. </a:t>
              </a:r>
              <a:r>
                <a:rPr lang="vi-VN" sz="2400" b="1" dirty="0">
                  <a:solidFill>
                    <a:srgbClr val="FF0000"/>
                  </a:solidFill>
                  <a:latin typeface="#9Slide03 SFU Futura_12" panose="00000400000000000000" pitchFamily="2" charset="0"/>
                  <a:cs typeface="Arial" panose="020B0604020202020204" pitchFamily="34" charset="0"/>
                </a:rPr>
                <a:t>Đỉnh núi </a:t>
              </a:r>
              <a:r>
                <a:rPr lang="vi-VN" sz="2400" b="1" dirty="0">
                  <a:solidFill>
                    <a:schemeClr val="tx1"/>
                  </a:solidFill>
                  <a:latin typeface="#9Slide03 SFU Futura_12" panose="00000400000000000000" pitchFamily="2" charset="0"/>
                  <a:cs typeface="Arial" panose="020B0604020202020204" pitchFamily="34" charset="0"/>
                </a:rPr>
                <a:t>nào </a:t>
              </a:r>
              <a:r>
                <a:rPr lang="vi-VN" sz="2400" b="1" dirty="0">
                  <a:solidFill>
                    <a:srgbClr val="FF0000"/>
                  </a:solidFill>
                  <a:latin typeface="#9Slide03 SFU Futura_12" panose="00000400000000000000" pitchFamily="2" charset="0"/>
                  <a:cs typeface="Arial" panose="020B0604020202020204" pitchFamily="34" charset="0"/>
                </a:rPr>
                <a:t>cao nhất</a:t>
              </a:r>
              <a:r>
                <a:rPr lang="vi-VN" sz="2400" b="1" dirty="0">
                  <a:solidFill>
                    <a:schemeClr val="tx1"/>
                  </a:solidFill>
                  <a:latin typeface="#9Slide03 SFU Futura_12" panose="00000400000000000000" pitchFamily="2" charset="0"/>
                  <a:cs typeface="Arial" panose="020B0604020202020204" pitchFamily="34" charset="0"/>
                </a:rPr>
                <a:t> thế giới?</a:t>
              </a:r>
            </a:p>
            <a:p>
              <a:pPr algn="just"/>
              <a:r>
                <a:rPr lang="en-US" sz="2400" b="1" dirty="0">
                  <a:solidFill>
                    <a:schemeClr val="tx1"/>
                  </a:solidFill>
                  <a:latin typeface="#9Slide03 SFU Futura_12" panose="00000400000000000000" pitchFamily="2" charset="0"/>
                  <a:cs typeface="Arial" panose="020B0604020202020204" pitchFamily="34" charset="0"/>
                </a:rPr>
                <a:t>2.</a:t>
              </a:r>
              <a:r>
                <a:rPr lang="vi-VN" sz="2400" b="1" dirty="0">
                  <a:solidFill>
                    <a:schemeClr val="tx1"/>
                  </a:solidFill>
                  <a:latin typeface="#9Slide03 SFU Futura_12" panose="00000400000000000000" pitchFamily="2" charset="0"/>
                  <a:cs typeface="Arial" panose="020B0604020202020204" pitchFamily="34" charset="0"/>
                </a:rPr>
                <a:t> </a:t>
              </a:r>
              <a:r>
                <a:rPr lang="vi-VN" sz="2400" b="1" dirty="0">
                  <a:solidFill>
                    <a:srgbClr val="FF0000"/>
                  </a:solidFill>
                  <a:latin typeface="#9Slide03 SFU Futura_12" panose="00000400000000000000" pitchFamily="2" charset="0"/>
                  <a:cs typeface="Arial" panose="020B0604020202020204" pitchFamily="34" charset="0"/>
                </a:rPr>
                <a:t>Dãy núi </a:t>
              </a:r>
              <a:r>
                <a:rPr lang="vi-VN" sz="2400" b="1" dirty="0">
                  <a:solidFill>
                    <a:schemeClr val="tx1"/>
                  </a:solidFill>
                  <a:latin typeface="#9Slide03 SFU Futura_12" panose="00000400000000000000" pitchFamily="2" charset="0"/>
                  <a:cs typeface="Arial" panose="020B0604020202020204" pitchFamily="34" charset="0"/>
                </a:rPr>
                <a:t>có đỉnh </a:t>
              </a:r>
              <a:r>
                <a:rPr lang="vi-VN" sz="2400" b="1" dirty="0">
                  <a:solidFill>
                    <a:srgbClr val="FF0000"/>
                  </a:solidFill>
                  <a:latin typeface="#9Slide03 SFU Futura_12" panose="00000400000000000000" pitchFamily="2" charset="0"/>
                  <a:cs typeface="Arial" panose="020B0604020202020204" pitchFamily="34" charset="0"/>
                </a:rPr>
                <a:t>cao nhất </a:t>
              </a:r>
              <a:r>
                <a:rPr lang="vi-VN" sz="2400" b="1" dirty="0">
                  <a:solidFill>
                    <a:schemeClr val="tx1"/>
                  </a:solidFill>
                  <a:latin typeface="#9Slide03 SFU Futura_12" panose="00000400000000000000" pitchFamily="2" charset="0"/>
                  <a:cs typeface="Arial" panose="020B0604020202020204" pitchFamily="34" charset="0"/>
                </a:rPr>
                <a:t>thế giới là dãy núi nào ? </a:t>
              </a:r>
            </a:p>
            <a:p>
              <a:pPr algn="just"/>
              <a:r>
                <a:rPr lang="en-US" sz="2400" b="1" dirty="0">
                  <a:solidFill>
                    <a:schemeClr val="tx1"/>
                  </a:solidFill>
                  <a:latin typeface="#9Slide03 SFU Futura_12" panose="00000400000000000000" pitchFamily="2" charset="0"/>
                  <a:cs typeface="Arial" panose="020B0604020202020204" pitchFamily="34" charset="0"/>
                </a:rPr>
                <a:t>3.</a:t>
              </a:r>
              <a:r>
                <a:rPr lang="vi-VN" sz="2400" b="1" dirty="0">
                  <a:solidFill>
                    <a:schemeClr val="tx1"/>
                  </a:solidFill>
                  <a:latin typeface="#9Slide03 SFU Futura_12" panose="00000400000000000000" pitchFamily="2" charset="0"/>
                  <a:cs typeface="Arial" panose="020B0604020202020204" pitchFamily="34" charset="0"/>
                </a:rPr>
                <a:t> Dãy núi này có </a:t>
              </a:r>
              <a:r>
                <a:rPr lang="vi-VN" sz="2400" b="1" dirty="0">
                  <a:solidFill>
                    <a:srgbClr val="FF0000"/>
                  </a:solidFill>
                  <a:latin typeface="#9Slide03 SFU Futura_12" panose="00000400000000000000" pitchFamily="2" charset="0"/>
                  <a:cs typeface="Arial" panose="020B0604020202020204" pitchFamily="34" charset="0"/>
                </a:rPr>
                <a:t>ảnh hưởng </a:t>
              </a:r>
              <a:r>
                <a:rPr lang="vi-VN" sz="2400" b="1" dirty="0">
                  <a:solidFill>
                    <a:schemeClr val="tx1"/>
                  </a:solidFill>
                  <a:latin typeface="#9Slide03 SFU Futura_12" panose="00000400000000000000" pitchFamily="2" charset="0"/>
                  <a:cs typeface="Arial" panose="020B0604020202020204" pitchFamily="34" charset="0"/>
                </a:rPr>
                <a:t>như thế nào tới tự nhiên của khu vực </a:t>
              </a:r>
              <a:r>
                <a:rPr lang="vi-VN" sz="2400" b="1" dirty="0">
                  <a:solidFill>
                    <a:srgbClr val="FF0000"/>
                  </a:solidFill>
                  <a:latin typeface="#9Slide03 SFU Futura_12" panose="00000400000000000000" pitchFamily="2" charset="0"/>
                  <a:cs typeface="Arial" panose="020B0604020202020204" pitchFamily="34" charset="0"/>
                </a:rPr>
                <a:t>Nam Á </a:t>
              </a:r>
              <a:r>
                <a:rPr lang="vi-VN" sz="2400" b="1" dirty="0">
                  <a:solidFill>
                    <a:schemeClr val="tx1"/>
                  </a:solidFill>
                  <a:latin typeface="#9Slide03 SFU Futura_12" panose="00000400000000000000" pitchFamily="2" charset="0"/>
                  <a:cs typeface="Arial" panose="020B0604020202020204" pitchFamily="34" charset="0"/>
                </a:rPr>
                <a:t>?</a:t>
              </a:r>
            </a:p>
          </p:txBody>
        </p:sp>
        <p:sp>
          <p:nvSpPr>
            <p:cNvPr id="10" name="Flowchart: Terminator 9">
              <a:extLst>
                <a:ext uri="{FF2B5EF4-FFF2-40B4-BE49-F238E27FC236}">
                  <a16:creationId xmlns:a16="http://schemas.microsoft.com/office/drawing/2014/main" xmlns="" id="{2FBE14CD-BB1B-46EB-A67C-2599D6E9341B}"/>
                </a:ext>
              </a:extLst>
            </p:cNvPr>
            <p:cNvSpPr/>
            <p:nvPr/>
          </p:nvSpPr>
          <p:spPr>
            <a:xfrm>
              <a:off x="576775" y="2426515"/>
              <a:ext cx="2041302" cy="494256"/>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0000400000000000000" pitchFamily="2" charset="0"/>
                </a:rPr>
                <a:t> </a:t>
              </a:r>
              <a:r>
                <a:rPr lang="en-US" sz="2800" b="1" dirty="0" err="1">
                  <a:latin typeface="#9Slide03 SFU Futura_12" panose="00000400000000000000" pitchFamily="2" charset="0"/>
                </a:rPr>
                <a:t>Câu</a:t>
              </a:r>
              <a:r>
                <a:rPr lang="en-US" sz="2800" b="1" dirty="0">
                  <a:latin typeface="#9Slide03 SFU Futura_12" panose="00000400000000000000" pitchFamily="2" charset="0"/>
                </a:rPr>
                <a:t> </a:t>
              </a:r>
              <a:r>
                <a:rPr lang="en-US" sz="2800" b="1" dirty="0" err="1">
                  <a:latin typeface="#9Slide03 SFU Futura_12" panose="00000400000000000000" pitchFamily="2" charset="0"/>
                </a:rPr>
                <a:t>hỏi</a:t>
              </a:r>
              <a:endParaRPr lang="en-US" sz="3200" b="1" dirty="0">
                <a:latin typeface="#9Slide03 SFU Futura_12" panose="00000400000000000000" pitchFamily="2" charset="0"/>
              </a:endParaRPr>
            </a:p>
          </p:txBody>
        </p:sp>
        <p:pic>
          <p:nvPicPr>
            <p:cNvPr id="12" name="Picture 4" descr="Biểu Tượng đồ Dùng Học Tập Hình ảnh | Định dạng hình ảnh PSD 401360362|  vn.lovepik.com">
              <a:extLst>
                <a:ext uri="{FF2B5EF4-FFF2-40B4-BE49-F238E27FC236}">
                  <a16:creationId xmlns:a16="http://schemas.microsoft.com/office/drawing/2014/main" xmlns="" id="{889096A6-4A25-4A9A-B53A-0962502ACFF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7240" b="52454"/>
            <a:stretch/>
          </p:blipFill>
          <p:spPr bwMode="auto">
            <a:xfrm>
              <a:off x="245504" y="2206936"/>
              <a:ext cx="825479" cy="72868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Đồng hồ đếm ngược 5 phút - 5 Minutes">
            <a:hlinkClick r:id="" action="ppaction://media"/>
            <a:extLst>
              <a:ext uri="{FF2B5EF4-FFF2-40B4-BE49-F238E27FC236}">
                <a16:creationId xmlns:a16="http://schemas.microsoft.com/office/drawing/2014/main" xmlns="" id="{9CC003FD-1E20-4C4D-93BF-F3321AED6221}"/>
              </a:ext>
            </a:extLst>
          </p:cNvPr>
          <p:cNvPicPr>
            <a:picLocks noChangeAspect="1"/>
          </p:cNvPicPr>
          <p:nvPr>
            <a:videoFile r:link="rId3"/>
            <p:extLst>
              <p:ext uri="{DAA4B4D4-6D71-4841-9C94-3DE7FCFB9230}">
                <p14:media xmlns:p14="http://schemas.microsoft.com/office/powerpoint/2010/main" r:embed="rId4">
                  <p14:trim st="180868"/>
                </p14:media>
              </p:ext>
            </p:extLst>
          </p:nvPr>
        </p:nvPicPr>
        <p:blipFill>
          <a:blip r:embed="rId14"/>
          <a:stretch>
            <a:fillRect/>
          </a:stretch>
        </p:blipFill>
        <p:spPr>
          <a:xfrm>
            <a:off x="214203" y="5268415"/>
            <a:ext cx="2370394" cy="1333345"/>
          </a:xfrm>
          <a:prstGeom prst="rect">
            <a:avLst/>
          </a:prstGeom>
        </p:spPr>
      </p:pic>
    </p:spTree>
    <p:extLst>
      <p:ext uri="{BB962C8B-B14F-4D97-AF65-F5344CB8AC3E}">
        <p14:creationId xmlns:p14="http://schemas.microsoft.com/office/powerpoint/2010/main" val="13974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1943733-6748-4D69-A0E3-CE386E252631}"/>
              </a:ext>
            </a:extLst>
          </p:cNvPr>
          <p:cNvGrpSpPr/>
          <p:nvPr/>
        </p:nvGrpSpPr>
        <p:grpSpPr>
          <a:xfrm>
            <a:off x="87869" y="3429000"/>
            <a:ext cx="3461864" cy="2911220"/>
            <a:chOff x="7330719" y="1298094"/>
            <a:chExt cx="3461864" cy="2911220"/>
          </a:xfrm>
        </p:grpSpPr>
        <p:sp>
          <p:nvSpPr>
            <p:cNvPr id="8" name="Rectangle: Rounded Corners 7">
              <a:extLst>
                <a:ext uri="{FF2B5EF4-FFF2-40B4-BE49-F238E27FC236}">
                  <a16:creationId xmlns:a16="http://schemas.microsoft.com/office/drawing/2014/main" xmlns="" id="{DE3C1E21-F09A-4FEA-9C8A-FA83186903A9}"/>
                </a:ext>
              </a:extLst>
            </p:cNvPr>
            <p:cNvSpPr/>
            <p:nvPr/>
          </p:nvSpPr>
          <p:spPr>
            <a:xfrm>
              <a:off x="7330719" y="1381956"/>
              <a:ext cx="3461864" cy="2827358"/>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latin typeface="#9Slide03 SFU Futura_12" panose="00000400000000000000" pitchFamily="2" charset="0"/>
                <a:cs typeface="Arial" panose="020B0604020202020204" pitchFamily="34" charset="0"/>
              </a:endParaRPr>
            </a:p>
            <a:p>
              <a:pPr algn="just"/>
              <a:r>
                <a:rPr lang="en-US" sz="2400" b="1" dirty="0">
                  <a:solidFill>
                    <a:schemeClr val="tx1"/>
                  </a:solidFill>
                  <a:latin typeface="#9Slide03 SFU Futura_12" panose="00000400000000000000" pitchFamily="2" charset="0"/>
                  <a:cs typeface="Arial" panose="020B0604020202020204" pitchFamily="34" charset="0"/>
                </a:rPr>
                <a:t>1. </a:t>
              </a:r>
              <a:r>
                <a:rPr lang="en-US" sz="2400" b="1" dirty="0" err="1">
                  <a:solidFill>
                    <a:schemeClr val="tx1"/>
                  </a:solidFill>
                  <a:latin typeface="#9Slide03 SFU Futura_12" panose="00000400000000000000" pitchFamily="2" charset="0"/>
                  <a:cs typeface="Arial" panose="020B0604020202020204" pitchFamily="34" charset="0"/>
                </a:rPr>
                <a:t>Nguyên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nhân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gây</a:t>
              </a:r>
              <a:r>
                <a:rPr lang="en-US" sz="2400" b="1" dirty="0">
                  <a:solidFill>
                    <a:schemeClr val="tx1"/>
                  </a:solidFill>
                  <a:latin typeface="#9Slide03 SFU Futura_12" panose="00000400000000000000" pitchFamily="2" charset="0"/>
                  <a:cs typeface="Arial" panose="020B0604020202020204" pitchFamily="34" charset="0"/>
                </a:rPr>
                <a:t> ra </a:t>
              </a:r>
              <a:r>
                <a:rPr lang="en-US" sz="2400" b="1" dirty="0" err="1">
                  <a:solidFill>
                    <a:schemeClr val="tx1"/>
                  </a:solidFill>
                  <a:latin typeface="#9Slide03 SFU Futura_12" panose="00000400000000000000" pitchFamily="2" charset="0"/>
                  <a:cs typeface="Arial" panose="020B0604020202020204" pitchFamily="34" charset="0"/>
                </a:rPr>
                <a:t>lũ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lụt</a:t>
              </a:r>
              <a:r>
                <a:rPr lang="en-US" sz="2400" b="1" dirty="0">
                  <a:solidFill>
                    <a:schemeClr val="tx1"/>
                  </a:solidFill>
                  <a:latin typeface="#9Slide03 SFU Futura_12" panose="00000400000000000000" pitchFamily="2" charset="0"/>
                  <a:cs typeface="Arial" panose="020B0604020202020204" pitchFamily="34" charset="0"/>
                </a:rPr>
                <a:t> ở </a:t>
              </a:r>
              <a:r>
                <a:rPr lang="en-US" sz="2400" b="1" dirty="0" err="1">
                  <a:solidFill>
                    <a:schemeClr val="tx1"/>
                  </a:solidFill>
                  <a:latin typeface="#9Slide03 SFU Futura_12" panose="00000400000000000000" pitchFamily="2" charset="0"/>
                  <a:cs typeface="Arial" panose="020B0604020202020204" pitchFamily="34" charset="0"/>
                </a:rPr>
                <a:t>Ấn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a:t>
              </a:r>
              <a:r>
                <a:rPr lang="en-US" sz="2400" b="1" dirty="0">
                  <a:solidFill>
                    <a:schemeClr val="tx1"/>
                  </a:solidFill>
                  <a:latin typeface="#9Slide03 SFU Futura_12" panose="00000400000000000000" pitchFamily="2" charset="0"/>
                  <a:cs typeface="Arial" panose="020B0604020202020204" pitchFamily="34" charset="0"/>
                </a:rPr>
                <a:t>?</a:t>
              </a:r>
            </a:p>
            <a:p>
              <a:pPr algn="just"/>
              <a:r>
                <a:rPr lang="en-US" sz="2400" b="1" dirty="0">
                  <a:solidFill>
                    <a:schemeClr val="tx1"/>
                  </a:solidFill>
                  <a:latin typeface="#9Slide03 SFU Futura_12" panose="00000400000000000000" pitchFamily="2" charset="0"/>
                  <a:cs typeface="Arial" panose="020B0604020202020204" pitchFamily="34" charset="0"/>
                </a:rPr>
                <a:t>2. </a:t>
              </a:r>
              <a:r>
                <a:rPr lang="en-US" sz="2400" b="1" dirty="0" err="1">
                  <a:solidFill>
                    <a:schemeClr val="tx1"/>
                  </a:solidFill>
                  <a:latin typeface="#9Slide03 SFU Futura_12" panose="00000400000000000000" pitchFamily="2" charset="0"/>
                  <a:cs typeface="Arial" panose="020B0604020202020204" pitchFamily="34" charset="0"/>
                </a:rPr>
                <a:t>Hậu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quả</a:t>
              </a:r>
              <a:r>
                <a:rPr lang="en-US" sz="2400" b="1" dirty="0">
                  <a:solidFill>
                    <a:schemeClr val="tx1"/>
                  </a:solidFill>
                  <a:latin typeface="#9Slide03 SFU Futura_12" panose="00000400000000000000" pitchFamily="2" charset="0"/>
                  <a:cs typeface="Arial" panose="020B0604020202020204" pitchFamily="34" charset="0"/>
                </a:rPr>
                <a:t>? </a:t>
              </a:r>
            </a:p>
            <a:p>
              <a:pPr algn="just"/>
              <a:r>
                <a:rPr lang="en-US" sz="2400" b="1" dirty="0">
                  <a:solidFill>
                    <a:schemeClr val="tx1"/>
                  </a:solidFill>
                  <a:latin typeface="#9Slide03 SFU Futura_12" panose="00000400000000000000" pitchFamily="2" charset="0"/>
                  <a:cs typeface="Arial" panose="020B0604020202020204" pitchFamily="34" charset="0"/>
                </a:rPr>
                <a:t>2. </a:t>
              </a:r>
              <a:r>
                <a:rPr lang="en-US" sz="2400" b="1" dirty="0" err="1">
                  <a:solidFill>
                    <a:schemeClr val="tx1"/>
                  </a:solidFill>
                  <a:latin typeface="#9Slide03 SFU Futura_12" panose="00000400000000000000" pitchFamily="2" charset="0"/>
                  <a:cs typeface="Arial" panose="020B0604020202020204" pitchFamily="34" charset="0"/>
                </a:rPr>
                <a:t>Đề</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xuất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phục</a:t>
              </a:r>
              <a:r>
                <a:rPr lang="en-US" sz="2400" b="1" dirty="0">
                  <a:solidFill>
                    <a:schemeClr val="tx1"/>
                  </a:solidFill>
                  <a:latin typeface="#9Slide03 SFU Futura_12" panose="00000400000000000000" pitchFamily="2" charset="0"/>
                  <a:cs typeface="Arial" panose="020B0604020202020204" pitchFamily="34" charset="0"/>
                </a:rPr>
                <a:t>?</a:t>
              </a:r>
            </a:p>
          </p:txBody>
        </p:sp>
        <p:grpSp>
          <p:nvGrpSpPr>
            <p:cNvPr id="9" name="Group 8">
              <a:extLst>
                <a:ext uri="{FF2B5EF4-FFF2-40B4-BE49-F238E27FC236}">
                  <a16:creationId xmlns:a16="http://schemas.microsoft.com/office/drawing/2014/main" xmlns="" id="{DC04CB33-3AB6-4554-BAC1-1409231A4D5F}"/>
                </a:ext>
              </a:extLst>
            </p:cNvPr>
            <p:cNvGrpSpPr/>
            <p:nvPr/>
          </p:nvGrpSpPr>
          <p:grpSpPr>
            <a:xfrm>
              <a:off x="7580692" y="1298094"/>
              <a:ext cx="2586561" cy="687615"/>
              <a:chOff x="7580692" y="1343638"/>
              <a:chExt cx="2586561" cy="687615"/>
            </a:xfrm>
          </p:grpSpPr>
          <p:sp>
            <p:nvSpPr>
              <p:cNvPr id="10" name="Lưu đồ: Điểm Kết Thúc 150">
                <a:extLst>
                  <a:ext uri="{FF2B5EF4-FFF2-40B4-BE49-F238E27FC236}">
                    <a16:creationId xmlns:a16="http://schemas.microsoft.com/office/drawing/2014/main" xmlns="" id="{1A458794-94B8-4223-9D98-E912C6EC1BB9}"/>
                  </a:ext>
                </a:extLst>
              </p:cNvPr>
              <p:cNvSpPr/>
              <p:nvPr/>
            </p:nvSpPr>
            <p:spPr>
              <a:xfrm>
                <a:off x="7810883" y="1427500"/>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Câu</a:t>
                </a:r>
                <a:r>
                  <a:rPr lang="en-US" sz="3200" dirty="0">
                    <a:latin typeface="#9Slide05 SVNUT Triumph" panose="00000500000000000000" pitchFamily="2" charset="0"/>
                  </a:rPr>
                  <a:t> </a:t>
                </a:r>
                <a:r>
                  <a:rPr lang="en-US" sz="3200" dirty="0" err="1">
                    <a:latin typeface="#9Slide05 SVNUT Triumph" panose="00000500000000000000" pitchFamily="2" charset="0"/>
                  </a:rPr>
                  <a:t>hỏi</a:t>
                </a:r>
                <a:endParaRPr lang="en-US" sz="3200" dirty="0">
                  <a:latin typeface="#9Slide05 SVNUT Triumph" panose="00000500000000000000" pitchFamily="2" charset="0"/>
                </a:endParaRPr>
              </a:p>
            </p:txBody>
          </p:sp>
          <p:pic>
            <p:nvPicPr>
              <p:cNvPr id="11" name="Picture 2" descr="question mark icon png PNG image with transparent background | TOPpng">
                <a:extLst>
                  <a:ext uri="{FF2B5EF4-FFF2-40B4-BE49-F238E27FC236}">
                    <a16:creationId xmlns:a16="http://schemas.microsoft.com/office/drawing/2014/main" xmlns="" id="{3E228B00-8708-45E9-B23C-20D534099B3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580692" y="1343638"/>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 name="Picture 2" descr="Modern Tv Icon, TFT LED Wide Screen Smart Tv Icon. Monitor Icon Stock  Vector - Illustration of equipment, isolated: 122796492">
            <a:extLst>
              <a:ext uri="{FF2B5EF4-FFF2-40B4-BE49-F238E27FC236}">
                <a16:creationId xmlns:a16="http://schemas.microsoft.com/office/drawing/2014/main" xmlns="" id="{A92A7ADB-CEE8-47FA-B63B-E74FCFBFE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4" t="15449" r="3439" b="15344"/>
          <a:stretch/>
        </p:blipFill>
        <p:spPr bwMode="auto">
          <a:xfrm>
            <a:off x="3820643" y="295932"/>
            <a:ext cx="8421858" cy="6301942"/>
          </a:xfrm>
          <a:prstGeom prst="rect">
            <a:avLst/>
          </a:prstGeom>
          <a:noFill/>
          <a:extLst>
            <a:ext uri="{909E8E84-426E-40DD-AFC4-6F175D3DCCD1}">
              <a14:hiddenFill xmlns:a14="http://schemas.microsoft.com/office/drawing/2010/main">
                <a:solidFill>
                  <a:srgbClr val="FFFFFF"/>
                </a:solidFill>
              </a14:hiddenFill>
            </a:ext>
          </a:extLst>
        </p:spPr>
      </p:pic>
      <p:pic>
        <p:nvPicPr>
          <p:cNvPr id="13" name="Mưa lớn trút xuống kinh hoàng gây lũ lụt, lở đất ở miền Bắc Ấn Độ khiến hàng chục người thiệt mạng">
            <a:hlinkClick r:id="" action="ppaction://media"/>
            <a:extLst>
              <a:ext uri="{FF2B5EF4-FFF2-40B4-BE49-F238E27FC236}">
                <a16:creationId xmlns:a16="http://schemas.microsoft.com/office/drawing/2014/main" xmlns="" id="{107CDC55-F800-410F-81FB-5C74055EFD5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18077" y="593687"/>
            <a:ext cx="7826990" cy="4484815"/>
          </a:xfrm>
          <a:prstGeom prst="rect">
            <a:avLst/>
          </a:prstGeom>
        </p:spPr>
      </p:pic>
      <p:sp>
        <p:nvSpPr>
          <p:cNvPr id="14" name="Rectangle: Rounded Corners 7">
            <a:extLst>
              <a:ext uri="{FF2B5EF4-FFF2-40B4-BE49-F238E27FC236}">
                <a16:creationId xmlns:a16="http://schemas.microsoft.com/office/drawing/2014/main" xmlns="" id="{0EA0087F-761A-4A77-8486-C9EDC4AF8005}"/>
              </a:ext>
            </a:extLst>
          </p:cNvPr>
          <p:cNvSpPr/>
          <p:nvPr/>
        </p:nvSpPr>
        <p:spPr>
          <a:xfrm>
            <a:off x="87869" y="162256"/>
            <a:ext cx="3543301" cy="1491512"/>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9Slide05 SVNKitten" pitchFamily="2" charset="0"/>
                <a:cs typeface="Arial" panose="020B0604020202020204" pitchFamily="34" charset="0"/>
              </a:rPr>
              <a:t>L</a:t>
            </a:r>
            <a:r>
              <a:rPr lang="en-US" sz="6000" dirty="0" err="1">
                <a:solidFill>
                  <a:srgbClr val="FF0000"/>
                </a:solidFill>
                <a:latin typeface="#9Slide05 SVNKitten" pitchFamily="2" charset="0"/>
                <a:cs typeface="Arial" panose="020B0604020202020204" pitchFamily="34" charset="0"/>
              </a:rPr>
              <a:t>ãnh</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đạo</a:t>
            </a:r>
            <a:r>
              <a:rPr lang="en-US" sz="60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tài</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ba</a:t>
            </a:r>
            <a:endParaRPr lang="en-US" sz="4800" dirty="0">
              <a:solidFill>
                <a:srgbClr val="FF0000"/>
              </a:solidFill>
              <a:latin typeface="#9Slide05 SVNKitten"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xmlns="" id="{62E3B6A4-8909-4EAF-A266-0DC6E08436D6}"/>
              </a:ext>
            </a:extLst>
          </p:cNvPr>
          <p:cNvSpPr/>
          <p:nvPr/>
        </p:nvSpPr>
        <p:spPr>
          <a:xfrm>
            <a:off x="87869" y="1491316"/>
            <a:ext cx="3711837" cy="149151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tx1"/>
                </a:solidFill>
                <a:latin typeface="#9Slide03 SFU Futura_12" panose="00000400000000000000" pitchFamily="2" charset="0"/>
                <a:cs typeface="Arial" panose="020B0604020202020204" pitchFamily="34" charset="0"/>
              </a:rPr>
              <a:t>Các</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nhóm</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hãy</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vào</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vai</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là</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các</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nhà</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lãnh</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đạo</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đất</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nước</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Ấn</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Độ</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thảo</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luận</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các</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câu</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hỏi</a:t>
            </a:r>
            <a:r>
              <a:rPr lang="en-US" sz="2000" b="1" dirty="0">
                <a:solidFill>
                  <a:schemeClr val="tx1"/>
                </a:solidFill>
                <a:latin typeface="#9Slide03 SFU Futura_12" panose="00000400000000000000" pitchFamily="2" charset="0"/>
                <a:cs typeface="Arial" panose="020B0604020202020204" pitchFamily="34" charset="0"/>
              </a:rPr>
              <a:t> ở </a:t>
            </a:r>
            <a:r>
              <a:rPr lang="en-US" sz="2000" b="1" dirty="0" err="1">
                <a:solidFill>
                  <a:schemeClr val="tx1"/>
                </a:solidFill>
                <a:latin typeface="#9Slide03 SFU Futura_12" panose="00000400000000000000" pitchFamily="2" charset="0"/>
                <a:cs typeface="Arial" panose="020B0604020202020204" pitchFamily="34" charset="0"/>
              </a:rPr>
              <a:t>dưới</a:t>
            </a:r>
            <a:r>
              <a:rPr lang="en-US" sz="2000" b="1" dirty="0">
                <a:solidFill>
                  <a:schemeClr val="tx1"/>
                </a:solidFill>
                <a:latin typeface="#9Slide03 SFU Futura_12" panose="00000400000000000000" pitchFamily="2" charset="0"/>
                <a:cs typeface="Arial" panose="020B0604020202020204" pitchFamily="34" charset="0"/>
              </a:rPr>
              <a:t> </a:t>
            </a:r>
            <a:r>
              <a:rPr lang="en-US" sz="2000" b="1" dirty="0" err="1">
                <a:solidFill>
                  <a:schemeClr val="tx1"/>
                </a:solidFill>
                <a:latin typeface="#9Slide03 SFU Futura_12" panose="00000400000000000000" pitchFamily="2" charset="0"/>
                <a:cs typeface="Arial" panose="020B0604020202020204" pitchFamily="34" charset="0"/>
              </a:rPr>
              <a:t>đây</a:t>
            </a:r>
            <a:r>
              <a:rPr lang="en-US" sz="2000" b="1" dirty="0">
                <a:solidFill>
                  <a:schemeClr val="tx1"/>
                </a:solidFill>
                <a:latin typeface="#9Slide03 SFU Futura_12" panose="00000400000000000000" pitchFamily="2" charset="0"/>
                <a:cs typeface="Arial" panose="020B0604020202020204" pitchFamily="34" charset="0"/>
              </a:rPr>
              <a:t>.</a:t>
            </a:r>
          </a:p>
        </p:txBody>
      </p:sp>
    </p:spTree>
    <p:extLst>
      <p:ext uri="{BB962C8B-B14F-4D97-AF65-F5344CB8AC3E}">
        <p14:creationId xmlns:p14="http://schemas.microsoft.com/office/powerpoint/2010/main" val="17941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xmlns=""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a:extLst>
              <a:ext uri="{FF2B5EF4-FFF2-40B4-BE49-F238E27FC236}">
                <a16:creationId xmlns:a16="http://schemas.microsoft.com/office/drawing/2014/main" xmlns=""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a:extLst>
              <a:ext uri="{FF2B5EF4-FFF2-40B4-BE49-F238E27FC236}">
                <a16:creationId xmlns:a16="http://schemas.microsoft.com/office/drawing/2014/main" xmlns="" id="{8A2D9B27-0834-4F81-BEC0-F3802F2B13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477012" y="643467"/>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een Leaf Logo clipart - Leaf, Grass, Tree, transparent clip art">
            <a:extLst>
              <a:ext uri="{FF2B5EF4-FFF2-40B4-BE49-F238E27FC236}">
                <a16:creationId xmlns:a16="http://schemas.microsoft.com/office/drawing/2014/main" xmlns="" id="{31DCDED1-9208-41CD-976D-8A52F7BD3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773" y="480060"/>
            <a:ext cx="5734473" cy="573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3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hát hiện sửng sốt từ dãy Himalaya (P2): Trạng thái xô-ma-chi">
            <a:extLst>
              <a:ext uri="{FF2B5EF4-FFF2-40B4-BE49-F238E27FC236}">
                <a16:creationId xmlns:a16="http://schemas.microsoft.com/office/drawing/2014/main" xmlns="" id="{5608CC09-5AB2-4073-BA67-633D53501C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03902" y="1804058"/>
            <a:ext cx="4918530" cy="48854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7">
            <a:extLst>
              <a:ext uri="{FF2B5EF4-FFF2-40B4-BE49-F238E27FC236}">
                <a16:creationId xmlns:a16="http://schemas.microsoft.com/office/drawing/2014/main" xmlns="" id="{96ABCC16-70A3-4D29-A902-C22B12B42961}"/>
              </a:ext>
            </a:extLst>
          </p:cNvPr>
          <p:cNvSpPr/>
          <p:nvPr/>
        </p:nvSpPr>
        <p:spPr>
          <a:xfrm>
            <a:off x="6130511" y="141202"/>
            <a:ext cx="5675657" cy="88242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70C0"/>
                </a:solidFill>
                <a:latin typeface="#9Slide05 SVNKitten" pitchFamily="2" charset="0"/>
                <a:cs typeface="Arial" panose="020B0604020202020204" pitchFamily="34" charset="0"/>
              </a:rPr>
              <a:t>Dãy</a:t>
            </a:r>
            <a:r>
              <a:rPr lang="en-US" sz="7200" dirty="0">
                <a:solidFill>
                  <a:srgbClr val="0070C0"/>
                </a:solidFill>
                <a:latin typeface="#9Slide05 SVNKitten" pitchFamily="2" charset="0"/>
                <a:cs typeface="Arial" panose="020B0604020202020204" pitchFamily="34" charset="0"/>
              </a:rPr>
              <a:t> Himalaya</a:t>
            </a:r>
          </a:p>
        </p:txBody>
      </p:sp>
      <p:sp>
        <p:nvSpPr>
          <p:cNvPr id="14" name="Rectangle 13">
            <a:extLst>
              <a:ext uri="{FF2B5EF4-FFF2-40B4-BE49-F238E27FC236}">
                <a16:creationId xmlns:a16="http://schemas.microsoft.com/office/drawing/2014/main" xmlns="" id="{74383DEB-0328-4F45-BB25-32C925FCB9F3}"/>
              </a:ext>
            </a:extLst>
          </p:cNvPr>
          <p:cNvSpPr/>
          <p:nvPr/>
        </p:nvSpPr>
        <p:spPr>
          <a:xfrm>
            <a:off x="48591" y="125998"/>
            <a:ext cx="5871661" cy="1107996"/>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rPr>
              <a:t>EM CÓ BIẾT ?</a:t>
            </a:r>
          </a:p>
        </p:txBody>
      </p:sp>
      <p:pic>
        <p:nvPicPr>
          <p:cNvPr id="3078" name="Picture 6" descr="Note Paperภาพ PNG เวกเตอร์และไฟล์ PSD | ดาวน์โหลดฟรีบน Pngtree">
            <a:extLst>
              <a:ext uri="{FF2B5EF4-FFF2-40B4-BE49-F238E27FC236}">
                <a16:creationId xmlns:a16="http://schemas.microsoft.com/office/drawing/2014/main" xmlns="" id="{DF31B747-FD1A-4A96-A9E9-AD426564A5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67" b="90000" l="10000" r="90000">
                        <a14:foregroundMark x1="69000" y1="8167" x2="69000" y2="8167"/>
                        <a14:foregroundMark x1="27750" y1="9667" x2="27750" y2="9667"/>
                      </a14:backgroundRemoval>
                    </a14:imgEffect>
                  </a14:imgLayer>
                </a14:imgProps>
              </a:ext>
              <a:ext uri="{28A0092B-C50C-407E-A947-70E740481C1C}">
                <a14:useLocalDpi xmlns:a14="http://schemas.microsoft.com/office/drawing/2010/main" val="0"/>
              </a:ext>
            </a:extLst>
          </a:blip>
          <a:srcRect l="14005" t="8821" r="13129" b="10975"/>
          <a:stretch/>
        </p:blipFill>
        <p:spPr bwMode="auto">
          <a:xfrm>
            <a:off x="337625" y="1233994"/>
            <a:ext cx="6077243" cy="56436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C45C9265-A816-4C54-B247-025CD9C3ADBA}"/>
              </a:ext>
            </a:extLst>
          </p:cNvPr>
          <p:cNvSpPr txBox="1"/>
          <p:nvPr/>
        </p:nvSpPr>
        <p:spPr>
          <a:xfrm>
            <a:off x="6996791" y="1023625"/>
            <a:ext cx="3943096" cy="584775"/>
          </a:xfrm>
          <a:prstGeom prst="rect">
            <a:avLst/>
          </a:prstGeom>
          <a:noFill/>
        </p:spPr>
        <p:txBody>
          <a:bodyPr wrap="square">
            <a:spAutoFit/>
          </a:bodyPr>
          <a:lstStyle/>
          <a:p>
            <a:r>
              <a:rPr lang="en-US" sz="3200" b="1" dirty="0" err="1">
                <a:solidFill>
                  <a:schemeClr val="accent2">
                    <a:lumMod val="50000"/>
                  </a:schemeClr>
                </a:solidFill>
                <a:latin typeface="#9Slide03 SFU Futura_12" panose="00000400000000000000" pitchFamily="2" charset="0"/>
              </a:rPr>
              <a:t>Đỉnh</a:t>
            </a:r>
            <a:r>
              <a:rPr lang="en-US" sz="3200" b="1" dirty="0">
                <a:solidFill>
                  <a:schemeClr val="accent2">
                    <a:lumMod val="50000"/>
                  </a:schemeClr>
                </a:solidFill>
                <a:latin typeface="#9Slide03 SFU Futura_12" panose="00000400000000000000" pitchFamily="2" charset="0"/>
              </a:rPr>
              <a:t>: </a:t>
            </a:r>
            <a:r>
              <a:rPr lang="en-US" sz="3200" b="1" i="0" dirty="0">
                <a:solidFill>
                  <a:schemeClr val="accent2">
                    <a:lumMod val="50000"/>
                  </a:schemeClr>
                </a:solidFill>
                <a:effectLst/>
                <a:latin typeface="#9Slide03 SFU Futura_12" panose="00000400000000000000" pitchFamily="2" charset="0"/>
              </a:rPr>
              <a:t>Everest 8848m</a:t>
            </a:r>
            <a:endParaRPr lang="en-US" sz="3200" b="1" dirty="0">
              <a:solidFill>
                <a:schemeClr val="accent2">
                  <a:lumMod val="50000"/>
                </a:schemeClr>
              </a:solidFill>
              <a:latin typeface="#9Slide03 SFU Futura_12" panose="00000400000000000000" pitchFamily="2" charset="0"/>
            </a:endParaRPr>
          </a:p>
        </p:txBody>
      </p:sp>
      <p:sp>
        <p:nvSpPr>
          <p:cNvPr id="17" name="TextBox 16">
            <a:extLst>
              <a:ext uri="{FF2B5EF4-FFF2-40B4-BE49-F238E27FC236}">
                <a16:creationId xmlns:a16="http://schemas.microsoft.com/office/drawing/2014/main" xmlns="" id="{A41EBA8F-DA34-4A6B-9869-82D961726E29}"/>
              </a:ext>
            </a:extLst>
          </p:cNvPr>
          <p:cNvSpPr txBox="1"/>
          <p:nvPr/>
        </p:nvSpPr>
        <p:spPr>
          <a:xfrm>
            <a:off x="1924128" y="1641376"/>
            <a:ext cx="3337189" cy="1015663"/>
          </a:xfrm>
          <a:prstGeom prst="rect">
            <a:avLst/>
          </a:prstGeom>
          <a:noFill/>
        </p:spPr>
        <p:txBody>
          <a:bodyPr wrap="square">
            <a:spAutoFit/>
          </a:bodyPr>
          <a:lstStyle/>
          <a:p>
            <a:pPr algn="just"/>
            <a:r>
              <a:rPr lang="en-US" sz="2000" b="1" dirty="0">
                <a:solidFill>
                  <a:srgbClr val="002060"/>
                </a:solidFill>
                <a:latin typeface="#9Slide03 SFU Futura_12" panose="00000400000000000000" pitchFamily="2" charset="0"/>
              </a:rPr>
              <a:t>- D</a:t>
            </a:r>
            <a:r>
              <a:rPr lang="vi-VN" sz="2000" b="1" i="0" dirty="0">
                <a:solidFill>
                  <a:srgbClr val="002060"/>
                </a:solidFill>
                <a:effectLst/>
                <a:latin typeface="#9Slide03 SFU Futura_12" panose="00000400000000000000" pitchFamily="2" charset="0"/>
              </a:rPr>
              <a:t>ãy núi cao nhất </a:t>
            </a:r>
            <a:r>
              <a:rPr lang="en-US" sz="2000" b="1" i="0" dirty="0">
                <a:solidFill>
                  <a:srgbClr val="002060"/>
                </a:solidFill>
                <a:effectLst/>
                <a:latin typeface="#9Slide03 SFU Futura_12" panose="00000400000000000000" pitchFamily="2" charset="0"/>
              </a:rPr>
              <a:t>TG _ </a:t>
            </a:r>
            <a:r>
              <a:rPr lang="vi-VN" sz="2000" b="1" i="0" dirty="0">
                <a:solidFill>
                  <a:srgbClr val="002060"/>
                </a:solidFill>
                <a:effectLst/>
                <a:latin typeface="#9Slide03 SFU Futura_12" panose="00000400000000000000" pitchFamily="2" charset="0"/>
              </a:rPr>
              <a:t>nơi của 14 đỉnh núi cao nhất </a:t>
            </a:r>
            <a:r>
              <a:rPr lang="en-US" sz="2000" b="1" i="0" dirty="0">
                <a:solidFill>
                  <a:srgbClr val="002060"/>
                </a:solidFill>
                <a:effectLst/>
                <a:latin typeface="#9Slide03 SFU Futura_12" panose="00000400000000000000" pitchFamily="2" charset="0"/>
              </a:rPr>
              <a:t>TG</a:t>
            </a:r>
            <a:r>
              <a:rPr lang="vi-VN" sz="2000" b="1" i="0" dirty="0">
                <a:solidFill>
                  <a:srgbClr val="002060"/>
                </a:solidFill>
                <a:effectLst/>
                <a:latin typeface="#9Slide03 SFU Futura_12" panose="00000400000000000000" pitchFamily="2" charset="0"/>
              </a:rPr>
              <a:t>: các đỉnh cao</a:t>
            </a:r>
            <a:r>
              <a:rPr lang="en-US" sz="2000" b="1" i="0" dirty="0">
                <a:solidFill>
                  <a:srgbClr val="002060"/>
                </a:solidFill>
                <a:effectLst/>
                <a:latin typeface="#9Slide03 SFU Futura_12" panose="00000400000000000000" pitchFamily="2" charset="0"/>
              </a:rPr>
              <a:t> &gt;</a:t>
            </a:r>
            <a:r>
              <a:rPr lang="vi-VN" sz="2000" b="1" i="0" dirty="0">
                <a:solidFill>
                  <a:srgbClr val="002060"/>
                </a:solidFill>
                <a:effectLst/>
                <a:latin typeface="#9Slide03 SFU Futura_12" panose="00000400000000000000" pitchFamily="2" charset="0"/>
              </a:rPr>
              <a:t>8.000 m</a:t>
            </a:r>
            <a:endParaRPr lang="en-US" sz="2000" b="1" dirty="0">
              <a:solidFill>
                <a:srgbClr val="002060"/>
              </a:solidFill>
              <a:latin typeface="#9Slide03 SFU Futura_12" panose="00000400000000000000" pitchFamily="2" charset="0"/>
            </a:endParaRPr>
          </a:p>
        </p:txBody>
      </p:sp>
      <p:sp>
        <p:nvSpPr>
          <p:cNvPr id="18" name="TextBox 17">
            <a:extLst>
              <a:ext uri="{FF2B5EF4-FFF2-40B4-BE49-F238E27FC236}">
                <a16:creationId xmlns:a16="http://schemas.microsoft.com/office/drawing/2014/main" xmlns="" id="{5CE284A7-7661-43AA-A774-587375288E03}"/>
              </a:ext>
            </a:extLst>
          </p:cNvPr>
          <p:cNvSpPr txBox="1"/>
          <p:nvPr/>
        </p:nvSpPr>
        <p:spPr>
          <a:xfrm>
            <a:off x="1700780" y="2867408"/>
            <a:ext cx="4114058" cy="1015663"/>
          </a:xfrm>
          <a:prstGeom prst="rect">
            <a:avLst/>
          </a:prstGeom>
          <a:noFill/>
        </p:spPr>
        <p:txBody>
          <a:bodyPr wrap="square">
            <a:spAutoFit/>
          </a:bodyPr>
          <a:lstStyle/>
          <a:p>
            <a:pPr algn="just"/>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T</a:t>
            </a:r>
            <a:r>
              <a:rPr lang="en-US" sz="2000" b="1" i="0" dirty="0" err="1">
                <a:solidFill>
                  <a:srgbClr val="002060"/>
                </a:solidFill>
                <a:effectLst/>
                <a:latin typeface="#9Slide03 SFU Futura_12" panose="00000400000000000000" pitchFamily="2" charset="0"/>
              </a:rPr>
              <a:t>rải</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khắp</a:t>
            </a:r>
            <a:r>
              <a:rPr lang="en-US" sz="2000" b="1" i="0" dirty="0">
                <a:solidFill>
                  <a:srgbClr val="002060"/>
                </a:solidFill>
                <a:effectLst/>
                <a:latin typeface="#9Slide03 SFU Futura_12" panose="00000400000000000000" pitchFamily="2" charset="0"/>
              </a:rPr>
              <a:t> 7 </a:t>
            </a:r>
            <a:r>
              <a:rPr lang="en-US" sz="2000" b="1" i="0" dirty="0" err="1">
                <a:solidFill>
                  <a:srgbClr val="002060"/>
                </a:solidFill>
                <a:effectLst/>
                <a:latin typeface="#9Slide03 SFU Futura_12" panose="00000400000000000000" pitchFamily="2" charset="0"/>
              </a:rPr>
              <a:t>quốc</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gia</a:t>
            </a:r>
            <a:r>
              <a:rPr lang="en-US" sz="2000" b="1" i="0" dirty="0">
                <a:solidFill>
                  <a:srgbClr val="002060"/>
                </a:solidFill>
                <a:effectLst/>
                <a:latin typeface="#9Slide03 SFU Futura_12" panose="00000400000000000000" pitchFamily="2" charset="0"/>
              </a:rPr>
              <a:t>: Bhutan, </a:t>
            </a:r>
            <a:r>
              <a:rPr lang="en-US" sz="2000" b="1" i="0" dirty="0" err="1">
                <a:solidFill>
                  <a:srgbClr val="002060"/>
                </a:solidFill>
                <a:effectLst/>
                <a:latin typeface="#9Slide03 SFU Futura_12" panose="00000400000000000000" pitchFamily="2" charset="0"/>
              </a:rPr>
              <a:t>Trung</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Quốc</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Ấn</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Độ</a:t>
            </a:r>
            <a:r>
              <a:rPr lang="en-US" sz="2000" b="1" i="0" dirty="0">
                <a:solidFill>
                  <a:srgbClr val="002060"/>
                </a:solidFill>
                <a:effectLst/>
                <a:latin typeface="#9Slide03 SFU Futura_12" panose="00000400000000000000" pitchFamily="2" charset="0"/>
              </a:rPr>
              <a:t>, Nepal, Pakistan, </a:t>
            </a:r>
            <a:r>
              <a:rPr lang="en-US" sz="2000" b="1" i="0" dirty="0" err="1">
                <a:solidFill>
                  <a:srgbClr val="002060"/>
                </a:solidFill>
                <a:effectLst/>
                <a:latin typeface="#9Slide03 SFU Futura_12" panose="00000400000000000000" pitchFamily="2" charset="0"/>
              </a:rPr>
              <a:t>Myanma</a:t>
            </a:r>
            <a:r>
              <a:rPr lang="en-US" sz="2000" b="1" i="0" dirty="0">
                <a:solidFill>
                  <a:srgbClr val="002060"/>
                </a:solidFill>
                <a:effectLst/>
                <a:latin typeface="#9Slide03 SFU Futura_12" panose="00000400000000000000" pitchFamily="2" charset="0"/>
              </a:rPr>
              <a:t> </a:t>
            </a:r>
            <a:r>
              <a:rPr lang="en-US" sz="2000" b="1" i="0" dirty="0" err="1">
                <a:solidFill>
                  <a:srgbClr val="002060"/>
                </a:solidFill>
                <a:effectLst/>
                <a:latin typeface="#9Slide03 SFU Futura_12" panose="00000400000000000000" pitchFamily="2" charset="0"/>
              </a:rPr>
              <a:t>và</a:t>
            </a:r>
            <a:r>
              <a:rPr lang="en-US" sz="2000" b="1" i="0" dirty="0">
                <a:solidFill>
                  <a:srgbClr val="002060"/>
                </a:solidFill>
                <a:effectLst/>
                <a:latin typeface="#9Slide03 SFU Futura_12" panose="00000400000000000000" pitchFamily="2" charset="0"/>
              </a:rPr>
              <a:t> Afghanistan</a:t>
            </a:r>
            <a:endParaRPr lang="en-US" sz="2000" b="1" dirty="0">
              <a:solidFill>
                <a:srgbClr val="002060"/>
              </a:solidFill>
              <a:latin typeface="#9Slide03 SFU Futura_12" panose="00000400000000000000" pitchFamily="2" charset="0"/>
            </a:endParaRPr>
          </a:p>
        </p:txBody>
      </p:sp>
      <p:sp>
        <p:nvSpPr>
          <p:cNvPr id="19" name="TextBox 18">
            <a:extLst>
              <a:ext uri="{FF2B5EF4-FFF2-40B4-BE49-F238E27FC236}">
                <a16:creationId xmlns:a16="http://schemas.microsoft.com/office/drawing/2014/main" xmlns="" id="{78941A0A-4296-4D24-A03E-C710C2B063E3}"/>
              </a:ext>
            </a:extLst>
          </p:cNvPr>
          <p:cNvSpPr txBox="1"/>
          <p:nvPr/>
        </p:nvSpPr>
        <p:spPr>
          <a:xfrm>
            <a:off x="2155827" y="4246781"/>
            <a:ext cx="3203964" cy="1323439"/>
          </a:xfrm>
          <a:prstGeom prst="rect">
            <a:avLst/>
          </a:prstGeom>
          <a:noFill/>
        </p:spPr>
        <p:txBody>
          <a:bodyPr wrap="square">
            <a:spAutoFit/>
          </a:bodyPr>
          <a:lstStyle/>
          <a:p>
            <a:pPr algn="just"/>
            <a:r>
              <a:rPr lang="en-US" sz="2000" b="1" dirty="0">
                <a:solidFill>
                  <a:srgbClr val="002060"/>
                </a:solidFill>
                <a:latin typeface="#9Slide03 SFU Futura_12" panose="00000400000000000000" pitchFamily="2" charset="0"/>
              </a:rPr>
              <a:t>- K</a:t>
            </a:r>
            <a:r>
              <a:rPr lang="vi-VN" sz="2000" b="1" i="0" dirty="0">
                <a:solidFill>
                  <a:srgbClr val="002060"/>
                </a:solidFill>
                <a:effectLst/>
                <a:latin typeface="#9Slide03 SFU Futura_12" panose="00000400000000000000" pitchFamily="2" charset="0"/>
              </a:rPr>
              <a:t>hởi nguồn của 3 hệ thống sông lớn</a:t>
            </a:r>
            <a:r>
              <a:rPr lang="en-US" sz="2000" b="1" i="0" dirty="0">
                <a:solidFill>
                  <a:srgbClr val="002060"/>
                </a:solidFill>
                <a:effectLst/>
                <a:latin typeface="#9Slide03 SFU Futura_12" panose="00000400000000000000" pitchFamily="2" charset="0"/>
              </a:rPr>
              <a:t>: </a:t>
            </a:r>
            <a:r>
              <a:rPr lang="vi-VN" sz="2000" b="1" i="0" dirty="0">
                <a:solidFill>
                  <a:srgbClr val="002060"/>
                </a:solidFill>
                <a:effectLst/>
                <a:latin typeface="#9Slide03 SFU Futura_12" panose="00000400000000000000" pitchFamily="2" charset="0"/>
              </a:rPr>
              <a:t>sông Ấn, sông Hằng-Brahmaputra và sông Dương Tử.</a:t>
            </a:r>
            <a:endParaRPr lang="en-US" sz="2000" b="1" dirty="0">
              <a:solidFill>
                <a:srgbClr val="002060"/>
              </a:solidFill>
              <a:latin typeface="#9Slide03 SFU Futura_12" panose="00000400000000000000" pitchFamily="2" charset="0"/>
            </a:endParaRPr>
          </a:p>
        </p:txBody>
      </p:sp>
    </p:spTree>
    <p:extLst>
      <p:ext uri="{BB962C8B-B14F-4D97-AF65-F5344CB8AC3E}">
        <p14:creationId xmlns:p14="http://schemas.microsoft.com/office/powerpoint/2010/main" val="7328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FA511026-8542-4AC0-9F06-134A70850B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46"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imalaya">
            <a:extLst>
              <a:ext uri="{FF2B5EF4-FFF2-40B4-BE49-F238E27FC236}">
                <a16:creationId xmlns:a16="http://schemas.microsoft.com/office/drawing/2014/main" xmlns="" id="{FFED0C2C-62BC-4EF7-9FF8-F803DC9FF806}"/>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BF590FB7-70FC-41E1-88AB-6E40512DBD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88" r="2" b="7559"/>
          <a:stretch/>
        </p:blipFill>
        <p:spPr bwMode="auto">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Vị trí địa lí và địa hình khu vực nam Á | SGK Địa lí lớp 8">
            <a:extLst>
              <a:ext uri="{FF2B5EF4-FFF2-40B4-BE49-F238E27FC236}">
                <a16:creationId xmlns:a16="http://schemas.microsoft.com/office/drawing/2014/main" xmlns="" id="{5F56F315-7AC1-46D2-B065-8AA9C91AFF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83" r="2" b="12727"/>
          <a:stretch/>
        </p:blipFill>
        <p:spPr bwMode="auto">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himalaya">
            <a:extLst>
              <a:ext uri="{FF2B5EF4-FFF2-40B4-BE49-F238E27FC236}">
                <a16:creationId xmlns:a16="http://schemas.microsoft.com/office/drawing/2014/main" xmlns="" id="{02357A91-9CCD-460F-99B6-9E9F5EEA1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3" r="12132" b="-2"/>
          <a:stretch/>
        </p:blipFill>
        <p:spPr bwMode="auto">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7B6CBC17-7AAC-4267-B822-1C297CBD79E6}"/>
              </a:ext>
            </a:extLst>
          </p:cNvPr>
          <p:cNvSpPr/>
          <p:nvPr/>
        </p:nvSpPr>
        <p:spPr>
          <a:xfrm>
            <a:off x="-64488" y="367189"/>
            <a:ext cx="5539204" cy="6848029"/>
          </a:xfrm>
          <a:prstGeom prst="rect">
            <a:avLst/>
          </a:prstGeom>
          <a:noFill/>
        </p:spPr>
        <p:txBody>
          <a:bodyPr wrap="square" lIns="91440" tIns="45720" rIns="91440" bIns="45720">
            <a:spAutoFit/>
          </a:bodyPr>
          <a:lstStyle/>
          <a:p>
            <a:pPr algn="ctr"/>
            <a:r>
              <a:rPr lang="en-US" sz="6000" b="1" u="sng" cap="none" spc="0" dirty="0">
                <a:ln w="13462">
                  <a:solidFill>
                    <a:schemeClr val="bg1"/>
                  </a:solidFill>
                  <a:prstDash val="solid"/>
                </a:ln>
                <a:effectLst>
                  <a:outerShdw dist="38100" dir="2700000" algn="bl" rotWithShape="0">
                    <a:schemeClr val="accent5"/>
                  </a:outerShdw>
                </a:effectLst>
                <a:latin typeface="#9Slide07 IcielKoni" pitchFamily="2" charset="0"/>
              </a:rPr>
              <a:t>BÀI 10</a:t>
            </a:r>
          </a:p>
          <a:p>
            <a:pPr algn="ctr"/>
            <a:r>
              <a:rPr lang="en-US" sz="66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ĐIỀU KIỆN </a:t>
            </a:r>
          </a:p>
          <a:p>
            <a:pPr algn="ctr"/>
            <a:r>
              <a:rPr lang="en-US" sz="66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TỰ NHIÊN </a:t>
            </a:r>
          </a:p>
          <a:p>
            <a:pPr algn="ctr"/>
            <a:r>
              <a:rPr lang="en-US" sz="66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KHU VỰC </a:t>
            </a:r>
            <a:r>
              <a:rPr lang="en-US" sz="11500" b="1"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rPr>
              <a:t>NAM Á</a:t>
            </a:r>
          </a:p>
          <a:p>
            <a:pPr algn="ctr"/>
            <a:endPar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endParaRPr>
          </a:p>
        </p:txBody>
      </p:sp>
    </p:spTree>
    <p:extLst>
      <p:ext uri="{BB962C8B-B14F-4D97-AF65-F5344CB8AC3E}">
        <p14:creationId xmlns:p14="http://schemas.microsoft.com/office/powerpoint/2010/main" val="25589745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63" name="Text Box 5">
            <a:extLst>
              <a:ext uri="{FF2B5EF4-FFF2-40B4-BE49-F238E27FC236}">
                <a16:creationId xmlns:a16="http://schemas.microsoft.com/office/drawing/2014/main" xmlns="" id="{6DD347F4-F693-40AD-B250-C7D365B46263}"/>
              </a:ext>
            </a:extLst>
          </p:cNvPr>
          <p:cNvSpPr txBox="1">
            <a:spLocks noChangeArrowheads="1"/>
          </p:cNvSpPr>
          <p:nvPr/>
        </p:nvSpPr>
        <p:spPr bwMode="auto">
          <a:xfrm>
            <a:off x="1693728" y="1547958"/>
            <a:ext cx="3363996" cy="523220"/>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Hoạt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động</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cá</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nhân</a:t>
            </a:r>
            <a:endParaRPr lang="en-US" b="1" dirty="0">
              <a:solidFill>
                <a:srgbClr val="002060"/>
              </a:solidFill>
              <a:latin typeface="#9Slide03 SFU Futura_12" panose="00000400000000000000" pitchFamily="2" charset="0"/>
            </a:endParaRPr>
          </a:p>
        </p:txBody>
      </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flipH="1">
            <a:off x="6051350" y="1209940"/>
            <a:ext cx="14306" cy="5546594"/>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 Box 5">
            <a:extLst>
              <a:ext uri="{FF2B5EF4-FFF2-40B4-BE49-F238E27FC236}">
                <a16:creationId xmlns:a16="http://schemas.microsoft.com/office/drawing/2014/main" xmlns="" id="{5FC8F933-491B-4D9B-BCD0-458EA7C845D0}"/>
              </a:ext>
            </a:extLst>
          </p:cNvPr>
          <p:cNvSpPr txBox="1">
            <a:spLocks noChangeArrowheads="1"/>
          </p:cNvSpPr>
          <p:nvPr/>
        </p:nvSpPr>
        <p:spPr bwMode="auto">
          <a:xfrm>
            <a:off x="1297543" y="2357132"/>
            <a:ext cx="2159600" cy="2246769"/>
          </a:xfrm>
          <a:prstGeom prst="rect">
            <a:avLst/>
          </a:prstGeom>
          <a:no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Sử</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dụng</a:t>
            </a:r>
            <a:r>
              <a:rPr lang="en-US" b="1" dirty="0">
                <a:solidFill>
                  <a:srgbClr val="002060"/>
                </a:solidFill>
                <a:latin typeface="#9Slide03 SFU Futura_12" panose="00000400000000000000" pitchFamily="2" charset="0"/>
              </a:rPr>
              <a:t> GOOGLE MAPS </a:t>
            </a:r>
            <a:r>
              <a:rPr lang="en-US" b="1" dirty="0" err="1">
                <a:solidFill>
                  <a:srgbClr val="002060"/>
                </a:solidFill>
                <a:latin typeface="#9Slide03 SFU Futura_12" panose="00000400000000000000" pitchFamily="2" charset="0"/>
              </a:rPr>
              <a:t>tìm</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vị</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trí</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của</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khu</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vưc</a:t>
            </a:r>
            <a:r>
              <a:rPr lang="en-US" b="1" dirty="0">
                <a:solidFill>
                  <a:srgbClr val="002060"/>
                </a:solidFill>
                <a:latin typeface="#9Slide03 SFU Futura_12" panose="00000400000000000000" pitchFamily="2" charset="0"/>
              </a:rPr>
              <a:t> Nam Á</a:t>
            </a:r>
          </a:p>
        </p:txBody>
      </p: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xmlns="" id="{164136EE-0A71-496E-9007-6784C7E718A7}"/>
              </a:ext>
            </a:extLst>
          </p:cNvPr>
          <p:cNvSpPr/>
          <p:nvPr/>
        </p:nvSpPr>
        <p:spPr>
          <a:xfrm>
            <a:off x="3662872" y="74369"/>
            <a:ext cx="6179658" cy="1015663"/>
          </a:xfrm>
          <a:prstGeom prst="rect">
            <a:avLst/>
          </a:prstGeom>
          <a:solidFill>
            <a:srgbClr val="00B050"/>
          </a:solidFill>
        </p:spPr>
        <p:txBody>
          <a:bodyPr wrap="square" lIns="91440" tIns="45720" rIns="91440" bIns="45720">
            <a:spAutoFit/>
          </a:bodyPr>
          <a:lstStyle/>
          <a:p>
            <a:pPr algn="ctr"/>
            <a:r>
              <a:rPr lang="en-US" sz="6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VỊ </a:t>
            </a:r>
            <a:r>
              <a:rPr lang="en-US" sz="6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TRÍ ĐỊA LÍ</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6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C4B04A7B-0D1C-447E-BB78-90E1D7ECDD6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78767" y="5153625"/>
            <a:ext cx="1053177" cy="1244664"/>
          </a:xfrm>
          <a:prstGeom prst="rect">
            <a:avLst/>
          </a:prstGeom>
          <a:noFill/>
          <a:extLst>
            <a:ext uri="{909E8E84-426E-40DD-AFC4-6F175D3DCCD1}">
              <a14:hiddenFill xmlns:a14="http://schemas.microsoft.com/office/drawing/2010/main">
                <a:solidFill>
                  <a:srgbClr val="FFFFFF"/>
                </a:solidFill>
              </a14:hiddenFill>
            </a:ext>
          </a:extLst>
        </p:spPr>
      </p:pic>
      <p:pic>
        <p:nvPicPr>
          <p:cNvPr id="70" name="Đồng hồ đếm ngược 5 phút - 5 Minutes">
            <a:hlinkClick r:id="" action="ppaction://media"/>
            <a:extLst>
              <a:ext uri="{FF2B5EF4-FFF2-40B4-BE49-F238E27FC236}">
                <a16:creationId xmlns:a16="http://schemas.microsoft.com/office/drawing/2014/main" xmlns="" id="{04933655-AA00-4458-B8ED-EC6CAF8600CC}"/>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7"/>
          <a:stretch>
            <a:fillRect/>
          </a:stretch>
        </p:blipFill>
        <p:spPr>
          <a:xfrm>
            <a:off x="2061444" y="4950616"/>
            <a:ext cx="2943120" cy="1655503"/>
          </a:xfrm>
          <a:prstGeom prst="rect">
            <a:avLst/>
          </a:prstGeom>
        </p:spPr>
      </p:pic>
      <p:pic>
        <p:nvPicPr>
          <p:cNvPr id="8" name="Picture 2" descr="Map Cartoon png download - 512*512 - Free Transparent Map png Download. -  CleanPNG / KissPNG">
            <a:extLst>
              <a:ext uri="{FF2B5EF4-FFF2-40B4-BE49-F238E27FC236}">
                <a16:creationId xmlns:a16="http://schemas.microsoft.com/office/drawing/2014/main" xmlns="" id="{C783A5A2-0DDB-4C9D-A5C7-0F2FFA30DC7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85" b="96731" l="10000" r="90000">
                        <a14:foregroundMark x1="64667" y1="91346" x2="45667" y2="96923"/>
                        <a14:foregroundMark x1="45667" y1="96923" x2="35333" y2="89808"/>
                        <a14:foregroundMark x1="41222" y1="6923" x2="49333" y2="5385"/>
                        <a14:foregroundMark x1="49333" y1="5385" x2="56222" y2="6731"/>
                        <a14:foregroundMark x1="56222" y1="6731" x2="56667" y2="7115"/>
                        <a14:foregroundMark x1="48667" y1="385" x2="48667" y2="385"/>
                      </a14:backgroundRemoval>
                    </a14:imgEffect>
                  </a14:imgLayer>
                </a14:imgProps>
              </a:ext>
              <a:ext uri="{28A0092B-C50C-407E-A947-70E740481C1C}">
                <a14:useLocalDpi xmlns:a14="http://schemas.microsoft.com/office/drawing/2010/main" val="0"/>
              </a:ext>
            </a:extLst>
          </a:blip>
          <a:srcRect l="28004" r="29190"/>
          <a:stretch/>
        </p:blipFill>
        <p:spPr bwMode="auto">
          <a:xfrm>
            <a:off x="3345315" y="-4091"/>
            <a:ext cx="892272" cy="1204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Qr code&#10;&#10;Description automatically generated">
            <a:extLst>
              <a:ext uri="{FF2B5EF4-FFF2-40B4-BE49-F238E27FC236}">
                <a16:creationId xmlns:a16="http://schemas.microsoft.com/office/drawing/2014/main" xmlns="" id="{6A69A908-E625-4DA1-B0C2-6FCE7DBF883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52" t="5179" r="4939" b="5179"/>
          <a:stretch/>
        </p:blipFill>
        <p:spPr>
          <a:xfrm>
            <a:off x="3583980" y="2330062"/>
            <a:ext cx="2366742" cy="2354475"/>
          </a:xfrm>
          <a:prstGeom prst="rect">
            <a:avLst/>
          </a:prstGeom>
        </p:spPr>
      </p:pic>
      <p:pic>
        <p:nvPicPr>
          <p:cNvPr id="50" name="Picture 4" descr="Thông tin tuyển dụng Công ty CP giải pháp Không Gian Xanh | Khoa Công nghệ  thông tin">
            <a:extLst>
              <a:ext uri="{FF2B5EF4-FFF2-40B4-BE49-F238E27FC236}">
                <a16:creationId xmlns:a16="http://schemas.microsoft.com/office/drawing/2014/main" xmlns="" id="{66C83BE2-F181-4D27-9D52-921DA07E39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1439" y="1316952"/>
            <a:ext cx="1165452" cy="1165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8 Lesser Known Google Map Features For Smart &amp;amp; Easy Commuting">
            <a:extLst>
              <a:ext uri="{FF2B5EF4-FFF2-40B4-BE49-F238E27FC236}">
                <a16:creationId xmlns:a16="http://schemas.microsoft.com/office/drawing/2014/main" xmlns="" id="{1E27DFD8-8E14-4BCA-BDD2-FFB4C1C35E0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70200" y1="54389" x2="69250" y2="72393"/>
                        <a14:foregroundMark x1="69250" y1="72393" x2="68950" y2="73218"/>
                        <a14:foregroundMark x1="69100" y1="74494" x2="60200" y2="69242"/>
                        <a14:foregroundMark x1="60200" y1="69242" x2="52750" y2="60990"/>
                        <a14:foregroundMark x1="52750" y1="60990" x2="50900" y2="56789"/>
                        <a14:foregroundMark x1="53250" y1="51688" x2="67450" y2="79820"/>
                        <a14:foregroundMark x1="69350" y1="79145" x2="67750" y2="80645"/>
                        <a14:foregroundMark x1="69500" y1="77944" x2="69500" y2="77944"/>
                      </a14:backgroundRemoval>
                    </a14:imgEffect>
                  </a14:imgLayer>
                </a14:imgProps>
              </a:ext>
              <a:ext uri="{28A0092B-C50C-407E-A947-70E740481C1C}">
                <a14:useLocalDpi xmlns:a14="http://schemas.microsoft.com/office/drawing/2010/main" val="0"/>
              </a:ext>
            </a:extLst>
          </a:blip>
          <a:srcRect l="26355" t="15894" r="27396" b="14667"/>
          <a:stretch/>
        </p:blipFill>
        <p:spPr bwMode="auto">
          <a:xfrm>
            <a:off x="61172" y="2943463"/>
            <a:ext cx="1123051" cy="11237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tebook Paper And Pencil Hand Drawn Vector Line Art Illustration Royalty  Free Cliparts, Vectors, And Stock Illustration. Image 87282008.">
            <a:extLst>
              <a:ext uri="{FF2B5EF4-FFF2-40B4-BE49-F238E27FC236}">
                <a16:creationId xmlns:a16="http://schemas.microsoft.com/office/drawing/2014/main" xmlns="" id="{D58E106B-64B5-4210-9A2B-5E0CA22A22C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87597" y1="84923" x2="85357" y2="54077"/>
                        <a14:foregroundMark x1="85357" y1="54077" x2="87597" y2="43308"/>
                        <a14:foregroundMark x1="86477" y1="88231" x2="86477" y2="88231"/>
                        <a14:foregroundMark x1="72868" y1="82077" x2="64599" y2="89769"/>
                        <a14:foregroundMark x1="64599" y1="89769" x2="45306" y2="86769"/>
                        <a14:foregroundMark x1="11542" y1="84308" x2="15073" y2="61231"/>
                        <a14:foregroundMark x1="15073" y1="61231" x2="34195" y2="24462"/>
                        <a14:foregroundMark x1="34195" y1="24462" x2="38674" y2="22154"/>
                        <a14:foregroundMark x1="35659" y1="87154" x2="64599" y2="12923"/>
                      </a14:backgroundRemoval>
                    </a14:imgEffect>
                  </a14:imgLayer>
                </a14:imgProps>
              </a:ext>
              <a:ext uri="{28A0092B-C50C-407E-A947-70E740481C1C}">
                <a14:useLocalDpi xmlns:a14="http://schemas.microsoft.com/office/drawing/2010/main" val="0"/>
              </a:ext>
            </a:extLst>
          </a:blip>
          <a:srcRect l="8764" t="10256" r="6914" b="8866"/>
          <a:stretch/>
        </p:blipFill>
        <p:spPr bwMode="auto">
          <a:xfrm>
            <a:off x="6195065" y="1144704"/>
            <a:ext cx="5908278" cy="554659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5">
            <a:extLst>
              <a:ext uri="{FF2B5EF4-FFF2-40B4-BE49-F238E27FC236}">
                <a16:creationId xmlns:a16="http://schemas.microsoft.com/office/drawing/2014/main" xmlns="" id="{624157A9-6EEA-4D14-9F42-2FD15C0E7DB1}"/>
              </a:ext>
            </a:extLst>
          </p:cNvPr>
          <p:cNvSpPr txBox="1">
            <a:spLocks noChangeArrowheads="1"/>
          </p:cNvSpPr>
          <p:nvPr/>
        </p:nvSpPr>
        <p:spPr bwMode="auto">
          <a:xfrm>
            <a:off x="6351480" y="2733407"/>
            <a:ext cx="3904512" cy="332398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Nằm</a:t>
            </a:r>
            <a:r>
              <a:rPr lang="en-US" sz="2400" b="1" dirty="0">
                <a:solidFill>
                  <a:srgbClr val="002060"/>
                </a:solidFill>
                <a:latin typeface="#9Slide03 SFU Futura_12" panose="00000400000000000000" pitchFamily="2" charset="0"/>
              </a:rPr>
              <a:t> ở: </a:t>
            </a:r>
          </a:p>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Tiếp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giáp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khu</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vực</a:t>
            </a:r>
            <a:r>
              <a:rPr lang="en-US" sz="2400" b="1" dirty="0">
                <a:solidFill>
                  <a:srgbClr val="002060"/>
                </a:solidFill>
                <a:latin typeface="#9Slide03 SFU Futura_12" panose="00000400000000000000" pitchFamily="2" charset="0"/>
              </a:rPr>
              <a:t>:</a:t>
            </a:r>
          </a:p>
          <a:p>
            <a:pPr marL="457200" indent="-457200" algn="just" eaLnBrk="1" hangingPunct="1">
              <a:spcBef>
                <a:spcPct val="50000"/>
              </a:spcBef>
              <a:buFontTx/>
              <a:buChar char="-"/>
              <a:defRPr/>
            </a:pPr>
            <a:endParaRPr lang="en-US" sz="2400" b="1" dirty="0">
              <a:solidFill>
                <a:srgbClr val="002060"/>
              </a:solidFill>
              <a:latin typeface="#9Slide03 SFU Futura_12" panose="00000400000000000000" pitchFamily="2" charset="0"/>
            </a:endParaRPr>
          </a:p>
          <a:p>
            <a:pPr algn="just" eaLnBrk="1" hangingPunct="1">
              <a:spcBef>
                <a:spcPct val="50000"/>
              </a:spcBef>
              <a:defRPr/>
            </a:pPr>
            <a:endParaRPr lang="en-US" sz="2400" b="1" dirty="0">
              <a:solidFill>
                <a:srgbClr val="002060"/>
              </a:solidFill>
              <a:latin typeface="#9Slide03 SFU Futura_12" panose="00000400000000000000" pitchFamily="2" charset="0"/>
            </a:endParaRPr>
          </a:p>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Tiếp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giáp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vịnh</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biển</a:t>
            </a:r>
            <a:r>
              <a:rPr lang="en-US" sz="2400" b="1" dirty="0">
                <a:solidFill>
                  <a:srgbClr val="002060"/>
                </a:solidFill>
                <a:latin typeface="#9Slide03 SFU Futura_12" panose="00000400000000000000" pitchFamily="2" charset="0"/>
              </a:rPr>
              <a:t>: </a:t>
            </a:r>
          </a:p>
          <a:p>
            <a:pPr marL="457200" indent="-457200" algn="just" eaLnBrk="1" hangingPunct="1">
              <a:spcBef>
                <a:spcPct val="50000"/>
              </a:spcBef>
              <a:buFontTx/>
              <a:buChar char="-"/>
              <a:defRPr/>
            </a:pPr>
            <a:endParaRPr lang="en-US" b="1" dirty="0">
              <a:solidFill>
                <a:srgbClr val="000000"/>
              </a:solidFill>
              <a:latin typeface="#9Slide03 SFU Futura_12" panose="00000400000000000000" pitchFamily="2" charset="0"/>
            </a:endParaRPr>
          </a:p>
        </p:txBody>
      </p:sp>
      <p:grpSp>
        <p:nvGrpSpPr>
          <p:cNvPr id="55" name="Group 54">
            <a:extLst>
              <a:ext uri="{FF2B5EF4-FFF2-40B4-BE49-F238E27FC236}">
                <a16:creationId xmlns:a16="http://schemas.microsoft.com/office/drawing/2014/main" xmlns="" id="{50B46589-2153-4231-98E6-2FD47ED2FE87}"/>
              </a:ext>
            </a:extLst>
          </p:cNvPr>
          <p:cNvGrpSpPr/>
          <p:nvPr/>
        </p:nvGrpSpPr>
        <p:grpSpPr>
          <a:xfrm>
            <a:off x="6685479" y="1809568"/>
            <a:ext cx="3429192" cy="802340"/>
            <a:chOff x="7289638" y="1517216"/>
            <a:chExt cx="3429192" cy="802340"/>
          </a:xfrm>
        </p:grpSpPr>
        <p:sp>
          <p:nvSpPr>
            <p:cNvPr id="62" name="Flowchart: Terminator 61">
              <a:extLst>
                <a:ext uri="{FF2B5EF4-FFF2-40B4-BE49-F238E27FC236}">
                  <a16:creationId xmlns:a16="http://schemas.microsoft.com/office/drawing/2014/main" xmlns="" id="{B387C27A-772B-4121-B06E-CB26CED96631}"/>
                </a:ext>
              </a:extLst>
            </p:cNvPr>
            <p:cNvSpPr/>
            <p:nvPr/>
          </p:nvSpPr>
          <p:spPr>
            <a:xfrm>
              <a:off x="7548507" y="1691953"/>
              <a:ext cx="3170323" cy="559995"/>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SFU Futura_12" panose="00000400000000000000" pitchFamily="2" charset="0"/>
                </a:rPr>
                <a:t> </a:t>
              </a:r>
              <a:r>
                <a:rPr lang="en-US" sz="3200" b="1" dirty="0" err="1">
                  <a:latin typeface="#9Slide03 SFU Futura_12" panose="00000400000000000000" pitchFamily="2" charset="0"/>
                </a:rPr>
                <a:t>Phiếu</a:t>
              </a:r>
              <a:r>
                <a:rPr lang="en-US" sz="3200" b="1" dirty="0">
                  <a:latin typeface="#9Slide03 SFU Futura_12" panose="00000400000000000000" pitchFamily="2" charset="0"/>
                </a:rPr>
                <a:t> </a:t>
              </a:r>
              <a:r>
                <a:rPr lang="en-US" sz="3200" b="1" dirty="0" err="1">
                  <a:latin typeface="#9Slide03 SFU Futura_12" panose="00000400000000000000" pitchFamily="2" charset="0"/>
                </a:rPr>
                <a:t>học</a:t>
              </a:r>
              <a:r>
                <a:rPr lang="en-US" sz="3200" b="1" dirty="0">
                  <a:latin typeface="#9Slide03 SFU Futura_12" panose="00000400000000000000" pitchFamily="2" charset="0"/>
                </a:rPr>
                <a:t> </a:t>
              </a:r>
              <a:r>
                <a:rPr lang="en-US" sz="3200" b="1" dirty="0" err="1">
                  <a:latin typeface="#9Slide03 SFU Futura_12" panose="00000400000000000000" pitchFamily="2" charset="0"/>
                </a:rPr>
                <a:t>tập</a:t>
              </a:r>
              <a:endParaRPr lang="en-US" sz="3600" b="1" dirty="0">
                <a:latin typeface="#9Slide03 SFU Futura_12" panose="00000400000000000000" pitchFamily="2" charset="0"/>
              </a:endParaRPr>
            </a:p>
          </p:txBody>
        </p:sp>
        <p:pic>
          <p:nvPicPr>
            <p:cNvPr id="65" name="Picture 6" descr="Computer Icons Pen Icon, pen, ink, text, rectangle png | PNGWing">
              <a:extLst>
                <a:ext uri="{FF2B5EF4-FFF2-40B4-BE49-F238E27FC236}">
                  <a16:creationId xmlns:a16="http://schemas.microsoft.com/office/drawing/2014/main" xmlns="" id="{FEDDB96E-E2D3-4974-8A6D-43EF5EAA49D1}"/>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7289638" y="1517216"/>
              <a:ext cx="747606" cy="802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48092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barn(inVertical)">
                                      <p:cBhvr>
                                        <p:cTn id="10" dur="500"/>
                                        <p:tgtEl>
                                          <p:spTgt spid="51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arn(inVertic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0"/>
                </p:tgtEl>
              </p:cMediaNode>
            </p:video>
          </p:childTnLst>
        </p:cTn>
      </p:par>
    </p:tnLst>
    <p:bldLst>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xmlns="" id="{164136EE-0A71-496E-9007-6784C7E718A7}"/>
              </a:ext>
            </a:extLst>
          </p:cNvPr>
          <p:cNvSpPr/>
          <p:nvPr/>
        </p:nvSpPr>
        <p:spPr>
          <a:xfrm>
            <a:off x="3662872" y="74369"/>
            <a:ext cx="6179658" cy="1015663"/>
          </a:xfrm>
          <a:prstGeom prst="rect">
            <a:avLst/>
          </a:prstGeom>
          <a:solidFill>
            <a:srgbClr val="00B050"/>
          </a:solidFill>
        </p:spPr>
        <p:txBody>
          <a:bodyPr wrap="square" lIns="91440" tIns="45720" rIns="91440" bIns="45720">
            <a:spAutoFit/>
          </a:bodyPr>
          <a:lstStyle/>
          <a:p>
            <a:pPr algn="ctr"/>
            <a:r>
              <a:rPr lang="en-US" sz="6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cap="none" spc="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VỊ </a:t>
            </a:r>
            <a:r>
              <a:rPr lang="en-US" sz="6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TRÍ ĐỊA LÍ</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8" name="Picture 2" descr="Map Cartoon png download - 512*512 - Free Transparent Map png Download. -  CleanPNG / KissPNG">
            <a:extLst>
              <a:ext uri="{FF2B5EF4-FFF2-40B4-BE49-F238E27FC236}">
                <a16:creationId xmlns:a16="http://schemas.microsoft.com/office/drawing/2014/main" xmlns="" id="{C783A5A2-0DDB-4C9D-A5C7-0F2FFA30DC7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85" b="96731" l="10000" r="90000">
                        <a14:foregroundMark x1="64667" y1="91346" x2="45667" y2="96923"/>
                        <a14:foregroundMark x1="45667" y1="96923" x2="35333" y2="89808"/>
                        <a14:foregroundMark x1="41222" y1="6923" x2="49333" y2="5385"/>
                        <a14:foregroundMark x1="49333" y1="5385" x2="56222" y2="6731"/>
                        <a14:foregroundMark x1="56222" y1="6731" x2="56667" y2="7115"/>
                        <a14:foregroundMark x1="48667" y1="385" x2="48667" y2="385"/>
                      </a14:backgroundRemoval>
                    </a14:imgEffect>
                  </a14:imgLayer>
                </a14:imgProps>
              </a:ext>
              <a:ext uri="{28A0092B-C50C-407E-A947-70E740481C1C}">
                <a14:useLocalDpi xmlns:a14="http://schemas.microsoft.com/office/drawing/2010/main" val="0"/>
              </a:ext>
            </a:extLst>
          </a:blip>
          <a:srcRect l="28004" r="29190"/>
          <a:stretch/>
        </p:blipFill>
        <p:spPr bwMode="auto">
          <a:xfrm>
            <a:off x="3345315" y="-4091"/>
            <a:ext cx="892272" cy="12043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tebook Paper And Pencil Hand Drawn Vector Line Art Illustration Royalty  Free Cliparts, Vectors, And Stock Illustration. Image 87282008.">
            <a:extLst>
              <a:ext uri="{FF2B5EF4-FFF2-40B4-BE49-F238E27FC236}">
                <a16:creationId xmlns:a16="http://schemas.microsoft.com/office/drawing/2014/main" xmlns="" id="{D58E106B-64B5-4210-9A2B-5E0CA22A22C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7597" y1="84923" x2="85357" y2="54077"/>
                        <a14:foregroundMark x1="85357" y1="54077" x2="87597" y2="43308"/>
                        <a14:foregroundMark x1="86477" y1="88231" x2="86477" y2="88231"/>
                        <a14:foregroundMark x1="72868" y1="82077" x2="64599" y2="89769"/>
                        <a14:foregroundMark x1="64599" y1="89769" x2="45306" y2="86769"/>
                        <a14:foregroundMark x1="11542" y1="84308" x2="15073" y2="61231"/>
                        <a14:foregroundMark x1="15073" y1="61231" x2="34195" y2="24462"/>
                        <a14:foregroundMark x1="34195" y1="24462" x2="38674" y2="22154"/>
                        <a14:foregroundMark x1="35659" y1="87154" x2="64599" y2="12923"/>
                      </a14:backgroundRemoval>
                    </a14:imgEffect>
                  </a14:imgLayer>
                </a14:imgProps>
              </a:ext>
              <a:ext uri="{28A0092B-C50C-407E-A947-70E740481C1C}">
                <a14:useLocalDpi xmlns:a14="http://schemas.microsoft.com/office/drawing/2010/main" val="0"/>
              </a:ext>
            </a:extLst>
          </a:blip>
          <a:srcRect l="8764" t="10256" r="6914" b="8866"/>
          <a:stretch/>
        </p:blipFill>
        <p:spPr bwMode="auto">
          <a:xfrm>
            <a:off x="143072" y="1122542"/>
            <a:ext cx="5908278" cy="554659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5">
            <a:extLst>
              <a:ext uri="{FF2B5EF4-FFF2-40B4-BE49-F238E27FC236}">
                <a16:creationId xmlns:a16="http://schemas.microsoft.com/office/drawing/2014/main" xmlns="" id="{624157A9-6EEA-4D14-9F42-2FD15C0E7DB1}"/>
              </a:ext>
            </a:extLst>
          </p:cNvPr>
          <p:cNvSpPr txBox="1">
            <a:spLocks noChangeArrowheads="1"/>
          </p:cNvSpPr>
          <p:nvPr/>
        </p:nvSpPr>
        <p:spPr bwMode="auto">
          <a:xfrm>
            <a:off x="299487" y="2711245"/>
            <a:ext cx="3904512" cy="332398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Nằm</a:t>
            </a:r>
            <a:r>
              <a:rPr lang="en-US" sz="2400" b="1" dirty="0">
                <a:solidFill>
                  <a:srgbClr val="002060"/>
                </a:solidFill>
                <a:latin typeface="#9Slide03 SFU Futura_12" panose="00000400000000000000" pitchFamily="2" charset="0"/>
              </a:rPr>
              <a:t> ở: </a:t>
            </a:r>
          </a:p>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Tiếp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giáp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khu</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vực</a:t>
            </a:r>
            <a:r>
              <a:rPr lang="en-US" sz="2400" b="1" dirty="0">
                <a:solidFill>
                  <a:srgbClr val="002060"/>
                </a:solidFill>
                <a:latin typeface="#9Slide03 SFU Futura_12" panose="00000400000000000000" pitchFamily="2" charset="0"/>
              </a:rPr>
              <a:t>:</a:t>
            </a:r>
          </a:p>
          <a:p>
            <a:pPr marL="457200" indent="-457200" algn="just" eaLnBrk="1" hangingPunct="1">
              <a:spcBef>
                <a:spcPct val="50000"/>
              </a:spcBef>
              <a:buFontTx/>
              <a:buChar char="-"/>
              <a:defRPr/>
            </a:pPr>
            <a:endParaRPr lang="en-US" sz="2400" b="1" dirty="0">
              <a:solidFill>
                <a:srgbClr val="002060"/>
              </a:solidFill>
              <a:latin typeface="#9Slide03 SFU Futura_12" panose="00000400000000000000" pitchFamily="2" charset="0"/>
            </a:endParaRPr>
          </a:p>
          <a:p>
            <a:pPr algn="just" eaLnBrk="1" hangingPunct="1">
              <a:spcBef>
                <a:spcPct val="50000"/>
              </a:spcBef>
              <a:defRPr/>
            </a:pPr>
            <a:endParaRPr lang="en-US" sz="2400" b="1" dirty="0">
              <a:solidFill>
                <a:srgbClr val="002060"/>
              </a:solidFill>
              <a:latin typeface="#9Slide03 SFU Futura_12" panose="00000400000000000000" pitchFamily="2" charset="0"/>
            </a:endParaRPr>
          </a:p>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Tiếp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giáp</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vịnh</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biển</a:t>
            </a:r>
            <a:r>
              <a:rPr lang="en-US" sz="2400" b="1" dirty="0">
                <a:solidFill>
                  <a:srgbClr val="002060"/>
                </a:solidFill>
                <a:latin typeface="#9Slide03 SFU Futura_12" panose="00000400000000000000" pitchFamily="2" charset="0"/>
              </a:rPr>
              <a:t>: </a:t>
            </a:r>
          </a:p>
          <a:p>
            <a:pPr marL="457200" indent="-457200" algn="just" eaLnBrk="1" hangingPunct="1">
              <a:spcBef>
                <a:spcPct val="50000"/>
              </a:spcBef>
              <a:buFontTx/>
              <a:buChar char="-"/>
              <a:defRPr/>
            </a:pPr>
            <a:endParaRPr lang="en-US" b="1" dirty="0">
              <a:solidFill>
                <a:srgbClr val="000000"/>
              </a:solidFill>
              <a:latin typeface="#9Slide03 SFU Futura_12" panose="00000400000000000000" pitchFamily="2" charset="0"/>
            </a:endParaRPr>
          </a:p>
        </p:txBody>
      </p:sp>
      <p:grpSp>
        <p:nvGrpSpPr>
          <p:cNvPr id="55" name="Group 54">
            <a:extLst>
              <a:ext uri="{FF2B5EF4-FFF2-40B4-BE49-F238E27FC236}">
                <a16:creationId xmlns:a16="http://schemas.microsoft.com/office/drawing/2014/main" xmlns="" id="{50B46589-2153-4231-98E6-2FD47ED2FE87}"/>
              </a:ext>
            </a:extLst>
          </p:cNvPr>
          <p:cNvGrpSpPr/>
          <p:nvPr/>
        </p:nvGrpSpPr>
        <p:grpSpPr>
          <a:xfrm>
            <a:off x="633486" y="1787406"/>
            <a:ext cx="3429192" cy="802340"/>
            <a:chOff x="7289638" y="1517216"/>
            <a:chExt cx="3429192" cy="802340"/>
          </a:xfrm>
        </p:grpSpPr>
        <p:sp>
          <p:nvSpPr>
            <p:cNvPr id="62" name="Flowchart: Terminator 61">
              <a:extLst>
                <a:ext uri="{FF2B5EF4-FFF2-40B4-BE49-F238E27FC236}">
                  <a16:creationId xmlns:a16="http://schemas.microsoft.com/office/drawing/2014/main" xmlns="" id="{B387C27A-772B-4121-B06E-CB26CED96631}"/>
                </a:ext>
              </a:extLst>
            </p:cNvPr>
            <p:cNvSpPr/>
            <p:nvPr/>
          </p:nvSpPr>
          <p:spPr>
            <a:xfrm>
              <a:off x="7548507" y="1691953"/>
              <a:ext cx="3170323" cy="559995"/>
            </a:xfrm>
            <a:prstGeom prst="flowChartTermina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SFU Futura_12" panose="00000400000000000000" pitchFamily="2" charset="0"/>
                </a:rPr>
                <a:t> </a:t>
              </a:r>
              <a:r>
                <a:rPr lang="en-US" sz="3200" b="1" dirty="0" err="1">
                  <a:latin typeface="#9Slide03 SFU Futura_12" panose="00000400000000000000" pitchFamily="2" charset="0"/>
                </a:rPr>
                <a:t>Phiếu</a:t>
              </a:r>
              <a:r>
                <a:rPr lang="en-US" sz="3200" b="1" dirty="0">
                  <a:latin typeface="#9Slide03 SFU Futura_12" panose="00000400000000000000" pitchFamily="2" charset="0"/>
                </a:rPr>
                <a:t> </a:t>
              </a:r>
              <a:r>
                <a:rPr lang="en-US" sz="3200" b="1" dirty="0" err="1">
                  <a:latin typeface="#9Slide03 SFU Futura_12" panose="00000400000000000000" pitchFamily="2" charset="0"/>
                </a:rPr>
                <a:t>học</a:t>
              </a:r>
              <a:r>
                <a:rPr lang="en-US" sz="3200" b="1" dirty="0">
                  <a:latin typeface="#9Slide03 SFU Futura_12" panose="00000400000000000000" pitchFamily="2" charset="0"/>
                </a:rPr>
                <a:t> </a:t>
              </a:r>
              <a:r>
                <a:rPr lang="en-US" sz="3200" b="1" dirty="0" err="1">
                  <a:latin typeface="#9Slide03 SFU Futura_12" panose="00000400000000000000" pitchFamily="2" charset="0"/>
                </a:rPr>
                <a:t>tập</a:t>
              </a:r>
              <a:endParaRPr lang="en-US" sz="3600" b="1" dirty="0">
                <a:latin typeface="#9Slide03 SFU Futura_12" panose="00000400000000000000" pitchFamily="2" charset="0"/>
              </a:endParaRPr>
            </a:p>
          </p:txBody>
        </p:sp>
        <p:pic>
          <p:nvPicPr>
            <p:cNvPr id="65" name="Picture 6" descr="Computer Icons Pen Icon, pen, ink, text, rectangle png | PNGWing">
              <a:extLst>
                <a:ext uri="{FF2B5EF4-FFF2-40B4-BE49-F238E27FC236}">
                  <a16:creationId xmlns:a16="http://schemas.microsoft.com/office/drawing/2014/main" xmlns="" id="{FEDDB96E-E2D3-4974-8A6D-43EF5EAA49D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7289638" y="1517216"/>
              <a:ext cx="747606" cy="80234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 Box 5">
            <a:extLst>
              <a:ext uri="{FF2B5EF4-FFF2-40B4-BE49-F238E27FC236}">
                <a16:creationId xmlns:a16="http://schemas.microsoft.com/office/drawing/2014/main" xmlns="" id="{6A7AE1F6-12E8-4DBF-A5F8-19CAE83EE564}"/>
              </a:ext>
            </a:extLst>
          </p:cNvPr>
          <p:cNvSpPr txBox="1">
            <a:spLocks noChangeArrowheads="1"/>
          </p:cNvSpPr>
          <p:nvPr/>
        </p:nvSpPr>
        <p:spPr bwMode="auto">
          <a:xfrm>
            <a:off x="1526730" y="2711245"/>
            <a:ext cx="2764957"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400" b="1" dirty="0" err="1">
                <a:solidFill>
                  <a:srgbClr val="C00000"/>
                </a:solidFill>
                <a:latin typeface="#9Slide03 SFU Futura_12" panose="00000400000000000000" pitchFamily="2" charset="0"/>
              </a:rPr>
              <a:t>Phía</a:t>
            </a:r>
            <a:r>
              <a:rPr lang="en-US" sz="2400" b="1" dirty="0">
                <a:solidFill>
                  <a:srgbClr val="C00000"/>
                </a:solidFill>
                <a:latin typeface="#9Slide03 SFU Futura_12" panose="00000400000000000000" pitchFamily="2" charset="0"/>
              </a:rPr>
              <a:t> Nam </a:t>
            </a:r>
            <a:r>
              <a:rPr lang="en-US" sz="2400" b="1" dirty="0" err="1">
                <a:solidFill>
                  <a:srgbClr val="C00000"/>
                </a:solidFill>
                <a:latin typeface="#9Slide03 SFU Futura_12" panose="00000400000000000000" pitchFamily="2" charset="0"/>
              </a:rPr>
              <a:t>châu</a:t>
            </a:r>
            <a:r>
              <a:rPr lang="en-US" sz="2400" b="1" dirty="0">
                <a:solidFill>
                  <a:srgbClr val="C00000"/>
                </a:solidFill>
                <a:latin typeface="#9Slide03 SFU Futura_12" panose="00000400000000000000" pitchFamily="2" charset="0"/>
              </a:rPr>
              <a:t> Á</a:t>
            </a:r>
          </a:p>
        </p:txBody>
      </p:sp>
      <p:sp>
        <p:nvSpPr>
          <p:cNvPr id="71" name="Text Box 5">
            <a:extLst>
              <a:ext uri="{FF2B5EF4-FFF2-40B4-BE49-F238E27FC236}">
                <a16:creationId xmlns:a16="http://schemas.microsoft.com/office/drawing/2014/main" xmlns="" id="{A1820688-3F08-435E-89DA-7E5F4035E0D5}"/>
              </a:ext>
            </a:extLst>
          </p:cNvPr>
          <p:cNvSpPr txBox="1">
            <a:spLocks noChangeArrowheads="1"/>
          </p:cNvSpPr>
          <p:nvPr/>
        </p:nvSpPr>
        <p:spPr bwMode="auto">
          <a:xfrm>
            <a:off x="554495" y="3760167"/>
            <a:ext cx="3561003" cy="954107"/>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err="1">
                <a:solidFill>
                  <a:srgbClr val="C00000"/>
                </a:solidFill>
                <a:latin typeface="#9Slide03 SFU Futura_12" panose="00000400000000000000" pitchFamily="2" charset="0"/>
              </a:rPr>
              <a:t>Tây</a:t>
            </a:r>
            <a:r>
              <a:rPr lang="en-US" b="1" dirty="0">
                <a:solidFill>
                  <a:srgbClr val="C00000"/>
                </a:solidFill>
                <a:latin typeface="#9Slide03 SFU Futura_12" panose="00000400000000000000" pitchFamily="2" charset="0"/>
              </a:rPr>
              <a:t> Nam Á, </a:t>
            </a:r>
            <a:r>
              <a:rPr lang="en-US" b="1" dirty="0" err="1">
                <a:solidFill>
                  <a:srgbClr val="C00000"/>
                </a:solidFill>
                <a:latin typeface="#9Slide03 SFU Futura_12" panose="00000400000000000000" pitchFamily="2" charset="0"/>
              </a:rPr>
              <a:t>Đông</a:t>
            </a:r>
            <a:r>
              <a:rPr lang="en-US" b="1" dirty="0">
                <a:solidFill>
                  <a:srgbClr val="C00000"/>
                </a:solidFill>
                <a:latin typeface="#9Slide03 SFU Futura_12" panose="00000400000000000000" pitchFamily="2" charset="0"/>
              </a:rPr>
              <a:t> Á, </a:t>
            </a:r>
            <a:r>
              <a:rPr lang="en-US" b="1" dirty="0" err="1">
                <a:solidFill>
                  <a:srgbClr val="C00000"/>
                </a:solidFill>
                <a:latin typeface="#9Slide03 SFU Futura_12" panose="00000400000000000000" pitchFamily="2" charset="0"/>
              </a:rPr>
              <a:t>Đông</a:t>
            </a:r>
            <a:r>
              <a:rPr lang="en-US" b="1" dirty="0">
                <a:solidFill>
                  <a:srgbClr val="C00000"/>
                </a:solidFill>
                <a:latin typeface="#9Slide03 SFU Futura_12" panose="00000400000000000000" pitchFamily="2" charset="0"/>
              </a:rPr>
              <a:t> Nam Á</a:t>
            </a:r>
          </a:p>
        </p:txBody>
      </p:sp>
      <p:sp>
        <p:nvSpPr>
          <p:cNvPr id="72" name="Text Box 5">
            <a:extLst>
              <a:ext uri="{FF2B5EF4-FFF2-40B4-BE49-F238E27FC236}">
                <a16:creationId xmlns:a16="http://schemas.microsoft.com/office/drawing/2014/main" xmlns="" id="{5438942D-B583-42A8-8F29-57A0674D72B8}"/>
              </a:ext>
            </a:extLst>
          </p:cNvPr>
          <p:cNvSpPr txBox="1">
            <a:spLocks noChangeArrowheads="1"/>
          </p:cNvSpPr>
          <p:nvPr/>
        </p:nvSpPr>
        <p:spPr bwMode="auto">
          <a:xfrm>
            <a:off x="446366" y="5299384"/>
            <a:ext cx="3933010" cy="954107"/>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err="1">
                <a:solidFill>
                  <a:srgbClr val="C00000"/>
                </a:solidFill>
                <a:latin typeface="#9Slide03 SFU Futura_12" panose="00000400000000000000" pitchFamily="2" charset="0"/>
              </a:rPr>
              <a:t>Vịnh</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Bengan</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Biển</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Arap</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Ấn</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Độ</a:t>
            </a:r>
            <a:r>
              <a:rPr lang="en-US" b="1" dirty="0">
                <a:solidFill>
                  <a:srgbClr val="C00000"/>
                </a:solidFill>
                <a:latin typeface="#9Slide03 SFU Futura_12" panose="00000400000000000000" pitchFamily="2" charset="0"/>
              </a:rPr>
              <a:t> </a:t>
            </a:r>
            <a:r>
              <a:rPr lang="en-US" b="1" dirty="0" err="1">
                <a:solidFill>
                  <a:srgbClr val="C00000"/>
                </a:solidFill>
                <a:latin typeface="#9Slide03 SFU Futura_12" panose="00000400000000000000" pitchFamily="2" charset="0"/>
              </a:rPr>
              <a:t>Dương</a:t>
            </a:r>
            <a:endParaRPr lang="en-US" b="1" dirty="0">
              <a:solidFill>
                <a:srgbClr val="C00000"/>
              </a:solidFill>
              <a:latin typeface="#9Slide03 SFU Futura_12" panose="00000400000000000000" pitchFamily="2" charset="0"/>
            </a:endParaRPr>
          </a:p>
        </p:txBody>
      </p:sp>
      <p:pic>
        <p:nvPicPr>
          <p:cNvPr id="7170" name="Picture 2" descr="Sri Lankan Civil War Globe World Tamils PNG, Clipart, Country, Earth,  Global, Globe, Government Of Sri">
            <a:extLst>
              <a:ext uri="{FF2B5EF4-FFF2-40B4-BE49-F238E27FC236}">
                <a16:creationId xmlns:a16="http://schemas.microsoft.com/office/drawing/2014/main" xmlns="" id="{A4B2F0FF-EAC8-42D4-96AB-25E369F9D4B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29" b="97928" l="3022" r="97253">
                        <a14:foregroundMark x1="14286" y1="44890" x2="14286" y2="44890"/>
                        <a14:foregroundMark x1="11126" y1="39641" x2="19505" y2="26934"/>
                        <a14:foregroundMark x1="19505" y1="26934" x2="54258" y2="19061"/>
                        <a14:foregroundMark x1="54258" y1="19061" x2="73214" y2="30387"/>
                        <a14:foregroundMark x1="76511" y1="19475" x2="85852" y2="43923"/>
                        <a14:foregroundMark x1="85852" y1="43923" x2="81319" y2="81215"/>
                        <a14:foregroundMark x1="81319" y1="81215" x2="74451" y2="86326"/>
                        <a14:foregroundMark x1="89286" y1="44061" x2="83654" y2="31906"/>
                        <a14:foregroundMark x1="83654" y1="31906" x2="61126" y2="15746"/>
                        <a14:foregroundMark x1="61126" y1="15746" x2="28159" y2="17265"/>
                        <a14:foregroundMark x1="28159" y1="17265" x2="8516" y2="44061"/>
                        <a14:foregroundMark x1="8516" y1="44061" x2="7692" y2="49033"/>
                        <a14:foregroundMark x1="54396" y1="29144" x2="35577" y2="33287"/>
                        <a14:foregroundMark x1="35577" y1="33287" x2="19505" y2="43923"/>
                        <a14:foregroundMark x1="19505" y1="43923" x2="19093" y2="43923"/>
                        <a14:foregroundMark x1="57418" y1="6354" x2="27335" y2="10497"/>
                        <a14:foregroundMark x1="27335" y1="10497" x2="26648" y2="10912"/>
                        <a14:foregroundMark x1="22802" y1="60359" x2="31456" y2="74309"/>
                        <a14:foregroundMark x1="31456" y1="74309" x2="65522" y2="69337"/>
                        <a14:foregroundMark x1="65522" y1="69337" x2="66621" y2="58011"/>
                        <a14:foregroundMark x1="90522" y1="42680" x2="91346" y2="47376"/>
                        <a14:foregroundMark x1="95055" y1="52486" x2="95055" y2="52486"/>
                        <a14:foregroundMark x1="95055" y1="54420" x2="95055" y2="56768"/>
                        <a14:foregroundMark x1="95055" y1="57182" x2="95055" y2="57182"/>
                        <a14:foregroundMark x1="95467" y1="58840" x2="95467" y2="58840"/>
                        <a14:foregroundMark x1="60989" y1="94613" x2="60989" y2="94613"/>
                        <a14:foregroundMark x1="60302" y1="94613" x2="60302" y2="94613"/>
                        <a14:foregroundMark x1="59066" y1="94613" x2="52610" y2="93370"/>
                        <a14:foregroundMark x1="42033" y1="89779" x2="28159" y2="79144"/>
                        <a14:foregroundMark x1="46841" y1="61326" x2="46841" y2="61326"/>
                        <a14:foregroundMark x1="36126" y1="60497" x2="36126" y2="60497"/>
                        <a14:foregroundMark x1="35027" y1="58425" x2="35027" y2="57459"/>
                        <a14:foregroundMark x1="37912" y1="55110" x2="51511" y2="54144"/>
                        <a14:foregroundMark x1="55907" y1="56630" x2="55907" y2="56630"/>
                        <a14:foregroundMark x1="79533" y1="50691" x2="79533" y2="50691"/>
                        <a14:foregroundMark x1="77473" y1="54558" x2="77473" y2="54558"/>
                        <a14:foregroundMark x1="70192" y1="61740" x2="69368" y2="62293"/>
                        <a14:foregroundMark x1="97253" y1="52486" x2="97253" y2="52486"/>
                        <a14:foregroundMark x1="97253" y1="52486" x2="97253" y2="52486"/>
                        <a14:foregroundMark x1="57830" y1="4144" x2="57830" y2="4144"/>
                        <a14:foregroundMark x1="56319" y1="3867" x2="55082" y2="3867"/>
                        <a14:foregroundMark x1="42857" y1="2486" x2="42857" y2="2486"/>
                        <a14:foregroundMark x1="46429" y1="1657" x2="46429" y2="1657"/>
                        <a14:foregroundMark x1="50549" y1="1381" x2="50549" y2="1381"/>
                        <a14:foregroundMark x1="3159" y1="53729" x2="3159" y2="53729"/>
                        <a14:foregroundMark x1="3159" y1="53177" x2="3434" y2="51657"/>
                        <a14:foregroundMark x1="3571" y1="50829" x2="3984" y2="49862"/>
                        <a14:foregroundMark x1="18269" y1="48343" x2="18269" y2="48343"/>
                        <a14:foregroundMark x1="17857" y1="48343" x2="21566" y2="40470"/>
                        <a14:foregroundMark x1="32143" y1="29144" x2="32143" y2="29144"/>
                        <a14:foregroundMark x1="30495" y1="30939" x2="30495" y2="30939"/>
                        <a14:foregroundMark x1="30495" y1="30939" x2="30495" y2="30939"/>
                        <a14:foregroundMark x1="52747" y1="98066" x2="52747" y2="98066"/>
                        <a14:foregroundMark x1="47527" y1="829" x2="47527" y2="829"/>
                      </a14:backgroundRemoval>
                    </a14:imgEffect>
                  </a14:imgLayer>
                </a14:imgProps>
              </a:ext>
              <a:ext uri="{28A0092B-C50C-407E-A947-70E740481C1C}">
                <a14:useLocalDpi xmlns:a14="http://schemas.microsoft.com/office/drawing/2010/main" val="0"/>
              </a:ext>
            </a:extLst>
          </a:blip>
          <a:srcRect/>
          <a:stretch>
            <a:fillRect/>
          </a:stretch>
        </p:blipFill>
        <p:spPr bwMode="auto">
          <a:xfrm>
            <a:off x="6368048" y="1363138"/>
            <a:ext cx="5331435" cy="530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200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inVertical)">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inVertical)">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1"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a:off x="6908542" y="1194623"/>
            <a:ext cx="0" cy="5631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7C5DA60B-12C1-4CC6-9FCE-6DA844E96709}"/>
              </a:ext>
            </a:extLst>
          </p:cNvPr>
          <p:cNvGrpSpPr/>
          <p:nvPr/>
        </p:nvGrpSpPr>
        <p:grpSpPr>
          <a:xfrm>
            <a:off x="1207094" y="0"/>
            <a:ext cx="9908909" cy="1170452"/>
            <a:chOff x="1207094" y="0"/>
            <a:chExt cx="9908909" cy="1170452"/>
          </a:xfrm>
        </p:grpSpPr>
        <p:sp>
          <p:nvSpPr>
            <p:cNvPr id="47" name="Rectangle 46">
              <a:extLst>
                <a:ext uri="{FF2B5EF4-FFF2-40B4-BE49-F238E27FC236}">
                  <a16:creationId xmlns:a16="http://schemas.microsoft.com/office/drawing/2014/main" xmlns="" id="{164136EE-0A71-496E-9007-6784C7E718A7}"/>
                </a:ext>
              </a:extLst>
            </p:cNvPr>
            <p:cNvSpPr/>
            <p:nvPr/>
          </p:nvSpPr>
          <p:spPr>
            <a:xfrm>
              <a:off x="2254955" y="116783"/>
              <a:ext cx="8861048" cy="1015663"/>
            </a:xfrm>
            <a:prstGeom prst="rect">
              <a:avLst/>
            </a:prstGeom>
            <a:solidFill>
              <a:srgbClr val="00B050"/>
            </a:solidFill>
          </p:spPr>
          <p:txBody>
            <a:bodyPr wrap="square" lIns="91440" tIns="45720" rIns="91440" bIns="45720">
              <a:spAutoFit/>
            </a:bodyPr>
            <a:lstStyle/>
            <a:p>
              <a:pPr algn="ct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2. </a:t>
              </a:r>
              <a:r>
                <a:rPr lang="en-US" sz="6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ĐẶC ĐIỂM ĐỊA HÌNH</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6146"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xmlns="" id="{6F81E5A5-F3CF-42E7-96FE-4A5294A2C0E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1207094" y="0"/>
              <a:ext cx="1551244" cy="11704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8" name="Picture 4" descr="Vị trí địa lí và địa hình khu vực nam Á | SGK Địa lí lớp 8">
            <a:extLst>
              <a:ext uri="{FF2B5EF4-FFF2-40B4-BE49-F238E27FC236}">
                <a16:creationId xmlns:a16="http://schemas.microsoft.com/office/drawing/2014/main" xmlns="" id="{760A2319-1B51-4549-9287-47F82A52B93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5461"/>
          <a:stretch/>
        </p:blipFill>
        <p:spPr bwMode="auto">
          <a:xfrm>
            <a:off x="7067875" y="1272731"/>
            <a:ext cx="5000955" cy="555349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5">
            <a:extLst>
              <a:ext uri="{FF2B5EF4-FFF2-40B4-BE49-F238E27FC236}">
                <a16:creationId xmlns:a16="http://schemas.microsoft.com/office/drawing/2014/main" xmlns="" id="{4D5DA973-789F-4A1A-AB6F-5B6212C0BB88}"/>
              </a:ext>
            </a:extLst>
          </p:cNvPr>
          <p:cNvSpPr txBox="1">
            <a:spLocks noChangeArrowheads="1"/>
          </p:cNvSpPr>
          <p:nvPr/>
        </p:nvSpPr>
        <p:spPr bwMode="auto">
          <a:xfrm>
            <a:off x="7552159" y="1342123"/>
            <a:ext cx="3953520"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Lược</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đồ</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tự</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nhiên</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khu</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vực</a:t>
            </a:r>
            <a:r>
              <a:rPr lang="en-US" sz="2000" b="1" dirty="0">
                <a:solidFill>
                  <a:srgbClr val="002060"/>
                </a:solidFill>
                <a:latin typeface="#9Slide03 SFU Futura_12" panose="00000400000000000000" pitchFamily="2" charset="0"/>
              </a:rPr>
              <a:t> Nam Á</a:t>
            </a:r>
            <a:endParaRPr lang="en-US" sz="2400" b="1" dirty="0">
              <a:solidFill>
                <a:srgbClr val="002060"/>
              </a:solidFill>
              <a:latin typeface="#9Slide03 SFU Futura_12" panose="00000400000000000000" pitchFamily="2" charset="0"/>
            </a:endParaRPr>
          </a:p>
        </p:txBody>
      </p:sp>
      <p:sp>
        <p:nvSpPr>
          <p:cNvPr id="34" name="Text Box 5">
            <a:extLst>
              <a:ext uri="{FF2B5EF4-FFF2-40B4-BE49-F238E27FC236}">
                <a16:creationId xmlns:a16="http://schemas.microsoft.com/office/drawing/2014/main" xmlns="" id="{D512B536-EA55-4C23-855C-90FB2FA9FC9F}"/>
              </a:ext>
            </a:extLst>
          </p:cNvPr>
          <p:cNvSpPr txBox="1">
            <a:spLocks noChangeArrowheads="1"/>
          </p:cNvSpPr>
          <p:nvPr/>
        </p:nvSpPr>
        <p:spPr bwMode="auto">
          <a:xfrm>
            <a:off x="1440690" y="1315529"/>
            <a:ext cx="5160286" cy="1384995"/>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a:solidFill>
                  <a:srgbClr val="002060"/>
                </a:solidFill>
                <a:latin typeface="#9Slide03 SFU Futura_12" panose="00000400000000000000" pitchFamily="2" charset="0"/>
              </a:rPr>
              <a:t>Quan </a:t>
            </a:r>
            <a:r>
              <a:rPr lang="en-US" b="1" dirty="0" err="1">
                <a:solidFill>
                  <a:srgbClr val="002060"/>
                </a:solidFill>
                <a:latin typeface="#9Slide03 SFU Futura_12" panose="00000400000000000000" pitchFamily="2" charset="0"/>
              </a:rPr>
              <a:t>sát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lược</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đồ</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kể</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tên</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các</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miền</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địa</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hình</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chính</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từ</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Bắc</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xuống</a:t>
            </a:r>
            <a:r>
              <a:rPr lang="en-US" b="1" dirty="0">
                <a:solidFill>
                  <a:srgbClr val="002060"/>
                </a:solidFill>
                <a:latin typeface="#9Slide03 SFU Futura_12" panose="00000400000000000000" pitchFamily="2" charset="0"/>
              </a:rPr>
              <a:t> Nam </a:t>
            </a:r>
            <a:r>
              <a:rPr lang="en-US" b="1" dirty="0" err="1">
                <a:solidFill>
                  <a:srgbClr val="002060"/>
                </a:solidFill>
                <a:latin typeface="#9Slide03 SFU Futura_12" panose="00000400000000000000" pitchFamily="2" charset="0"/>
              </a:rPr>
              <a:t>của</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khu</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vực</a:t>
            </a:r>
            <a:r>
              <a:rPr lang="en-US" b="1" dirty="0">
                <a:solidFill>
                  <a:srgbClr val="002060"/>
                </a:solidFill>
                <a:latin typeface="#9Slide03 SFU Futura_12" panose="00000400000000000000" pitchFamily="2" charset="0"/>
              </a:rPr>
              <a:t> Nam Á</a:t>
            </a:r>
          </a:p>
        </p:txBody>
      </p:sp>
      <p:pic>
        <p:nvPicPr>
          <p:cNvPr id="35" name="Picture 6" descr="Computer Icons Pen Icon, pen, ink, text, rectangle png | PNGWing">
            <a:extLst>
              <a:ext uri="{FF2B5EF4-FFF2-40B4-BE49-F238E27FC236}">
                <a16:creationId xmlns:a16="http://schemas.microsoft.com/office/drawing/2014/main" xmlns="" id="{A311C7CA-78CF-41B9-8C3F-FD38EF87111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151985" y="1234727"/>
            <a:ext cx="1288704" cy="13849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
            <a:extLst>
              <a:ext uri="{FF2B5EF4-FFF2-40B4-BE49-F238E27FC236}">
                <a16:creationId xmlns:a16="http://schemas.microsoft.com/office/drawing/2014/main" xmlns="" id="{5146E804-55AB-4FEC-B41D-48CABE4A16D5}"/>
              </a:ext>
            </a:extLst>
          </p:cNvPr>
          <p:cNvSpPr txBox="1">
            <a:spLocks noChangeArrowheads="1"/>
          </p:cNvSpPr>
          <p:nvPr/>
        </p:nvSpPr>
        <p:spPr bwMode="auto">
          <a:xfrm>
            <a:off x="2222490" y="3091421"/>
            <a:ext cx="3367752" cy="523220"/>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chemeClr val="accent2">
                    <a:lumMod val="50000"/>
                  </a:schemeClr>
                </a:solidFill>
                <a:latin typeface="#9Slide07 IcielKoni" pitchFamily="2" charset="0"/>
              </a:rPr>
              <a:t>-  DÃY HIMALAYA</a:t>
            </a:r>
          </a:p>
        </p:txBody>
      </p:sp>
      <p:sp>
        <p:nvSpPr>
          <p:cNvPr id="20" name="Text Box 5">
            <a:extLst>
              <a:ext uri="{FF2B5EF4-FFF2-40B4-BE49-F238E27FC236}">
                <a16:creationId xmlns:a16="http://schemas.microsoft.com/office/drawing/2014/main" xmlns="" id="{1B54CE68-B30F-4DC2-BFCB-2324DDC5EDD0}"/>
              </a:ext>
            </a:extLst>
          </p:cNvPr>
          <p:cNvSpPr txBox="1">
            <a:spLocks noChangeArrowheads="1"/>
          </p:cNvSpPr>
          <p:nvPr/>
        </p:nvSpPr>
        <p:spPr bwMode="auto">
          <a:xfrm>
            <a:off x="2222490" y="5668205"/>
            <a:ext cx="4371152" cy="523220"/>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342900" indent="-342900" algn="just" eaLnBrk="1" hangingPunct="1">
              <a:buFontTx/>
              <a:buChar char="-"/>
              <a:defRPr/>
            </a:pPr>
            <a:r>
              <a:rPr lang="en-US" b="1" dirty="0">
                <a:solidFill>
                  <a:schemeClr val="accent2">
                    <a:lumMod val="50000"/>
                  </a:schemeClr>
                </a:solidFill>
                <a:latin typeface="#9Slide07 IcielKoni" pitchFamily="2" charset="0"/>
              </a:rPr>
              <a:t>SƠN NGUYÊN ĐÊ-CAN</a:t>
            </a:r>
          </a:p>
        </p:txBody>
      </p:sp>
      <p:sp>
        <p:nvSpPr>
          <p:cNvPr id="21" name="Text Box 5">
            <a:extLst>
              <a:ext uri="{FF2B5EF4-FFF2-40B4-BE49-F238E27FC236}">
                <a16:creationId xmlns:a16="http://schemas.microsoft.com/office/drawing/2014/main" xmlns="" id="{8BF36B7C-F3A4-4840-B088-E812BD9447F6}"/>
              </a:ext>
            </a:extLst>
          </p:cNvPr>
          <p:cNvSpPr txBox="1">
            <a:spLocks noChangeArrowheads="1"/>
          </p:cNvSpPr>
          <p:nvPr/>
        </p:nvSpPr>
        <p:spPr bwMode="auto">
          <a:xfrm>
            <a:off x="2222490" y="4356236"/>
            <a:ext cx="4378485" cy="523220"/>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chemeClr val="accent2">
                    <a:lumMod val="50000"/>
                  </a:schemeClr>
                </a:solidFill>
                <a:latin typeface="#9Slide07 IcielKoni" pitchFamily="2" charset="0"/>
              </a:rPr>
              <a:t>- ĐỒNG BẰNG ẤN–HẰNG</a:t>
            </a:r>
          </a:p>
        </p:txBody>
      </p:sp>
      <p:pic>
        <p:nvPicPr>
          <p:cNvPr id="22" name="Picture 2" descr="Hình ảnh Sông Avd Biểu Tượng Vector, Hoạt Hình., Rừng., Cây Vector và PNG  với nền trong suốt để tải xuống miễn phí">
            <a:extLst>
              <a:ext uri="{FF2B5EF4-FFF2-40B4-BE49-F238E27FC236}">
                <a16:creationId xmlns:a16="http://schemas.microsoft.com/office/drawing/2014/main" xmlns="" id="{97B92EE9-6D46-4068-AF50-0B23E9151D2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918" t="37432" r="20957" b="38281"/>
          <a:stretch/>
        </p:blipFill>
        <p:spPr bwMode="auto">
          <a:xfrm>
            <a:off x="81640" y="3862222"/>
            <a:ext cx="2141372" cy="131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ảnh Núi, Biểu Tượng Núi, Phong Cảnh, đồi Núi Vector và PNG với nền  trong suốt để tải xuống miễn phí">
            <a:extLst>
              <a:ext uri="{FF2B5EF4-FFF2-40B4-BE49-F238E27FC236}">
                <a16:creationId xmlns:a16="http://schemas.microsoft.com/office/drawing/2014/main" xmlns="" id="{0674D97F-02F8-4975-A14E-362D18EA767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30000" y1="57201" x2="30000" y2="57201"/>
                        <a14:foregroundMark x1="29000" y1="57938" x2="29000" y2="57938"/>
                        <a14:foregroundMark x1="72333" y1="56465" x2="72333" y2="56465"/>
                        <a14:foregroundMark x1="71583" y1="53682" x2="70583" y2="53437"/>
                        <a14:foregroundMark x1="39667" y1="43044" x2="39667" y2="43044"/>
                      </a14:backgroundRemoval>
                    </a14:imgEffect>
                  </a14:imgLayer>
                </a14:imgProps>
              </a:ext>
              <a:ext uri="{28A0092B-C50C-407E-A947-70E740481C1C}">
                <a14:useLocalDpi xmlns:a14="http://schemas.microsoft.com/office/drawing/2010/main" val="0"/>
              </a:ext>
            </a:extLst>
          </a:blip>
          <a:srcRect l="21175" t="38800" r="19074" b="39321"/>
          <a:stretch/>
        </p:blipFill>
        <p:spPr bwMode="auto">
          <a:xfrm>
            <a:off x="92562" y="2595264"/>
            <a:ext cx="1921619" cy="14362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hiết Kế Của Nguyên Tố Nền Sa Mạc Vector-vector Nền-miễn Phí Vector Miễn  Phí Tải Về">
            <a:extLst>
              <a:ext uri="{FF2B5EF4-FFF2-40B4-BE49-F238E27FC236}">
                <a16:creationId xmlns:a16="http://schemas.microsoft.com/office/drawing/2014/main" xmlns="" id="{BBE7CF91-45ED-4357-BA1A-B3F76368893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39" b="97769" l="5600" r="99200">
                        <a14:foregroundMark x1="22000" y1="51927" x2="22000" y2="51927"/>
                        <a14:foregroundMark x1="3800" y1="56795" x2="3800" y2="56795"/>
                        <a14:foregroundMark x1="5800" y1="46045" x2="5800" y2="46045"/>
                        <a14:foregroundMark x1="12800" y1="47059" x2="12800" y2="47059"/>
                        <a14:foregroundMark x1="12800" y1="47262" x2="14400" y2="47870"/>
                        <a14:foregroundMark x1="19400" y1="49696" x2="19400" y2="49696"/>
                        <a14:foregroundMark x1="21200" y1="49899" x2="21200" y2="49899"/>
                        <a14:foregroundMark x1="22000" y1="49899" x2="22000" y2="49899"/>
                        <a14:foregroundMark x1="8000" y1="77688" x2="8000" y2="77688"/>
                        <a14:foregroundMark x1="8000" y1="78905" x2="8000" y2="78905"/>
                        <a14:foregroundMark x1="8000" y1="79716" x2="8000" y2="79716"/>
                        <a14:foregroundMark x1="21400" y1="87627" x2="21400" y2="87627"/>
                        <a14:foregroundMark x1="22400" y1="87627" x2="22400" y2="87627"/>
                        <a14:foregroundMark x1="23800" y1="87627" x2="25600" y2="87627"/>
                        <a14:foregroundMark x1="27800" y1="87627" x2="30200" y2="87424"/>
                        <a14:foregroundMark x1="34600" y1="87018" x2="34600" y2="87018"/>
                        <a14:foregroundMark x1="39000" y1="87018" x2="42400" y2="87424"/>
                        <a14:foregroundMark x1="97400" y1="58824" x2="97400" y2="58824"/>
                        <a14:foregroundMark x1="69400" y1="61055" x2="69400" y2="61055"/>
                        <a14:foregroundMark x1="59600" y1="64909" x2="59600" y2="64909"/>
                        <a14:foregroundMark x1="58200" y1="64909" x2="58200" y2="64909"/>
                        <a14:foregroundMark x1="53800" y1="61663" x2="52600" y2="61055"/>
                        <a14:foregroundMark x1="48600" y1="58215" x2="47600" y2="57809"/>
                        <a14:foregroundMark x1="46800" y1="57404" x2="42400" y2="54970"/>
                        <a14:foregroundMark x1="36800" y1="53144" x2="35200" y2="52333"/>
                        <a14:foregroundMark x1="34000" y1="51724" x2="32600" y2="51318"/>
                        <a14:foregroundMark x1="28800" y1="49696" x2="26600" y2="48479"/>
                        <a14:foregroundMark x1="25000" y1="47667" x2="23400" y2="47059"/>
                        <a14:foregroundMark x1="22600" y1="46653" x2="22600" y2="46653"/>
                        <a14:foregroundMark x1="8600" y1="53550" x2="8600" y2="53550"/>
                        <a14:foregroundMark x1="8600" y1="53753" x2="3800" y2="67343"/>
                        <a14:foregroundMark x1="4600" y1="76876" x2="4600" y2="76876"/>
                        <a14:foregroundMark x1="7200" y1="76268" x2="7200" y2="76268"/>
                        <a14:foregroundMark x1="9000" y1="74645" x2="11600" y2="72414"/>
                        <a14:foregroundMark x1="14800" y1="69371" x2="14800" y2="69371"/>
                        <a14:foregroundMark x1="12200" y1="68560" x2="12200" y2="68560"/>
                        <a14:foregroundMark x1="11800" y1="67140" x2="11800" y2="67140"/>
                        <a14:foregroundMark x1="13600" y1="64706" x2="13600" y2="64706"/>
                        <a14:foregroundMark x1="14200" y1="64300" x2="14200" y2="64300"/>
                        <a14:foregroundMark x1="15600" y1="63286" x2="17000" y2="62677"/>
                        <a14:foregroundMark x1="18000" y1="61663" x2="18000" y2="61663"/>
                        <a14:foregroundMark x1="18600" y1="61460" x2="18600" y2="61460"/>
                        <a14:foregroundMark x1="19200" y1="61460" x2="20600" y2="60852"/>
                        <a14:foregroundMark x1="21800" y1="60649" x2="27600" y2="58418"/>
                        <a14:foregroundMark x1="31600" y1="56795" x2="31600" y2="56795"/>
                        <a14:foregroundMark x1="32000" y1="56389" x2="34200" y2="64909"/>
                        <a14:foregroundMark x1="35400" y1="71805" x2="35400" y2="71805"/>
                        <a14:foregroundMark x1="35800" y1="71805" x2="34600" y2="73022"/>
                        <a14:foregroundMark x1="32600" y1="73834" x2="28200" y2="76268"/>
                        <a14:foregroundMark x1="26400" y1="76876" x2="23000" y2="78905"/>
                        <a14:foregroundMark x1="22600" y1="78905" x2="17600" y2="80933"/>
                        <a14:foregroundMark x1="15400" y1="81744" x2="13000" y2="82353"/>
                        <a14:foregroundMark x1="11200" y1="82961" x2="9600" y2="84381"/>
                        <a14:foregroundMark x1="6600" y1="87424" x2="6600" y2="87424"/>
                        <a14:foregroundMark x1="6600" y1="87627" x2="6600" y2="87627"/>
                        <a14:foregroundMark x1="10600" y1="96755" x2="10600" y2="96755"/>
                        <a14:foregroundMark x1="10600" y1="97160" x2="11600" y2="97363"/>
                        <a14:foregroundMark x1="39000" y1="93509" x2="39000" y2="93509"/>
                        <a14:foregroundMark x1="41200" y1="94523" x2="43200" y2="95132"/>
                        <a14:foregroundMark x1="55800" y1="96349" x2="56600" y2="96552"/>
                        <a14:foregroundMark x1="63400" y1="94726" x2="65600" y2="94726"/>
                        <a14:foregroundMark x1="68200" y1="94726" x2="75200" y2="95132"/>
                        <a14:foregroundMark x1="84200" y1="96349" x2="86600" y2="96349"/>
                        <a14:foregroundMark x1="90400" y1="95943" x2="91600" y2="95335"/>
                        <a14:foregroundMark x1="92800" y1="94726" x2="92800" y2="94726"/>
                        <a14:foregroundMark x1="93800" y1="93915" x2="93800" y2="93915"/>
                        <a14:foregroundMark x1="96200" y1="91481" x2="96200" y2="91481"/>
                        <a14:foregroundMark x1="97000" y1="90061" x2="97000" y2="90061"/>
                        <a14:foregroundMark x1="97400" y1="87018" x2="97400" y2="85598"/>
                        <a14:foregroundMark x1="96800" y1="80933" x2="96800" y2="80933"/>
                        <a14:foregroundMark x1="96000" y1="78296" x2="96000" y2="78296"/>
                        <a14:foregroundMark x1="94800" y1="74037" x2="94800" y2="74037"/>
                        <a14:foregroundMark x1="94800" y1="72617" x2="94400" y2="71197"/>
                        <a14:foregroundMark x1="94400" y1="69777" x2="94400" y2="68560"/>
                        <a14:foregroundMark x1="81000" y1="83570" x2="81000" y2="83570"/>
                        <a14:foregroundMark x1="81000" y1="83773" x2="81000" y2="83773"/>
                        <a14:foregroundMark x1="80000" y1="83773" x2="80000" y2="83773"/>
                        <a14:foregroundMark x1="78400" y1="83367" x2="71400" y2="81136"/>
                        <a14:foregroundMark x1="65400" y1="79108" x2="65400" y2="79108"/>
                        <a14:foregroundMark x1="62800" y1="77079" x2="62800" y2="77079"/>
                        <a14:foregroundMark x1="61000" y1="75659" x2="61000" y2="75659"/>
                        <a14:foregroundMark x1="60400" y1="74037" x2="60400" y2="74037"/>
                        <a14:foregroundMark x1="77400" y1="69777" x2="77400" y2="69777"/>
                        <a14:foregroundMark x1="78200" y1="70385" x2="78200" y2="70385"/>
                        <a14:foregroundMark x1="82800" y1="74037" x2="82800" y2="74037"/>
                        <a14:foregroundMark x1="90200" y1="82759" x2="90200" y2="82759"/>
                        <a14:foregroundMark x1="73800" y1="73225" x2="73800" y2="73225"/>
                        <a14:foregroundMark x1="72000" y1="71805" x2="72000" y2="71805"/>
                        <a14:foregroundMark x1="76200" y1="75051" x2="76200" y2="75051"/>
                        <a14:foregroundMark x1="55800" y1="73225" x2="54400" y2="73022"/>
                        <a14:foregroundMark x1="43800" y1="69980" x2="43800" y2="69980"/>
                        <a14:foregroundMark x1="20600" y1="96552" x2="20600" y2="96552"/>
                        <a14:foregroundMark x1="20000" y1="96349" x2="20000" y2="96349"/>
                        <a14:foregroundMark x1="27200" y1="95335" x2="27200" y2="95335"/>
                        <a14:foregroundMark x1="27600" y1="95740" x2="27600" y2="95740"/>
                        <a14:foregroundMark x1="23800" y1="95740" x2="23800" y2="95740"/>
                        <a14:foregroundMark x1="9600" y1="95943" x2="9600" y2="95943"/>
                        <a14:foregroundMark x1="10400" y1="93103" x2="10400" y2="93103"/>
                        <a14:foregroundMark x1="10400" y1="93103" x2="10400" y2="93103"/>
                        <a14:foregroundMark x1="6600" y1="95740" x2="6600" y2="95740"/>
                      </a14:backgroundRemoval>
                    </a14:imgEffect>
                  </a14:imgLayer>
                </a14:imgProps>
              </a:ext>
              <a:ext uri="{28A0092B-C50C-407E-A947-70E740481C1C}">
                <a14:useLocalDpi xmlns:a14="http://schemas.microsoft.com/office/drawing/2010/main" val="0"/>
              </a:ext>
            </a:extLst>
          </a:blip>
          <a:srcRect l="5227" t="25447" b="10691"/>
          <a:stretch/>
        </p:blipFill>
        <p:spPr bwMode="auto">
          <a:xfrm>
            <a:off x="101113" y="5242136"/>
            <a:ext cx="2079174" cy="15502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3945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a:off x="6908542" y="1194623"/>
            <a:ext cx="0" cy="5631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7C5DA60B-12C1-4CC6-9FCE-6DA844E96709}"/>
              </a:ext>
            </a:extLst>
          </p:cNvPr>
          <p:cNvGrpSpPr/>
          <p:nvPr/>
        </p:nvGrpSpPr>
        <p:grpSpPr>
          <a:xfrm>
            <a:off x="1207094" y="0"/>
            <a:ext cx="9908909" cy="1170452"/>
            <a:chOff x="1207094" y="0"/>
            <a:chExt cx="9908909" cy="1170452"/>
          </a:xfrm>
        </p:grpSpPr>
        <p:sp>
          <p:nvSpPr>
            <p:cNvPr id="47" name="Rectangle 46">
              <a:extLst>
                <a:ext uri="{FF2B5EF4-FFF2-40B4-BE49-F238E27FC236}">
                  <a16:creationId xmlns:a16="http://schemas.microsoft.com/office/drawing/2014/main" xmlns="" id="{164136EE-0A71-496E-9007-6784C7E718A7}"/>
                </a:ext>
              </a:extLst>
            </p:cNvPr>
            <p:cNvSpPr/>
            <p:nvPr/>
          </p:nvSpPr>
          <p:spPr>
            <a:xfrm>
              <a:off x="2254955" y="116783"/>
              <a:ext cx="8861048" cy="1015663"/>
            </a:xfrm>
            <a:prstGeom prst="rect">
              <a:avLst/>
            </a:prstGeom>
            <a:solidFill>
              <a:srgbClr val="00B050"/>
            </a:solidFill>
          </p:spPr>
          <p:txBody>
            <a:bodyPr wrap="square" lIns="91440" tIns="45720" rIns="91440" bIns="45720">
              <a:spAutoFit/>
            </a:bodyPr>
            <a:lstStyle/>
            <a:p>
              <a:pPr algn="ctr"/>
              <a:r>
                <a:rPr lang="en-US" sz="6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ĐẶC </a:t>
              </a:r>
              <a:r>
                <a:rPr lang="en-US" sz="6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ĐIỂM ĐỊA HÌNH</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6146"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xmlns="" id="{6F81E5A5-F3CF-42E7-96FE-4A5294A2C0E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1207094" y="0"/>
              <a:ext cx="1551244" cy="117045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 Box 5">
            <a:extLst>
              <a:ext uri="{FF2B5EF4-FFF2-40B4-BE49-F238E27FC236}">
                <a16:creationId xmlns:a16="http://schemas.microsoft.com/office/drawing/2014/main" xmlns="" id="{D512B536-EA55-4C23-855C-90FB2FA9FC9F}"/>
              </a:ext>
            </a:extLst>
          </p:cNvPr>
          <p:cNvSpPr txBox="1">
            <a:spLocks noChangeArrowheads="1"/>
          </p:cNvSpPr>
          <p:nvPr/>
        </p:nvSpPr>
        <p:spPr bwMode="auto">
          <a:xfrm>
            <a:off x="1185962" y="1316406"/>
            <a:ext cx="5612618" cy="830997"/>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err="1">
                <a:latin typeface="#9Slide03 SFU Futura_12" panose="00000400000000000000" pitchFamily="2" charset="0"/>
              </a:rPr>
              <a:t>Tô</a:t>
            </a:r>
            <a:r>
              <a:rPr lang="en-US" sz="2400" b="1" dirty="0">
                <a:latin typeface="#9Slide03 SFU Futura_12" panose="00000400000000000000" pitchFamily="2" charset="0"/>
              </a:rPr>
              <a:t> </a:t>
            </a:r>
            <a:r>
              <a:rPr lang="en-US" sz="2400" b="1" dirty="0" err="1">
                <a:latin typeface="#9Slide03 SFU Futura_12" panose="00000400000000000000" pitchFamily="2" charset="0"/>
              </a:rPr>
              <a:t>màu</a:t>
            </a:r>
            <a:r>
              <a:rPr lang="en-US" sz="2400" b="1" dirty="0">
                <a:latin typeface="#9Slide03 SFU Futura_12" panose="00000400000000000000" pitchFamily="2" charset="0"/>
              </a:rPr>
              <a:t> </a:t>
            </a:r>
            <a:r>
              <a:rPr lang="en-US" sz="2400" b="1" dirty="0" err="1">
                <a:latin typeface="#9Slide03 SFU Futura_12" panose="00000400000000000000" pitchFamily="2" charset="0"/>
              </a:rPr>
              <a:t>và</a:t>
            </a:r>
            <a:r>
              <a:rPr lang="en-US" sz="2400" b="1" dirty="0">
                <a:latin typeface="#9Slide03 SFU Futura_12" panose="00000400000000000000" pitchFamily="2" charset="0"/>
              </a:rPr>
              <a:t> </a:t>
            </a:r>
            <a:r>
              <a:rPr lang="en-US" sz="2400" b="1" dirty="0" err="1">
                <a:latin typeface="#9Slide03 SFU Futura_12" panose="00000400000000000000" pitchFamily="2" charset="0"/>
              </a:rPr>
              <a:t>ghi</a:t>
            </a:r>
            <a:r>
              <a:rPr lang="en-US" sz="2400" b="1" dirty="0">
                <a:latin typeface="#9Slide03 SFU Futura_12" panose="00000400000000000000" pitchFamily="2" charset="0"/>
              </a:rPr>
              <a:t> </a:t>
            </a:r>
            <a:r>
              <a:rPr lang="en-US" sz="2400" b="1" dirty="0" err="1">
                <a:latin typeface="#9Slide03 SFU Futura_12" panose="00000400000000000000" pitchFamily="2" charset="0"/>
              </a:rPr>
              <a:t>chú</a:t>
            </a:r>
            <a:r>
              <a:rPr lang="en-US" sz="2400" b="1" dirty="0">
                <a:latin typeface="#9Slide03 SFU Futura_12" panose="00000400000000000000" pitchFamily="2" charset="0"/>
              </a:rPr>
              <a:t> </a:t>
            </a:r>
            <a:r>
              <a:rPr lang="en-US" sz="2400" b="1" dirty="0" err="1">
                <a:latin typeface="#9Slide03 SFU Futura_12" panose="00000400000000000000" pitchFamily="2" charset="0"/>
              </a:rPr>
              <a:t>thích</a:t>
            </a:r>
            <a:r>
              <a:rPr lang="en-US" sz="2400" b="1" dirty="0">
                <a:latin typeface="#9Slide03 SFU Futura_12" panose="00000400000000000000" pitchFamily="2" charset="0"/>
              </a:rPr>
              <a:t> </a:t>
            </a:r>
            <a:r>
              <a:rPr lang="en-US" sz="2400" b="1" dirty="0" err="1">
                <a:latin typeface="#9Slide03 SFU Futura_12" panose="00000400000000000000" pitchFamily="2" charset="0"/>
              </a:rPr>
              <a:t>vào</a:t>
            </a:r>
            <a:r>
              <a:rPr lang="en-US" sz="2400" b="1" dirty="0">
                <a:latin typeface="#9Slide03 SFU Futura_12" panose="00000400000000000000" pitchFamily="2" charset="0"/>
              </a:rPr>
              <a:t> </a:t>
            </a:r>
            <a:r>
              <a:rPr lang="en-US" sz="2400" b="1" dirty="0" err="1">
                <a:latin typeface="#9Slide03 SFU Futura_12" panose="00000400000000000000" pitchFamily="2" charset="0"/>
              </a:rPr>
              <a:t>các</a:t>
            </a:r>
            <a:r>
              <a:rPr lang="en-US" sz="2400" b="1" dirty="0">
                <a:latin typeface="#9Slide03 SFU Futura_12" panose="00000400000000000000" pitchFamily="2" charset="0"/>
              </a:rPr>
              <a:t> </a:t>
            </a:r>
            <a:r>
              <a:rPr lang="en-US" sz="2400" b="1" dirty="0" err="1">
                <a:latin typeface="#9Slide03 SFU Futura_12" panose="00000400000000000000" pitchFamily="2" charset="0"/>
              </a:rPr>
              <a:t>miền</a:t>
            </a:r>
            <a:r>
              <a:rPr lang="en-US" sz="2400" b="1" dirty="0">
                <a:latin typeface="#9Slide03 SFU Futura_12" panose="00000400000000000000" pitchFamily="2" charset="0"/>
              </a:rPr>
              <a:t> </a:t>
            </a:r>
            <a:r>
              <a:rPr lang="en-US" sz="2400" b="1" dirty="0" err="1">
                <a:latin typeface="#9Slide03 SFU Futura_12" panose="00000400000000000000" pitchFamily="2" charset="0"/>
              </a:rPr>
              <a:t>địa</a:t>
            </a:r>
            <a:r>
              <a:rPr lang="en-US" sz="2400" b="1" dirty="0">
                <a:latin typeface="#9Slide03 SFU Futura_12" panose="00000400000000000000" pitchFamily="2" charset="0"/>
              </a:rPr>
              <a:t> </a:t>
            </a:r>
            <a:r>
              <a:rPr lang="en-US" sz="2400" b="1" dirty="0" err="1">
                <a:latin typeface="#9Slide03 SFU Futura_12" panose="00000400000000000000" pitchFamily="2" charset="0"/>
              </a:rPr>
              <a:t>hình</a:t>
            </a:r>
            <a:r>
              <a:rPr lang="en-US" sz="2400" b="1" dirty="0">
                <a:latin typeface="#9Slide03 SFU Futura_12" panose="00000400000000000000" pitchFamily="2" charset="0"/>
              </a:rPr>
              <a:t> </a:t>
            </a:r>
            <a:r>
              <a:rPr lang="en-US" sz="2400" b="1" dirty="0" err="1">
                <a:latin typeface="#9Slide03 SFU Futura_12" panose="00000400000000000000" pitchFamily="2" charset="0"/>
              </a:rPr>
              <a:t>chính</a:t>
            </a:r>
            <a:r>
              <a:rPr lang="en-US" sz="2400" b="1" dirty="0">
                <a:latin typeface="#9Slide03 SFU Futura_12" panose="00000400000000000000" pitchFamily="2" charset="0"/>
              </a:rPr>
              <a:t> </a:t>
            </a:r>
            <a:r>
              <a:rPr lang="en-US" sz="2400" b="1" dirty="0" err="1">
                <a:latin typeface="#9Slide03 SFU Futura_12" panose="00000400000000000000" pitchFamily="2" charset="0"/>
              </a:rPr>
              <a:t>của</a:t>
            </a:r>
            <a:r>
              <a:rPr lang="en-US" sz="2400" b="1" dirty="0">
                <a:latin typeface="#9Slide03 SFU Futura_12" panose="00000400000000000000" pitchFamily="2" charset="0"/>
              </a:rPr>
              <a:t> </a:t>
            </a:r>
            <a:r>
              <a:rPr lang="en-US" sz="2400" b="1" dirty="0" err="1">
                <a:latin typeface="#9Slide03 SFU Futura_12" panose="00000400000000000000" pitchFamily="2" charset="0"/>
              </a:rPr>
              <a:t>khu</a:t>
            </a:r>
            <a:r>
              <a:rPr lang="en-US" sz="2400" b="1" dirty="0">
                <a:latin typeface="#9Slide03 SFU Futura_12" panose="00000400000000000000" pitchFamily="2" charset="0"/>
              </a:rPr>
              <a:t> </a:t>
            </a:r>
            <a:r>
              <a:rPr lang="en-US" sz="2400" b="1" dirty="0" err="1">
                <a:latin typeface="#9Slide03 SFU Futura_12" panose="00000400000000000000" pitchFamily="2" charset="0"/>
              </a:rPr>
              <a:t>vực</a:t>
            </a:r>
            <a:r>
              <a:rPr lang="en-US" sz="2400" b="1" dirty="0">
                <a:latin typeface="#9Slide03 SFU Futura_12" panose="00000400000000000000" pitchFamily="2" charset="0"/>
              </a:rPr>
              <a:t> Nam Á</a:t>
            </a:r>
          </a:p>
        </p:txBody>
      </p:sp>
      <p:pic>
        <p:nvPicPr>
          <p:cNvPr id="35" name="Picture 6" descr="Computer Icons Pen Icon, pen, ink, text, rectangle png | PNGWing">
            <a:extLst>
              <a:ext uri="{FF2B5EF4-FFF2-40B4-BE49-F238E27FC236}">
                <a16:creationId xmlns:a16="http://schemas.microsoft.com/office/drawing/2014/main" xmlns="" id="{A311C7CA-78CF-41B9-8C3F-FD38EF87111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151985" y="1194623"/>
            <a:ext cx="924013" cy="9930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4D9429B0-8967-41D4-88C3-810FA7510E23}"/>
              </a:ext>
            </a:extLst>
          </p:cNvPr>
          <p:cNvGrpSpPr/>
          <p:nvPr/>
        </p:nvGrpSpPr>
        <p:grpSpPr>
          <a:xfrm>
            <a:off x="6958658" y="1258592"/>
            <a:ext cx="5081357" cy="5503664"/>
            <a:chOff x="6958658" y="1258592"/>
            <a:chExt cx="5081357" cy="5503664"/>
          </a:xfrm>
        </p:grpSpPr>
        <p:pic>
          <p:nvPicPr>
            <p:cNvPr id="8194" name="Picture 2" descr="Physical Map Of India Blank Southern Within South Asia 871×1024 4 | India  map, Asia map, Map outline">
              <a:extLst>
                <a:ext uri="{FF2B5EF4-FFF2-40B4-BE49-F238E27FC236}">
                  <a16:creationId xmlns:a16="http://schemas.microsoft.com/office/drawing/2014/main" xmlns="" id="{A4B20173-86B1-4F53-B760-21E34C654D8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58658" y="1258592"/>
              <a:ext cx="5081357" cy="55036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0B2EF537-A0C3-4A7E-BF5F-E52907742482}"/>
                </a:ext>
              </a:extLst>
            </p:cNvPr>
            <p:cNvSpPr/>
            <p:nvPr/>
          </p:nvSpPr>
          <p:spPr>
            <a:xfrm>
              <a:off x="10789943" y="1264963"/>
              <a:ext cx="1193798" cy="1015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4" descr="Vị trí địa lí và địa hình khu vực nam Á | SGK Địa lí lớp 8">
            <a:extLst>
              <a:ext uri="{FF2B5EF4-FFF2-40B4-BE49-F238E27FC236}">
                <a16:creationId xmlns:a16="http://schemas.microsoft.com/office/drawing/2014/main" xmlns="" id="{89346019-0134-434F-8D35-CE7E716C615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b="5461"/>
          <a:stretch/>
        </p:blipFill>
        <p:spPr bwMode="auto">
          <a:xfrm>
            <a:off x="2671921" y="2195367"/>
            <a:ext cx="4126658" cy="4582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
            <a:extLst>
              <a:ext uri="{FF2B5EF4-FFF2-40B4-BE49-F238E27FC236}">
                <a16:creationId xmlns:a16="http://schemas.microsoft.com/office/drawing/2014/main" xmlns="" id="{6F4DE64C-B512-4082-A670-999C659A1C0C}"/>
              </a:ext>
            </a:extLst>
          </p:cNvPr>
          <p:cNvSpPr txBox="1">
            <a:spLocks noChangeArrowheads="1"/>
          </p:cNvSpPr>
          <p:nvPr/>
        </p:nvSpPr>
        <p:spPr bwMode="auto">
          <a:xfrm>
            <a:off x="2845059" y="2270478"/>
            <a:ext cx="3953520"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Lược</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đồ</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tự</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nhiên</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khu</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vực</a:t>
            </a:r>
            <a:r>
              <a:rPr lang="en-US" sz="2000" b="1" dirty="0">
                <a:solidFill>
                  <a:srgbClr val="002060"/>
                </a:solidFill>
                <a:latin typeface="#9Slide03 SFU Futura_12" panose="00000400000000000000" pitchFamily="2" charset="0"/>
              </a:rPr>
              <a:t> Nam Á</a:t>
            </a:r>
            <a:endParaRPr lang="en-US" sz="2400" b="1" dirty="0">
              <a:solidFill>
                <a:srgbClr val="002060"/>
              </a:solidFill>
              <a:latin typeface="#9Slide03 SFU Futura_12" panose="00000400000000000000" pitchFamily="2" charset="0"/>
            </a:endParaRPr>
          </a:p>
        </p:txBody>
      </p:sp>
      <p:pic>
        <p:nvPicPr>
          <p:cNvPr id="27" name="Picture 26">
            <a:extLst>
              <a:ext uri="{FF2B5EF4-FFF2-40B4-BE49-F238E27FC236}">
                <a16:creationId xmlns:a16="http://schemas.microsoft.com/office/drawing/2014/main" xmlns="" id="{9D5E8591-1DF9-460C-9BD8-7531474BB87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42976" y="2505947"/>
            <a:ext cx="1554602" cy="993050"/>
          </a:xfrm>
          <a:prstGeom prst="rect">
            <a:avLst/>
          </a:prstGeom>
        </p:spPr>
      </p:pic>
      <p:sp>
        <p:nvSpPr>
          <p:cNvPr id="28" name="Text Box 5">
            <a:extLst>
              <a:ext uri="{FF2B5EF4-FFF2-40B4-BE49-F238E27FC236}">
                <a16:creationId xmlns:a16="http://schemas.microsoft.com/office/drawing/2014/main" xmlns="" id="{C9408BE8-7DA9-494F-858B-6A5863326699}"/>
              </a:ext>
            </a:extLst>
          </p:cNvPr>
          <p:cNvSpPr txBox="1">
            <a:spLocks noChangeArrowheads="1"/>
          </p:cNvSpPr>
          <p:nvPr/>
        </p:nvSpPr>
        <p:spPr bwMode="auto">
          <a:xfrm>
            <a:off x="1216144" y="2390371"/>
            <a:ext cx="1345811" cy="1200329"/>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Hoạt</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động</a:t>
            </a:r>
            <a:r>
              <a:rPr lang="en-US" sz="2400" b="1" dirty="0">
                <a:solidFill>
                  <a:srgbClr val="000000"/>
                </a:solidFill>
                <a:latin typeface="#9Slide03 SFU Futura_12" panose="00000400000000000000" pitchFamily="2" charset="0"/>
              </a:rPr>
              <a:t>: 4 </a:t>
            </a:r>
            <a:r>
              <a:rPr lang="en-US" sz="2400" b="1" dirty="0" err="1">
                <a:solidFill>
                  <a:srgbClr val="000000"/>
                </a:solidFill>
                <a:latin typeface="#9Slide03 SFU Futura_12" panose="00000400000000000000" pitchFamily="2" charset="0"/>
              </a:rPr>
              <a:t>nhóm</a:t>
            </a:r>
            <a:endParaRPr lang="en-US" sz="2400" b="1" dirty="0">
              <a:solidFill>
                <a:srgbClr val="000000"/>
              </a:solidFill>
              <a:latin typeface="#9Slide03 SFU Futura_12" panose="00000400000000000000" pitchFamily="2" charset="0"/>
            </a:endParaRPr>
          </a:p>
        </p:txBody>
      </p:sp>
      <p:sp>
        <p:nvSpPr>
          <p:cNvPr id="29" name="Text Box 5">
            <a:extLst>
              <a:ext uri="{FF2B5EF4-FFF2-40B4-BE49-F238E27FC236}">
                <a16:creationId xmlns:a16="http://schemas.microsoft.com/office/drawing/2014/main" xmlns="" id="{EE3F1ECA-CE68-487D-B5B4-4EC5CE202E77}"/>
              </a:ext>
            </a:extLst>
          </p:cNvPr>
          <p:cNvSpPr txBox="1">
            <a:spLocks noChangeArrowheads="1"/>
          </p:cNvSpPr>
          <p:nvPr/>
        </p:nvSpPr>
        <p:spPr bwMode="auto">
          <a:xfrm>
            <a:off x="1216143" y="3922678"/>
            <a:ext cx="1345811" cy="1200329"/>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Chuẩn</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bị</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bút</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màu</a:t>
            </a:r>
            <a:endParaRPr lang="en-US" sz="2400" b="1" dirty="0">
              <a:solidFill>
                <a:srgbClr val="000000"/>
              </a:solidFill>
              <a:latin typeface="#9Slide03 SFU Futura_12" panose="00000400000000000000" pitchFamily="2" charset="0"/>
            </a:endParaRPr>
          </a:p>
        </p:txBody>
      </p:sp>
      <p:pic>
        <p:nvPicPr>
          <p:cNvPr id="8196" name="Picture 4" descr="Biểu tượng cọ và bảng màu, biểu tượng BrushPalette-Back-Green, biểu tượng  khay sơn và cọ vẽ, png | PNGEgg">
            <a:extLst>
              <a:ext uri="{FF2B5EF4-FFF2-40B4-BE49-F238E27FC236}">
                <a16:creationId xmlns:a16="http://schemas.microsoft.com/office/drawing/2014/main" xmlns="" id="{3DD6D971-5BDD-46F3-99DE-BE221C235A0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766" b="95313" l="10000" r="90000">
                        <a14:foregroundMark x1="54556" y1="95313" x2="54556" y2="95313"/>
                      </a14:backgroundRemoval>
                    </a14:imgEffect>
                  </a14:imgLayer>
                </a14:imgProps>
              </a:ext>
              <a:ext uri="{28A0092B-C50C-407E-A947-70E740481C1C}">
                <a14:useLocalDpi xmlns:a14="http://schemas.microsoft.com/office/drawing/2010/main" val="0"/>
              </a:ext>
            </a:extLst>
          </a:blip>
          <a:srcRect l="35555" r="34528"/>
          <a:stretch/>
        </p:blipFill>
        <p:spPr bwMode="auto">
          <a:xfrm>
            <a:off x="42205" y="3908598"/>
            <a:ext cx="1078041" cy="1024988"/>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5">
            <a:extLst>
              <a:ext uri="{FF2B5EF4-FFF2-40B4-BE49-F238E27FC236}">
                <a16:creationId xmlns:a16="http://schemas.microsoft.com/office/drawing/2014/main" xmlns="" id="{1F78C1E6-0256-4EA7-A893-F1A5EF9921B1}"/>
              </a:ext>
            </a:extLst>
          </p:cNvPr>
          <p:cNvSpPr txBox="1">
            <a:spLocks noChangeArrowheads="1"/>
          </p:cNvSpPr>
          <p:nvPr/>
        </p:nvSpPr>
        <p:spPr bwMode="auto">
          <a:xfrm>
            <a:off x="1202261" y="5369740"/>
            <a:ext cx="1345811" cy="1200329"/>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Thời</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gian</a:t>
            </a:r>
            <a:r>
              <a:rPr lang="en-US" sz="2400" b="1" dirty="0">
                <a:solidFill>
                  <a:srgbClr val="000000"/>
                </a:solidFill>
                <a:latin typeface="#9Slide03 SFU Futura_12" panose="00000400000000000000" pitchFamily="2" charset="0"/>
              </a:rPr>
              <a:t>: 3 </a:t>
            </a:r>
            <a:r>
              <a:rPr lang="en-US" sz="2400" b="1" dirty="0" err="1">
                <a:solidFill>
                  <a:srgbClr val="000000"/>
                </a:solidFill>
                <a:latin typeface="#9Slide03 SFU Futura_12" panose="00000400000000000000" pitchFamily="2" charset="0"/>
              </a:rPr>
              <a:t>phút</a:t>
            </a:r>
            <a:endParaRPr lang="en-US" sz="2400" b="1" dirty="0">
              <a:solidFill>
                <a:srgbClr val="000000"/>
              </a:solidFill>
              <a:latin typeface="#9Slide03 SFU Futura_12" panose="00000400000000000000" pitchFamily="2" charset="0"/>
            </a:endParaRPr>
          </a:p>
        </p:txBody>
      </p:sp>
      <p:pic>
        <p:nvPicPr>
          <p:cNvPr id="3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ED8DCF5A-46A1-4429-8E88-48BBF619155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64230" y="5369740"/>
            <a:ext cx="928068" cy="109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22668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wipe(down)">
                                      <p:cBhvr>
                                        <p:cTn id="23" dur="500"/>
                                        <p:tgtEl>
                                          <p:spTgt spid="819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6" grpId="0"/>
      <p:bldP spid="28" grpId="0" animBg="1"/>
      <p:bldP spid="29"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xmlns=""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xmlns=""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xmlns=""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xmlns=""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63" name="Text Box 5">
            <a:extLst>
              <a:ext uri="{FF2B5EF4-FFF2-40B4-BE49-F238E27FC236}">
                <a16:creationId xmlns:a16="http://schemas.microsoft.com/office/drawing/2014/main" xmlns="" id="{6DD347F4-F693-40AD-B250-C7D365B46263}"/>
              </a:ext>
            </a:extLst>
          </p:cNvPr>
          <p:cNvSpPr txBox="1">
            <a:spLocks noChangeArrowheads="1"/>
          </p:cNvSpPr>
          <p:nvPr/>
        </p:nvSpPr>
        <p:spPr bwMode="auto">
          <a:xfrm>
            <a:off x="1235233" y="1378681"/>
            <a:ext cx="2295757" cy="954107"/>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Hoạt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động</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theo</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cặp</a:t>
            </a:r>
            <a:endParaRPr lang="en-US" b="1" dirty="0">
              <a:solidFill>
                <a:srgbClr val="002060"/>
              </a:solidFill>
              <a:latin typeface="#9Slide03 SFU Futura_12" panose="00000400000000000000" pitchFamily="2" charset="0"/>
            </a:endParaRPr>
          </a:p>
        </p:txBody>
      </p:sp>
      <p:cxnSp>
        <p:nvCxnSpPr>
          <p:cNvPr id="66" name="Straight Connector 65">
            <a:extLst>
              <a:ext uri="{FF2B5EF4-FFF2-40B4-BE49-F238E27FC236}">
                <a16:creationId xmlns:a16="http://schemas.microsoft.com/office/drawing/2014/main" xmlns="" id="{B83436B8-E5AF-42AD-B6EF-9DC3858AA5DA}"/>
              </a:ext>
            </a:extLst>
          </p:cNvPr>
          <p:cNvCxnSpPr>
            <a:cxnSpLocks/>
          </p:cNvCxnSpPr>
          <p:nvPr/>
        </p:nvCxnSpPr>
        <p:spPr>
          <a:xfrm>
            <a:off x="6908542" y="1194623"/>
            <a:ext cx="0" cy="5631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C1C675-3867-4E5E-A77C-C902482B1451}"/>
              </a:ext>
            </a:extLst>
          </p:cNvPr>
          <p:cNvCxnSpPr/>
          <p:nvPr/>
        </p:nvCxnSpPr>
        <p:spPr>
          <a:xfrm>
            <a:off x="1550" y="123472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C4B04A7B-0D1C-447E-BB78-90E1D7ECDD6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819424" y="1378681"/>
            <a:ext cx="928068" cy="1096807"/>
          </a:xfrm>
          <a:prstGeom prst="rect">
            <a:avLst/>
          </a:prstGeom>
          <a:noFill/>
          <a:extLst>
            <a:ext uri="{909E8E84-426E-40DD-AFC4-6F175D3DCCD1}">
              <a14:hiddenFill xmlns:a14="http://schemas.microsoft.com/office/drawing/2010/main">
                <a:solidFill>
                  <a:srgbClr val="FFFFFF"/>
                </a:solidFill>
              </a14:hiddenFill>
            </a:ext>
          </a:extLst>
        </p:spPr>
      </p:pic>
      <p:pic>
        <p:nvPicPr>
          <p:cNvPr id="70" name="Đồng hồ đếm ngược 5 phút - 5 Minutes">
            <a:hlinkClick r:id="" action="ppaction://media"/>
            <a:extLst>
              <a:ext uri="{FF2B5EF4-FFF2-40B4-BE49-F238E27FC236}">
                <a16:creationId xmlns:a16="http://schemas.microsoft.com/office/drawing/2014/main" xmlns="" id="{04933655-AA00-4458-B8ED-EC6CAF8600CC}"/>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7"/>
          <a:stretch>
            <a:fillRect/>
          </a:stretch>
        </p:blipFill>
        <p:spPr>
          <a:xfrm>
            <a:off x="4400678" y="2479957"/>
            <a:ext cx="2130728" cy="1198533"/>
          </a:xfrm>
          <a:prstGeom prst="rect">
            <a:avLst/>
          </a:prstGeom>
        </p:spPr>
      </p:pic>
      <p:grpSp>
        <p:nvGrpSpPr>
          <p:cNvPr id="9" name="Group 8">
            <a:extLst>
              <a:ext uri="{FF2B5EF4-FFF2-40B4-BE49-F238E27FC236}">
                <a16:creationId xmlns:a16="http://schemas.microsoft.com/office/drawing/2014/main" xmlns="" id="{7C5DA60B-12C1-4CC6-9FCE-6DA844E96709}"/>
              </a:ext>
            </a:extLst>
          </p:cNvPr>
          <p:cNvGrpSpPr/>
          <p:nvPr/>
        </p:nvGrpSpPr>
        <p:grpSpPr>
          <a:xfrm>
            <a:off x="1207094" y="0"/>
            <a:ext cx="9908909" cy="1170452"/>
            <a:chOff x="1207094" y="0"/>
            <a:chExt cx="9908909" cy="1170452"/>
          </a:xfrm>
        </p:grpSpPr>
        <p:sp>
          <p:nvSpPr>
            <p:cNvPr id="47" name="Rectangle 46">
              <a:extLst>
                <a:ext uri="{FF2B5EF4-FFF2-40B4-BE49-F238E27FC236}">
                  <a16:creationId xmlns:a16="http://schemas.microsoft.com/office/drawing/2014/main" xmlns="" id="{164136EE-0A71-496E-9007-6784C7E718A7}"/>
                </a:ext>
              </a:extLst>
            </p:cNvPr>
            <p:cNvSpPr/>
            <p:nvPr/>
          </p:nvSpPr>
          <p:spPr>
            <a:xfrm>
              <a:off x="2254955" y="116783"/>
              <a:ext cx="8861048" cy="1015663"/>
            </a:xfrm>
            <a:prstGeom prst="rect">
              <a:avLst/>
            </a:prstGeom>
            <a:solidFill>
              <a:srgbClr val="00B050"/>
            </a:solidFill>
          </p:spPr>
          <p:txBody>
            <a:bodyPr wrap="square" lIns="91440" tIns="45720" rIns="91440" bIns="45720">
              <a:spAutoFit/>
            </a:bodyPr>
            <a:lstStyle/>
            <a:p>
              <a:pPr algn="ctr"/>
              <a:r>
                <a:rPr lang="en-US" sz="60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6000" b="1"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ĐẶC </a:t>
              </a:r>
              <a:r>
                <a:rPr lang="en-US" sz="6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ĐIỂM ĐỊA HÌNH</a:t>
              </a:r>
              <a:endParaRPr lang="en-US"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6146" name="Picture 2" descr="Phong Cảnh đỉnh Núi Biểu Tượng Vật Liệu Minh Họa Vector Miễn Phí Hình ảnh |  Định dạng hình ảnh SVG 401289074| vn.lovepik.com">
              <a:extLst>
                <a:ext uri="{FF2B5EF4-FFF2-40B4-BE49-F238E27FC236}">
                  <a16:creationId xmlns:a16="http://schemas.microsoft.com/office/drawing/2014/main" xmlns="" id="{6F81E5A5-F3CF-42E7-96FE-4A5294A2C0E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1729" t="21568" r="9665" b="19122"/>
            <a:stretch/>
          </p:blipFill>
          <p:spPr bwMode="auto">
            <a:xfrm>
              <a:off x="1207094" y="0"/>
              <a:ext cx="1551244" cy="11704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8" name="Picture 4" descr="Vị trí địa lí và địa hình khu vực nam Á | SGK Địa lí lớp 8">
            <a:extLst>
              <a:ext uri="{FF2B5EF4-FFF2-40B4-BE49-F238E27FC236}">
                <a16:creationId xmlns:a16="http://schemas.microsoft.com/office/drawing/2014/main" xmlns="" id="{760A2319-1B51-4549-9287-47F82A52B93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5461"/>
          <a:stretch/>
        </p:blipFill>
        <p:spPr bwMode="auto">
          <a:xfrm>
            <a:off x="7067875" y="1272731"/>
            <a:ext cx="5000955" cy="555349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5">
            <a:extLst>
              <a:ext uri="{FF2B5EF4-FFF2-40B4-BE49-F238E27FC236}">
                <a16:creationId xmlns:a16="http://schemas.microsoft.com/office/drawing/2014/main" xmlns="" id="{4D5DA973-789F-4A1A-AB6F-5B6212C0BB88}"/>
              </a:ext>
            </a:extLst>
          </p:cNvPr>
          <p:cNvSpPr txBox="1">
            <a:spLocks noChangeArrowheads="1"/>
          </p:cNvSpPr>
          <p:nvPr/>
        </p:nvSpPr>
        <p:spPr bwMode="auto">
          <a:xfrm>
            <a:off x="7552159" y="1342123"/>
            <a:ext cx="3953520" cy="46166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Lược</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đồ</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tự</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nhiên</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khu</a:t>
            </a:r>
            <a:r>
              <a:rPr lang="en-US" sz="2000" b="1" dirty="0">
                <a:solidFill>
                  <a:srgbClr val="002060"/>
                </a:solidFill>
                <a:latin typeface="#9Slide03 SFU Futura_12" panose="00000400000000000000" pitchFamily="2" charset="0"/>
              </a:rPr>
              <a:t> </a:t>
            </a:r>
            <a:r>
              <a:rPr lang="en-US" sz="2000" b="1" dirty="0" err="1">
                <a:solidFill>
                  <a:srgbClr val="002060"/>
                </a:solidFill>
                <a:latin typeface="#9Slide03 SFU Futura_12" panose="00000400000000000000" pitchFamily="2" charset="0"/>
              </a:rPr>
              <a:t>vực</a:t>
            </a:r>
            <a:r>
              <a:rPr lang="en-US" sz="2000" b="1" dirty="0">
                <a:solidFill>
                  <a:srgbClr val="002060"/>
                </a:solidFill>
                <a:latin typeface="#9Slide03 SFU Futura_12" panose="00000400000000000000" pitchFamily="2" charset="0"/>
              </a:rPr>
              <a:t> Nam Á</a:t>
            </a:r>
            <a:endParaRPr lang="en-US" sz="2400" b="1" dirty="0">
              <a:solidFill>
                <a:srgbClr val="002060"/>
              </a:solidFill>
              <a:latin typeface="#9Slide03 SFU Futura_12" panose="00000400000000000000" pitchFamily="2" charset="0"/>
            </a:endParaRPr>
          </a:p>
        </p:txBody>
      </p:sp>
      <p:pic>
        <p:nvPicPr>
          <p:cNvPr id="31" name="Picture 6" descr="SlideShare Computer Icons Presentation slide, icon, orange, presentation,  logo png | PNGWing">
            <a:extLst>
              <a:ext uri="{FF2B5EF4-FFF2-40B4-BE49-F238E27FC236}">
                <a16:creationId xmlns:a16="http://schemas.microsoft.com/office/drawing/2014/main" xmlns="" id="{DE678889-10C6-4F66-9C35-BDDAB9A5A67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53545" y="1299007"/>
            <a:ext cx="1366326" cy="11134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5">
            <a:extLst>
              <a:ext uri="{FF2B5EF4-FFF2-40B4-BE49-F238E27FC236}">
                <a16:creationId xmlns:a16="http://schemas.microsoft.com/office/drawing/2014/main" xmlns="" id="{D512B536-EA55-4C23-855C-90FB2FA9FC9F}"/>
              </a:ext>
            </a:extLst>
          </p:cNvPr>
          <p:cNvSpPr txBox="1">
            <a:spLocks noChangeArrowheads="1"/>
          </p:cNvSpPr>
          <p:nvPr/>
        </p:nvSpPr>
        <p:spPr bwMode="auto">
          <a:xfrm>
            <a:off x="1183461" y="2556414"/>
            <a:ext cx="2347936" cy="1384995"/>
          </a:xfrm>
          <a:prstGeom prst="rect">
            <a:avLst/>
          </a:prstGeom>
          <a:solidFill>
            <a:schemeClr val="bg1"/>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2060"/>
                </a:solidFill>
                <a:latin typeface="#9Slide03 SFU Futura_12" panose="00000400000000000000" pitchFamily="2" charset="0"/>
              </a:rPr>
              <a:t>Quan </a:t>
            </a:r>
            <a:r>
              <a:rPr lang="en-US" b="1" dirty="0" err="1">
                <a:solidFill>
                  <a:srgbClr val="002060"/>
                </a:solidFill>
                <a:latin typeface="#9Slide03 SFU Futura_12" panose="00000400000000000000" pitchFamily="2" charset="0"/>
              </a:rPr>
              <a:t>sát</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lược</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đồ</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hoàn</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thành</a:t>
            </a:r>
            <a:r>
              <a:rPr lang="en-US" b="1" dirty="0">
                <a:solidFill>
                  <a:srgbClr val="002060"/>
                </a:solidFill>
                <a:latin typeface="#9Slide03 SFU Futura_12" panose="00000400000000000000" pitchFamily="2" charset="0"/>
              </a:rPr>
              <a:t> </a:t>
            </a:r>
            <a:r>
              <a:rPr lang="en-US" b="1" dirty="0" err="1">
                <a:solidFill>
                  <a:srgbClr val="002060"/>
                </a:solidFill>
                <a:latin typeface="#9Slide03 SFU Futura_12" panose="00000400000000000000" pitchFamily="2" charset="0"/>
              </a:rPr>
              <a:t>bảng</a:t>
            </a:r>
            <a:endParaRPr lang="en-US" b="1" dirty="0">
              <a:solidFill>
                <a:srgbClr val="002060"/>
              </a:solidFill>
              <a:latin typeface="#9Slide03 SFU Futura_12" panose="00000400000000000000" pitchFamily="2" charset="0"/>
            </a:endParaRPr>
          </a:p>
        </p:txBody>
      </p:sp>
      <p:pic>
        <p:nvPicPr>
          <p:cNvPr id="35" name="Picture 6" descr="Computer Icons Pen Icon, pen, ink, text, rectangle png | PNGWing">
            <a:extLst>
              <a:ext uri="{FF2B5EF4-FFF2-40B4-BE49-F238E27FC236}">
                <a16:creationId xmlns:a16="http://schemas.microsoft.com/office/drawing/2014/main" xmlns="" id="{A311C7CA-78CF-41B9-8C3F-FD38EF87111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151985" y="2587411"/>
            <a:ext cx="1193671" cy="1281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 name="Table 10">
            <a:extLst>
              <a:ext uri="{FF2B5EF4-FFF2-40B4-BE49-F238E27FC236}">
                <a16:creationId xmlns:a16="http://schemas.microsoft.com/office/drawing/2014/main" xmlns="" id="{B0544349-65C7-41A0-BCDD-292718B9A2D2}"/>
              </a:ext>
            </a:extLst>
          </p:cNvPr>
          <p:cNvGraphicFramePr>
            <a:graphicFrameLocks noGrp="1"/>
          </p:cNvGraphicFramePr>
          <p:nvPr>
            <p:extLst>
              <p:ext uri="{D42A27DB-BD31-4B8C-83A1-F6EECF244321}">
                <p14:modId xmlns:p14="http://schemas.microsoft.com/office/powerpoint/2010/main" val="257087600"/>
              </p:ext>
            </p:extLst>
          </p:nvPr>
        </p:nvGraphicFramePr>
        <p:xfrm>
          <a:off x="339388" y="4034969"/>
          <a:ext cx="6409821" cy="2729289"/>
        </p:xfrm>
        <a:graphic>
          <a:graphicData uri="http://schemas.openxmlformats.org/drawingml/2006/table">
            <a:tbl>
              <a:tblPr firstRow="1" bandRow="1">
                <a:tableStyleId>{5C22544A-7EE6-4342-B048-85BDC9FD1C3A}</a:tableStyleId>
              </a:tblPr>
              <a:tblGrid>
                <a:gridCol w="1733107">
                  <a:extLst>
                    <a:ext uri="{9D8B030D-6E8A-4147-A177-3AD203B41FA5}">
                      <a16:colId xmlns:a16="http://schemas.microsoft.com/office/drawing/2014/main" xmlns="" val="2808914525"/>
                    </a:ext>
                  </a:extLst>
                </a:gridCol>
                <a:gridCol w="4676714">
                  <a:extLst>
                    <a:ext uri="{9D8B030D-6E8A-4147-A177-3AD203B41FA5}">
                      <a16:colId xmlns:a16="http://schemas.microsoft.com/office/drawing/2014/main" xmlns="" val="2543461228"/>
                    </a:ext>
                  </a:extLst>
                </a:gridCol>
              </a:tblGrid>
              <a:tr h="923142">
                <a:tc gridSpan="2">
                  <a:txBody>
                    <a:bodyPr/>
                    <a:lstStyle/>
                    <a:p>
                      <a:pPr algn="ctr"/>
                      <a:r>
                        <a:rPr lang="en-US" sz="3200" b="1" baseline="0" dirty="0">
                          <a:solidFill>
                            <a:srgbClr val="C00000"/>
                          </a:solidFill>
                          <a:latin typeface="#9Slide03 SFU Futura_12" panose="00000400000000000000" pitchFamily="2" charset="0"/>
                        </a:rPr>
                        <a:t>3 </a:t>
                      </a:r>
                      <a:r>
                        <a:rPr lang="en-US" sz="3200" b="1" baseline="0" dirty="0" err="1">
                          <a:solidFill>
                            <a:srgbClr val="C00000"/>
                          </a:solidFill>
                          <a:latin typeface="#9Slide03 SFU Futura_12" panose="00000400000000000000" pitchFamily="2" charset="0"/>
                        </a:rPr>
                        <a:t>miền</a:t>
                      </a:r>
                      <a:r>
                        <a:rPr lang="en-US" sz="3200" b="1" baseline="0" dirty="0">
                          <a:solidFill>
                            <a:srgbClr val="C00000"/>
                          </a:solidFill>
                          <a:latin typeface="#9Slide03 SFU Futura_12" panose="00000400000000000000" pitchFamily="2" charset="0"/>
                        </a:rPr>
                        <a:t> </a:t>
                      </a:r>
                      <a:r>
                        <a:rPr lang="en-US" sz="4000" b="1" baseline="0" dirty="0" err="1">
                          <a:solidFill>
                            <a:srgbClr val="C00000"/>
                          </a:solidFill>
                          <a:latin typeface="#9Slide03 SFU Futura_12" panose="00000400000000000000" pitchFamily="2" charset="0"/>
                        </a:rPr>
                        <a:t>địa</a:t>
                      </a:r>
                      <a:r>
                        <a:rPr lang="en-US" sz="4000" b="1" baseline="0" dirty="0">
                          <a:solidFill>
                            <a:srgbClr val="C00000"/>
                          </a:solidFill>
                          <a:latin typeface="#9Slide03 SFU Futura_12" panose="00000400000000000000" pitchFamily="2" charset="0"/>
                        </a:rPr>
                        <a:t> </a:t>
                      </a:r>
                      <a:r>
                        <a:rPr lang="en-US" sz="4000" b="1" baseline="0" dirty="0" err="1">
                          <a:solidFill>
                            <a:srgbClr val="C00000"/>
                          </a:solidFill>
                          <a:latin typeface="#9Slide03 SFU Futura_12" panose="00000400000000000000" pitchFamily="2" charset="0"/>
                        </a:rPr>
                        <a:t>hình</a:t>
                      </a:r>
                      <a:r>
                        <a:rPr lang="en-US" sz="4000" b="1" baseline="0" dirty="0">
                          <a:solidFill>
                            <a:srgbClr val="C00000"/>
                          </a:solidFill>
                          <a:latin typeface="#9Slide03 SFU Futura_12" panose="00000400000000000000" pitchFamily="2" charset="0"/>
                        </a:rPr>
                        <a:t> </a:t>
                      </a:r>
                      <a:r>
                        <a:rPr lang="en-US" sz="3200" b="1" baseline="0" dirty="0" err="1">
                          <a:solidFill>
                            <a:srgbClr val="C00000"/>
                          </a:solidFill>
                          <a:latin typeface="#9Slide03 SFU Futura_12" panose="00000400000000000000" pitchFamily="2" charset="0"/>
                        </a:rPr>
                        <a:t>khu</a:t>
                      </a:r>
                      <a:r>
                        <a:rPr lang="en-US" sz="3200" b="1" baseline="0" dirty="0">
                          <a:solidFill>
                            <a:srgbClr val="C00000"/>
                          </a:solidFill>
                          <a:latin typeface="#9Slide03 SFU Futura_12" panose="00000400000000000000" pitchFamily="2" charset="0"/>
                        </a:rPr>
                        <a:t> </a:t>
                      </a:r>
                      <a:r>
                        <a:rPr lang="en-US" sz="3200" b="1" baseline="0" dirty="0" err="1">
                          <a:solidFill>
                            <a:srgbClr val="C00000"/>
                          </a:solidFill>
                          <a:latin typeface="#9Slide03 SFU Futura_12" panose="00000400000000000000" pitchFamily="2" charset="0"/>
                        </a:rPr>
                        <a:t>vực</a:t>
                      </a:r>
                      <a:r>
                        <a:rPr lang="en-US" sz="3200" b="1" baseline="0" dirty="0">
                          <a:solidFill>
                            <a:srgbClr val="C00000"/>
                          </a:solidFill>
                          <a:latin typeface="#9Slide03 SFU Futura_12" panose="00000400000000000000" pitchFamily="2" charset="0"/>
                        </a:rPr>
                        <a:t> </a:t>
                      </a:r>
                      <a:r>
                        <a:rPr lang="en-US" sz="3600" b="1" baseline="0" dirty="0">
                          <a:solidFill>
                            <a:srgbClr val="C00000"/>
                          </a:solidFill>
                          <a:latin typeface="#9Slide03 SFU Futura_12" panose="00000400000000000000" pitchFamily="2" charset="0"/>
                        </a:rPr>
                        <a:t>Nam Á</a:t>
                      </a:r>
                      <a:endParaRPr lang="en-US" sz="3200" b="1" baseline="0" dirty="0">
                        <a:solidFill>
                          <a:srgbClr val="C00000"/>
                        </a:solidFill>
                        <a:latin typeface="#9Slide03 SFU Futura_12" panose="00000400000000000000" pitchFamily="2" charset="0"/>
                      </a:endParaRPr>
                    </a:p>
                  </a:txBody>
                  <a:tcPr>
                    <a:solidFill>
                      <a:schemeClr val="bg1"/>
                    </a:solidFill>
                  </a:tcPr>
                </a:tc>
                <a:tc hMerge="1">
                  <a:txBody>
                    <a:bodyPr/>
                    <a:lstStyle/>
                    <a:p>
                      <a:endParaRPr lang="en-US" baseline="0" dirty="0"/>
                    </a:p>
                  </a:txBody>
                  <a:tcPr/>
                </a:tc>
                <a:extLst>
                  <a:ext uri="{0D108BD9-81ED-4DB2-BD59-A6C34878D82A}">
                    <a16:rowId xmlns:a16="http://schemas.microsoft.com/office/drawing/2014/main" xmlns="" val="2251180570"/>
                  </a:ext>
                </a:extLst>
              </a:tr>
              <a:tr h="602049">
                <a:tc>
                  <a:txBody>
                    <a:bodyPr/>
                    <a:lstStyle/>
                    <a:p>
                      <a:pPr algn="ctr"/>
                      <a:r>
                        <a:rPr lang="en-US" sz="2400" b="1" dirty="0" err="1">
                          <a:solidFill>
                            <a:schemeClr val="tx1"/>
                          </a:solidFill>
                          <a:latin typeface="#9Slide03 SFU Futura_12" panose="00000400000000000000" pitchFamily="2" charset="0"/>
                        </a:rPr>
                        <a:t>Phía</a:t>
                      </a:r>
                      <a:r>
                        <a:rPr lang="en-US" sz="2400" b="1" dirty="0">
                          <a:solidFill>
                            <a:schemeClr val="tx1"/>
                          </a:solidFill>
                          <a:latin typeface="#9Slide03 SFU Futura_12" panose="00000400000000000000" pitchFamily="2" charset="0"/>
                        </a:rPr>
                        <a:t> </a:t>
                      </a:r>
                      <a:r>
                        <a:rPr lang="en-US" sz="2400" b="1" dirty="0" err="1">
                          <a:solidFill>
                            <a:schemeClr val="tx1"/>
                          </a:solidFill>
                          <a:latin typeface="#9Slide03 SFU Futura_12" panose="00000400000000000000" pitchFamily="2" charset="0"/>
                        </a:rPr>
                        <a:t>Bắc</a:t>
                      </a:r>
                      <a:endParaRPr lang="en-US" sz="2400" b="1" dirty="0">
                        <a:solidFill>
                          <a:schemeClr val="tx1"/>
                        </a:solidFill>
                        <a:latin typeface="#9Slide03 SFU Futura_12" panose="00000400000000000000" pitchFamily="2" charset="0"/>
                      </a:endParaRPr>
                    </a:p>
                  </a:txBody>
                  <a:tcPr>
                    <a:solidFill>
                      <a:srgbClr val="FE894C"/>
                    </a:solidFill>
                  </a:tcPr>
                </a:tc>
                <a:tc>
                  <a:txBody>
                    <a:bodyPr/>
                    <a:lstStyle/>
                    <a:p>
                      <a:endParaRPr lang="en-US" dirty="0"/>
                    </a:p>
                  </a:txBody>
                  <a:tcPr>
                    <a:solidFill>
                      <a:srgbClr val="FE894C"/>
                    </a:solidFill>
                  </a:tcPr>
                </a:tc>
                <a:extLst>
                  <a:ext uri="{0D108BD9-81ED-4DB2-BD59-A6C34878D82A}">
                    <a16:rowId xmlns:a16="http://schemas.microsoft.com/office/drawing/2014/main" xmlns="" val="2782428216"/>
                  </a:ext>
                </a:extLst>
              </a:tr>
              <a:tr h="602049">
                <a:tc>
                  <a:txBody>
                    <a:bodyPr/>
                    <a:lstStyle/>
                    <a:p>
                      <a:pPr algn="ctr"/>
                      <a:r>
                        <a:rPr lang="en-US" sz="2400" b="1" dirty="0">
                          <a:solidFill>
                            <a:schemeClr val="tx1"/>
                          </a:solidFill>
                          <a:latin typeface="#9Slide03 SFU Futura_12" panose="00000400000000000000" pitchFamily="2" charset="0"/>
                        </a:rPr>
                        <a:t>Ở </a:t>
                      </a:r>
                      <a:r>
                        <a:rPr lang="en-US" sz="2400" b="1" dirty="0" err="1">
                          <a:solidFill>
                            <a:schemeClr val="tx1"/>
                          </a:solidFill>
                          <a:latin typeface="#9Slide03 SFU Futura_12" panose="00000400000000000000" pitchFamily="2" charset="0"/>
                        </a:rPr>
                        <a:t>giữa</a:t>
                      </a:r>
                      <a:endParaRPr lang="en-US" sz="2400" b="1" dirty="0">
                        <a:solidFill>
                          <a:schemeClr val="tx1"/>
                        </a:solidFill>
                        <a:latin typeface="#9Slide03 SFU Futura_12" panose="00000400000000000000" pitchFamily="2" charset="0"/>
                      </a:endParaRPr>
                    </a:p>
                  </a:txBody>
                  <a:tcPr>
                    <a:solidFill>
                      <a:srgbClr val="87C86A"/>
                    </a:solidFill>
                  </a:tcPr>
                </a:tc>
                <a:tc>
                  <a:txBody>
                    <a:bodyPr/>
                    <a:lstStyle/>
                    <a:p>
                      <a:endParaRPr lang="en-US" dirty="0"/>
                    </a:p>
                  </a:txBody>
                  <a:tcPr>
                    <a:solidFill>
                      <a:srgbClr val="87C86A"/>
                    </a:solidFill>
                  </a:tcPr>
                </a:tc>
                <a:extLst>
                  <a:ext uri="{0D108BD9-81ED-4DB2-BD59-A6C34878D82A}">
                    <a16:rowId xmlns:a16="http://schemas.microsoft.com/office/drawing/2014/main" xmlns="" val="1774693717"/>
                  </a:ext>
                </a:extLst>
              </a:tr>
              <a:tr h="602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9Slide03 SFU Futura_12" panose="00000400000000000000" pitchFamily="2" charset="0"/>
                        </a:rPr>
                        <a:t>Phía</a:t>
                      </a:r>
                      <a:r>
                        <a:rPr lang="en-US" sz="2400" b="1" dirty="0">
                          <a:solidFill>
                            <a:schemeClr val="tx1"/>
                          </a:solidFill>
                          <a:latin typeface="#9Slide03 SFU Futura_12" panose="00000400000000000000" pitchFamily="2" charset="0"/>
                        </a:rPr>
                        <a:t> Nam</a:t>
                      </a:r>
                    </a:p>
                  </a:txBody>
                  <a:tcPr>
                    <a:solidFill>
                      <a:srgbClr val="FBDB52"/>
                    </a:solidFill>
                  </a:tcPr>
                </a:tc>
                <a:tc>
                  <a:txBody>
                    <a:bodyPr/>
                    <a:lstStyle/>
                    <a:p>
                      <a:endParaRPr lang="en-US" dirty="0"/>
                    </a:p>
                  </a:txBody>
                  <a:tcPr>
                    <a:solidFill>
                      <a:srgbClr val="FBDB52"/>
                    </a:solidFill>
                  </a:tcPr>
                </a:tc>
                <a:extLst>
                  <a:ext uri="{0D108BD9-81ED-4DB2-BD59-A6C34878D82A}">
                    <a16:rowId xmlns:a16="http://schemas.microsoft.com/office/drawing/2014/main" xmlns="" val="1384625958"/>
                  </a:ext>
                </a:extLst>
              </a:tr>
            </a:tbl>
          </a:graphicData>
        </a:graphic>
      </p:graphicFrame>
    </p:spTree>
    <p:extLst>
      <p:ext uri="{BB962C8B-B14F-4D97-AF65-F5344CB8AC3E}">
        <p14:creationId xmlns:p14="http://schemas.microsoft.com/office/powerpoint/2010/main" val="5821652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3253</TotalTime>
  <Words>1628</Words>
  <Application>Microsoft Office PowerPoint</Application>
  <PresentationFormat>Custom</PresentationFormat>
  <Paragraphs>218</Paragraphs>
  <Slides>21</Slides>
  <Notes>16</Notes>
  <HiddenSlides>0</HiddenSlides>
  <MMClips>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Arial</vt:lpstr>
      <vt:lpstr>Tahoma</vt:lpstr>
      <vt:lpstr>#9Slide05 SVNKitten</vt:lpstr>
      <vt:lpstr>#9Slide07 IcielBaliho Script</vt:lpstr>
      <vt:lpstr>#9Slide05 Aphrodite Pro</vt:lpstr>
      <vt:lpstr>Wingdings</vt:lpstr>
      <vt:lpstr>#9Slide07 IcielBC Cubano Normal</vt:lpstr>
      <vt:lpstr>Calibri Light</vt:lpstr>
      <vt:lpstr>#9Slide05 SVNUT Triumph</vt:lpstr>
      <vt:lpstr>#9Slide05 Great Vibes</vt:lpstr>
      <vt:lpstr>#9Slide07 IcielKoni</vt:lpstr>
      <vt:lpstr>Times New Roman</vt:lpstr>
      <vt:lpstr>Calibri</vt:lpstr>
      <vt:lpstr>#9Slide03 SFU Futura_12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49</cp:revision>
  <dcterms:created xsi:type="dcterms:W3CDTF">2021-07-21T02:55:04Z</dcterms:created>
  <dcterms:modified xsi:type="dcterms:W3CDTF">2021-11-21T15:36:14Z</dcterms:modified>
</cp:coreProperties>
</file>