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57" r:id="rId6"/>
    <p:sldId id="261" r:id="rId7"/>
    <p:sldId id="274" r:id="rId8"/>
    <p:sldId id="263" r:id="rId9"/>
    <p:sldId id="268" r:id="rId10"/>
    <p:sldId id="262" r:id="rId11"/>
    <p:sldId id="273" r:id="rId12"/>
    <p:sldId id="264" r:id="rId13"/>
    <p:sldId id="265" r:id="rId14"/>
    <p:sldId id="271" r:id="rId15"/>
    <p:sldId id="266" r:id="rId16"/>
    <p:sldId id="267" r:id="rId17"/>
    <p:sldId id="269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1243" autoAdjust="0"/>
  </p:normalViewPr>
  <p:slideViewPr>
    <p:cSldViewPr snapToGrid="0">
      <p:cViewPr varScale="1">
        <p:scale>
          <a:sx n="80" d="100"/>
          <a:sy n="80" d="100"/>
        </p:scale>
        <p:origin x="73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0DAE3-F08F-4BB9-BF5D-5C39B13AA306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FA75-0FDA-4B38-98B2-5A90C13AC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01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BIlrAbMP8k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youtube.com/watch?v=UsEPzYALMoM" TargetMode="External"/><Relationship Id="rId4" Type="http://schemas.openxmlformats.org/officeDocument/2006/relationships/hyperlink" Target="https://www.youtube.com/watch?v=peKAnBMg0Qc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111111"/>
                </a:solidFill>
                <a:latin typeface="Tno"/>
              </a:rPr>
              <a:t>Đông Nam Á chiếm </a:t>
            </a:r>
            <a:r>
              <a:rPr lang="vi-VN">
                <a:solidFill>
                  <a:srgbClr val="111111"/>
                </a:solidFill>
                <a:latin typeface="Tno"/>
              </a:rPr>
              <a:t>25% vào sản lượng gạo toàn cầu đồng thời chiếm 22% trong sản lượng tiêu thụ gạo toàn cầu. Thái Lan và Việt Nam là hai quốc gia xuất khẩu gạo chính của khu vực, chiếm gần 50% sản lượng gạo xuất khẩu toàn cầu.</a:t>
            </a:r>
            <a:endParaRPr lang="en-US">
              <a:solidFill>
                <a:srgbClr val="111111"/>
              </a:solidFill>
              <a:latin typeface="Tno"/>
            </a:endParaRP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Thái Lan, Indonesia và Malaysia là những quốc gia sản xuất cao su lớn nhất trong khu vực, với sản lượng lần lượt ở mức 4,5 triệu tấn, 3,1 triệu tấn và 720.000 tấn.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Tổng sản lượng cao su của ba nước kể trên chiếm xấp xỉ 60% tổng sản lượng cao su của thế giới, tương đương với khoảng 12 triệu tấn/năm.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 - Nam Á đã vượt Trung Quốc trở thành điểm đầu tư mang lại lợi nhuận tốt nhất trong năm 2019. Cụ thể, 39% số người được hỏi xem Đông - Nam Á là khu vực đầu tư tốt nhất, trong khi đó, có 35% số người được hỏi lựa chọn Trung Quốc và 16% chọn Mỹ.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 chức Du lịch thế giới cho hay, năm 2018, châu Á và Thái Bình Dương đã đón 345,1 triệu lượt khách quốc tế, tăng 6,5% so với năm 2017, chiếm ¼ tổng lượng khách quốc tế của toàn cầu.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 đó, khu vực Đông Nam Á dẫn đầu khu vực về tăng trưởng khách quốc tế đến với 7,9%.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FA75-0FDA-4B38-98B2-5A90C13ACC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1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đọc một số đề mục/thông tin bài báo</a:t>
            </a:r>
          </a:p>
          <a:p>
            <a:r>
              <a:rPr lang="en-US"/>
              <a:t>Thảo luận, quy định thời gian</a:t>
            </a:r>
          </a:p>
          <a:p>
            <a:r>
              <a:rPr lang="en-US"/>
              <a:t>HS báo cáo vòng tròn các nguyên nhân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FA75-0FDA-4B38-98B2-5A90C13ACC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24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 bức hình tên gì &gt;&gt;&gt; các thách thức</a:t>
            </a:r>
          </a:p>
          <a:p>
            <a:r>
              <a:rPr lang="en-US"/>
              <a:t>Làm việc cặp đôi &gt;&gt;&gt; liệt kê 5 thách thức ra note HS liệt kê &gt;&gt;&gt; GV bổ sung thêm các thách thức đặc biệt về môi tr</a:t>
            </a:r>
            <a:r>
              <a:rPr lang="vi-VN"/>
              <a:t>ư</a:t>
            </a:r>
            <a:r>
              <a:rPr lang="en-US"/>
              <a:t>ờng, chênh lệch trình độ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FA75-0FDA-4B38-98B2-5A90C13ACC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19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link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en-US" dirty="0"/>
          </a:p>
          <a:p>
            <a:r>
              <a:rPr lang="en-US" dirty="0">
                <a:hlinkClick r:id="rId3"/>
              </a:rPr>
              <a:t>https://www.youtube.com/watch?v=4BIlrAbMP8k</a:t>
            </a:r>
            <a:endParaRPr lang="en-US" dirty="0"/>
          </a:p>
          <a:p>
            <a:r>
              <a:rPr lang="en-US" dirty="0">
                <a:hlinkClick r:id="rId4"/>
              </a:rPr>
              <a:t>https://www.youtube.com/watch?v=peKAnBMg0Qc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5"/>
              </a:rPr>
              <a:t>https://www.youtube.com/watch?v=UsEPzYALMoM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FA75-0FDA-4B38-98B2-5A90C13ACC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66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Ghi ý kiến cá nhân 1’</a:t>
            </a:r>
          </a:p>
          <a:p>
            <a:r>
              <a:rPr lang="en-US"/>
              <a:t>HS báo cáo vòng tròn theo nhóm, liệt kê khoảng 2’</a:t>
            </a:r>
          </a:p>
          <a:p>
            <a:r>
              <a:rPr lang="en-US"/>
              <a:t>Gọi ngẫu nhiên dại diện hooa85c xung phong lấy diểm cộng, hùng biện về giải pháp của mình &gt;&gt; 1’ trình bày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FA75-0FDA-4B38-98B2-5A90C13ACC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10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Chốt của GV về giải pháp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FA75-0FDA-4B38-98B2-5A90C13ACC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9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EBCE1-3EAA-4E92-B989-9B8A25727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951B6-A888-4E39-B987-3A418B8B9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9E138-7215-4B06-BC06-D8D59ECB5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D65-8083-4D1D-B673-E09383DBBCEF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207EE-E7B2-4EF6-9B2F-97B544B40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05F0F-71CC-4E5D-A759-7D1E642E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5B23-5789-4486-BF5A-920D2E6DD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3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29270-3AD4-4718-A592-1ACEB1E44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216364-7F3F-45F2-959D-E52B38E47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91B24-5C12-4847-A4E8-AD8971341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D65-8083-4D1D-B673-E09383DBBCEF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EA2E3-9E02-4782-9082-2F0C6D3BF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B8890-E4BE-4EB5-86E5-BD70EE7E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5B23-5789-4486-BF5A-920D2E6DD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98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990A2E-D456-48A9-B987-5C3D0D6CC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06698-C36E-42C2-991F-B3A3CC94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B62EB-EF7B-4EEE-8D86-4763ABF26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D65-8083-4D1D-B673-E09383DBBCEF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0FAFF-6FC4-4C33-92A2-2673A4871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F5BF7-1CFB-452E-B7AB-D2686B87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5B23-5789-4486-BF5A-920D2E6DD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71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2C4A6-215F-43E6-A76A-241E5581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134A1-E3C5-4C7E-8D8F-4D4610579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0ACCC-2292-4E5B-B3D1-FC6FE0F49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D65-8083-4D1D-B673-E09383DBBCEF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27B2E-1BFC-4619-A2D2-C58961DFF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15048-E94B-4BF6-A14B-339BDA91C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5B23-5789-4486-BF5A-920D2E6DD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0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1800F-2F65-4F06-8240-793CA1A02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9BDAB-E704-4A75-A4B5-BF260C740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A86F5-8DDE-4C88-8189-117F693B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D65-8083-4D1D-B673-E09383DBBCEF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FB369-463C-4144-A458-352A0E757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2CC44-8697-4989-BC61-EC07BB5C0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5B23-5789-4486-BF5A-920D2E6DD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97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A7369-931A-4642-80DB-37DE6ABB3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28A65-0B25-4840-A191-E99178FCE1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DA30-7548-4D48-8340-D5C15B42E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F19BD-1E8F-45DF-93D9-C7D32C891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D65-8083-4D1D-B673-E09383DBBCEF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75C1D-5166-4AFE-A35C-3C36100D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7FDBA-5D69-4703-A057-401AAC7CB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5B23-5789-4486-BF5A-920D2E6DD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5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4FD9-C160-4CA3-AAB9-17D7CD00A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326CA-F7BE-4773-8067-C028D3CCB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AE39E-7FF7-4B07-A2F5-F0FAD65B5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C01BB9-64CF-4867-9155-29D36F90EF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AB60F1-0828-45B0-B553-BF99B4AE3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EEA7C-4AB3-44A7-B413-CD84C2E3F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D65-8083-4D1D-B673-E09383DBBCEF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A643C-C8E0-4135-BB04-FD4D9F70E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739F7-8EBD-465F-84FB-8B477917F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5B23-5789-4486-BF5A-920D2E6DD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96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961B-A681-4558-B182-0C3E08227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C6F17-B784-422F-863F-754C1EE7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D65-8083-4D1D-B673-E09383DBBCEF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16CCC2-91C8-48A2-BB9C-5F560315C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9329F-6D6E-4D6B-BC44-6EB98F25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5B23-5789-4486-BF5A-920D2E6DD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62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A6326A-EADA-44A0-8EF0-A798ED8BC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D65-8083-4D1D-B673-E09383DBBCEF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4650C-0729-495B-A1D5-7B03BA9F1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A97D0-8DD4-4FA6-A7BE-2CCCC4125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5B23-5789-4486-BF5A-920D2E6DD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44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0CB15-4D77-49B9-8FB9-ED586C6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407F1-B56F-4A35-A048-1B4D108F8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3758A-3E17-4762-964E-BF8F044F9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1A5DC6-12F9-4E22-AD2A-4A28FA90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D65-8083-4D1D-B673-E09383DBBCEF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5A078-AEA4-4FBA-BF38-DCDD6F813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563DC-458C-4F36-9BC8-2E59DAE1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5B23-5789-4486-BF5A-920D2E6DD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4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8AD0A-5ED3-4C84-990E-F8666FB1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2BF50F-3C87-4403-B0DD-D655310987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72FC2-59EE-4EA0-BF88-F849A74C9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A7C7-C70F-478A-84D2-15F0DED76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5D65-8083-4D1D-B673-E09383DBBCEF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395-7437-4BB6-A628-8A8B173E1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08812-28FE-45C4-9640-B8B123876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5B23-5789-4486-BF5A-920D2E6DD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2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49C32F-2AC3-4AFA-AA22-47625748E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C9048-3FCA-4A49-BDB6-77952B70A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B9165-A590-4A15-BA03-DC347F95F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A5D65-8083-4D1D-B673-E09383DBBCEF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264F2-EE91-4678-90BF-663AA9ED0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33AE4-FB6A-4FF5-B278-83367871D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35B23-5789-4486-BF5A-920D2E6DD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4.png"/><Relationship Id="rId5" Type="http://schemas.openxmlformats.org/officeDocument/2006/relationships/image" Target="../media/image49.jpeg"/><Relationship Id="rId10" Type="http://schemas.openxmlformats.org/officeDocument/2006/relationships/image" Target="../media/image53.png"/><Relationship Id="rId4" Type="http://schemas.openxmlformats.org/officeDocument/2006/relationships/image" Target="../media/image48.jpe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jpe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image" Target="../media/image19.pn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27.jpe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7.sv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4.jpeg"/><Relationship Id="rId10" Type="http://schemas.openxmlformats.org/officeDocument/2006/relationships/image" Target="../media/image35.jpeg"/><Relationship Id="rId4" Type="http://schemas.microsoft.com/office/2007/relationships/hdphoto" Target="../media/hdphoto2.wdp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outheast asia map">
            <a:extLst>
              <a:ext uri="{FF2B5EF4-FFF2-40B4-BE49-F238E27FC236}">
                <a16:creationId xmlns:a16="http://schemas.microsoft.com/office/drawing/2014/main" id="{F288E99B-45DE-4071-BBE2-C162885F7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4" b="836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C3D6E7-E37F-473E-A8E4-68356B30C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3725" y="3689280"/>
            <a:ext cx="4855779" cy="1434513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#9Slide03 SVNSquare" panose="02040603050506020204" pitchFamily="18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solidFill>
                  <a:srgbClr val="C00000"/>
                </a:solidFill>
                <a:latin typeface="#9Slide03 SVNSquar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3 SVNSquare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C00000"/>
                </a:solidFill>
                <a:latin typeface="#9Slide03 SVNSquar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3 SVNSquare" panose="02040603050506020204" pitchFamily="18" charset="0"/>
                <a:cs typeface="Arial" panose="020B0604020202020204" pitchFamily="34" charset="0"/>
              </a:rPr>
              <a:t>kinh</a:t>
            </a:r>
            <a:r>
              <a:rPr lang="en-US" sz="4000" dirty="0">
                <a:solidFill>
                  <a:srgbClr val="C00000"/>
                </a:solidFill>
                <a:latin typeface="#9Slide03 SVNSquar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3 SVNSquare" panose="02040603050506020204" pitchFamily="18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solidFill>
                  <a:srgbClr val="C00000"/>
                </a:solidFill>
                <a:latin typeface="#9Slide03 SVNSquare" panose="02040603050506020204" pitchFamily="18" charset="0"/>
                <a:cs typeface="Arial" panose="020B0604020202020204" pitchFamily="34" charset="0"/>
              </a:rPr>
              <a:t> </a:t>
            </a:r>
            <a:br>
              <a:rPr lang="en-US" sz="4000" dirty="0">
                <a:solidFill>
                  <a:srgbClr val="C00000"/>
                </a:solidFill>
                <a:latin typeface="#9Slide03 SVNSquare" panose="02040603050506020204" pitchFamily="18" charset="0"/>
                <a:cs typeface="Arial" panose="020B0604020202020204" pitchFamily="34" charset="0"/>
              </a:rPr>
            </a:br>
            <a:r>
              <a:rPr lang="en-US" sz="4000" dirty="0" err="1">
                <a:solidFill>
                  <a:srgbClr val="C00000"/>
                </a:solidFill>
                <a:latin typeface="#9Slide03 SVNSquare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C00000"/>
                </a:solidFill>
                <a:latin typeface="#9Slide03 SVNSquar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3 SVNSquare" panose="02040603050506020204" pitchFamily="18" charset="0"/>
                <a:cs typeface="Arial" panose="020B0604020202020204" pitchFamily="34" charset="0"/>
              </a:rPr>
              <a:t>Nứớc</a:t>
            </a:r>
            <a:r>
              <a:rPr lang="en-US" sz="4000" dirty="0">
                <a:solidFill>
                  <a:srgbClr val="C00000"/>
                </a:solidFill>
                <a:latin typeface="#9Slide03 SVNSquare" panose="02040603050506020204" pitchFamily="18" charset="0"/>
                <a:cs typeface="Arial" panose="020B0604020202020204" pitchFamily="34" charset="0"/>
              </a:rPr>
              <a:t> </a:t>
            </a:r>
            <a:br>
              <a:rPr lang="en-US" sz="4000" dirty="0">
                <a:solidFill>
                  <a:srgbClr val="C00000"/>
                </a:solidFill>
                <a:latin typeface="#9Slide03 SVNSquare" panose="02040603050506020204" pitchFamily="18" charset="0"/>
                <a:cs typeface="Arial" panose="020B0604020202020204" pitchFamily="34" charset="0"/>
              </a:rPr>
            </a:br>
            <a:r>
              <a:rPr lang="en-US" sz="4000" dirty="0" err="1">
                <a:solidFill>
                  <a:srgbClr val="C00000"/>
                </a:solidFill>
                <a:latin typeface="#9Slide03 SVNSquare" panose="02040603050506020204" pitchFamily="18" charset="0"/>
                <a:cs typeface="Arial" panose="020B0604020202020204" pitchFamily="34" charset="0"/>
              </a:rPr>
              <a:t>Đông</a:t>
            </a:r>
            <a:r>
              <a:rPr lang="en-US" sz="4000" dirty="0">
                <a:solidFill>
                  <a:srgbClr val="C00000"/>
                </a:solidFill>
                <a:latin typeface="#9Slide03 SVNSquare" panose="02040603050506020204" pitchFamily="18" charset="0"/>
                <a:cs typeface="Arial" panose="020B0604020202020204" pitchFamily="34" charset="0"/>
              </a:rPr>
              <a:t> Nam Á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34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1AE4AC7-CBEA-432B-882C-885247DEE7F2}"/>
              </a:ext>
            </a:extLst>
          </p:cNvPr>
          <p:cNvSpPr txBox="1">
            <a:spLocks/>
          </p:cNvSpPr>
          <p:nvPr/>
        </p:nvSpPr>
        <p:spPr>
          <a:xfrm>
            <a:off x="0" y="-16359"/>
            <a:ext cx="5878286" cy="73111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CÓ BIẾT?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4AE60-7466-4153-99DC-28D58F8AF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754"/>
          <a:stretch/>
        </p:blipFill>
        <p:spPr>
          <a:xfrm>
            <a:off x="44086" y="756942"/>
            <a:ext cx="6231356" cy="2286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2CA25B-1F5F-4845-8CCF-6963023B4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442" y="756942"/>
            <a:ext cx="5864116" cy="30619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103F13-5183-498E-B578-8635CAD229CF}"/>
              </a:ext>
            </a:extLst>
          </p:cNvPr>
          <p:cNvSpPr/>
          <p:nvPr/>
        </p:nvSpPr>
        <p:spPr>
          <a:xfrm>
            <a:off x="2136579" y="1155948"/>
            <a:ext cx="1925053" cy="2566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BEC9D5-E63E-4AA0-9ED9-6660CA08304A}"/>
              </a:ext>
            </a:extLst>
          </p:cNvPr>
          <p:cNvSpPr/>
          <p:nvPr/>
        </p:nvSpPr>
        <p:spPr>
          <a:xfrm>
            <a:off x="9495924" y="1051674"/>
            <a:ext cx="2221459" cy="2546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108C86-8840-4CAE-89A0-5C0368133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5442" y="2150859"/>
            <a:ext cx="5846347" cy="41153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DB73C1-5650-4701-B0E4-2CE99EAE7C01}"/>
              </a:ext>
            </a:extLst>
          </p:cNvPr>
          <p:cNvSpPr/>
          <p:nvPr/>
        </p:nvSpPr>
        <p:spPr>
          <a:xfrm>
            <a:off x="9674450" y="2269674"/>
            <a:ext cx="2343378" cy="2775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Image result for question icon">
            <a:extLst>
              <a:ext uri="{FF2B5EF4-FFF2-40B4-BE49-F238E27FC236}">
                <a16:creationId xmlns:a16="http://schemas.microsoft.com/office/drawing/2014/main" id="{17648187-F68B-46E9-9EDD-98424BE8E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462" y1="64308" x2="46462" y2="64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16855" r="32704" b="16855"/>
          <a:stretch/>
        </p:blipFill>
        <p:spPr bwMode="auto">
          <a:xfrm>
            <a:off x="189315" y="3182888"/>
            <a:ext cx="1789610" cy="347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9ED7C96-CBB2-4832-A455-32C90D1218FD}"/>
              </a:ext>
            </a:extLst>
          </p:cNvPr>
          <p:cNvSpPr txBox="1">
            <a:spLocks/>
          </p:cNvSpPr>
          <p:nvPr/>
        </p:nvSpPr>
        <p:spPr>
          <a:xfrm>
            <a:off x="1978925" y="3210644"/>
            <a:ext cx="4117585" cy="1443703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r>
              <a:rPr lang="en-US" sz="2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 descr="Related image">
            <a:extLst>
              <a:ext uri="{FF2B5EF4-FFF2-40B4-BE49-F238E27FC236}">
                <a16:creationId xmlns:a16="http://schemas.microsoft.com/office/drawing/2014/main" id="{6E887E22-4338-4359-8CD9-F65995A3D07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25" y="4849564"/>
            <a:ext cx="2686050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Picture 8" descr="Image result for 3 icon">
            <a:extLst>
              <a:ext uri="{FF2B5EF4-FFF2-40B4-BE49-F238E27FC236}">
                <a16:creationId xmlns:a16="http://schemas.microsoft.com/office/drawing/2014/main" id="{11FC819D-A777-4A07-8EFA-AF128B9A1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16096" r="23894" b="15515"/>
          <a:stretch/>
        </p:blipFill>
        <p:spPr bwMode="auto">
          <a:xfrm>
            <a:off x="4883099" y="4765834"/>
            <a:ext cx="1212901" cy="18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48BF251-EC17-4870-A737-A08834C93DFE}"/>
              </a:ext>
            </a:extLst>
          </p:cNvPr>
          <p:cNvSpPr txBox="1">
            <a:spLocks/>
          </p:cNvSpPr>
          <p:nvPr/>
        </p:nvSpPr>
        <p:spPr>
          <a:xfrm>
            <a:off x="6139542" y="-9959"/>
            <a:ext cx="5878286" cy="73111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 TỐC</a:t>
            </a:r>
          </a:p>
        </p:txBody>
      </p:sp>
    </p:spTree>
    <p:extLst>
      <p:ext uri="{BB962C8B-B14F-4D97-AF65-F5344CB8AC3E}">
        <p14:creationId xmlns:p14="http://schemas.microsoft.com/office/powerpoint/2010/main" val="52633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7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10040C-D849-4AF2-889C-6F268E41642B}"/>
              </a:ext>
            </a:extLst>
          </p:cNvPr>
          <p:cNvSpPr txBox="1">
            <a:spLocks/>
          </p:cNvSpPr>
          <p:nvPr/>
        </p:nvSpPr>
        <p:spPr>
          <a:xfrm>
            <a:off x="4654295" y="4522156"/>
            <a:ext cx="5609222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4800" b="1" i="1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Kinh</a:t>
            </a:r>
            <a:r>
              <a:rPr lang="en-US" sz="4800" b="1" i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tế</a:t>
            </a:r>
            <a:r>
              <a:rPr lang="en-US" sz="4800" b="1" i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Đông</a:t>
            </a:r>
            <a:r>
              <a:rPr lang="en-US" sz="4800" b="1" i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Nam Á</a:t>
            </a:r>
          </a:p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4800" b="1" i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Điểm</a:t>
            </a:r>
            <a:r>
              <a:rPr lang="en-US" sz="4800" b="1" i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sáng</a:t>
            </a:r>
            <a:r>
              <a:rPr lang="en-US" sz="4800" b="1" i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thế</a:t>
            </a:r>
            <a:r>
              <a:rPr lang="en-US" sz="4800" b="1" i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giới</a:t>
            </a:r>
            <a:endParaRPr lang="en-US" sz="4800" b="1" i="1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Image result for Sapa Vietnam">
            <a:extLst>
              <a:ext uri="{FF2B5EF4-FFF2-40B4-BE49-F238E27FC236}">
                <a16:creationId xmlns:a16="http://schemas.microsoft.com/office/drawing/2014/main" id="{0EC760CD-E462-4FCA-A4A0-BCB1D7DBC1C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2" r="-1" b="-1"/>
          <a:stretch/>
        </p:blipFill>
        <p:spPr bwMode="auto">
          <a:xfrm>
            <a:off x="1246574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</p:spPr>
      </p:pic>
      <p:pic>
        <p:nvPicPr>
          <p:cNvPr id="5" name="Picture 4" descr="Image result for Rubber Malaysia">
            <a:extLst>
              <a:ext uri="{FF2B5EF4-FFF2-40B4-BE49-F238E27FC236}">
                <a16:creationId xmlns:a16="http://schemas.microsoft.com/office/drawing/2014/main" id="{DEF82F67-A4D1-4BE6-83CE-C5C480025B6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1" r="2988" b="-3"/>
          <a:stretch/>
        </p:blipFill>
        <p:spPr bwMode="auto">
          <a:xfrm>
            <a:off x="20" y="2279205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Image result for oil Brunei">
            <a:extLst>
              <a:ext uri="{FF2B5EF4-FFF2-40B4-BE49-F238E27FC236}">
                <a16:creationId xmlns:a16="http://schemas.microsoft.com/office/drawing/2014/main" id="{191402F9-5BB1-4D3E-AB7C-3C42CEDF586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7" r="12171" b="-3"/>
          <a:stretch/>
        </p:blipFill>
        <p:spPr bwMode="auto">
          <a:xfrm>
            <a:off x="5511871" y="780500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Image result for Industry Thailand">
            <a:extLst>
              <a:ext uri="{FF2B5EF4-FFF2-40B4-BE49-F238E27FC236}">
                <a16:creationId xmlns:a16="http://schemas.microsoft.com/office/drawing/2014/main" id="{2273B383-3E75-45F8-9EE2-26A562CA048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5" r="27497" b="-1"/>
          <a:stretch/>
        </p:blipFill>
        <p:spPr bwMode="auto">
          <a:xfrm>
            <a:off x="8918761" y="-4331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817964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C060F-C9B9-46E3-B96F-ED74BAB03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85" y="765061"/>
            <a:ext cx="2117281" cy="970189"/>
          </a:xfrm>
          <a:solidFill>
            <a:srgbClr val="00B050"/>
          </a:solidFill>
          <a:ln>
            <a:solidFill>
              <a:srgbClr val="000099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 TỰU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E32AD-09E4-4981-AAC0-8DDDFC0CA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164" y="1843701"/>
            <a:ext cx="4605533" cy="2088115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tr</a:t>
            </a:r>
            <a:r>
              <a:rPr lang="vi-VN" sz="2400" b="1" dirty="0"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ởng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endParaRPr lang="en-US" sz="24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khẩu</a:t>
            </a:r>
            <a:endParaRPr lang="en-US" sz="24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endParaRPr lang="en-US" sz="24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Thu 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nhập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quân</a:t>
            </a:r>
            <a:endParaRPr lang="en-US" sz="24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l</a:t>
            </a:r>
            <a:r>
              <a:rPr lang="vi-VN" sz="2400" b="1" dirty="0"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ợng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endParaRPr lang="en-US" sz="24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2AE6E6-993B-4498-9E52-B5F1AE43B1C6}"/>
              </a:ext>
            </a:extLst>
          </p:cNvPr>
          <p:cNvSpPr txBox="1">
            <a:spLocks/>
          </p:cNvSpPr>
          <p:nvPr/>
        </p:nvSpPr>
        <p:spPr>
          <a:xfrm>
            <a:off x="45779" y="62608"/>
            <a:ext cx="12146221" cy="619563"/>
          </a:xfrm>
          <a:prstGeom prst="rect">
            <a:avLst/>
          </a:prstGeom>
          <a:solidFill>
            <a:srgbClr val="002060"/>
          </a:solidFill>
          <a:ln>
            <a:solidFill>
              <a:srgbClr val="000099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 sao các nước Đông Nam Á đạt được những thành tựu to lớn đó?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4C0A7B-1AD9-4B0F-A9A8-71B32957D044}"/>
              </a:ext>
            </a:extLst>
          </p:cNvPr>
          <p:cNvSpPr txBox="1">
            <a:spLocks/>
          </p:cNvSpPr>
          <p:nvPr/>
        </p:nvSpPr>
        <p:spPr>
          <a:xfrm>
            <a:off x="166164" y="5544521"/>
            <a:ext cx="4679105" cy="11869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99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Các nước Đông Nam Á đang gặp những thách thức gì?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CC0D49-7B52-4701-A7F0-BA0CD9451A6A}"/>
              </a:ext>
            </a:extLst>
          </p:cNvPr>
          <p:cNvSpPr txBox="1">
            <a:spLocks/>
          </p:cNvSpPr>
          <p:nvPr/>
        </p:nvSpPr>
        <p:spPr>
          <a:xfrm>
            <a:off x="2654415" y="819286"/>
            <a:ext cx="2117282" cy="970189"/>
          </a:xfrm>
          <a:prstGeom prst="rect">
            <a:avLst/>
          </a:prstGeom>
          <a:solidFill>
            <a:srgbClr val="00B050"/>
          </a:solidFill>
          <a:ln>
            <a:solidFill>
              <a:srgbClr val="000099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THÁCH THỨC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E44BC3-5398-49ED-A146-BBEE67EB763B}"/>
              </a:ext>
            </a:extLst>
          </p:cNvPr>
          <p:cNvSpPr txBox="1">
            <a:spLocks/>
          </p:cNvSpPr>
          <p:nvPr/>
        </p:nvSpPr>
        <p:spPr>
          <a:xfrm>
            <a:off x="166164" y="4040267"/>
            <a:ext cx="4605533" cy="13958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tr</a:t>
            </a:r>
            <a:r>
              <a:rPr lang="vi-VN" sz="2400" b="1" dirty="0"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ởng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ổn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endParaRPr lang="en-US" sz="24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Ô 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tr</a:t>
            </a:r>
            <a:r>
              <a:rPr lang="vi-VN" sz="2400" b="1" dirty="0"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ờng</a:t>
            </a:r>
            <a:endParaRPr lang="en-US" sz="24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Cạn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kiệt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endParaRPr lang="en-US" sz="24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Kinh tế Việt Nam tăng trưởng nhanh nhất Đông Nam Á năm 2019">
            <a:extLst>
              <a:ext uri="{FF2B5EF4-FFF2-40B4-BE49-F238E27FC236}">
                <a16:creationId xmlns:a16="http://schemas.microsoft.com/office/drawing/2014/main" id="{C8D67A38-8657-4B36-8FB6-226B7DB8D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33" b="21686"/>
          <a:stretch/>
        </p:blipFill>
        <p:spPr bwMode="auto">
          <a:xfrm>
            <a:off x="5012541" y="765061"/>
            <a:ext cx="7179459" cy="582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98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37645-9761-4BE1-A5C7-563CD354D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863" y="3540626"/>
            <a:ext cx="7796463" cy="518028"/>
          </a:xfrm>
          <a:ln>
            <a:solidFill>
              <a:srgbClr val="000099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b="1">
                <a:solidFill>
                  <a:srgbClr val="C00000"/>
                </a:solidFill>
              </a:rPr>
              <a:t>Thử đặt tên cho 2 bức hình trên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92B583-D527-4F56-8918-3DC7B70FE9CF}"/>
              </a:ext>
            </a:extLst>
          </p:cNvPr>
          <p:cNvSpPr txBox="1">
            <a:spLocks/>
          </p:cNvSpPr>
          <p:nvPr/>
        </p:nvSpPr>
        <p:spPr>
          <a:xfrm>
            <a:off x="0" y="-16359"/>
            <a:ext cx="12192000" cy="69739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THÁCH THỨC</a:t>
            </a:r>
          </a:p>
        </p:txBody>
      </p:sp>
      <p:pic>
        <p:nvPicPr>
          <p:cNvPr id="5" name="Picture 4" descr="Image result for Ã nhiá»m á» philippin">
            <a:extLst>
              <a:ext uri="{FF2B5EF4-FFF2-40B4-BE49-F238E27FC236}">
                <a16:creationId xmlns:a16="http://schemas.microsoft.com/office/drawing/2014/main" id="{A5721059-7DDB-4C7D-A5C2-F75D0AEA731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4" y="768121"/>
            <a:ext cx="3882189" cy="5966507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</p:pic>
      <p:pic>
        <p:nvPicPr>
          <p:cNvPr id="6" name="Picture 5" descr="Image result for PhÃ¡ rá»«ng á» Indonesia">
            <a:extLst>
              <a:ext uri="{FF2B5EF4-FFF2-40B4-BE49-F238E27FC236}">
                <a16:creationId xmlns:a16="http://schemas.microsoft.com/office/drawing/2014/main" id="{B82CA3A5-FE18-40FF-BCFF-D2E6708BCC7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248" y="792663"/>
            <a:ext cx="3882189" cy="2636337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</p:pic>
      <p:pic>
        <p:nvPicPr>
          <p:cNvPr id="7" name="Picture 6" descr="Image result for Ã nhiá»m á» philippin">
            <a:extLst>
              <a:ext uri="{FF2B5EF4-FFF2-40B4-BE49-F238E27FC236}">
                <a16:creationId xmlns:a16="http://schemas.microsoft.com/office/drawing/2014/main" id="{F73C8680-3F73-4BDB-A499-3E87BA1B923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47" y="792663"/>
            <a:ext cx="3882189" cy="2636337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</p:pic>
      <p:pic>
        <p:nvPicPr>
          <p:cNvPr id="9" name="Picture 8" descr="Related image">
            <a:extLst>
              <a:ext uri="{FF2B5EF4-FFF2-40B4-BE49-F238E27FC236}">
                <a16:creationId xmlns:a16="http://schemas.microsoft.com/office/drawing/2014/main" id="{058801C5-E46C-4C15-81DF-2B6C6422B3A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" y="765340"/>
            <a:ext cx="3823047" cy="596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 descr="Image result for note">
            <a:extLst>
              <a:ext uri="{FF2B5EF4-FFF2-40B4-BE49-F238E27FC236}">
                <a16:creationId xmlns:a16="http://schemas.microsoft.com/office/drawing/2014/main" id="{478F8D6E-74AE-4D59-A77B-DA3551931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7486" r="9365" b="7725"/>
          <a:stretch/>
        </p:blipFill>
        <p:spPr bwMode="auto">
          <a:xfrm>
            <a:off x="4067569" y="4144105"/>
            <a:ext cx="2517158" cy="261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lated image">
            <a:extLst>
              <a:ext uri="{FF2B5EF4-FFF2-40B4-BE49-F238E27FC236}">
                <a16:creationId xmlns:a16="http://schemas.microsoft.com/office/drawing/2014/main" id="{C6A5604A-75ED-4F72-B8C7-9FA17F91E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15" b="92260" l="10000" r="90000">
                        <a14:foregroundMark x1="47976" y1="92260" x2="47976" y2="92260"/>
                        <a14:foregroundMark x1="41905" y1="7615" x2="41905" y2="7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r="14350"/>
          <a:stretch/>
        </p:blipFill>
        <p:spPr bwMode="auto">
          <a:xfrm>
            <a:off x="4854433" y="5230765"/>
            <a:ext cx="943429" cy="12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pair icon">
            <a:extLst>
              <a:ext uri="{FF2B5EF4-FFF2-40B4-BE49-F238E27FC236}">
                <a16:creationId xmlns:a16="http://schemas.microsoft.com/office/drawing/2014/main" id="{5E41B883-FC40-4750-8A4A-BFD54909A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26" y="5087534"/>
            <a:ext cx="1669143" cy="166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gdp cÃ¡c nÆ°á»c ÄÃ´ng nam Ã¡ 2018">
            <a:extLst>
              <a:ext uri="{FF2B5EF4-FFF2-40B4-BE49-F238E27FC236}">
                <a16:creationId xmlns:a16="http://schemas.microsoft.com/office/drawing/2014/main" id="{C95C971C-735B-4291-BF7D-09328F2DC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086" y="4144559"/>
            <a:ext cx="3799509" cy="264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83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61743-CDD2-4F75-BCBD-C189351D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681037"/>
            <a:ext cx="12191999" cy="812483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ra qua clip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0A25AC-DB9A-4C24-8C03-6A0147415687}"/>
              </a:ext>
            </a:extLst>
          </p:cNvPr>
          <p:cNvSpPr txBox="1">
            <a:spLocks/>
          </p:cNvSpPr>
          <p:nvPr/>
        </p:nvSpPr>
        <p:spPr>
          <a:xfrm>
            <a:off x="0" y="130786"/>
            <a:ext cx="12192000" cy="6973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000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NHỮNG THÁCH THỨC</a:t>
            </a:r>
          </a:p>
        </p:txBody>
      </p:sp>
      <p:pic>
        <p:nvPicPr>
          <p:cNvPr id="3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2A8ACE72-A972-41A4-BCD1-B70A092F5F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9256" y="1493520"/>
            <a:ext cx="9222109" cy="504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6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80445-4866-4573-A478-072AB11D2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194" y="875907"/>
            <a:ext cx="1573968" cy="578137"/>
          </a:xfrm>
          <a:ln>
            <a:solidFill>
              <a:srgbClr val="000099"/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en-US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 ĐỀ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8FE58F-E3EC-4791-823D-F56D617B815F}"/>
              </a:ext>
            </a:extLst>
          </p:cNvPr>
          <p:cNvSpPr txBox="1">
            <a:spLocks/>
          </p:cNvSpPr>
          <p:nvPr/>
        </p:nvSpPr>
        <p:spPr>
          <a:xfrm>
            <a:off x="0" y="-16359"/>
            <a:ext cx="12192000" cy="69739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ĐÍCH – TÔI LÀ LÃNH ĐẠO TƯƠNG LAI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D1FA80-193E-4052-BFB0-F39D488719CA}"/>
              </a:ext>
            </a:extLst>
          </p:cNvPr>
          <p:cNvSpPr/>
          <p:nvPr/>
        </p:nvSpPr>
        <p:spPr>
          <a:xfrm>
            <a:off x="179882" y="1517821"/>
            <a:ext cx="3852471" cy="5207451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marR="0"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 tế Đông Nam Á phát triển chưa đều và có nhiều tác động tiêu cực đến tự nhiên và môi trường. Anh/chị hãy đề xuất </a:t>
            </a:r>
            <a:r>
              <a:rPr lang="en-US" sz="28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giải pháp</a:t>
            </a:r>
            <a:r>
              <a:rPr lang="en-US" sz="28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quan trọng nhất  để giúp các nước đẩy nhanh phát triển kinh tế và bền vững.</a:t>
            </a:r>
            <a:endParaRPr lang="en-US" sz="200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Image result for note">
            <a:extLst>
              <a:ext uri="{FF2B5EF4-FFF2-40B4-BE49-F238E27FC236}">
                <a16:creationId xmlns:a16="http://schemas.microsoft.com/office/drawing/2014/main" id="{C75B79CB-6209-4AEA-A7D3-02073609F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7486" r="9365" b="7725"/>
          <a:stretch/>
        </p:blipFill>
        <p:spPr bwMode="auto">
          <a:xfrm>
            <a:off x="4382362" y="875907"/>
            <a:ext cx="2517158" cy="261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7B7DC2-6349-43CE-AFD8-173937799AC5}"/>
              </a:ext>
            </a:extLst>
          </p:cNvPr>
          <p:cNvSpPr/>
          <p:nvPr/>
        </p:nvSpPr>
        <p:spPr>
          <a:xfrm>
            <a:off x="5082935" y="1737181"/>
            <a:ext cx="111601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1’</a:t>
            </a:r>
            <a:endParaRPr lang="en-US" sz="9600">
              <a:solidFill>
                <a:srgbClr val="0000CC"/>
              </a:solidFill>
            </a:endParaRPr>
          </a:p>
        </p:txBody>
      </p:sp>
      <p:pic>
        <p:nvPicPr>
          <p:cNvPr id="5122" name="Picture 2" descr="Image result for around">
            <a:extLst>
              <a:ext uri="{FF2B5EF4-FFF2-40B4-BE49-F238E27FC236}">
                <a16:creationId xmlns:a16="http://schemas.microsoft.com/office/drawing/2014/main" id="{04FF0B9A-DE1C-4675-8903-6207AC1D1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6"/>
          <a:stretch/>
        </p:blipFill>
        <p:spPr bwMode="auto">
          <a:xfrm>
            <a:off x="8916784" y="753749"/>
            <a:ext cx="2586428" cy="255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CF0C6D3-E9A7-423E-A7C1-EC481926968D}"/>
              </a:ext>
            </a:extLst>
          </p:cNvPr>
          <p:cNvSpPr/>
          <p:nvPr/>
        </p:nvSpPr>
        <p:spPr>
          <a:xfrm>
            <a:off x="7450952" y="2077502"/>
            <a:ext cx="914400" cy="3297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Image result for TRANH LUáº¬N">
            <a:extLst>
              <a:ext uri="{FF2B5EF4-FFF2-40B4-BE49-F238E27FC236}">
                <a16:creationId xmlns:a16="http://schemas.microsoft.com/office/drawing/2014/main" id="{CAE534EC-8F3A-4A88-8162-8E86DB5D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144" y="3803751"/>
            <a:ext cx="4741396" cy="266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DFFCDD-D166-413F-B0B1-89FA71071BAF}"/>
              </a:ext>
            </a:extLst>
          </p:cNvPr>
          <p:cNvSpPr/>
          <p:nvPr/>
        </p:nvSpPr>
        <p:spPr>
          <a:xfrm>
            <a:off x="4820006" y="4168115"/>
            <a:ext cx="1449471" cy="1938992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LÀ LÃNH ĐẠO</a:t>
            </a:r>
          </a:p>
          <a:p>
            <a:pPr algn="ctr"/>
            <a:r>
              <a:rPr lang="en-US" sz="24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vi-VN" sz="24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 LAI</a:t>
            </a:r>
            <a:endParaRPr lang="en-US" sz="2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3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8" grpId="0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3BF3C0-40B8-47DA-892C-A3C0A659257C}"/>
              </a:ext>
            </a:extLst>
          </p:cNvPr>
          <p:cNvSpPr txBox="1">
            <a:spLocks/>
          </p:cNvSpPr>
          <p:nvPr/>
        </p:nvSpPr>
        <p:spPr>
          <a:xfrm>
            <a:off x="0" y="160406"/>
            <a:ext cx="12192000" cy="6973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ĐÔNG NAM Á – HÀNH TRÌNH TỚI TƯƠNG LAI</a:t>
            </a:r>
          </a:p>
        </p:txBody>
      </p:sp>
      <p:pic>
        <p:nvPicPr>
          <p:cNvPr id="5" name="Picture 4" descr="Image result for PhÃ¡t triá»n bá»n vá»¯ng á» ThÃ¡i lan">
            <a:extLst>
              <a:ext uri="{FF2B5EF4-FFF2-40B4-BE49-F238E27FC236}">
                <a16:creationId xmlns:a16="http://schemas.microsoft.com/office/drawing/2014/main" id="{035B7CB9-62B7-41E8-BA02-1F888B439E7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/>
          <a:stretch/>
        </p:blipFill>
        <p:spPr bwMode="auto">
          <a:xfrm>
            <a:off x="6525449" y="947353"/>
            <a:ext cx="4635178" cy="3576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Related image">
            <a:extLst>
              <a:ext uri="{FF2B5EF4-FFF2-40B4-BE49-F238E27FC236}">
                <a16:creationId xmlns:a16="http://schemas.microsoft.com/office/drawing/2014/main" id="{B1729897-645E-47CD-8B09-FEEA2FC9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16" y="789573"/>
            <a:ext cx="3825534" cy="287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invest icon">
            <a:extLst>
              <a:ext uri="{FF2B5EF4-FFF2-40B4-BE49-F238E27FC236}">
                <a16:creationId xmlns:a16="http://schemas.microsoft.com/office/drawing/2014/main" id="{73B8A6EB-7F24-4B15-8A44-E3DB74717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 bwMode="auto">
          <a:xfrm>
            <a:off x="598833" y="3594463"/>
            <a:ext cx="3104351" cy="27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president icon">
            <a:extLst>
              <a:ext uri="{FF2B5EF4-FFF2-40B4-BE49-F238E27FC236}">
                <a16:creationId xmlns:a16="http://schemas.microsoft.com/office/drawing/2014/main" id="{D8084BDF-67F2-446E-828E-24969B7DA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r="14145"/>
          <a:stretch/>
        </p:blipFill>
        <p:spPr bwMode="auto">
          <a:xfrm>
            <a:off x="4057763" y="1259495"/>
            <a:ext cx="2113107" cy="29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sult for 4.0 icon">
            <a:extLst>
              <a:ext uri="{FF2B5EF4-FFF2-40B4-BE49-F238E27FC236}">
                <a16:creationId xmlns:a16="http://schemas.microsoft.com/office/drawing/2014/main" id="{239FBD4F-2305-4CFE-89ED-C79A47F48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73" y="4321438"/>
            <a:ext cx="6175759" cy="20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ame 10">
            <a:extLst>
              <a:ext uri="{FF2B5EF4-FFF2-40B4-BE49-F238E27FC236}">
                <a16:creationId xmlns:a16="http://schemas.microsoft.com/office/drawing/2014/main" id="{0F523934-1E05-40EE-A9D9-908398085417}"/>
              </a:ext>
            </a:extLst>
          </p:cNvPr>
          <p:cNvSpPr/>
          <p:nvPr/>
        </p:nvSpPr>
        <p:spPr>
          <a:xfrm>
            <a:off x="-131356" y="-220718"/>
            <a:ext cx="12323355" cy="7078717"/>
          </a:xfrm>
          <a:prstGeom prst="frame">
            <a:avLst>
              <a:gd name="adj1" fmla="val 40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0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45C0B-5163-4E89-8FEF-4836EABCC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55" y="882825"/>
            <a:ext cx="8639503" cy="1229754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Autofit/>
          </a:bodyPr>
          <a:lstStyle/>
          <a:p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SGK</a:t>
            </a:r>
          </a:p>
          <a:p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ASEAN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6C39A8-DE88-46AD-B52A-764C079239EF}"/>
              </a:ext>
            </a:extLst>
          </p:cNvPr>
          <p:cNvSpPr txBox="1">
            <a:spLocks/>
          </p:cNvSpPr>
          <p:nvPr/>
        </p:nvSpPr>
        <p:spPr>
          <a:xfrm>
            <a:off x="378372" y="57211"/>
            <a:ext cx="8639504" cy="6973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FF000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Em là chuyên gia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EE831A-159A-47B7-93B3-1A3D96D46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433131"/>
              </p:ext>
            </p:extLst>
          </p:nvPr>
        </p:nvGraphicFramePr>
        <p:xfrm>
          <a:off x="462455" y="2240797"/>
          <a:ext cx="11267089" cy="46817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42106">
                  <a:extLst>
                    <a:ext uri="{9D8B030D-6E8A-4147-A177-3AD203B41FA5}">
                      <a16:colId xmlns:a16="http://schemas.microsoft.com/office/drawing/2014/main" val="1593512505"/>
                    </a:ext>
                  </a:extLst>
                </a:gridCol>
                <a:gridCol w="5624983">
                  <a:extLst>
                    <a:ext uri="{9D8B030D-6E8A-4147-A177-3AD203B41FA5}">
                      <a16:colId xmlns:a16="http://schemas.microsoft.com/office/drawing/2014/main" val="3889680125"/>
                    </a:ext>
                  </a:extLst>
                </a:gridCol>
              </a:tblGrid>
              <a:tr h="500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Tiêu chí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Thông tin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373643"/>
                  </a:ext>
                </a:extLst>
              </a:tr>
              <a:tr h="500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Năm thành lập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3967620"/>
                  </a:ext>
                </a:extLst>
              </a:tr>
              <a:tr h="500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Thành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viên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hiện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tại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270263"/>
                  </a:ext>
                </a:extLst>
              </a:tr>
              <a:tr h="500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Năm VN gia nhập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604657"/>
                  </a:ext>
                </a:extLst>
              </a:tr>
              <a:tr h="500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Khẩu hiệu ASEAN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7629591"/>
                  </a:ext>
                </a:extLst>
              </a:tr>
              <a:tr h="500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Logo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426551"/>
                  </a:ext>
                </a:extLst>
              </a:tr>
              <a:tr h="500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Thành tựu tiêu biểu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698616"/>
                  </a:ext>
                </a:extLst>
              </a:tr>
              <a:tr h="500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Hoạt động hợp tác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3983046"/>
                  </a:ext>
                </a:extLst>
              </a:tr>
            </a:tbl>
          </a:graphicData>
        </a:graphic>
      </p:graphicFrame>
      <p:pic>
        <p:nvPicPr>
          <p:cNvPr id="2" name="Picture 10" descr="Colonial architecture of Southeast Asia - Wikipedia">
            <a:extLst>
              <a:ext uri="{FF2B5EF4-FFF2-40B4-BE49-F238E27FC236}">
                <a16:creationId xmlns:a16="http://schemas.microsoft.com/office/drawing/2014/main" id="{35F0905C-8390-4F56-ACB9-665D7085B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044" y="0"/>
            <a:ext cx="2406500" cy="196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087127BC-EEDC-421E-9910-59E45D266C45}"/>
              </a:ext>
            </a:extLst>
          </p:cNvPr>
          <p:cNvSpPr/>
          <p:nvPr/>
        </p:nvSpPr>
        <p:spPr>
          <a:xfrm>
            <a:off x="-131356" y="-220718"/>
            <a:ext cx="12323355" cy="7078717"/>
          </a:xfrm>
          <a:prstGeom prst="frame">
            <a:avLst>
              <a:gd name="adj1" fmla="val 30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379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4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Cáº£m Æ¡n">
            <a:extLst>
              <a:ext uri="{FF2B5EF4-FFF2-40B4-BE49-F238E27FC236}">
                <a16:creationId xmlns:a16="http://schemas.microsoft.com/office/drawing/2014/main" id="{EB42E7F3-8344-4CBD-87D8-42D8905F4A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2917" y="643467"/>
            <a:ext cx="83461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556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DC42C-B143-4495-90BE-B4BE4112B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59" y="84631"/>
            <a:ext cx="4937235" cy="1164268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000099"/>
                </a:solidFill>
                <a:latin typeface="#9Slide03 Neutra" panose="02040603050506020204" pitchFamily="18" charset="0"/>
                <a:cs typeface="Arial" panose="020B0604020202020204" pitchFamily="34" charset="0"/>
              </a:rPr>
              <a:t>MỤC TIÊU</a:t>
            </a:r>
          </a:p>
        </p:txBody>
      </p:sp>
      <p:pic>
        <p:nvPicPr>
          <p:cNvPr id="6" name="Picture 5" descr="Image result for Má»¥c tiÃªu">
            <a:extLst>
              <a:ext uri="{FF2B5EF4-FFF2-40B4-BE49-F238E27FC236}">
                <a16:creationId xmlns:a16="http://schemas.microsoft.com/office/drawing/2014/main" id="{CA99B304-25C2-471C-8F3D-DA62BD8F2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"/>
          <a:stretch>
            <a:fillRect/>
          </a:stretch>
        </p:blipFill>
        <p:spPr bwMode="auto">
          <a:xfrm>
            <a:off x="4963424" y="2451800"/>
            <a:ext cx="2759051" cy="2789840"/>
          </a:xfrm>
          <a:custGeom>
            <a:avLst/>
            <a:gdLst>
              <a:gd name="connsiteX0" fmla="*/ 3296958 w 6593916"/>
              <a:gd name="connsiteY0" fmla="*/ 0 h 6667500"/>
              <a:gd name="connsiteX1" fmla="*/ 6593916 w 6593916"/>
              <a:gd name="connsiteY1" fmla="*/ 3333750 h 6667500"/>
              <a:gd name="connsiteX2" fmla="*/ 3296958 w 6593916"/>
              <a:gd name="connsiteY2" fmla="*/ 6667500 h 6667500"/>
              <a:gd name="connsiteX3" fmla="*/ 0 w 6593916"/>
              <a:gd name="connsiteY3" fmla="*/ 3333750 h 6667500"/>
              <a:gd name="connsiteX4" fmla="*/ 3296958 w 6593916"/>
              <a:gd name="connsiteY4" fmla="*/ 0 h 666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3916" h="6667500">
                <a:moveTo>
                  <a:pt x="3296958" y="0"/>
                </a:moveTo>
                <a:cubicBezTo>
                  <a:pt x="5117818" y="0"/>
                  <a:pt x="6593916" y="1492571"/>
                  <a:pt x="6593916" y="3333750"/>
                </a:cubicBezTo>
                <a:cubicBezTo>
                  <a:pt x="6593916" y="5174929"/>
                  <a:pt x="5117818" y="6667500"/>
                  <a:pt x="3296958" y="6667500"/>
                </a:cubicBezTo>
                <a:cubicBezTo>
                  <a:pt x="1476098" y="6667500"/>
                  <a:pt x="0" y="5174929"/>
                  <a:pt x="0" y="3333750"/>
                </a:cubicBezTo>
                <a:cubicBezTo>
                  <a:pt x="0" y="1492571"/>
                  <a:pt x="1476098" y="0"/>
                  <a:pt x="3296958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2A5F14-EE4A-4EE7-A85F-7FF669136D9E}"/>
              </a:ext>
            </a:extLst>
          </p:cNvPr>
          <p:cNvSpPr txBox="1"/>
          <p:nvPr/>
        </p:nvSpPr>
        <p:spPr>
          <a:xfrm>
            <a:off x="7169651" y="1757125"/>
            <a:ext cx="4225845" cy="1079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0988" lvl="1" algn="just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giá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đ</a:t>
            </a:r>
            <a:r>
              <a:rPr lang="vi-VN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ợc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trạng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n</a:t>
            </a:r>
            <a:r>
              <a:rPr lang="vi-VN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ớc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Nam 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2B6052-BE7F-44F7-8017-84D0987CE044}"/>
              </a:ext>
            </a:extLst>
          </p:cNvPr>
          <p:cNvSpPr txBox="1"/>
          <p:nvPr/>
        </p:nvSpPr>
        <p:spPr>
          <a:xfrm>
            <a:off x="5696607" y="5521699"/>
            <a:ext cx="3394841" cy="1079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0988" lvl="1" algn="just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đ</a:t>
            </a:r>
            <a:r>
              <a:rPr lang="vi-VN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ợc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triển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n</a:t>
            </a:r>
            <a:r>
              <a:rPr lang="vi-VN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ớc</a:t>
            </a:r>
            <a:endParaRPr lang="en-US" sz="2800" dirty="0">
              <a:solidFill>
                <a:srgbClr val="00B050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E389D2-1220-4D17-A70D-42015DDE4A96}"/>
              </a:ext>
            </a:extLst>
          </p:cNvPr>
          <p:cNvSpPr txBox="1"/>
          <p:nvPr/>
        </p:nvSpPr>
        <p:spPr>
          <a:xfrm>
            <a:off x="1568504" y="3532246"/>
            <a:ext cx="3297782" cy="1596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0988" lvl="1" algn="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đ</a:t>
            </a:r>
            <a:r>
              <a:rPr lang="vi-VN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ợc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l</a:t>
            </a:r>
            <a:r>
              <a:rPr lang="vi-VN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ợc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bố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nông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nghiệp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nghiệp</a:t>
            </a:r>
            <a:endParaRPr lang="en-US" sz="2800" dirty="0">
              <a:solidFill>
                <a:srgbClr val="00B050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860C2E-1E43-4A15-9465-9C8931FBF822}"/>
              </a:ext>
            </a:extLst>
          </p:cNvPr>
          <p:cNvSpPr txBox="1"/>
          <p:nvPr/>
        </p:nvSpPr>
        <p:spPr>
          <a:xfrm>
            <a:off x="2461876" y="1487078"/>
            <a:ext cx="3105135" cy="1079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0988" lvl="1" algn="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Đề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pháp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triển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ngành</a:t>
            </a:r>
            <a:r>
              <a:rPr lang="en-US" sz="2800" dirty="0">
                <a:solidFill>
                  <a:srgbClr val="00B05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32" name="Picture 8" descr="Growth icon Royalty Free Vector Image - VectorStock">
            <a:extLst>
              <a:ext uri="{FF2B5EF4-FFF2-40B4-BE49-F238E27FC236}">
                <a16:creationId xmlns:a16="http://schemas.microsoft.com/office/drawing/2014/main" id="{E7625E5A-7A33-43BB-A21B-A8F9674E3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1"/>
          <a:stretch/>
        </p:blipFill>
        <p:spPr bwMode="auto">
          <a:xfrm>
            <a:off x="413598" y="1219048"/>
            <a:ext cx="2672239" cy="246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lonial architecture of Southeast Asia - Wikipedia">
            <a:extLst>
              <a:ext uri="{FF2B5EF4-FFF2-40B4-BE49-F238E27FC236}">
                <a16:creationId xmlns:a16="http://schemas.microsoft.com/office/drawing/2014/main" id="{4EF38722-F911-42F0-82E4-1CFB3F677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030" y="137641"/>
            <a:ext cx="2069041" cy="169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SEAN - Wikipedia">
            <a:extLst>
              <a:ext uri="{FF2B5EF4-FFF2-40B4-BE49-F238E27FC236}">
                <a16:creationId xmlns:a16="http://schemas.microsoft.com/office/drawing/2014/main" id="{12DED9D5-54C5-4F8F-A74D-7978748D7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94" y="3107937"/>
            <a:ext cx="2672239" cy="267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outheast Asia: 3 fintech trends in 2019 - Bangkok Bank InnoHub">
            <a:extLst>
              <a:ext uri="{FF2B5EF4-FFF2-40B4-BE49-F238E27FC236}">
                <a16:creationId xmlns:a16="http://schemas.microsoft.com/office/drawing/2014/main" id="{77843231-1962-4066-A7D5-BDECE2133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29" y="169436"/>
            <a:ext cx="1919045" cy="10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ndustry Icon of Colored Outline style - Available in SVG, PNG, EPS, AI &amp;  Icon fonts">
            <a:extLst>
              <a:ext uri="{FF2B5EF4-FFF2-40B4-BE49-F238E27FC236}">
                <a16:creationId xmlns:a16="http://schemas.microsoft.com/office/drawing/2014/main" id="{55097F63-1610-4B8B-9A55-4FF73C850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12" y="4356495"/>
            <a:ext cx="2071706" cy="207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ame 12">
            <a:extLst>
              <a:ext uri="{FF2B5EF4-FFF2-40B4-BE49-F238E27FC236}">
                <a16:creationId xmlns:a16="http://schemas.microsoft.com/office/drawing/2014/main" id="{DA9EDBB3-DBB0-4A91-AFF4-AA506BEB271E}"/>
              </a:ext>
            </a:extLst>
          </p:cNvPr>
          <p:cNvSpPr/>
          <p:nvPr/>
        </p:nvSpPr>
        <p:spPr>
          <a:xfrm>
            <a:off x="-131356" y="-220718"/>
            <a:ext cx="12323355" cy="7078717"/>
          </a:xfrm>
          <a:prstGeom prst="frame">
            <a:avLst>
              <a:gd name="adj1" fmla="val 40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4689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C16C-809F-4380-AAAD-0A3A9D24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" y="56356"/>
            <a:ext cx="12134851" cy="1000648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06D44-E3E5-4161-9F7A-C42AF5340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25" y="1114947"/>
            <a:ext cx="7067551" cy="507990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200" b="1">
                <a:solidFill>
                  <a:srgbClr val="0000CC"/>
                </a:solidFill>
                <a:highlight>
                  <a:srgbClr val="FFFF00"/>
                </a:highlight>
              </a:rPr>
              <a:t>Nối tên </a:t>
            </a:r>
            <a:r>
              <a:rPr lang="en-US" sz="3200" b="1">
                <a:solidFill>
                  <a:srgbClr val="0000CC"/>
                </a:solidFill>
              </a:rPr>
              <a:t>nước với tổng quy mô GDP tương ứng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200" b="1">
                <a:solidFill>
                  <a:srgbClr val="C00000"/>
                </a:solidFill>
              </a:rPr>
              <a:t>Đánh số thứ tự tên nước vào quốc gia trong lược đồ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200" b="1">
                <a:solidFill>
                  <a:srgbClr val="0000CC"/>
                </a:solidFill>
              </a:rPr>
              <a:t>Thời gian </a:t>
            </a:r>
            <a:r>
              <a:rPr lang="en-US" sz="3200" b="1">
                <a:solidFill>
                  <a:srgbClr val="0000CC"/>
                </a:solidFill>
                <a:highlight>
                  <a:srgbClr val="FFFF00"/>
                </a:highlight>
              </a:rPr>
              <a:t>2 phút </a:t>
            </a:r>
            <a:r>
              <a:rPr lang="en-US" sz="3200" b="1">
                <a:solidFill>
                  <a:srgbClr val="0000CC"/>
                </a:solidFill>
              </a:rPr>
              <a:t>hợp tác và hoàn thành PHT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200" b="1">
                <a:solidFill>
                  <a:srgbClr val="C00000"/>
                </a:solidFill>
                <a:cs typeface="Arial" panose="020B0604020202020204" pitchFamily="34" charset="0"/>
              </a:rPr>
              <a:t>Mỗi quốc gia đúng đạt 2 điểm</a:t>
            </a:r>
          </a:p>
        </p:txBody>
      </p:sp>
      <p:pic>
        <p:nvPicPr>
          <p:cNvPr id="7" name="Picture 6" descr="Image result for map of southeast asia">
            <a:extLst>
              <a:ext uri="{FF2B5EF4-FFF2-40B4-BE49-F238E27FC236}">
                <a16:creationId xmlns:a16="http://schemas.microsoft.com/office/drawing/2014/main" id="{5372730D-DB14-4E8F-B019-080D29612DF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669" y="1224189"/>
            <a:ext cx="4759082" cy="393836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5D456C-B042-49D4-8884-75E9329E58EB}"/>
              </a:ext>
            </a:extLst>
          </p:cNvPr>
          <p:cNvSpPr/>
          <p:nvPr/>
        </p:nvSpPr>
        <p:spPr>
          <a:xfrm>
            <a:off x="9258040" y="1337024"/>
            <a:ext cx="260913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rgbClr val="FFFF00"/>
                </a:solidFill>
                <a:latin typeface="#9Slide03 Bebas Neue ZSmall" panose="020B0606020202050201" pitchFamily="34" charset="0"/>
              </a:rPr>
              <a:t>CÁC N</a:t>
            </a:r>
            <a:r>
              <a:rPr lang="vi-VN" sz="2800" b="1">
                <a:ln w="0"/>
                <a:solidFill>
                  <a:srgbClr val="FFFF00"/>
                </a:solidFill>
                <a:latin typeface="#9Slide03 Bebas Neue ZSmall" panose="020B0606020202050201" pitchFamily="34" charset="0"/>
              </a:rPr>
              <a:t>Ư</a:t>
            </a:r>
            <a:r>
              <a:rPr lang="en-US" sz="2800" b="1">
                <a:ln w="0"/>
                <a:solidFill>
                  <a:srgbClr val="FFFF00"/>
                </a:solidFill>
                <a:latin typeface="#9Slide03 Bebas Neue ZSmall" panose="020B0606020202050201" pitchFamily="34" charset="0"/>
              </a:rPr>
              <a:t>ỚC </a:t>
            </a:r>
          </a:p>
          <a:p>
            <a:pPr algn="ctr"/>
            <a:r>
              <a:rPr lang="en-US" sz="2800" b="1">
                <a:ln w="0"/>
                <a:solidFill>
                  <a:srgbClr val="FFFF00"/>
                </a:solidFill>
                <a:latin typeface="#9Slide03 Bebas Neue ZSmall" panose="020B0606020202050201" pitchFamily="34" charset="0"/>
              </a:rPr>
              <a:t>ĐÔNG NAM Á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90CF4A-5C43-4C29-A71C-1DA131BEEDAD}"/>
              </a:ext>
            </a:extLst>
          </p:cNvPr>
          <p:cNvSpPr/>
          <p:nvPr/>
        </p:nvSpPr>
        <p:spPr>
          <a:xfrm>
            <a:off x="7337670" y="5363855"/>
            <a:ext cx="4759082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 chéo kết quả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 các nhóm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26C132-C562-4B1D-AD8A-FDD8F84389C2}"/>
              </a:ext>
            </a:extLst>
          </p:cNvPr>
          <p:cNvSpPr/>
          <p:nvPr/>
        </p:nvSpPr>
        <p:spPr>
          <a:xfrm>
            <a:off x="8217352" y="1881569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7A5E1-FC41-4782-BABF-0E3532049170}"/>
              </a:ext>
            </a:extLst>
          </p:cNvPr>
          <p:cNvSpPr/>
          <p:nvPr/>
        </p:nvSpPr>
        <p:spPr>
          <a:xfrm>
            <a:off x="7478350" y="1967693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1294B2-3A03-4A5D-949D-CFBBFD015141}"/>
              </a:ext>
            </a:extLst>
          </p:cNvPr>
          <p:cNvSpPr/>
          <p:nvPr/>
        </p:nvSpPr>
        <p:spPr>
          <a:xfrm>
            <a:off x="7847851" y="2429358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624FDA-93D3-4768-BCE5-027D1293DDD7}"/>
              </a:ext>
            </a:extLst>
          </p:cNvPr>
          <p:cNvSpPr/>
          <p:nvPr/>
        </p:nvSpPr>
        <p:spPr>
          <a:xfrm>
            <a:off x="8756166" y="4071986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F06BB-DEA3-4C1E-92FE-F35524F2FF4F}"/>
              </a:ext>
            </a:extLst>
          </p:cNvPr>
          <p:cNvSpPr/>
          <p:nvPr/>
        </p:nvSpPr>
        <p:spPr>
          <a:xfrm>
            <a:off x="9377052" y="2434751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ABB8F7-8246-4B11-B58E-D5D7F4EF85EA}"/>
              </a:ext>
            </a:extLst>
          </p:cNvPr>
          <p:cNvSpPr/>
          <p:nvPr/>
        </p:nvSpPr>
        <p:spPr>
          <a:xfrm>
            <a:off x="7876787" y="3499333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CFB918-1AB2-4C40-9F96-BAD3AB119F68}"/>
              </a:ext>
            </a:extLst>
          </p:cNvPr>
          <p:cNvSpPr/>
          <p:nvPr/>
        </p:nvSpPr>
        <p:spPr>
          <a:xfrm>
            <a:off x="8055269" y="2853296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0B7333-8B0E-4979-AE5A-B3FDD8D7903B}"/>
              </a:ext>
            </a:extLst>
          </p:cNvPr>
          <p:cNvSpPr/>
          <p:nvPr/>
        </p:nvSpPr>
        <p:spPr>
          <a:xfrm>
            <a:off x="7962640" y="2102572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465424-D8B1-4000-AA83-26D24C01D36C}"/>
              </a:ext>
            </a:extLst>
          </p:cNvPr>
          <p:cNvSpPr/>
          <p:nvPr/>
        </p:nvSpPr>
        <p:spPr>
          <a:xfrm>
            <a:off x="8058654" y="3865359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E2F5BB-C108-44E6-9239-1B86BFB4C3A2}"/>
              </a:ext>
            </a:extLst>
          </p:cNvPr>
          <p:cNvSpPr/>
          <p:nvPr/>
        </p:nvSpPr>
        <p:spPr>
          <a:xfrm>
            <a:off x="9745733" y="4645014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6D6D5A-1CED-4504-AFE7-CC89B6086B39}"/>
              </a:ext>
            </a:extLst>
          </p:cNvPr>
          <p:cNvSpPr/>
          <p:nvPr/>
        </p:nvSpPr>
        <p:spPr>
          <a:xfrm>
            <a:off x="8779639" y="3427216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?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C16C-809F-4380-AAAD-0A3A9D24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" y="56356"/>
            <a:ext cx="12134851" cy="1000648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US" sz="6000">
                <a:solidFill>
                  <a:srgbClr val="FFFF0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FCA0E-1BD7-43EF-83DA-85C295E173AC}"/>
              </a:ext>
            </a:extLst>
          </p:cNvPr>
          <p:cNvSpPr/>
          <p:nvPr/>
        </p:nvSpPr>
        <p:spPr>
          <a:xfrm>
            <a:off x="6216993" y="5671079"/>
            <a:ext cx="5879759" cy="107721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có nhận xét gì về quy mô nền kinh tế các n</a:t>
            </a:r>
            <a:r>
              <a:rPr lang="vi-VN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ớc?</a:t>
            </a:r>
            <a:endParaRPr lang="en-US" sz="3200">
              <a:solidFill>
                <a:srgbClr val="C00000"/>
              </a:solidFill>
            </a:endParaRPr>
          </a:p>
        </p:txBody>
      </p:sp>
      <p:pic>
        <p:nvPicPr>
          <p:cNvPr id="7" name="Picture 6" descr="Image result for map of southeast asia">
            <a:extLst>
              <a:ext uri="{FF2B5EF4-FFF2-40B4-BE49-F238E27FC236}">
                <a16:creationId xmlns:a16="http://schemas.microsoft.com/office/drawing/2014/main" id="{5372730D-DB14-4E8F-B019-080D29612DFC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370" y="1224189"/>
            <a:ext cx="5927382" cy="42967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5D456C-B042-49D4-8884-75E9329E58EB}"/>
              </a:ext>
            </a:extLst>
          </p:cNvPr>
          <p:cNvSpPr/>
          <p:nvPr/>
        </p:nvSpPr>
        <p:spPr>
          <a:xfrm>
            <a:off x="9983630" y="1590713"/>
            <a:ext cx="290491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rgbClr val="FFFF00"/>
                </a:solidFill>
                <a:latin typeface="#9Slide03 Bebas Neue ZSmall" panose="020B0606020202050201" pitchFamily="34" charset="0"/>
              </a:rPr>
              <a:t>CÁC N</a:t>
            </a:r>
            <a:r>
              <a:rPr lang="vi-VN" sz="2800" b="1">
                <a:ln w="0"/>
                <a:solidFill>
                  <a:srgbClr val="FFFF00"/>
                </a:solidFill>
                <a:latin typeface="#9Slide03 Bebas Neue ZSmall" panose="020B0606020202050201" pitchFamily="34" charset="0"/>
              </a:rPr>
              <a:t>Ư</a:t>
            </a:r>
            <a:r>
              <a:rPr lang="en-US" sz="2800" b="1">
                <a:ln w="0"/>
                <a:solidFill>
                  <a:srgbClr val="FFFF00"/>
                </a:solidFill>
                <a:latin typeface="#9Slide03 Bebas Neue ZSmall" panose="020B0606020202050201" pitchFamily="34" charset="0"/>
              </a:rPr>
              <a:t>ỚC </a:t>
            </a:r>
          </a:p>
          <a:p>
            <a:pPr algn="ctr"/>
            <a:r>
              <a:rPr lang="en-US" sz="2800" b="1">
                <a:ln w="0"/>
                <a:solidFill>
                  <a:srgbClr val="FFFF00"/>
                </a:solidFill>
                <a:latin typeface="#9Slide03 Bebas Neue ZSmall" panose="020B0606020202050201" pitchFamily="34" charset="0"/>
              </a:rPr>
              <a:t>ĐÔNG NAM Á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90CF4A-5C43-4C29-A71C-1DA131BEEDAD}"/>
              </a:ext>
            </a:extLst>
          </p:cNvPr>
          <p:cNvSpPr/>
          <p:nvPr/>
        </p:nvSpPr>
        <p:spPr>
          <a:xfrm>
            <a:off x="1047596" y="6286632"/>
            <a:ext cx="4437433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 Quốc gia và quy mô GDP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26C132-C562-4B1D-AD8A-FDD8F84389C2}"/>
              </a:ext>
            </a:extLst>
          </p:cNvPr>
          <p:cNvSpPr/>
          <p:nvPr/>
        </p:nvSpPr>
        <p:spPr>
          <a:xfrm>
            <a:off x="7268096" y="1985229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7A5E1-FC41-4782-BABF-0E3532049170}"/>
              </a:ext>
            </a:extLst>
          </p:cNvPr>
          <p:cNvSpPr/>
          <p:nvPr/>
        </p:nvSpPr>
        <p:spPr>
          <a:xfrm>
            <a:off x="6827431" y="2544820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2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1294B2-3A03-4A5D-949D-CFBBFD015141}"/>
              </a:ext>
            </a:extLst>
          </p:cNvPr>
          <p:cNvSpPr/>
          <p:nvPr/>
        </p:nvSpPr>
        <p:spPr>
          <a:xfrm>
            <a:off x="8004224" y="4302818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5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624FDA-93D3-4768-BCE5-027D1293DDD7}"/>
              </a:ext>
            </a:extLst>
          </p:cNvPr>
          <p:cNvSpPr/>
          <p:nvPr/>
        </p:nvSpPr>
        <p:spPr>
          <a:xfrm>
            <a:off x="9318874" y="5059311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11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F06BB-DEA3-4C1E-92FE-F35524F2FF4F}"/>
              </a:ext>
            </a:extLst>
          </p:cNvPr>
          <p:cNvSpPr/>
          <p:nvPr/>
        </p:nvSpPr>
        <p:spPr>
          <a:xfrm>
            <a:off x="8678420" y="2544819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10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ABB8F7-8246-4B11-B58E-D5D7F4EF85EA}"/>
              </a:ext>
            </a:extLst>
          </p:cNvPr>
          <p:cNvSpPr/>
          <p:nvPr/>
        </p:nvSpPr>
        <p:spPr>
          <a:xfrm>
            <a:off x="7141470" y="4096283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8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CFB918-1AB2-4C40-9F96-BAD3AB119F68}"/>
              </a:ext>
            </a:extLst>
          </p:cNvPr>
          <p:cNvSpPr/>
          <p:nvPr/>
        </p:nvSpPr>
        <p:spPr>
          <a:xfrm>
            <a:off x="6981729" y="2178175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6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0B7333-8B0E-4979-AE5A-B3FDD8D7903B}"/>
              </a:ext>
            </a:extLst>
          </p:cNvPr>
          <p:cNvSpPr/>
          <p:nvPr/>
        </p:nvSpPr>
        <p:spPr>
          <a:xfrm>
            <a:off x="6817383" y="3717360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4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465424-D8B1-4000-AA83-26D24C01D36C}"/>
              </a:ext>
            </a:extLst>
          </p:cNvPr>
          <p:cNvSpPr/>
          <p:nvPr/>
        </p:nvSpPr>
        <p:spPr>
          <a:xfrm>
            <a:off x="8055269" y="3670243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9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E2F5BB-C108-44E6-9239-1B86BFB4C3A2}"/>
              </a:ext>
            </a:extLst>
          </p:cNvPr>
          <p:cNvSpPr/>
          <p:nvPr/>
        </p:nvSpPr>
        <p:spPr>
          <a:xfrm>
            <a:off x="6453968" y="1967693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3</a:t>
            </a:r>
            <a:endParaRPr lang="en-US" sz="2400">
              <a:solidFill>
                <a:srgbClr val="FF0000"/>
              </a:solidFill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A93271E-0261-4CBB-AE6F-00B4EFBB84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428522"/>
              </p:ext>
            </p:extLst>
          </p:nvPr>
        </p:nvGraphicFramePr>
        <p:xfrm>
          <a:off x="29046" y="1076516"/>
          <a:ext cx="6105153" cy="52669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5788">
                  <a:extLst>
                    <a:ext uri="{9D8B030D-6E8A-4147-A177-3AD203B41FA5}">
                      <a16:colId xmlns:a16="http://schemas.microsoft.com/office/drawing/2014/main" val="724600604"/>
                    </a:ext>
                  </a:extLst>
                </a:gridCol>
                <a:gridCol w="3569365">
                  <a:extLst>
                    <a:ext uri="{9D8B030D-6E8A-4147-A177-3AD203B41FA5}">
                      <a16:colId xmlns:a16="http://schemas.microsoft.com/office/drawing/2014/main" val="1101334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 Gia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 mô GDP (USD - 2017)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0544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Việt Nam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 Lan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Mianma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Indonesia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Lào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Campuchia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Singapore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Brunei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 timor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1,015,420,587,285 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455,302,682,986 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323,907,234,412 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314,710,259,511 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313,595,208,737 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223,779,865,815 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67,068,745,521 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22,158,209,503 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16,853,087,485 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12,128,089,002 </a:t>
                      </a:r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2,954,621,000 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1513423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9A2324BA-0F5F-4E15-8438-65EB5E40A3C6}"/>
              </a:ext>
            </a:extLst>
          </p:cNvPr>
          <p:cNvSpPr/>
          <p:nvPr/>
        </p:nvSpPr>
        <p:spPr>
          <a:xfrm>
            <a:off x="7107853" y="2925222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7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4B878-CFB4-4C63-93A3-4E04EBAFDF81}"/>
              </a:ext>
            </a:extLst>
          </p:cNvPr>
          <p:cNvSpPr/>
          <p:nvPr/>
        </p:nvSpPr>
        <p:spPr>
          <a:xfrm>
            <a:off x="9566698" y="556680"/>
            <a:ext cx="26068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$80,934,771,028,340</a:t>
            </a:r>
            <a:endParaRPr lang="en-US" sz="2000">
              <a:solidFill>
                <a:schemeClr val="bg1"/>
              </a:solidFill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8C955529-6A8D-413D-A6BE-9A33F64D2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986884"/>
              </p:ext>
            </p:extLst>
          </p:nvPr>
        </p:nvGraphicFramePr>
        <p:xfrm>
          <a:off x="35910" y="1058060"/>
          <a:ext cx="6060089" cy="56902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7526">
                  <a:extLst>
                    <a:ext uri="{9D8B030D-6E8A-4147-A177-3AD203B41FA5}">
                      <a16:colId xmlns:a16="http://schemas.microsoft.com/office/drawing/2014/main" val="4164157429"/>
                    </a:ext>
                  </a:extLst>
                </a:gridCol>
                <a:gridCol w="3752563">
                  <a:extLst>
                    <a:ext uri="{9D8B030D-6E8A-4147-A177-3AD203B41FA5}">
                      <a16:colId xmlns:a16="http://schemas.microsoft.com/office/drawing/2014/main" val="3905516748"/>
                    </a:ext>
                  </a:extLst>
                </a:gridCol>
              </a:tblGrid>
              <a:tr h="739978">
                <a:tc>
                  <a:txBody>
                    <a:bodyPr/>
                    <a:lstStyle/>
                    <a:p>
                      <a:pPr marL="45720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Quốc Gia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Quy mô GDP (USD - 2017)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763863"/>
                  </a:ext>
                </a:extLst>
              </a:tr>
              <a:tr h="4950259">
                <a:tc>
                  <a:txBody>
                    <a:bodyPr/>
                    <a:lstStyle/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Việt Nam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Thái Lan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Mianma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Malaysia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Indonesia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Lào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Campuchia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Singapore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Brunei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Philippin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Đông timor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 b="1">
                          <a:effectLst/>
                        </a:rPr>
                        <a:t>1,015,420,587,285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</a:rPr>
                        <a:t>(5)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 b="1">
                          <a:effectLst/>
                        </a:rPr>
                        <a:t>455,302,682,986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</a:rPr>
                        <a:t>(2)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 b="1">
                          <a:effectLst/>
                        </a:rPr>
                        <a:t>323,907,234,412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</a:rPr>
                        <a:t>(8)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 b="1">
                          <a:effectLst/>
                        </a:rPr>
                        <a:t>314,710,259,511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</a:rPr>
                        <a:t>(10)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 b="1">
                          <a:effectLst/>
                        </a:rPr>
                        <a:t>313,595,208,737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</a:rPr>
                        <a:t>(4)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 b="1">
                          <a:effectLst/>
                        </a:rPr>
                        <a:t>223,779,865,815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</a:rPr>
                        <a:t>(1)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 b="1">
                          <a:effectLst/>
                        </a:rPr>
                        <a:t>67,068,745,521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</a:rPr>
                        <a:t>(3)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 b="1">
                          <a:effectLst/>
                        </a:rPr>
                        <a:t>22,158,209,503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</a:rPr>
                        <a:t>(7)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 b="1">
                          <a:effectLst/>
                        </a:rPr>
                        <a:t>16,853,087,485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</a:rPr>
                        <a:t>(6)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 b="1">
                          <a:effectLst/>
                        </a:rPr>
                        <a:t>12,128,089,002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</a:rPr>
                        <a:t>(9)</a:t>
                      </a:r>
                    </a:p>
                    <a:p>
                      <a:pPr marL="342900" marR="0" lvl="0" indent="-3429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2400" b="1">
                          <a:effectLst/>
                        </a:rPr>
                        <a:t>2,954,621,000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</a:rPr>
                        <a:t>(11)</a:t>
                      </a:r>
                      <a:endParaRPr lang="en-US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638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69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D723E-BF86-4C94-BC90-2ACBB8194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539" y="1226072"/>
            <a:ext cx="6096000" cy="866497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 fontScale="85000" lnSpcReduction="10000"/>
          </a:bodyPr>
          <a:lstStyle/>
          <a:p>
            <a:pPr>
              <a:buFontTx/>
              <a:buChar char="-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PHT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4B122-E4B6-4CA1-ABAF-562465B3E7AA}"/>
              </a:ext>
            </a:extLst>
          </p:cNvPr>
          <p:cNvSpPr/>
          <p:nvPr/>
        </p:nvSpPr>
        <p:spPr>
          <a:xfrm>
            <a:off x="146538" y="2261638"/>
            <a:ext cx="6096000" cy="31632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171450" marR="0" indent="571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chẵn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Á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indent="571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lẻ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Á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vững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chắc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rgbClr val="00009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673C99-62A9-47C7-9BE3-38334FB2A55F}"/>
              </a:ext>
            </a:extLst>
          </p:cNvPr>
          <p:cNvSpPr txBox="1">
            <a:spLocks/>
          </p:cNvSpPr>
          <p:nvPr/>
        </p:nvSpPr>
        <p:spPr>
          <a:xfrm>
            <a:off x="57150" y="56356"/>
            <a:ext cx="8824092" cy="100064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 CH</a:t>
            </a:r>
            <a:r>
              <a:rPr lang="vi-VN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 NGẠI VẬT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7FB8C9-833D-4D3B-875F-0F7B72AA6749}"/>
              </a:ext>
            </a:extLst>
          </p:cNvPr>
          <p:cNvSpPr txBox="1">
            <a:spLocks/>
          </p:cNvSpPr>
          <p:nvPr/>
        </p:nvSpPr>
        <p:spPr>
          <a:xfrm>
            <a:off x="146537" y="5593944"/>
            <a:ext cx="6096001" cy="12076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Hết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phút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l</a:t>
            </a:r>
            <a:r>
              <a:rPr lang="vi-VN" sz="40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ư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ợt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8457717B-359C-48B9-8878-6666A029FE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2786" y="56356"/>
            <a:ext cx="1936022" cy="1088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320250-2CCA-4C2C-9DE5-450870360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695" y="1669570"/>
            <a:ext cx="4517628" cy="225194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9B4D150-2823-4CEF-A39C-AE11E2114D78}"/>
              </a:ext>
            </a:extLst>
          </p:cNvPr>
          <p:cNvSpPr txBox="1">
            <a:spLocks/>
          </p:cNvSpPr>
          <p:nvPr/>
        </p:nvSpPr>
        <p:spPr>
          <a:xfrm>
            <a:off x="6405448" y="1184644"/>
            <a:ext cx="6096001" cy="5315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PHT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số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1: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Tăng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trưởng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kinh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tế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một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số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nước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Đông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Nam Á qua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các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năm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(</a:t>
            </a:r>
            <a:r>
              <a:rPr lang="en-US" sz="1600" dirty="0">
                <a:solidFill>
                  <a:srgbClr val="C00000"/>
                </a:solidFill>
                <a:latin typeface="VNI-Times" pitchFamily="2" charset="0"/>
                <a:cs typeface="Arial" panose="020B0604020202020204" pitchFamily="34" charset="0"/>
              </a:rPr>
              <a:t>% 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GDP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tăng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trưởng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so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với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năm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trước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417935-B8F2-4060-ADDE-73543D2C9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8231" y="4757777"/>
            <a:ext cx="5552144" cy="167233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E87558-F478-448A-A92C-1C30EAC9C469}"/>
              </a:ext>
            </a:extLst>
          </p:cNvPr>
          <p:cNvSpPr txBox="1">
            <a:spLocks/>
          </p:cNvSpPr>
          <p:nvPr/>
        </p:nvSpPr>
        <p:spPr>
          <a:xfrm>
            <a:off x="6095999" y="4227895"/>
            <a:ext cx="6096001" cy="5315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PHT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số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1: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Cơ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cấu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tổng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sản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phẩm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trong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nước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(GDP)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phân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theo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ngành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kinh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tế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một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số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nước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Đông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Nam Á qua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các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năm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VNI-Times" pitchFamily="2" charset="0"/>
                <a:cs typeface="Arial" panose="020B0604020202020204" pitchFamily="34" charset="0"/>
              </a:rPr>
              <a:t>%</a:t>
            </a:r>
            <a:r>
              <a:rPr lang="en-US" sz="1600" dirty="0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49051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5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7" grpId="0" animBg="1"/>
      <p:bldP spid="11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B4B122-E4B6-4CA1-ABAF-562465B3E7AA}"/>
              </a:ext>
            </a:extLst>
          </p:cNvPr>
          <p:cNvSpPr/>
          <p:nvPr/>
        </p:nvSpPr>
        <p:spPr>
          <a:xfrm>
            <a:off x="57149" y="2862562"/>
            <a:ext cx="4140278" cy="9379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1450" marR="0" indent="571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chẵn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endParaRPr lang="en-US" b="1" dirty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indent="571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lẻ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2400" b="1" i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endParaRPr lang="en-US" b="1" dirty="0">
              <a:solidFill>
                <a:srgbClr val="00009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673C99-62A9-47C7-9BE3-38334FB2A55F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12134851" cy="75276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ỢT CH</a:t>
            </a:r>
            <a:r>
              <a:rPr 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ỚNG NGẠI VẬT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7FB8C9-833D-4D3B-875F-0F7B72AA6749}"/>
              </a:ext>
            </a:extLst>
          </p:cNvPr>
          <p:cNvSpPr txBox="1">
            <a:spLocks/>
          </p:cNvSpPr>
          <p:nvPr/>
        </p:nvSpPr>
        <p:spPr>
          <a:xfrm>
            <a:off x="57149" y="876175"/>
            <a:ext cx="4140277" cy="17676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h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</a:p>
          <a:p>
            <a:pPr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7DC6E57-B762-46FC-AF68-5F2638F883DB}"/>
              </a:ext>
            </a:extLst>
          </p:cNvPr>
          <p:cNvSpPr txBox="1">
            <a:spLocks/>
          </p:cNvSpPr>
          <p:nvPr/>
        </p:nvSpPr>
        <p:spPr>
          <a:xfrm>
            <a:off x="57149" y="4213808"/>
            <a:ext cx="4199897" cy="24527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en-US" dirty="0" err="1">
                <a:latin typeface="#9Slide07 IcielBaliho Script" pitchFamily="2" charset="0"/>
                <a:cs typeface="Arial" panose="020B0604020202020204" pitchFamily="34" charset="0"/>
              </a:rPr>
              <a:t>Trình</a:t>
            </a:r>
            <a:r>
              <a:rPr lang="en-US" dirty="0"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#9Slide07 IcielBaliho Script" pitchFamily="2" charset="0"/>
                <a:cs typeface="Arial" panose="020B0604020202020204" pitchFamily="34" charset="0"/>
              </a:rPr>
              <a:t>bày</a:t>
            </a:r>
            <a:r>
              <a:rPr lang="en-US" dirty="0"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#9Slide07 IcielBaliho Script" pitchFamily="2" charset="0"/>
                <a:cs typeface="Arial" panose="020B0604020202020204" pitchFamily="34" charset="0"/>
              </a:rPr>
              <a:t>sự</a:t>
            </a:r>
            <a:r>
              <a:rPr lang="en-US" dirty="0"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phân</a:t>
            </a:r>
            <a:r>
              <a:rPr lang="en-US" dirty="0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bố</a:t>
            </a:r>
            <a:r>
              <a:rPr lang="en-US" dirty="0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#9Slide07 IcielBaliho Script" pitchFamily="2" charset="0"/>
                <a:cs typeface="Arial" panose="020B0604020202020204" pitchFamily="34" charset="0"/>
              </a:rPr>
              <a:t>cây</a:t>
            </a:r>
            <a:r>
              <a:rPr lang="en-US" dirty="0">
                <a:latin typeface="#9Slide07 IcielBaliho Script" pitchFamily="2" charset="0"/>
                <a:cs typeface="Arial" panose="020B0604020202020204" pitchFamily="34" charset="0"/>
              </a:rPr>
              <a:t> l</a:t>
            </a:r>
            <a:r>
              <a:rPr lang="vi-VN" dirty="0">
                <a:latin typeface="#9Slide07 IcielBaliho Script" pitchFamily="2" charset="0"/>
                <a:cs typeface="Arial" panose="020B0604020202020204" pitchFamily="34" charset="0"/>
              </a:rPr>
              <a:t>ư</a:t>
            </a:r>
            <a:r>
              <a:rPr lang="en-US" dirty="0" err="1">
                <a:latin typeface="#9Slide07 IcielBaliho Script" pitchFamily="2" charset="0"/>
                <a:cs typeface="Arial" panose="020B0604020202020204" pitchFamily="34" charset="0"/>
              </a:rPr>
              <a:t>ơng</a:t>
            </a:r>
            <a:r>
              <a:rPr lang="en-US" dirty="0"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#9Slide07 IcielBaliho Script" pitchFamily="2" charset="0"/>
                <a:cs typeface="Arial" panose="020B0604020202020204" pitchFamily="34" charset="0"/>
              </a:rPr>
              <a:t>thực</a:t>
            </a:r>
            <a:r>
              <a:rPr lang="en-US" dirty="0"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#9Slide07 IcielBaliho Script" pitchFamily="2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#9Slide07 IcielBaliho Script" pitchFamily="2" charset="0"/>
                <a:cs typeface="Arial" panose="020B0604020202020204" pitchFamily="34" charset="0"/>
              </a:rPr>
              <a:t>cây</a:t>
            </a:r>
            <a:r>
              <a:rPr lang="en-US" dirty="0"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#9Slide07 IcielBaliho Script" pitchFamily="2" charset="0"/>
                <a:cs typeface="Arial" panose="020B0604020202020204" pitchFamily="34" charset="0"/>
              </a:rPr>
              <a:t>công</a:t>
            </a:r>
            <a:r>
              <a:rPr lang="en-US" dirty="0"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#9Slide07 IcielBaliho Script" pitchFamily="2" charset="0"/>
                <a:cs typeface="Arial" panose="020B0604020202020204" pitchFamily="34" charset="0"/>
              </a:rPr>
              <a:t>nghiệp</a:t>
            </a:r>
            <a:r>
              <a:rPr lang="en-US" dirty="0">
                <a:latin typeface="#9Slide07 IcielBaliho Script" pitchFamily="2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dirty="0" err="1">
                <a:latin typeface="#9Slide07 IcielBaliho Script" pitchFamily="2" charset="0"/>
                <a:cs typeface="Arial" panose="020B0604020202020204" pitchFamily="34" charset="0"/>
              </a:rPr>
              <a:t>Ngành</a:t>
            </a:r>
            <a:r>
              <a:rPr lang="en-US" dirty="0"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hóa</a:t>
            </a:r>
            <a:r>
              <a:rPr lang="en-US" dirty="0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chất</a:t>
            </a:r>
            <a:r>
              <a:rPr lang="en-US" dirty="0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lọc</a:t>
            </a:r>
            <a:r>
              <a:rPr lang="en-US" dirty="0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dầu</a:t>
            </a:r>
            <a:r>
              <a:rPr lang="en-US" dirty="0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luyện</a:t>
            </a:r>
            <a:r>
              <a:rPr lang="en-US" dirty="0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kim</a:t>
            </a:r>
            <a:r>
              <a:rPr lang="en-US" dirty="0">
                <a:solidFill>
                  <a:srgbClr val="0000CC"/>
                </a:solidFill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#9Slide07 IcielBaliho Script" pitchFamily="2" charset="0"/>
                <a:cs typeface="Arial" panose="020B0604020202020204" pitchFamily="34" charset="0"/>
              </a:rPr>
              <a:t>phát</a:t>
            </a:r>
            <a:r>
              <a:rPr lang="en-US" dirty="0"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#9Slide07 IcielBaliho Script" pitchFamily="2" charset="0"/>
                <a:cs typeface="Arial" panose="020B0604020202020204" pitchFamily="34" charset="0"/>
              </a:rPr>
              <a:t>triển</a:t>
            </a:r>
            <a:r>
              <a:rPr lang="en-US" dirty="0">
                <a:latin typeface="#9Slide07 IcielBaliho Script" pitchFamily="2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#9Slide07 IcielBaliho Script" pitchFamily="2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#9Slide07 IcielBaliho Script" pitchFamily="2" charset="0"/>
                <a:cs typeface="Arial" panose="020B0604020202020204" pitchFamily="34" charset="0"/>
              </a:rPr>
              <a:t> n</a:t>
            </a:r>
            <a:r>
              <a:rPr lang="vi-VN" dirty="0">
                <a:latin typeface="#9Slide07 IcielBaliho Script" pitchFamily="2" charset="0"/>
                <a:cs typeface="Arial" panose="020B0604020202020204" pitchFamily="34" charset="0"/>
              </a:rPr>
              <a:t>ư</a:t>
            </a:r>
            <a:r>
              <a:rPr lang="en-US" dirty="0" err="1">
                <a:latin typeface="#9Slide07 IcielBaliho Script" pitchFamily="2" charset="0"/>
                <a:cs typeface="Arial" panose="020B0604020202020204" pitchFamily="34" charset="0"/>
              </a:rPr>
              <a:t>ớc</a:t>
            </a:r>
            <a:r>
              <a:rPr lang="en-US" dirty="0">
                <a:latin typeface="#9Slide07 IcielBaliho Script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#9Slide07 IcielBaliho Script" pitchFamily="2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#9Slide07 IcielBaliho Script" pitchFamily="2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6C2B01C-333B-4468-95F5-3287A5A44F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" r="5197" b="2376"/>
          <a:stretch/>
        </p:blipFill>
        <p:spPr>
          <a:xfrm rot="5400000">
            <a:off x="5383269" y="-69219"/>
            <a:ext cx="5487015" cy="773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ce fields on terraced of Mu Cang Chai, YenBai, Vietnam. Rice fields  prepare the harvest at Northwest Vietnam. — Stock Photo © cristaltran  #84948252">
            <a:extLst>
              <a:ext uri="{FF2B5EF4-FFF2-40B4-BE49-F238E27FC236}">
                <a16:creationId xmlns:a16="http://schemas.microsoft.com/office/drawing/2014/main" id="{11D8D611-975E-44F3-820E-B392F7F59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39"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ú Riềng, Lộc Ninh mùa khô đang đến, rừng cao su thay lá hóa cảnh tiên –  Tin tức nghệ thuật ĐKN">
            <a:extLst>
              <a:ext uri="{FF2B5EF4-FFF2-40B4-BE49-F238E27FC236}">
                <a16:creationId xmlns:a16="http://schemas.microsoft.com/office/drawing/2014/main" id="{5139BD98-622E-4476-A2D9-468F51F11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r="7311"/>
          <a:stretch/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UGARCANE FARMING IN NIGERIA: STEP BY STEP GUIDE - New Kingdom Trumpet">
            <a:extLst>
              <a:ext uri="{FF2B5EF4-FFF2-40B4-BE49-F238E27FC236}">
                <a16:creationId xmlns:a16="http://schemas.microsoft.com/office/drawing/2014/main" id="{1AC1CF6E-9CE4-4F5C-AB04-42ABEA507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" r="18241" b="2"/>
          <a:stretch/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ữa tươi hữu cơ TH true MILK: Tiên phong dòng sữa tốt cho sức khỏe">
            <a:extLst>
              <a:ext uri="{FF2B5EF4-FFF2-40B4-BE49-F238E27FC236}">
                <a16:creationId xmlns:a16="http://schemas.microsoft.com/office/drawing/2014/main" id="{F069394F-58DE-4CA8-86FC-D52894DF9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r="5636" b="-2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à phê Arabica, Cái tên làm nên chất lượng - Cà phê nguyên chất">
            <a:extLst>
              <a:ext uri="{FF2B5EF4-FFF2-40B4-BE49-F238E27FC236}">
                <a16:creationId xmlns:a16="http://schemas.microsoft.com/office/drawing/2014/main" id="{9EF1CB3D-2D67-42B2-937F-37F69BBC6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r="3502"/>
          <a:stretch/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341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6BC36-51B3-4870-8B91-53923F08B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070" y="928695"/>
            <a:ext cx="5806440" cy="2611340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Có tốc độ tăng trưởng kinh tế khá cao, điển hình như các nước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Phi-lip-pin;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Nam; Indonesia…</a:t>
            </a:r>
          </a:p>
          <a:p>
            <a:pPr algn="just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nl-NL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 trưởng cao hơn trung bình của thế giới</a:t>
            </a:r>
            <a:endParaRPr lang="en-US" sz="2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1A5F17-A692-4F82-8862-597A5C1751AC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12134851" cy="77966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Những thành tựu kinh tế nổi bật </a:t>
            </a:r>
          </a:p>
        </p:txBody>
      </p:sp>
      <p:pic>
        <p:nvPicPr>
          <p:cNvPr id="7" name="Graphic 6" descr="Bar graph with upward trend">
            <a:extLst>
              <a:ext uri="{FF2B5EF4-FFF2-40B4-BE49-F238E27FC236}">
                <a16:creationId xmlns:a16="http://schemas.microsoft.com/office/drawing/2014/main" id="{01881717-B81B-4158-9F69-A2AF7D120E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69478" y="916670"/>
            <a:ext cx="914400" cy="914400"/>
          </a:xfrm>
          <a:prstGeom prst="rect">
            <a:avLst/>
          </a:prstGeom>
        </p:spPr>
      </p:pic>
      <p:pic>
        <p:nvPicPr>
          <p:cNvPr id="9" name="Graphic 8" descr="Pie chart">
            <a:extLst>
              <a:ext uri="{FF2B5EF4-FFF2-40B4-BE49-F238E27FC236}">
                <a16:creationId xmlns:a16="http://schemas.microsoft.com/office/drawing/2014/main" id="{5EC439FC-3934-4BA8-8E3B-9E6C4F22180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02145" y="1923206"/>
            <a:ext cx="914400" cy="914400"/>
          </a:xfrm>
          <a:prstGeom prst="rect">
            <a:avLst/>
          </a:prstGeom>
        </p:spPr>
      </p:pic>
      <p:pic>
        <p:nvPicPr>
          <p:cNvPr id="15" name="Graphic 14" descr="Fish">
            <a:extLst>
              <a:ext uri="{FF2B5EF4-FFF2-40B4-BE49-F238E27FC236}">
                <a16:creationId xmlns:a16="http://schemas.microsoft.com/office/drawing/2014/main" id="{23CDCAA7-7A19-4BFB-B9F8-864C6ABAC2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402640" y="4748816"/>
            <a:ext cx="914400" cy="914400"/>
          </a:xfrm>
          <a:prstGeom prst="rect">
            <a:avLst/>
          </a:prstGeom>
        </p:spPr>
      </p:pic>
      <p:pic>
        <p:nvPicPr>
          <p:cNvPr id="17" name="Graphic 16" descr="Corn">
            <a:extLst>
              <a:ext uri="{FF2B5EF4-FFF2-40B4-BE49-F238E27FC236}">
                <a16:creationId xmlns:a16="http://schemas.microsoft.com/office/drawing/2014/main" id="{A08D2653-BAA3-4B02-9473-235BFE4B9AF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438995" y="5748488"/>
            <a:ext cx="914400" cy="914400"/>
          </a:xfrm>
          <a:prstGeom prst="rect">
            <a:avLst/>
          </a:prstGeom>
        </p:spPr>
      </p:pic>
      <p:pic>
        <p:nvPicPr>
          <p:cNvPr id="19" name="Graphic 18" descr="Grain">
            <a:extLst>
              <a:ext uri="{FF2B5EF4-FFF2-40B4-BE49-F238E27FC236}">
                <a16:creationId xmlns:a16="http://schemas.microsoft.com/office/drawing/2014/main" id="{07E7BCC5-189B-4CB8-90FD-6E2F2B54216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392480" y="4776900"/>
            <a:ext cx="914400" cy="914400"/>
          </a:xfrm>
          <a:prstGeom prst="rect">
            <a:avLst/>
          </a:prstGeom>
        </p:spPr>
      </p:pic>
      <p:pic>
        <p:nvPicPr>
          <p:cNvPr id="1026" name="Picture 2" descr="Image result for rubber tree icon png">
            <a:extLst>
              <a:ext uri="{FF2B5EF4-FFF2-40B4-BE49-F238E27FC236}">
                <a16:creationId xmlns:a16="http://schemas.microsoft.com/office/drawing/2014/main" id="{D63CF75E-1F78-4350-9007-DB45E01B5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5" r="17843" b="7356"/>
          <a:stretch/>
        </p:blipFill>
        <p:spPr bwMode="auto">
          <a:xfrm>
            <a:off x="9459315" y="4890481"/>
            <a:ext cx="1121653" cy="16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ffee tree icon png">
            <a:extLst>
              <a:ext uri="{FF2B5EF4-FFF2-40B4-BE49-F238E27FC236}">
                <a16:creationId xmlns:a16="http://schemas.microsoft.com/office/drawing/2014/main" id="{B90A0574-F3D7-4A20-BF0E-58E869987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 t="6873" r="12114" b="7530"/>
          <a:stretch/>
        </p:blipFill>
        <p:spPr bwMode="auto">
          <a:xfrm>
            <a:off x="10467735" y="4890481"/>
            <a:ext cx="1618474" cy="175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hrimp icon png">
            <a:extLst>
              <a:ext uri="{FF2B5EF4-FFF2-40B4-BE49-F238E27FC236}">
                <a16:creationId xmlns:a16="http://schemas.microsoft.com/office/drawing/2014/main" id="{1541FA96-9F61-4C47-919D-F3746E33D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83" y="5659110"/>
            <a:ext cx="779667" cy="77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khá»§ng hoáº£ng kinh táº¿ 1997">
            <a:extLst>
              <a:ext uri="{FF2B5EF4-FFF2-40B4-BE49-F238E27FC236}">
                <a16:creationId xmlns:a16="http://schemas.microsoft.com/office/drawing/2014/main" id="{3647C533-3369-41E6-92CE-D04D42AD4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180" y="900576"/>
            <a:ext cx="4271173" cy="380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clothes icon">
            <a:extLst>
              <a:ext uri="{FF2B5EF4-FFF2-40B4-BE49-F238E27FC236}">
                <a16:creationId xmlns:a16="http://schemas.microsoft.com/office/drawing/2014/main" id="{43FA628E-73C2-4340-B5C6-AA31FED5A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5" r="14375" b="9905"/>
          <a:stretch/>
        </p:blipFill>
        <p:spPr bwMode="auto">
          <a:xfrm>
            <a:off x="6235567" y="4873742"/>
            <a:ext cx="1161462" cy="15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samsung mobile icon">
            <a:extLst>
              <a:ext uri="{FF2B5EF4-FFF2-40B4-BE49-F238E27FC236}">
                <a16:creationId xmlns:a16="http://schemas.microsoft.com/office/drawing/2014/main" id="{692257EE-7FF3-4203-949F-925966A34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5" r="21725"/>
          <a:stretch/>
        </p:blipFill>
        <p:spPr bwMode="auto">
          <a:xfrm>
            <a:off x="6341046" y="2929742"/>
            <a:ext cx="1100745" cy="160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62F9B1D-683A-4DBF-9CC5-1B34C0F1F761}"/>
              </a:ext>
            </a:extLst>
          </p:cNvPr>
          <p:cNvSpPr txBox="1">
            <a:spLocks/>
          </p:cNvSpPr>
          <p:nvPr/>
        </p:nvSpPr>
        <p:spPr>
          <a:xfrm>
            <a:off x="290070" y="3621547"/>
            <a:ext cx="5806440" cy="31689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Tỉ trọng ngành nông nghiệp giảm nhanh, tăng nhanh tỉ trọng công nghiệp và dịch vụ.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nl-NL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sản phẩm nông nghiệp và công nghiệp có sản lượng lớn, quan trọng đối với nền kinh tế thế giới.</a:t>
            </a:r>
            <a:endParaRPr lang="en-US" sz="2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42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2185B-726A-4AD3-899C-8DC3DC9E8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679" y="196925"/>
            <a:ext cx="12192000" cy="974361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Em có biết?</a:t>
            </a:r>
          </a:p>
        </p:txBody>
      </p:sp>
      <p:pic>
        <p:nvPicPr>
          <p:cNvPr id="6148" name="Picture 4" descr="Related image">
            <a:extLst>
              <a:ext uri="{FF2B5EF4-FFF2-40B4-BE49-F238E27FC236}">
                <a16:creationId xmlns:a16="http://schemas.microsoft.com/office/drawing/2014/main" id="{60B38FC8-CC69-4472-9270-C9C4C1B94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4" b="91354" l="10000" r="90000">
                        <a14:foregroundMark x1="73415" y1="6820" x2="73415" y2="6820"/>
                        <a14:foregroundMark x1="29878" y1="91354" x2="29878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4" y="1255999"/>
            <a:ext cx="27011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F26C92-6A74-423D-B3B0-C5183985CF5A}"/>
              </a:ext>
            </a:extLst>
          </p:cNvPr>
          <p:cNvSpPr/>
          <p:nvPr/>
        </p:nvSpPr>
        <p:spPr>
          <a:xfrm>
            <a:off x="261263" y="4867592"/>
            <a:ext cx="1180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1111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25% 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844B73-4134-426C-BF3D-58518296CBE6}"/>
              </a:ext>
            </a:extLst>
          </p:cNvPr>
          <p:cNvSpPr/>
          <p:nvPr/>
        </p:nvSpPr>
        <p:spPr>
          <a:xfrm>
            <a:off x="1441394" y="4891925"/>
            <a:ext cx="1180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>
                <a:solidFill>
                  <a:srgbClr val="1111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b="1">
                <a:solidFill>
                  <a:srgbClr val="1111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2800" b="1">
                <a:solidFill>
                  <a:srgbClr val="1111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endParaRPr lang="en-US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C11347-496F-42E8-9A51-D1381371FB9B}"/>
              </a:ext>
            </a:extLst>
          </p:cNvPr>
          <p:cNvSpPr/>
          <p:nvPr/>
        </p:nvSpPr>
        <p:spPr>
          <a:xfrm>
            <a:off x="711867" y="5914458"/>
            <a:ext cx="13195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vi-VN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1" name="Picture 2" descr="Image result for rubber tree icon png">
            <a:extLst>
              <a:ext uri="{FF2B5EF4-FFF2-40B4-BE49-F238E27FC236}">
                <a16:creationId xmlns:a16="http://schemas.microsoft.com/office/drawing/2014/main" id="{271FF166-AD6C-4ADA-9314-2927DFAB8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5" r="17843" b="7356"/>
          <a:stretch/>
        </p:blipFill>
        <p:spPr bwMode="auto">
          <a:xfrm>
            <a:off x="3748063" y="1502703"/>
            <a:ext cx="2347937" cy="335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2E7D5E-C0F0-401E-8827-E4420A3503AF}"/>
              </a:ext>
            </a:extLst>
          </p:cNvPr>
          <p:cNvSpPr/>
          <p:nvPr/>
        </p:nvSpPr>
        <p:spPr>
          <a:xfrm>
            <a:off x="4262235" y="5914458"/>
            <a:ext cx="13195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r>
              <a:rPr lang="vi-VN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AutoShape 6" descr="Image result for Thailand icon">
            <a:extLst>
              <a:ext uri="{FF2B5EF4-FFF2-40B4-BE49-F238E27FC236}">
                <a16:creationId xmlns:a16="http://schemas.microsoft.com/office/drawing/2014/main" id="{F3A8DA35-1ABC-4464-9A74-312455C3A9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2" name="Picture 8" descr="Related image">
            <a:extLst>
              <a:ext uri="{FF2B5EF4-FFF2-40B4-BE49-F238E27FC236}">
                <a16:creationId xmlns:a16="http://schemas.microsoft.com/office/drawing/2014/main" id="{76737151-B8A3-4E88-BE79-DCF6317B6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323" y="4942357"/>
            <a:ext cx="777693" cy="7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Indonesia icon">
            <a:extLst>
              <a:ext uri="{FF2B5EF4-FFF2-40B4-BE49-F238E27FC236}">
                <a16:creationId xmlns:a16="http://schemas.microsoft.com/office/drawing/2014/main" id="{6B45ADBF-93C6-4A76-929D-16A974AE9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67" y="4966450"/>
            <a:ext cx="777693" cy="7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 result for Malaysia icon">
            <a:extLst>
              <a:ext uri="{FF2B5EF4-FFF2-40B4-BE49-F238E27FC236}">
                <a16:creationId xmlns:a16="http://schemas.microsoft.com/office/drawing/2014/main" id="{9F64F3BB-D4B7-44E5-85A6-709E1AE8E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 bwMode="auto">
          <a:xfrm>
            <a:off x="5345891" y="4996074"/>
            <a:ext cx="750109" cy="7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Image result for USD icon">
            <a:extLst>
              <a:ext uri="{FF2B5EF4-FFF2-40B4-BE49-F238E27FC236}">
                <a16:creationId xmlns:a16="http://schemas.microsoft.com/office/drawing/2014/main" id="{079F71F7-5D21-4A74-8461-EFB457E3B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0" t="7983" r="23096" b="23082"/>
          <a:stretch/>
        </p:blipFill>
        <p:spPr bwMode="auto">
          <a:xfrm>
            <a:off x="6716907" y="1557389"/>
            <a:ext cx="2562004" cy="325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6D6674-AF68-41EC-BE90-D76DBE4DAE3C}"/>
              </a:ext>
            </a:extLst>
          </p:cNvPr>
          <p:cNvSpPr/>
          <p:nvPr/>
        </p:nvSpPr>
        <p:spPr>
          <a:xfrm>
            <a:off x="7434634" y="5129202"/>
            <a:ext cx="1528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</a:t>
            </a:r>
            <a:r>
              <a: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6160" name="Picture 16" descr="Image result for Travel icon">
            <a:extLst>
              <a:ext uri="{FF2B5EF4-FFF2-40B4-BE49-F238E27FC236}">
                <a16:creationId xmlns:a16="http://schemas.microsoft.com/office/drawing/2014/main" id="{D23619C8-B2E6-406E-9BB9-28CA2EF30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6467" r="904" b="16746"/>
          <a:stretch/>
        </p:blipFill>
        <p:spPr bwMode="auto">
          <a:xfrm>
            <a:off x="9547388" y="2497970"/>
            <a:ext cx="2644612" cy="237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07AD6A4-38F4-404B-A7FB-8CEA41C517D7}"/>
              </a:ext>
            </a:extLst>
          </p:cNvPr>
          <p:cNvSpPr/>
          <p:nvPr/>
        </p:nvSpPr>
        <p:spPr>
          <a:xfrm>
            <a:off x="10192265" y="5366107"/>
            <a:ext cx="13548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</a:rPr>
              <a:t>7,9%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0B6692E7-0CA2-4C42-B8CE-919BA7379836}"/>
              </a:ext>
            </a:extLst>
          </p:cNvPr>
          <p:cNvSpPr/>
          <p:nvPr/>
        </p:nvSpPr>
        <p:spPr>
          <a:xfrm>
            <a:off x="-131356" y="-220718"/>
            <a:ext cx="12323355" cy="7078717"/>
          </a:xfrm>
          <a:prstGeom prst="frame">
            <a:avLst>
              <a:gd name="adj1" fmla="val 40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22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7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1269</Words>
  <Application>Microsoft Office PowerPoint</Application>
  <PresentationFormat>Widescreen</PresentationFormat>
  <Paragraphs>194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#9Slide03 Bebas Neue ZSmall</vt:lpstr>
      <vt:lpstr>#9Slide03 Neutra</vt:lpstr>
      <vt:lpstr>#9Slide03 SVNSquare</vt:lpstr>
      <vt:lpstr>#9Slide07 IcielBaliho Script</vt:lpstr>
      <vt:lpstr>#9Slide07 IcielBC Cubano Normal</vt:lpstr>
      <vt:lpstr>Arial</vt:lpstr>
      <vt:lpstr>Calibri</vt:lpstr>
      <vt:lpstr>Calibri Light</vt:lpstr>
      <vt:lpstr>Tahoma</vt:lpstr>
      <vt:lpstr>Times New Roman</vt:lpstr>
      <vt:lpstr>Tno</vt:lpstr>
      <vt:lpstr>VNI-Times</vt:lpstr>
      <vt:lpstr>Office Theme</vt:lpstr>
      <vt:lpstr>Đặc điểm kinh tế  các Nứớc  Đông Nam Á</vt:lpstr>
      <vt:lpstr>MỤC TIÊU</vt:lpstr>
      <vt:lpstr>KHỞI ĐỘNG</vt:lpstr>
      <vt:lpstr>KHỞI ĐỘNG</vt:lpstr>
      <vt:lpstr>PowerPoint Presentation</vt:lpstr>
      <vt:lpstr>PowerPoint Presentation</vt:lpstr>
      <vt:lpstr>PowerPoint Presentation</vt:lpstr>
      <vt:lpstr>PowerPoint Presentation</vt:lpstr>
      <vt:lpstr>Em có biết?</vt:lpstr>
      <vt:lpstr>PowerPoint Presentation</vt:lpstr>
      <vt:lpstr>PowerPoint Presentation</vt:lpstr>
      <vt:lpstr>THÀNH TỰU</vt:lpstr>
      <vt:lpstr>PowerPoint Presentation</vt:lpstr>
      <vt:lpstr>Vấn đề nào đang diễn ra qua clip này? Nguyên nhân?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thầy cô dự giờ thăm lớp</dc:title>
  <dc:creator>Tuấn Nguyễn Chí</dc:creator>
  <cp:lastModifiedBy>LENOVO</cp:lastModifiedBy>
  <cp:revision>5</cp:revision>
  <dcterms:created xsi:type="dcterms:W3CDTF">2020-11-02T11:01:36Z</dcterms:created>
  <dcterms:modified xsi:type="dcterms:W3CDTF">2023-02-01T10:56:39Z</dcterms:modified>
</cp:coreProperties>
</file>